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1" r:id="rId12"/>
    <p:sldId id="274" r:id="rId13"/>
    <p:sldId id="276" r:id="rId14"/>
    <p:sldId id="277" r:id="rId15"/>
    <p:sldId id="279" r:id="rId16"/>
    <p:sldId id="281" r:id="rId17"/>
    <p:sldId id="283" r:id="rId18"/>
    <p:sldId id="284" r:id="rId19"/>
    <p:sldId id="285" r:id="rId20"/>
    <p:sldId id="286" r:id="rId21"/>
    <p:sldId id="282" r:id="rId2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9CE65-FD90-458D-A115-06AFA79CA8F3}" type="datetimeFigureOut">
              <a:rPr lang="es-CO" smtClean="0"/>
              <a:t>04/06/2012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674CE-F164-4B98-BBAD-98D4DBC004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401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04/06/2012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152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04/06/2012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2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04/06/2012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132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1258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D82AA-D4FB-4BF9-8C29-DF28C91FB8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56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1258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FA750-A79D-4E28-B8E1-8D201EFCE5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278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1258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30725"/>
          </a:xfrm>
        </p:spPr>
        <p:txBody>
          <a:bodyPr rtlCol="0">
            <a:normAutofit/>
          </a:bodyPr>
          <a:lstStyle/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B2369-7C60-4962-A417-2FA21865BBB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82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158750"/>
            <a:ext cx="8229600" cy="59721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8C873-2397-47FD-9062-7771AEDF194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41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04/06/2012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486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04/06/2012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365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04/06/2012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60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04/06/2012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982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04/06/2012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18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04/06/2012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059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04/06/2012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72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04/06/2012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813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13C0E-7229-4E35-9281-C028A301734F}" type="datetimeFigureOut">
              <a:rPr lang="es-CO" smtClean="0"/>
              <a:t>04/06/2012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203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CONCEPTOS BÁSICOS DE PROGRAMACIÓN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 programación de </a:t>
            </a:r>
            <a:r>
              <a:rPr lang="es-CO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computadoras(2)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620688"/>
            <a:ext cx="8162925" cy="762000"/>
          </a:xfrm>
        </p:spPr>
        <p:txBody>
          <a:bodyPr>
            <a:normAutofit/>
          </a:bodyPr>
          <a:lstStyle/>
          <a:p>
            <a:r>
              <a:rPr lang="es-E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Lenguajes Declarativos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Describen un problema mas que definir una solución</a:t>
            </a:r>
          </a:p>
          <a:p>
            <a:pPr marL="0" indent="0">
              <a:buNone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Ejemplos: ABSET, Lustre,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MetaPost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Prolog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, SQL</a:t>
            </a:r>
            <a:endParaRPr lang="es-ES" dirty="0" smtClean="0">
              <a:solidFill>
                <a:srgbClr val="333399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051720" y="3809644"/>
            <a:ext cx="4711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Lenguajes Funcionales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4437112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Arial" pitchFamily="34" charset="0"/>
                <a:cs typeface="Arial" pitchFamily="34" charset="0"/>
              </a:rPr>
              <a:t>Definen programas y subrutinas como funciones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matemáticas</a:t>
            </a:r>
          </a:p>
          <a:p>
            <a:endParaRPr lang="es-ES" sz="2800" dirty="0">
              <a:latin typeface="Arial" pitchFamily="34" charset="0"/>
              <a:cs typeface="Arial" pitchFamily="34" charset="0"/>
            </a:endParaRP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Ejemplos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s-ES" sz="2800" dirty="0" err="1">
                <a:latin typeface="Arial" pitchFamily="34" charset="0"/>
                <a:cs typeface="Arial" pitchFamily="34" charset="0"/>
              </a:rPr>
              <a:t>Clean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800" dirty="0" err="1">
                <a:latin typeface="Arial" pitchFamily="34" charset="0"/>
                <a:cs typeface="Arial" pitchFamily="34" charset="0"/>
              </a:rPr>
              <a:t>Erlang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800" dirty="0" err="1">
                <a:latin typeface="Arial" pitchFamily="34" charset="0"/>
                <a:cs typeface="Arial" pitchFamily="34" charset="0"/>
              </a:rPr>
              <a:t>Haskell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800" dirty="0" err="1">
                <a:latin typeface="Arial" pitchFamily="34" charset="0"/>
                <a:cs typeface="Arial" pitchFamily="34" charset="0"/>
              </a:rPr>
              <a:t>Mathematica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Lenguajes basados en lógica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15961" y="1268760"/>
            <a:ext cx="8640960" cy="1828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Especifican un conjunto de atributos que una solución debe tener, en vez de un conjunto de pasos para obtener la solución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Ejemplos: ALF, Curry,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Prolog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, Oz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6985" y="3068960"/>
            <a:ext cx="816292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Scripts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3898" y="3645025"/>
            <a:ext cx="8742598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En un sentido tradicional, los scripts están diseñados para automatizar tareas usadas frecuentemente que usualmente tienen que ver con llamar o pasar comandos a programas externos</a:t>
            </a:r>
          </a:p>
        </p:txBody>
      </p:sp>
    </p:spTree>
    <p:extLst>
      <p:ext uri="{BB962C8B-B14F-4D97-AF65-F5344CB8AC3E}">
        <p14:creationId xmlns:p14="http://schemas.microsoft.com/office/powerpoint/2010/main" val="5368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s-E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Scripts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Ejemplos: </a:t>
            </a:r>
          </a:p>
          <a:p>
            <a:pPr>
              <a:buFont typeface="Wingdings" pitchFamily="2" charset="2"/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ActionScript</a:t>
            </a: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		JavaScript</a:t>
            </a:r>
          </a:p>
          <a:p>
            <a:pPr>
              <a:buFont typeface="Wingdings" pitchFamily="2" charset="2"/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		Perl</a:t>
            </a:r>
          </a:p>
          <a:p>
            <a:pPr>
              <a:buFont typeface="Wingdings" pitchFamily="2" charset="2"/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		PHP</a:t>
            </a:r>
          </a:p>
          <a:p>
            <a:pPr>
              <a:buFont typeface="Wingdings" pitchFamily="2" charset="2"/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Phyton</a:t>
            </a: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		Ruby</a:t>
            </a:r>
          </a:p>
        </p:txBody>
      </p:sp>
    </p:spTree>
    <p:extLst>
      <p:ext uri="{BB962C8B-B14F-4D97-AF65-F5344CB8AC3E}">
        <p14:creationId xmlns:p14="http://schemas.microsoft.com/office/powerpoint/2010/main" val="15682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8162925" cy="762000"/>
          </a:xfrm>
        </p:spPr>
        <p:txBody>
          <a:bodyPr>
            <a:normAutofit/>
          </a:bodyPr>
          <a:lstStyle/>
          <a:p>
            <a:r>
              <a:rPr lang="es-E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Programación Estructurada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Hace uso de las estructuras de control de flujo</a:t>
            </a:r>
          </a:p>
          <a:p>
            <a:pPr marL="0" indent="0"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Turing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completa, esto quiere decir que todo algoritmo computable puede ser escrito en términos de programación estructurada</a:t>
            </a:r>
          </a:p>
        </p:txBody>
      </p:sp>
    </p:spTree>
    <p:extLst>
      <p:ext uri="{BB962C8B-B14F-4D97-AF65-F5344CB8AC3E}">
        <p14:creationId xmlns:p14="http://schemas.microsoft.com/office/powerpoint/2010/main" val="35298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Programación procedimental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Es un paradigma de programación basado en el concepto de “llamado de procedimientos”</a:t>
            </a:r>
          </a:p>
          <a:p>
            <a:pPr>
              <a:lnSpc>
                <a:spcPct val="90000"/>
              </a:lnSpc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Procedimientos, también conocidos como rutinas, subrutinas, métodos o funciones simplemente contienen series de pasos computacionales.</a:t>
            </a:r>
          </a:p>
          <a:p>
            <a:pPr>
              <a:lnSpc>
                <a:spcPct val="90000"/>
              </a:lnSpc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Cualquier procedimiento puede ser llamado en cualquier punto durante la ejecución de un programa, incluyendo otros procedimientos o en él mismo</a:t>
            </a:r>
          </a:p>
        </p:txBody>
      </p:sp>
    </p:spTree>
    <p:extLst>
      <p:ext uri="{BB962C8B-B14F-4D97-AF65-F5344CB8AC3E}">
        <p14:creationId xmlns:p14="http://schemas.microsoft.com/office/powerpoint/2010/main" val="8301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Programación Orientada a Objetos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La idea detrás de la POO, es que un programa de computador puede ser visto  como abarcando una colección de unidades individuales, objetos, que actúan unos con otros</a:t>
            </a:r>
          </a:p>
          <a:p>
            <a:pPr marL="0" indent="0">
              <a:buNone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Cada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objeto es capaz de recibir mensajes, procesar datos, y enviar mensajes a otros objetos.</a:t>
            </a:r>
          </a:p>
          <a:p>
            <a:pPr marL="0" indent="0">
              <a:buNone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la unión de la programación estructurada y procedimental con los tipos de datos abstractos</a:t>
            </a:r>
          </a:p>
          <a:p>
            <a:pPr marL="0" indent="0">
              <a:lnSpc>
                <a:spcPct val="90000"/>
              </a:lnSpc>
              <a:buNone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Programación Orientada a Objetos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Ejemplos:</a:t>
            </a:r>
          </a:p>
          <a:p>
            <a:pPr lvl="2">
              <a:buFontTx/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C++</a:t>
            </a:r>
          </a:p>
          <a:p>
            <a:pPr lvl="2">
              <a:buFontTx/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JAVA</a:t>
            </a:r>
          </a:p>
          <a:p>
            <a:pPr lvl="2">
              <a:buFontTx/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Ruby</a:t>
            </a:r>
          </a:p>
          <a:p>
            <a:pPr lvl="2">
              <a:buFontTx/>
              <a:buNone/>
            </a:pP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SmallTalk</a:t>
            </a: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C#</a:t>
            </a:r>
          </a:p>
          <a:p>
            <a:pPr lvl="2">
              <a:buFontTx/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Delphi</a:t>
            </a:r>
          </a:p>
          <a:p>
            <a:pPr lvl="2">
              <a:buFontTx/>
              <a:buNone/>
            </a:pPr>
            <a:endParaRPr lang="es-ES" dirty="0" smtClean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72816"/>
            <a:ext cx="8559800" cy="4392910"/>
          </a:xfrm>
        </p:spPr>
        <p:txBody>
          <a:bodyPr rtlCol="0">
            <a:normAutofit/>
          </a:bodyPr>
          <a:lstStyle/>
          <a:p>
            <a:pPr marL="660400" indent="-660400"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La programación puede ser entendida como </a:t>
            </a: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PROCESO </a:t>
            </a: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DE SOLUCIÓN DE PROBLEMAS</a:t>
            </a: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 que tiene lugar en dos etapas:</a:t>
            </a:r>
          </a:p>
          <a:p>
            <a:pPr marL="660400" indent="-660400"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800" dirty="0" smtClean="0">
              <a:latin typeface="Arial" pitchFamily="34" charset="0"/>
              <a:cs typeface="Arial" pitchFamily="34" charset="0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1. Obtener </a:t>
            </a: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solución del problema</a:t>
            </a: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Comprende:</a:t>
            </a:r>
          </a:p>
          <a:p>
            <a:pPr marL="1035050" lvl="1" indent="-57785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lphaLcPeriod"/>
              <a:defRPr/>
            </a:pPr>
            <a:r>
              <a:rPr lang="es-ES_tradnl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s-ES_tradnl" b="1" dirty="0" smtClean="0">
                <a:latin typeface="Arial" pitchFamily="34" charset="0"/>
                <a:cs typeface="Arial" pitchFamily="34" charset="0"/>
              </a:rPr>
              <a:t>análisis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 detallado de la situación </a:t>
            </a:r>
          </a:p>
          <a:p>
            <a:pPr marL="1035050" lvl="1" indent="-57785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lphaLcPeriod"/>
              <a:defRPr/>
            </a:pPr>
            <a:r>
              <a:rPr lang="es-ES_tradnl" dirty="0" smtClean="0">
                <a:latin typeface="Arial" pitchFamily="34" charset="0"/>
                <a:cs typeface="Arial" pitchFamily="34" charset="0"/>
              </a:rPr>
              <a:t>y, la búsqueda de </a:t>
            </a:r>
            <a:r>
              <a:rPr lang="es-ES_tradnl" b="1" dirty="0" smtClean="0">
                <a:latin typeface="Arial" pitchFamily="34" charset="0"/>
                <a:cs typeface="Arial" pitchFamily="34" charset="0"/>
              </a:rPr>
              <a:t>tácticas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 que conduzcan a la solución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Codificar</a:t>
            </a: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esta información en un lenguaje informático </a:t>
            </a: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concreto</a:t>
            </a:r>
            <a:endParaRPr lang="es-ES_tradnl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ESTRUCTURA DE UN PROGRAMA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40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664" y="590773"/>
            <a:ext cx="5220072" cy="4619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sz="3200" b="1" dirty="0">
                <a:solidFill>
                  <a:srgbClr val="C00000"/>
                </a:solidFill>
                <a:latin typeface="Verdana" pitchFamily="34" charset="0"/>
              </a:rPr>
              <a:t>El método general de programación es:</a:t>
            </a:r>
          </a:p>
        </p:txBody>
      </p:sp>
      <p:sp>
        <p:nvSpPr>
          <p:cNvPr id="295944" name="Cloud"/>
          <p:cNvSpPr>
            <a:spLocks noChangeAspect="1" noEditPoints="1" noChangeArrowheads="1"/>
          </p:cNvSpPr>
          <p:nvPr/>
        </p:nvSpPr>
        <p:spPr bwMode="auto">
          <a:xfrm>
            <a:off x="534988" y="1255233"/>
            <a:ext cx="2743200" cy="9366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4820" name="Text Box 9"/>
          <p:cNvSpPr txBox="1">
            <a:spLocks noChangeArrowheads="1"/>
          </p:cNvSpPr>
          <p:nvPr/>
        </p:nvSpPr>
        <p:spPr bwMode="auto">
          <a:xfrm>
            <a:off x="1044575" y="1453009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s-ES" sz="1800" b="1" dirty="0">
                <a:effectLst/>
                <a:latin typeface="Verdana" pitchFamily="34" charset="0"/>
              </a:rPr>
              <a:t>PROBLEMA</a:t>
            </a:r>
          </a:p>
        </p:txBody>
      </p:sp>
      <p:sp>
        <p:nvSpPr>
          <p:cNvPr id="295946" name="Cloud"/>
          <p:cNvSpPr>
            <a:spLocks noChangeAspect="1" noEditPoints="1" noChangeArrowheads="1"/>
          </p:cNvSpPr>
          <p:nvPr/>
        </p:nvSpPr>
        <p:spPr bwMode="auto">
          <a:xfrm>
            <a:off x="539750" y="3357215"/>
            <a:ext cx="2743200" cy="9366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95947" name="Cloud"/>
          <p:cNvSpPr>
            <a:spLocks noChangeAspect="1" noEditPoints="1" noChangeArrowheads="1"/>
          </p:cNvSpPr>
          <p:nvPr/>
        </p:nvSpPr>
        <p:spPr bwMode="auto">
          <a:xfrm>
            <a:off x="611188" y="5517803"/>
            <a:ext cx="2743200" cy="9366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4823" name="Text Box 12"/>
          <p:cNvSpPr txBox="1">
            <a:spLocks noChangeArrowheads="1"/>
          </p:cNvSpPr>
          <p:nvPr/>
        </p:nvSpPr>
        <p:spPr bwMode="auto">
          <a:xfrm>
            <a:off x="900113" y="3501678"/>
            <a:ext cx="2160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s-ES" sz="1800" b="1" dirty="0">
                <a:effectLst/>
                <a:latin typeface="Verdana" pitchFamily="34" charset="0"/>
              </a:rPr>
              <a:t>INFORME ALGORÍTMICO</a:t>
            </a:r>
          </a:p>
        </p:txBody>
      </p:sp>
      <p:sp>
        <p:nvSpPr>
          <p:cNvPr id="34824" name="Text Box 13"/>
          <p:cNvSpPr txBox="1">
            <a:spLocks noChangeArrowheads="1"/>
          </p:cNvSpPr>
          <p:nvPr/>
        </p:nvSpPr>
        <p:spPr bwMode="auto">
          <a:xfrm>
            <a:off x="1116013" y="5878165"/>
            <a:ext cx="201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s-ES" sz="1800" b="1">
                <a:effectLst/>
                <a:latin typeface="Verdana" pitchFamily="34" charset="0"/>
              </a:rPr>
              <a:t>PROGRAMA</a:t>
            </a:r>
          </a:p>
        </p:txBody>
      </p:sp>
      <p:cxnSp>
        <p:nvCxnSpPr>
          <p:cNvPr id="34825" name="AutoShape 14"/>
          <p:cNvCxnSpPr>
            <a:cxnSpLocks noChangeShapeType="1"/>
            <a:stCxn id="295944" idx="1"/>
          </p:cNvCxnSpPr>
          <p:nvPr/>
        </p:nvCxnSpPr>
        <p:spPr bwMode="auto">
          <a:xfrm>
            <a:off x="1906588" y="2190861"/>
            <a:ext cx="0" cy="1221917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6" name="AutoShape 16"/>
          <p:cNvCxnSpPr>
            <a:cxnSpLocks noChangeShapeType="1"/>
            <a:endCxn id="295947" idx="3"/>
          </p:cNvCxnSpPr>
          <p:nvPr/>
        </p:nvCxnSpPr>
        <p:spPr bwMode="auto">
          <a:xfrm>
            <a:off x="1982788" y="4340310"/>
            <a:ext cx="0" cy="123104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7" name="Text Box 17"/>
          <p:cNvSpPr txBox="1">
            <a:spLocks noChangeArrowheads="1"/>
          </p:cNvSpPr>
          <p:nvPr/>
        </p:nvSpPr>
        <p:spPr bwMode="auto">
          <a:xfrm>
            <a:off x="468313" y="2349153"/>
            <a:ext cx="1366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s-ES" sz="1800">
                <a:effectLst/>
                <a:latin typeface="Verdana" pitchFamily="34" charset="0"/>
              </a:rPr>
              <a:t>Análisis y resolución</a:t>
            </a:r>
          </a:p>
        </p:txBody>
      </p:sp>
      <p:sp>
        <p:nvSpPr>
          <p:cNvPr id="34828" name="Text Box 18"/>
          <p:cNvSpPr txBox="1">
            <a:spLocks noChangeArrowheads="1"/>
          </p:cNvSpPr>
          <p:nvPr/>
        </p:nvSpPr>
        <p:spPr bwMode="auto">
          <a:xfrm>
            <a:off x="250825" y="4652615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s-ES" sz="1800">
                <a:effectLst/>
                <a:latin typeface="Verdana" pitchFamily="34" charset="0"/>
              </a:rPr>
              <a:t>Codificación</a:t>
            </a:r>
          </a:p>
        </p:txBody>
      </p:sp>
      <p:sp>
        <p:nvSpPr>
          <p:cNvPr id="34829" name="Rectangle 20"/>
          <p:cNvSpPr>
            <a:spLocks noChangeArrowheads="1"/>
          </p:cNvSpPr>
          <p:nvPr/>
        </p:nvSpPr>
        <p:spPr bwMode="auto">
          <a:xfrm>
            <a:off x="3419474" y="1280404"/>
            <a:ext cx="5508625" cy="61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l">
              <a:lnSpc>
                <a:spcPct val="90000"/>
              </a:lnSpc>
            </a:pPr>
            <a:r>
              <a:rPr lang="es-ES_tradnl" sz="1800" b="1" dirty="0">
                <a:effectLst/>
                <a:latin typeface="Verdana" pitchFamily="34" charset="0"/>
              </a:rPr>
              <a:t>1. PROBLEMA</a:t>
            </a:r>
            <a:r>
              <a:rPr lang="es-ES_tradnl" sz="1800" dirty="0">
                <a:effectLst/>
                <a:latin typeface="Verdana" pitchFamily="34" charset="0"/>
              </a:rPr>
              <a:t>: actividad que no sabemos cómo llevar a cabo</a:t>
            </a:r>
          </a:p>
          <a:p>
            <a:pPr marL="533400" indent="-533400" algn="l">
              <a:lnSpc>
                <a:spcPct val="90000"/>
              </a:lnSpc>
            </a:pPr>
            <a:endParaRPr lang="es-ES_tradnl" sz="1800" dirty="0">
              <a:effectLst/>
              <a:latin typeface="Verdana" pitchFamily="34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lang="es-ES_tradnl" sz="1800" b="1" dirty="0">
                <a:effectLst/>
                <a:latin typeface="Verdana" pitchFamily="34" charset="0"/>
              </a:rPr>
              <a:t>2. INFORME ALGORITMICO</a:t>
            </a:r>
            <a:r>
              <a:rPr lang="es-ES_tradnl" sz="1800" dirty="0">
                <a:effectLst/>
                <a:latin typeface="Verdana" pitchFamily="34" charset="0"/>
              </a:rPr>
              <a:t>: la actividad se analiza en busca de la forma de resolución. El resultado se plasma en un informe que contiene:</a:t>
            </a:r>
          </a:p>
          <a:p>
            <a:pPr marL="914400" lvl="1" indent="-457200" algn="l">
              <a:lnSpc>
                <a:spcPct val="90000"/>
              </a:lnSpc>
              <a:buClrTx/>
              <a:buFont typeface="Wingdings" pitchFamily="2" charset="2"/>
              <a:buAutoNum type="alphaLcPeriod"/>
            </a:pPr>
            <a:r>
              <a:rPr lang="es-ES_tradnl" sz="1800" dirty="0">
                <a:effectLst/>
                <a:latin typeface="Verdana" pitchFamily="34" charset="0"/>
              </a:rPr>
              <a:t>La descripción de la tarea y la enumeración de los objetivos a conseguir </a:t>
            </a:r>
          </a:p>
          <a:p>
            <a:pPr marL="914400" lvl="1" indent="-457200" algn="l">
              <a:lnSpc>
                <a:spcPct val="90000"/>
              </a:lnSpc>
              <a:buClrTx/>
              <a:buFont typeface="Wingdings" pitchFamily="2" charset="2"/>
              <a:buAutoNum type="alphaLcPeriod"/>
            </a:pPr>
            <a:r>
              <a:rPr lang="es-ES_tradnl" sz="1800" dirty="0">
                <a:effectLst/>
                <a:latin typeface="Verdana" pitchFamily="34" charset="0"/>
              </a:rPr>
              <a:t>El procedimiento empleado</a:t>
            </a:r>
          </a:p>
          <a:p>
            <a:pPr marL="914400" lvl="1" indent="-457200" algn="l">
              <a:lnSpc>
                <a:spcPct val="90000"/>
              </a:lnSpc>
              <a:buClrTx/>
              <a:buFont typeface="Wingdings" pitchFamily="2" charset="2"/>
              <a:buAutoNum type="alphaLcPeriod"/>
            </a:pPr>
            <a:r>
              <a:rPr lang="es-ES_tradnl" sz="1800" dirty="0">
                <a:effectLst/>
                <a:latin typeface="Verdana" pitchFamily="34" charset="0"/>
              </a:rPr>
              <a:t>Los recursos y elementos necesarios</a:t>
            </a:r>
          </a:p>
          <a:p>
            <a:pPr marL="914400" lvl="1" indent="-457200" algn="l">
              <a:lnSpc>
                <a:spcPct val="90000"/>
              </a:lnSpc>
              <a:buClrTx/>
              <a:buFont typeface="Wingdings" pitchFamily="2" charset="2"/>
              <a:buAutoNum type="alphaLcPeriod"/>
            </a:pPr>
            <a:r>
              <a:rPr lang="es-ES_tradnl" sz="1800" dirty="0">
                <a:effectLst/>
                <a:latin typeface="Verdana" pitchFamily="34" charset="0"/>
              </a:rPr>
              <a:t>El algoritmo (la secuencia en la que hay que realizar cada una de las operaciones)</a:t>
            </a:r>
          </a:p>
          <a:p>
            <a:pPr marL="914400" lvl="1" indent="-457200" algn="l">
              <a:lnSpc>
                <a:spcPct val="90000"/>
              </a:lnSpc>
              <a:buClrTx/>
            </a:pPr>
            <a:endParaRPr lang="es-ES_tradnl" sz="1800" dirty="0">
              <a:effectLst/>
              <a:latin typeface="Verdana" pitchFamily="34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lang="es-ES_tradnl" sz="1800" b="1" dirty="0">
                <a:effectLst/>
                <a:latin typeface="Verdana" pitchFamily="34" charset="0"/>
              </a:rPr>
              <a:t>3. PROGRAMA</a:t>
            </a:r>
            <a:r>
              <a:rPr lang="es-ES_tradnl" sz="1800" dirty="0">
                <a:effectLst/>
                <a:latin typeface="Verdana" pitchFamily="34" charset="0"/>
              </a:rPr>
              <a:t>: el algoritmo, traducido a un lenguaje de programación específico, se convierte en un programa que el ordenador puede ejecutar</a:t>
            </a:r>
            <a:endParaRPr lang="es-ES" sz="1800" dirty="0">
              <a:effectLst/>
              <a:latin typeface="Verdana" pitchFamily="34" charset="0"/>
            </a:endParaRPr>
          </a:p>
          <a:p>
            <a:pPr marL="533400" indent="-533400" algn="l">
              <a:lnSpc>
                <a:spcPct val="90000"/>
              </a:lnSpc>
              <a:buFont typeface="Wingdings" pitchFamily="2" charset="2"/>
              <a:buChar char="n"/>
            </a:pPr>
            <a:endParaRPr lang="es-ES" sz="1800" dirty="0">
              <a:solidFill>
                <a:srgbClr val="333399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33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48680"/>
            <a:ext cx="8229600" cy="4762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¿Qué es un algoritmo?</a:t>
            </a:r>
            <a:endParaRPr lang="es-E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7772400" cy="4537075"/>
          </a:xfrm>
        </p:spPr>
        <p:txBody>
          <a:bodyPr rtlCol="0">
            <a:noAutofit/>
          </a:bodyPr>
          <a:lstStyle/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400" b="1" dirty="0" smtClean="0">
              <a:solidFill>
                <a:srgbClr val="333399"/>
              </a:solidFill>
              <a:latin typeface="Verdana" pitchFamily="34" charset="0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Un método para resolver un problema mediante una serie de pasos precisos, definidos, finitos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800" b="1" dirty="0" smtClean="0">
              <a:latin typeface="Arial" pitchFamily="34" charset="0"/>
              <a:cs typeface="Arial" pitchFamily="34" charset="0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precisos</a:t>
            </a: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: indicar el orden de presentación de cada paso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definidos</a:t>
            </a: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: si se siguen dos veces se obtiene igual resultado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finitos</a:t>
            </a: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: tiene un número determinado de pasos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sz="2400" dirty="0" smtClean="0">
              <a:solidFill>
                <a:srgbClr val="333399"/>
              </a:solidFill>
              <a:latin typeface="Verdana" pitchFamily="34" charset="0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_tradnl" sz="2400" dirty="0" smtClean="0">
                <a:solidFill>
                  <a:srgbClr val="333399"/>
                </a:solidFill>
                <a:latin typeface="Verdana" pitchFamily="34" charset="0"/>
              </a:rPr>
              <a:t/>
            </a:r>
            <a:br>
              <a:rPr lang="es-ES_tradnl" sz="2400" dirty="0" smtClean="0">
                <a:solidFill>
                  <a:srgbClr val="333399"/>
                </a:solidFill>
                <a:latin typeface="Verdana" pitchFamily="34" charset="0"/>
              </a:rPr>
            </a:br>
            <a:endParaRPr lang="es-ES" sz="2400" dirty="0" smtClean="0">
              <a:solidFill>
                <a:srgbClr val="333399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14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229600" cy="606425"/>
          </a:xfrm>
        </p:spPr>
        <p:txBody>
          <a:bodyPr rtlCol="0">
            <a:normAutofit fontScale="90000"/>
          </a:bodyPr>
          <a:lstStyle/>
          <a:p>
            <a:pPr marL="838200" indent="-838200" fontAlgn="auto">
              <a:spcAft>
                <a:spcPts val="0"/>
              </a:spcAft>
              <a:defRPr/>
            </a:pPr>
            <a:r>
              <a:rPr lang="es-E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51520" y="1052736"/>
            <a:ext cx="8713788" cy="5184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Los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Lenguajes de programación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son aplicaciones específicas diseñadas para crear otras aplicaciones o programas. Son programas para crear programas.</a:t>
            </a:r>
          </a:p>
          <a:p>
            <a:pPr marL="0" indent="0">
              <a:buNone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Se basan en un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sistema de instrucciones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preestablecidas que indican al ordenador lo que debe realizar</a:t>
            </a:r>
          </a:p>
          <a:p>
            <a:pPr marL="0" indent="0">
              <a:buNone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Son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códigos integrados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compuestos por un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vocabulario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, con una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sintaxis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y una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semántica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que permite elaborar infinitas secuencias válidas de tareas e instrucciones</a:t>
            </a:r>
          </a:p>
        </p:txBody>
      </p:sp>
    </p:spTree>
    <p:extLst>
      <p:ext uri="{BB962C8B-B14F-4D97-AF65-F5344CB8AC3E}">
        <p14:creationId xmlns:p14="http://schemas.microsoft.com/office/powerpoint/2010/main" val="81468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tema_3000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4" t="4684" r="7458"/>
          <a:stretch>
            <a:fillRect/>
          </a:stretch>
        </p:blipFill>
        <p:spPr>
          <a:xfrm>
            <a:off x="323528" y="548680"/>
            <a:ext cx="3678237" cy="5472113"/>
          </a:xfrm>
          <a:noFill/>
        </p:spPr>
      </p:pic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4211638" y="2420938"/>
            <a:ext cx="4643437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Una receta de cocina puede resultar similar (en cuanto a concepto) a un algoritmo o programa</a:t>
            </a:r>
          </a:p>
        </p:txBody>
      </p:sp>
    </p:spTree>
    <p:extLst>
      <p:ext uri="{BB962C8B-B14F-4D97-AF65-F5344CB8AC3E}">
        <p14:creationId xmlns:p14="http://schemas.microsoft.com/office/powerpoint/2010/main" val="3167937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PARTES DE UN PROGRAMA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7544" y="1622585"/>
            <a:ext cx="43204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LECTURA</a:t>
            </a:r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467544" y="3068960"/>
            <a:ext cx="43204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ESTRUCTURA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467544" y="4581128"/>
            <a:ext cx="43204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ESCRITURA</a:t>
            </a:r>
            <a:endParaRPr lang="es-CO" dirty="0"/>
          </a:p>
        </p:txBody>
      </p:sp>
      <p:sp>
        <p:nvSpPr>
          <p:cNvPr id="7" name="6 Flecha derecha"/>
          <p:cNvSpPr/>
          <p:nvPr/>
        </p:nvSpPr>
        <p:spPr>
          <a:xfrm>
            <a:off x="4932040" y="1916832"/>
            <a:ext cx="432048" cy="209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Flecha derecha"/>
          <p:cNvSpPr/>
          <p:nvPr/>
        </p:nvSpPr>
        <p:spPr>
          <a:xfrm>
            <a:off x="4898504" y="3468111"/>
            <a:ext cx="432048" cy="209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Flecha derecha"/>
          <p:cNvSpPr/>
          <p:nvPr/>
        </p:nvSpPr>
        <p:spPr>
          <a:xfrm>
            <a:off x="4864790" y="4980279"/>
            <a:ext cx="432048" cy="209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CuadroTexto"/>
          <p:cNvSpPr txBox="1"/>
          <p:nvPr/>
        </p:nvSpPr>
        <p:spPr>
          <a:xfrm>
            <a:off x="5580112" y="1622585"/>
            <a:ext cx="356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/>
              <a:t>Obtener un dato inicial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Solicitar </a:t>
            </a:r>
            <a:r>
              <a:rPr lang="es-CO" dirty="0"/>
              <a:t>un dato inicial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Requerir </a:t>
            </a:r>
            <a:r>
              <a:rPr lang="es-CO" dirty="0"/>
              <a:t>un dato de </a:t>
            </a:r>
            <a:r>
              <a:rPr lang="es-CO" dirty="0" smtClean="0"/>
              <a:t>entrada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580112" y="3212976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Operar </a:t>
            </a:r>
            <a:r>
              <a:rPr lang="es-CO" dirty="0"/>
              <a:t>sobre el dato obteniendo nuevo valor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Procesar </a:t>
            </a:r>
            <a:r>
              <a:rPr lang="es-CO" dirty="0"/>
              <a:t>los datos, obteniendo nuevo valor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568102" y="4728423"/>
            <a:ext cx="3032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/>
              <a:t>Mostrar el resultado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Visualizar </a:t>
            </a:r>
            <a:r>
              <a:rPr lang="es-CO" dirty="0"/>
              <a:t>el resultado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Imprimir </a:t>
            </a:r>
            <a:r>
              <a:rPr lang="es-CO" dirty="0"/>
              <a:t>el valor resultante</a:t>
            </a:r>
          </a:p>
        </p:txBody>
      </p:sp>
    </p:spTree>
    <p:extLst>
      <p:ext uri="{BB962C8B-B14F-4D97-AF65-F5344CB8AC3E}">
        <p14:creationId xmlns:p14="http://schemas.microsoft.com/office/powerpoint/2010/main" val="8315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476250"/>
            <a:ext cx="8486775" cy="561657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PROGRAMA: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conjunto de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instrucciones convenientemente ordenadas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que indican al ordenador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qué procesos y tareas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debe seguir. Cada una de las instrucciones tiene un función específica y está escrita en un lenguaje que el ordenador entiende</a:t>
            </a:r>
          </a:p>
        </p:txBody>
      </p:sp>
    </p:spTree>
    <p:extLst>
      <p:ext uri="{BB962C8B-B14F-4D97-AF65-F5344CB8AC3E}">
        <p14:creationId xmlns:p14="http://schemas.microsoft.com/office/powerpoint/2010/main" val="3235085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6202363" cy="936625"/>
          </a:xfrm>
        </p:spPr>
        <p:txBody>
          <a:bodyPr rtlCol="0">
            <a:no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En resumen, los lenguajes de programación:</a:t>
            </a:r>
          </a:p>
        </p:txBody>
      </p:sp>
      <p:pic>
        <p:nvPicPr>
          <p:cNvPr id="10243" name="Picture 5" descr="tema_30009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556792"/>
            <a:ext cx="3673475" cy="3889375"/>
          </a:xfrm>
          <a:noFill/>
        </p:spPr>
      </p:pic>
      <p:sp>
        <p:nvSpPr>
          <p:cNvPr id="1024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40200" y="1340768"/>
            <a:ext cx="5003800" cy="4319587"/>
          </a:xfrm>
        </p:spPr>
        <p:txBody>
          <a:bodyPr>
            <a:normAutofit lnSpcReduction="10000"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Constituyen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sistemas de palabras-órdenes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(lengua o idioma), ya establecidos.</a:t>
            </a:r>
          </a:p>
          <a:p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800" b="1" dirty="0" smtClean="0">
                <a:latin typeface="Arial" pitchFamily="34" charset="0"/>
                <a:cs typeface="Arial" pitchFamily="34" charset="0"/>
              </a:rPr>
              <a:t>Comprensibles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tanto por el programador como por la máquina,</a:t>
            </a:r>
          </a:p>
          <a:p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Permiten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desarrollar  programas</a:t>
            </a:r>
          </a:p>
        </p:txBody>
      </p:sp>
    </p:spTree>
    <p:extLst>
      <p:ext uri="{BB962C8B-B14F-4D97-AF65-F5344CB8AC3E}">
        <p14:creationId xmlns:p14="http://schemas.microsoft.com/office/powerpoint/2010/main" val="2926735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519708"/>
            <a:ext cx="8064500" cy="11811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Clasificación de los Lenguajes de Programación: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16113"/>
            <a:ext cx="8229600" cy="432117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a) Lenguajes de Alto-Bajo nivel</a:t>
            </a:r>
          </a:p>
          <a:p>
            <a:pPr marL="533400" indent="-533400">
              <a:buFont typeface="Wingdings" pitchFamily="2" charset="2"/>
              <a:buNone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b) Lenguajes Interpretados o Compilados</a:t>
            </a:r>
          </a:p>
          <a:p>
            <a:pPr marL="533400" indent="-533400">
              <a:buFont typeface="Wingdings" pitchFamily="2" charset="2"/>
              <a:buNone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c) Lenguajes clásicos, visuales y de Internet</a:t>
            </a:r>
          </a:p>
          <a:p>
            <a:pPr marL="533400" indent="-533400">
              <a:buFont typeface="Wingdings" pitchFamily="2" charset="2"/>
              <a:buNone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d) Por el objetivo</a:t>
            </a:r>
          </a:p>
        </p:txBody>
      </p:sp>
    </p:spTree>
    <p:extLst>
      <p:ext uri="{BB962C8B-B14F-4D97-AF65-F5344CB8AC3E}">
        <p14:creationId xmlns:p14="http://schemas.microsoft.com/office/powerpoint/2010/main" val="16298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229600" cy="719138"/>
          </a:xfrm>
        </p:spPr>
        <p:txBody>
          <a:bodyPr rtlCol="0">
            <a:normAutofit/>
          </a:bodyPr>
          <a:lstStyle/>
          <a:p>
            <a:pPr marL="838200" indent="-838200" algn="l" fontAlgn="auto">
              <a:spcAft>
                <a:spcPts val="0"/>
              </a:spcAft>
              <a:defRPr/>
            </a:pPr>
            <a:r>
              <a:rPr lang="es-ES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a) Lenguajes de Alto-Bajo nivel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9512" y="1052736"/>
            <a:ext cx="8775700" cy="5545137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El nivel de un lenguaje hace referencia a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su proximidad al lenguaje natural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, considerándose de más nivel cuanto más cercanos están a este .</a:t>
            </a:r>
          </a:p>
          <a:p>
            <a:pPr marL="0" indent="0">
              <a:buNone/>
              <a:defRPr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Bajo nivel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o lenguaje máquina es el que utiliza el ordenador, el que la máquina entiende, basado en un sistema de 0 y 1. Son difíciles de aprender y manejar.</a:t>
            </a:r>
          </a:p>
          <a:p>
            <a:pPr>
              <a:defRPr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Alto nivel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son más fáciles de aprender y permiten despreocuparse de la arquitectura del ordenador.</a:t>
            </a:r>
          </a:p>
        </p:txBody>
      </p:sp>
    </p:spTree>
    <p:extLst>
      <p:ext uri="{BB962C8B-B14F-4D97-AF65-F5344CB8AC3E}">
        <p14:creationId xmlns:p14="http://schemas.microsoft.com/office/powerpoint/2010/main" val="3567036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332656"/>
            <a:ext cx="8064896" cy="606425"/>
          </a:xfrm>
        </p:spPr>
        <p:txBody>
          <a:bodyPr rtlCol="0">
            <a:normAutofit/>
          </a:bodyPr>
          <a:lstStyle/>
          <a:p>
            <a:pPr marL="838200" indent="-838200" algn="l" fontAlgn="auto">
              <a:spcAft>
                <a:spcPts val="0"/>
              </a:spcAft>
              <a:defRPr/>
            </a:pPr>
            <a:r>
              <a:rPr lang="es-ES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b) Lenguajes Interpretados o Compilados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50825" y="952500"/>
            <a:ext cx="8893175" cy="5905500"/>
          </a:xfrm>
        </p:spPr>
        <p:txBody>
          <a:bodyPr rtlCol="0">
            <a:no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Los LP deben traducirse (excepto el código máquina) para que sean interpretables (o inteligibles) por el ordenador. Esta traducción puede hacerse mediante: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Lenguajes interpretados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, se encargan de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realizar la traducción instrucción a instrucción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a la vez que se ejecuta el programa. </a:t>
            </a:r>
          </a:p>
          <a:p>
            <a:pPr>
              <a:lnSpc>
                <a:spcPct val="90000"/>
              </a:lnSpc>
              <a:defRPr/>
            </a:pP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Lenguajes compilados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traducen el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programa entero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y luego lo montan generando un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programa ejecutable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por si sólo. Una vez compilado el programa, el compilador no tiene porque estar presente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.</a:t>
            </a: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" sz="2400" dirty="0" smtClean="0">
              <a:solidFill>
                <a:srgbClr val="333399"/>
              </a:solidFill>
              <a:latin typeface="Verdana" pitchFamily="34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2400" dirty="0" smtClean="0">
              <a:solidFill>
                <a:srgbClr val="333399"/>
              </a:solidFill>
              <a:latin typeface="Verdana" pitchFamily="34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s-ES" sz="2400" dirty="0" smtClean="0">
              <a:solidFill>
                <a:srgbClr val="333399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82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4704"/>
            <a:ext cx="8229600" cy="476250"/>
          </a:xfrm>
        </p:spPr>
        <p:txBody>
          <a:bodyPr rtlCol="0">
            <a:noAutofit/>
          </a:bodyPr>
          <a:lstStyle/>
          <a:p>
            <a:pPr marL="838200" indent="-838200" algn="just" fontAlgn="auto">
              <a:spcAft>
                <a:spcPts val="0"/>
              </a:spcAft>
              <a:defRPr/>
            </a:pPr>
            <a:r>
              <a:rPr lang="es-ES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c) Lenguajes clásicos, visuales y de Internet</a:t>
            </a:r>
          </a:p>
        </p:txBody>
      </p:sp>
      <p:sp>
        <p:nvSpPr>
          <p:cNvPr id="14339" name="Text Box 11"/>
          <p:cNvSpPr txBox="1">
            <a:spLocks noChangeArrowheads="1"/>
          </p:cNvSpPr>
          <p:nvPr/>
        </p:nvSpPr>
        <p:spPr bwMode="auto">
          <a:xfrm>
            <a:off x="246066" y="1484784"/>
            <a:ext cx="889317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457200" indent="-457200" algn="l" eaLnBrk="1" hangingPunct="1"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es-ES" sz="2600" b="1" dirty="0" smtClean="0">
                <a:effectLst/>
                <a:latin typeface="Arial" pitchFamily="34" charset="0"/>
                <a:cs typeface="Arial" pitchFamily="34" charset="0"/>
              </a:rPr>
              <a:t>Lenguajes </a:t>
            </a:r>
            <a:r>
              <a:rPr lang="es-ES" sz="2600" b="1" dirty="0">
                <a:effectLst/>
                <a:latin typeface="Arial" pitchFamily="34" charset="0"/>
                <a:cs typeface="Arial" pitchFamily="34" charset="0"/>
              </a:rPr>
              <a:t>clásicos</a:t>
            </a:r>
            <a:r>
              <a:rPr lang="es-ES" sz="2600" dirty="0">
                <a:effectLst/>
                <a:latin typeface="Arial" pitchFamily="34" charset="0"/>
                <a:cs typeface="Arial" pitchFamily="34" charset="0"/>
              </a:rPr>
              <a:t> están </a:t>
            </a:r>
            <a:r>
              <a:rPr lang="es-ES" sz="2600" b="1" dirty="0">
                <a:effectLst/>
                <a:latin typeface="Arial" pitchFamily="34" charset="0"/>
                <a:cs typeface="Arial" pitchFamily="34" charset="0"/>
              </a:rPr>
              <a:t>basados en un lenguaje</a:t>
            </a:r>
            <a:r>
              <a:rPr lang="es-ES" sz="2600" dirty="0">
                <a:effectLst/>
                <a:latin typeface="Arial" pitchFamily="34" charset="0"/>
                <a:cs typeface="Arial" pitchFamily="34" charset="0"/>
              </a:rPr>
              <a:t> en el que se escribe el código necesario para realizar las operaciones que se requieren (posteriormente será traducido o compilado, generando un programa ejecutable). </a:t>
            </a:r>
            <a:endParaRPr lang="es-ES" sz="2600" dirty="0">
              <a:latin typeface="Arial" pitchFamily="34" charset="0"/>
              <a:cs typeface="Arial" pitchFamily="34" charset="0"/>
            </a:endParaRPr>
          </a:p>
          <a:p>
            <a:pPr marL="457200" indent="-457200" algn="l" eaLnBrk="1" hangingPunct="1"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es-ES" sz="2600" b="1" dirty="0" smtClean="0">
                <a:effectLst/>
                <a:latin typeface="Arial" pitchFamily="34" charset="0"/>
                <a:cs typeface="Arial" pitchFamily="34" charset="0"/>
              </a:rPr>
              <a:t>Lenguajes </a:t>
            </a:r>
            <a:r>
              <a:rPr lang="es-ES" sz="2600" b="1" dirty="0">
                <a:effectLst/>
                <a:latin typeface="Arial" pitchFamily="34" charset="0"/>
                <a:cs typeface="Arial" pitchFamily="34" charset="0"/>
              </a:rPr>
              <a:t>visuales</a:t>
            </a:r>
            <a:r>
              <a:rPr lang="es-ES" sz="2600" dirty="0">
                <a:effectLst/>
                <a:latin typeface="Arial" pitchFamily="34" charset="0"/>
                <a:cs typeface="Arial" pitchFamily="34" charset="0"/>
              </a:rPr>
              <a:t> son más avanzados y están </a:t>
            </a:r>
            <a:r>
              <a:rPr lang="es-ES" sz="2600" b="1" dirty="0">
                <a:effectLst/>
                <a:latin typeface="Arial" pitchFamily="34" charset="0"/>
                <a:cs typeface="Arial" pitchFamily="34" charset="0"/>
              </a:rPr>
              <a:t>basados en objetos</a:t>
            </a:r>
            <a:r>
              <a:rPr lang="es-ES" sz="2600" dirty="0">
                <a:effectLst/>
                <a:latin typeface="Arial" pitchFamily="34" charset="0"/>
                <a:cs typeface="Arial" pitchFamily="34" charset="0"/>
              </a:rPr>
              <a:t>. Cada entidad del programa (eventos, acciones..) es un objeto sobre el que se definen operaciones. </a:t>
            </a:r>
          </a:p>
          <a:p>
            <a:pPr marL="457200" indent="-457200" algn="l" eaLnBrk="1" hangingPunct="1"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es-ES" sz="2600" b="1" dirty="0" smtClean="0">
                <a:effectLst/>
                <a:latin typeface="Arial" pitchFamily="34" charset="0"/>
                <a:cs typeface="Arial" pitchFamily="34" charset="0"/>
              </a:rPr>
              <a:t>Lenguajes </a:t>
            </a:r>
            <a:r>
              <a:rPr lang="es-ES" sz="2600" b="1" dirty="0">
                <a:effectLst/>
                <a:latin typeface="Arial" pitchFamily="34" charset="0"/>
                <a:cs typeface="Arial" pitchFamily="34" charset="0"/>
              </a:rPr>
              <a:t>de Internet</a:t>
            </a:r>
            <a:r>
              <a:rPr lang="es-ES" sz="2600" dirty="0">
                <a:effectLst/>
                <a:latin typeface="Arial" pitchFamily="34" charset="0"/>
                <a:cs typeface="Arial" pitchFamily="34" charset="0"/>
              </a:rPr>
              <a:t> son lenguajes específicos diseñados para la </a:t>
            </a:r>
            <a:r>
              <a:rPr lang="es-ES" sz="2600" b="1" dirty="0">
                <a:effectLst/>
                <a:latin typeface="Arial" pitchFamily="34" charset="0"/>
                <a:cs typeface="Arial" pitchFamily="34" charset="0"/>
              </a:rPr>
              <a:t>creación de páginas Web</a:t>
            </a:r>
            <a:r>
              <a:rPr lang="es-ES" sz="2600" dirty="0">
                <a:effectLst/>
                <a:latin typeface="Arial" pitchFamily="34" charset="0"/>
                <a:cs typeface="Arial" pitchFamily="34" charset="0"/>
              </a:rPr>
              <a:t> y realizar su </a:t>
            </a:r>
            <a:r>
              <a:rPr lang="es-ES" sz="2600" dirty="0" smtClean="0">
                <a:effectLst/>
                <a:latin typeface="Arial" pitchFamily="34" charset="0"/>
                <a:cs typeface="Arial" pitchFamily="34" charset="0"/>
              </a:rPr>
              <a:t>programación</a:t>
            </a:r>
            <a:endParaRPr lang="es-ES" sz="26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07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Paradigmas de programación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Orientado a aspectos</a:t>
            </a:r>
          </a:p>
          <a:p>
            <a:pPr>
              <a:lnSpc>
                <a:spcPct val="90000"/>
              </a:lnSpc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Concurrente</a:t>
            </a:r>
          </a:p>
          <a:p>
            <a:pPr>
              <a:lnSpc>
                <a:spcPct val="90000"/>
              </a:lnSpc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Declarativo</a:t>
            </a:r>
          </a:p>
          <a:p>
            <a:pPr>
              <a:lnSpc>
                <a:spcPct val="90000"/>
              </a:lnSpc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Funcional</a:t>
            </a:r>
          </a:p>
          <a:p>
            <a:pPr>
              <a:lnSpc>
                <a:spcPct val="90000"/>
              </a:lnSpc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Imperativo</a:t>
            </a:r>
          </a:p>
          <a:p>
            <a:pPr>
              <a:lnSpc>
                <a:spcPct val="90000"/>
              </a:lnSpc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Lógico</a:t>
            </a:r>
          </a:p>
          <a:p>
            <a:pPr>
              <a:lnSpc>
                <a:spcPct val="90000"/>
              </a:lnSpc>
            </a:pP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Multiparadigma</a:t>
            </a: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Orientado a objetos </a:t>
            </a:r>
          </a:p>
          <a:p>
            <a:pPr>
              <a:lnSpc>
                <a:spcPct val="90000"/>
              </a:lnSpc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Scripting</a:t>
            </a:r>
          </a:p>
          <a:p>
            <a:pPr>
              <a:lnSpc>
                <a:spcPct val="90000"/>
              </a:lnSpc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1013</Words>
  <Application>Microsoft Office PowerPoint</Application>
  <PresentationFormat>Presentación en pantalla (4:3)</PresentationFormat>
  <Paragraphs>136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CONCEPTOS BÁSICOS DE PROGRAMACIÓN</vt:lpstr>
      <vt:lpstr>Introducción</vt:lpstr>
      <vt:lpstr>Presentación de PowerPoint</vt:lpstr>
      <vt:lpstr>En resumen, los lenguajes de programación:</vt:lpstr>
      <vt:lpstr>Clasificación de los Lenguajes de Programación:</vt:lpstr>
      <vt:lpstr>a) Lenguajes de Alto-Bajo nivel</vt:lpstr>
      <vt:lpstr>b) Lenguajes Interpretados o Compilados</vt:lpstr>
      <vt:lpstr>c) Lenguajes clásicos, visuales y de Internet</vt:lpstr>
      <vt:lpstr>Paradigmas de programación</vt:lpstr>
      <vt:lpstr>Lenguajes Declarativos</vt:lpstr>
      <vt:lpstr>Lenguajes basados en lógica</vt:lpstr>
      <vt:lpstr>Scripts</vt:lpstr>
      <vt:lpstr>Programación Estructurada</vt:lpstr>
      <vt:lpstr>Programación procedimental</vt:lpstr>
      <vt:lpstr>Programación Orientada a Objetos</vt:lpstr>
      <vt:lpstr>Programación Orientada a Objetos</vt:lpstr>
      <vt:lpstr>ESTRUCTURA DE UN PROGRAMA</vt:lpstr>
      <vt:lpstr>El método general de programación es:</vt:lpstr>
      <vt:lpstr>¿Qué es un algoritmo?</vt:lpstr>
      <vt:lpstr>Presentación de PowerPoint</vt:lpstr>
      <vt:lpstr>PARTES DE UN PROGRAMA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 DE PROGRAMACIÓN</dc:title>
  <dc:creator>Usuario</dc:creator>
  <cp:lastModifiedBy>Usuario</cp:lastModifiedBy>
  <cp:revision>26</cp:revision>
  <dcterms:created xsi:type="dcterms:W3CDTF">2012-05-19T17:24:27Z</dcterms:created>
  <dcterms:modified xsi:type="dcterms:W3CDTF">2012-06-04T16:27:13Z</dcterms:modified>
</cp:coreProperties>
</file>