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9" r:id="rId19"/>
    <p:sldId id="271" r:id="rId20"/>
    <p:sldId id="272" r:id="rId21"/>
    <p:sldId id="280" r:id="rId22"/>
    <p:sldId id="273" r:id="rId23"/>
    <p:sldId id="281" r:id="rId24"/>
    <p:sldId id="274" r:id="rId25"/>
    <p:sldId id="282" r:id="rId26"/>
    <p:sldId id="283" r:id="rId27"/>
    <p:sldId id="275" r:id="rId28"/>
    <p:sldId id="286" r:id="rId29"/>
    <p:sldId id="284" r:id="rId3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9CE65-FD90-458D-A115-06AFA79CA8F3}" type="datetimeFigureOut">
              <a:rPr lang="es-CO" smtClean="0"/>
              <a:t>07/06/2012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674CE-F164-4B98-BBAD-98D4DBC004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401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07/06/2012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152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07/06/2012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52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07/06/2012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132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07/06/2012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486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07/06/2012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365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07/06/2012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360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07/06/2012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982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07/06/2012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18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07/06/2012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059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07/06/2012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972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3C0E-7229-4E35-9281-C028A301734F}" type="datetimeFigureOut">
              <a:rPr lang="es-CO" smtClean="0"/>
              <a:t>07/06/2012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813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13C0E-7229-4E35-9281-C028A301734F}" type="datetimeFigureOut">
              <a:rPr lang="es-CO" smtClean="0"/>
              <a:t>07/06/2012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EE8B0-9FC5-40CC-A3BE-638A165FB6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203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CONCEPTOS BÁSICOS DE PROGRAMACIÓN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Algoritmia</a:t>
            </a:r>
          </a:p>
          <a:p>
            <a:r>
              <a:rPr lang="es-CO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Pseudocódigo</a:t>
            </a:r>
            <a:endParaRPr lang="es-CO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9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23528" y="548680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2400" dirty="0">
                <a:ea typeface="Calibri"/>
                <a:cs typeface="Times New Roman"/>
              </a:rPr>
              <a:t>Solución:</a:t>
            </a:r>
          </a:p>
          <a:p>
            <a:pPr>
              <a:spcAft>
                <a:spcPts val="0"/>
              </a:spcAft>
            </a:pPr>
            <a:r>
              <a:rPr lang="es-CO" sz="2400" dirty="0">
                <a:ea typeface="Calibri"/>
                <a:cs typeface="Times New Roman"/>
              </a:rPr>
              <a:t>DATOS			Identificadores</a:t>
            </a:r>
          </a:p>
          <a:p>
            <a:pPr>
              <a:spcAft>
                <a:spcPts val="0"/>
              </a:spcAft>
            </a:pPr>
            <a:r>
              <a:rPr lang="es-CO" sz="2400" dirty="0">
                <a:ea typeface="Calibri"/>
                <a:cs typeface="Times New Roman"/>
              </a:rPr>
              <a:t>Salida</a:t>
            </a:r>
          </a:p>
          <a:p>
            <a:pPr indent="449580">
              <a:spcAft>
                <a:spcPts val="0"/>
              </a:spcAft>
            </a:pPr>
            <a:r>
              <a:rPr lang="es-CO" sz="2400" dirty="0">
                <a:ea typeface="Calibri"/>
                <a:cs typeface="Times New Roman"/>
              </a:rPr>
              <a:t>Promedio 			</a:t>
            </a:r>
            <a:r>
              <a:rPr lang="es-CO" sz="2400" b="1" dirty="0" smtClean="0">
                <a:ea typeface="Calibri"/>
                <a:cs typeface="Times New Roman"/>
              </a:rPr>
              <a:t>P</a:t>
            </a:r>
            <a:endParaRPr lang="es-CO" sz="2400" b="1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s-CO" sz="2400" dirty="0">
                <a:ea typeface="Calibri"/>
                <a:cs typeface="Times New Roman"/>
              </a:rPr>
              <a:t>Entrada</a:t>
            </a:r>
          </a:p>
          <a:p>
            <a:pPr indent="449580">
              <a:spcAft>
                <a:spcPts val="0"/>
              </a:spcAft>
            </a:pPr>
            <a:r>
              <a:rPr lang="es-CO" sz="2400" dirty="0">
                <a:ea typeface="Calibri"/>
                <a:cs typeface="Times New Roman"/>
              </a:rPr>
              <a:t>Primera Nota Parcial 	</a:t>
            </a:r>
            <a:r>
              <a:rPr lang="es-CO" sz="2400" b="1" dirty="0">
                <a:ea typeface="Calibri"/>
                <a:cs typeface="Times New Roman"/>
              </a:rPr>
              <a:t>N1</a:t>
            </a:r>
          </a:p>
          <a:p>
            <a:pPr marL="449580">
              <a:spcAft>
                <a:spcPts val="0"/>
              </a:spcAft>
            </a:pPr>
            <a:r>
              <a:rPr lang="es-CO" sz="2400" dirty="0">
                <a:ea typeface="Calibri"/>
                <a:cs typeface="Times New Roman"/>
              </a:rPr>
              <a:t>Segunda Nota Parcial 	</a:t>
            </a:r>
            <a:r>
              <a:rPr lang="es-CO" sz="2400" b="1" dirty="0">
                <a:ea typeface="Calibri"/>
                <a:cs typeface="Times New Roman"/>
              </a:rPr>
              <a:t>N2</a:t>
            </a:r>
          </a:p>
          <a:p>
            <a:pPr indent="449580">
              <a:spcAft>
                <a:spcPts val="0"/>
              </a:spcAft>
            </a:pPr>
            <a:r>
              <a:rPr lang="es-CO" sz="2400" dirty="0">
                <a:ea typeface="Calibri"/>
                <a:cs typeface="Times New Roman"/>
              </a:rPr>
              <a:t>Tercera Nota Parcial 	</a:t>
            </a:r>
            <a:r>
              <a:rPr lang="es-CO" sz="2400" b="1" dirty="0">
                <a:ea typeface="Calibri"/>
                <a:cs typeface="Times New Roman"/>
              </a:rPr>
              <a:t>N3</a:t>
            </a:r>
          </a:p>
          <a:p>
            <a:pPr>
              <a:spcAft>
                <a:spcPts val="0"/>
              </a:spcAft>
            </a:pPr>
            <a:r>
              <a:rPr lang="es-CO" sz="2400" dirty="0">
                <a:ea typeface="Calibri"/>
                <a:cs typeface="Times New Roman"/>
              </a:rPr>
              <a:t>Inicio</a:t>
            </a:r>
          </a:p>
          <a:p>
            <a:pPr indent="449580">
              <a:spcAft>
                <a:spcPts val="0"/>
              </a:spcAft>
            </a:pPr>
            <a:r>
              <a:rPr lang="es-CO" sz="2400" dirty="0">
                <a:solidFill>
                  <a:srgbClr val="0070C0"/>
                </a:solidFill>
                <a:ea typeface="Calibri"/>
                <a:cs typeface="Times New Roman"/>
              </a:rPr>
              <a:t>Leer</a:t>
            </a:r>
            <a:r>
              <a:rPr lang="es-CO" sz="2400" dirty="0">
                <a:ea typeface="Calibri"/>
                <a:cs typeface="Times New Roman"/>
              </a:rPr>
              <a:t> N1</a:t>
            </a:r>
          </a:p>
          <a:p>
            <a:pPr indent="449580">
              <a:spcAft>
                <a:spcPts val="0"/>
              </a:spcAft>
            </a:pPr>
            <a:r>
              <a:rPr lang="es-CO" sz="2400" dirty="0">
                <a:solidFill>
                  <a:srgbClr val="0070C0"/>
                </a:solidFill>
                <a:ea typeface="Calibri"/>
                <a:cs typeface="Times New Roman"/>
              </a:rPr>
              <a:t>Leer</a:t>
            </a:r>
            <a:r>
              <a:rPr lang="es-CO" sz="2400" dirty="0">
                <a:ea typeface="Calibri"/>
                <a:cs typeface="Times New Roman"/>
              </a:rPr>
              <a:t> N2</a:t>
            </a:r>
          </a:p>
          <a:p>
            <a:pPr indent="449580">
              <a:spcAft>
                <a:spcPts val="0"/>
              </a:spcAft>
            </a:pPr>
            <a:r>
              <a:rPr lang="es-CO" sz="2400" dirty="0">
                <a:solidFill>
                  <a:srgbClr val="0070C0"/>
                </a:solidFill>
                <a:ea typeface="Calibri"/>
                <a:cs typeface="Times New Roman"/>
              </a:rPr>
              <a:t>Leer</a:t>
            </a:r>
            <a:r>
              <a:rPr lang="es-CO" sz="2400" dirty="0">
                <a:ea typeface="Calibri"/>
                <a:cs typeface="Times New Roman"/>
              </a:rPr>
              <a:t> N3</a:t>
            </a:r>
          </a:p>
          <a:p>
            <a:pPr indent="449580">
              <a:spcAft>
                <a:spcPts val="0"/>
              </a:spcAft>
            </a:pPr>
            <a:r>
              <a:rPr lang="pt-BR" sz="2400" dirty="0">
                <a:ea typeface="Calibri"/>
                <a:cs typeface="Times New Roman"/>
              </a:rPr>
              <a:t>P = (N1 + N2 + N3)/3</a:t>
            </a:r>
            <a:endParaRPr lang="es-CO" sz="2400" dirty="0">
              <a:ea typeface="Calibri"/>
              <a:cs typeface="Times New Roman"/>
            </a:endParaRPr>
          </a:p>
          <a:p>
            <a:pPr indent="449580">
              <a:spcAft>
                <a:spcPts val="0"/>
              </a:spcAft>
            </a:pPr>
            <a:r>
              <a:rPr lang="es-CO" sz="2400" dirty="0">
                <a:solidFill>
                  <a:srgbClr val="0070C0"/>
                </a:solidFill>
                <a:ea typeface="Calibri"/>
                <a:cs typeface="Times New Roman"/>
              </a:rPr>
              <a:t>Escribir</a:t>
            </a:r>
            <a:r>
              <a:rPr lang="es-CO" sz="2400" dirty="0">
                <a:ea typeface="Calibri"/>
                <a:cs typeface="Times New Roman"/>
              </a:rPr>
              <a:t> P</a:t>
            </a:r>
          </a:p>
          <a:p>
            <a:pPr>
              <a:spcAft>
                <a:spcPts val="0"/>
              </a:spcAft>
            </a:pPr>
            <a:r>
              <a:rPr lang="es-CO" sz="2400" dirty="0" smtClean="0">
                <a:ea typeface="Calibri"/>
                <a:cs typeface="Times New Roman"/>
              </a:rPr>
              <a:t>Fin</a:t>
            </a:r>
            <a:endParaRPr lang="es-CO" sz="2400" dirty="0">
              <a:ea typeface="Calibri"/>
              <a:cs typeface="Times New Roman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856495" y="3861048"/>
            <a:ext cx="4252722" cy="26314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CO" sz="1500" dirty="0">
                <a:latin typeface="Arial" pitchFamily="34" charset="0"/>
                <a:cs typeface="Arial" pitchFamily="34" charset="0"/>
              </a:rPr>
              <a:t>C</a:t>
            </a:r>
            <a:r>
              <a:rPr lang="es-CO" sz="1500" dirty="0" smtClean="0">
                <a:latin typeface="Arial" pitchFamily="34" charset="0"/>
                <a:cs typeface="Arial" pitchFamily="34" charset="0"/>
              </a:rPr>
              <a:t>omo ustedes saben </a:t>
            </a:r>
            <a:r>
              <a:rPr lang="es-CO" sz="1500" dirty="0">
                <a:latin typeface="Arial" pitchFamily="34" charset="0"/>
                <a:cs typeface="Arial" pitchFamily="34" charset="0"/>
              </a:rPr>
              <a:t>el promedio simple de cualquier dato, se halla, sumando todos los dato </a:t>
            </a:r>
            <a:r>
              <a:rPr lang="es-CO" sz="1500" dirty="0" smtClean="0">
                <a:latin typeface="Arial" pitchFamily="34" charset="0"/>
                <a:cs typeface="Arial" pitchFamily="34" charset="0"/>
              </a:rPr>
              <a:t>y de </a:t>
            </a:r>
            <a:r>
              <a:rPr lang="es-CO" sz="1500" dirty="0">
                <a:latin typeface="Arial" pitchFamily="34" charset="0"/>
                <a:cs typeface="Arial" pitchFamily="34" charset="0"/>
              </a:rPr>
              <a:t>ahí dividiendo entre el numero de datos sumados, por ejemplo, les vamos a</a:t>
            </a:r>
          </a:p>
          <a:p>
            <a:r>
              <a:rPr lang="es-CO" sz="1500" dirty="0">
                <a:latin typeface="Arial" pitchFamily="34" charset="0"/>
                <a:cs typeface="Arial" pitchFamily="34" charset="0"/>
              </a:rPr>
              <a:t>asignar valores a los </a:t>
            </a:r>
            <a:r>
              <a:rPr lang="es-CO" sz="1500" dirty="0" smtClean="0">
                <a:latin typeface="Arial" pitchFamily="34" charset="0"/>
                <a:cs typeface="Arial" pitchFamily="34" charset="0"/>
              </a:rPr>
              <a:t>identificadores.</a:t>
            </a:r>
          </a:p>
          <a:p>
            <a:endParaRPr lang="es-CO" sz="1500" dirty="0">
              <a:latin typeface="Arial" pitchFamily="34" charset="0"/>
              <a:cs typeface="Arial" pitchFamily="34" charset="0"/>
            </a:endParaRPr>
          </a:p>
          <a:p>
            <a:r>
              <a:rPr lang="es-CO" sz="1500" dirty="0">
                <a:latin typeface="Arial" pitchFamily="34" charset="0"/>
                <a:cs typeface="Arial" pitchFamily="34" charset="0"/>
              </a:rPr>
              <a:t>N1 = 14</a:t>
            </a:r>
          </a:p>
          <a:p>
            <a:r>
              <a:rPr lang="es-CO" sz="1500" dirty="0">
                <a:latin typeface="Arial" pitchFamily="34" charset="0"/>
                <a:cs typeface="Arial" pitchFamily="34" charset="0"/>
              </a:rPr>
              <a:t>N2 = 13</a:t>
            </a:r>
          </a:p>
          <a:p>
            <a:r>
              <a:rPr lang="es-CO" sz="1500" dirty="0">
                <a:latin typeface="Arial" pitchFamily="34" charset="0"/>
                <a:cs typeface="Arial" pitchFamily="34" charset="0"/>
              </a:rPr>
              <a:t>N3 = 15</a:t>
            </a:r>
          </a:p>
          <a:p>
            <a:r>
              <a:rPr lang="es-CO" sz="1500" dirty="0">
                <a:latin typeface="Arial" pitchFamily="34" charset="0"/>
                <a:cs typeface="Arial" pitchFamily="34" charset="0"/>
              </a:rPr>
              <a:t>P = (14 + 13 + 15) / 3</a:t>
            </a:r>
          </a:p>
          <a:p>
            <a:r>
              <a:rPr lang="es-CO" sz="1500" dirty="0">
                <a:latin typeface="Arial" pitchFamily="34" charset="0"/>
                <a:cs typeface="Arial" pitchFamily="34" charset="0"/>
              </a:rPr>
              <a:t>Entonces P (Promedio) tomaría el valor de 14</a:t>
            </a:r>
          </a:p>
        </p:txBody>
      </p:sp>
    </p:spTree>
    <p:extLst>
      <p:ext uri="{BB962C8B-B14F-4D97-AF65-F5344CB8AC3E}">
        <p14:creationId xmlns:p14="http://schemas.microsoft.com/office/powerpoint/2010/main" val="2513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CO" sz="2500" dirty="0" smtClean="0">
                <a:latin typeface="Arial" pitchFamily="34" charset="0"/>
                <a:cs typeface="Arial" pitchFamily="34" charset="0"/>
              </a:rPr>
              <a:t>Como vimos hasta el momento, tenemos datos de entrada y de salida, sin embargo existen otros que no son ni de entrada ni de salida. Estos son llamados Intermedios aquí van </a:t>
            </a:r>
            <a:r>
              <a:rPr lang="es-CO" sz="2500" dirty="0">
                <a:latin typeface="Arial" pitchFamily="34" charset="0"/>
                <a:cs typeface="Arial" pitchFamily="34" charset="0"/>
              </a:rPr>
              <a:t>todos los identificadores que solo vamos a almacenar algún </a:t>
            </a:r>
            <a:r>
              <a:rPr lang="es-CO" sz="2500" dirty="0" smtClean="0">
                <a:latin typeface="Arial" pitchFamily="34" charset="0"/>
                <a:cs typeface="Arial" pitchFamily="34" charset="0"/>
              </a:rPr>
              <a:t>valor temporalmente.</a:t>
            </a:r>
          </a:p>
          <a:p>
            <a:pPr marL="0" indent="0">
              <a:buNone/>
            </a:pPr>
            <a:endParaRPr lang="es-CO" sz="25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s-CO" sz="2500" dirty="0" smtClean="0">
                <a:latin typeface="Arial" pitchFamily="34" charset="0"/>
                <a:cs typeface="Arial" pitchFamily="34" charset="0"/>
              </a:rPr>
              <a:t>Vamos con un ejemplo:</a:t>
            </a:r>
          </a:p>
          <a:p>
            <a:pPr marL="0" indent="0" algn="just">
              <a:buNone/>
            </a:pPr>
            <a:endParaRPr lang="es-CO" sz="25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s-CO" sz="2500" dirty="0">
                <a:latin typeface="Arial" pitchFamily="34" charset="0"/>
                <a:cs typeface="Arial" pitchFamily="34" charset="0"/>
              </a:rPr>
              <a:t>Elaborar un algoritmo que solicite el número de respuestas correctas</a:t>
            </a:r>
            <a:r>
              <a:rPr lang="es-CO" sz="2500" dirty="0" smtClean="0">
                <a:latin typeface="Arial" pitchFamily="34" charset="0"/>
                <a:cs typeface="Arial" pitchFamily="34" charset="0"/>
              </a:rPr>
              <a:t>, incorrectas </a:t>
            </a:r>
            <a:r>
              <a:rPr lang="es-CO" sz="2500" dirty="0">
                <a:latin typeface="Arial" pitchFamily="34" charset="0"/>
                <a:cs typeface="Arial" pitchFamily="34" charset="0"/>
              </a:rPr>
              <a:t>y en blanco, correspondientes a postulantes, y muestre su </a:t>
            </a:r>
            <a:r>
              <a:rPr lang="es-CO" sz="2500" dirty="0" smtClean="0">
                <a:latin typeface="Arial" pitchFamily="34" charset="0"/>
                <a:cs typeface="Arial" pitchFamily="34" charset="0"/>
              </a:rPr>
              <a:t>puntaje final </a:t>
            </a:r>
            <a:r>
              <a:rPr lang="es-CO" sz="2500" dirty="0">
                <a:latin typeface="Arial" pitchFamily="34" charset="0"/>
                <a:cs typeface="Arial" pitchFamily="34" charset="0"/>
              </a:rPr>
              <a:t>considerando, que por cada respuesta correcta tendrá 4 puntos</a:t>
            </a:r>
            <a:r>
              <a:rPr lang="es-CO" sz="2500" dirty="0" smtClean="0">
                <a:latin typeface="Arial" pitchFamily="34" charset="0"/>
                <a:cs typeface="Arial" pitchFamily="34" charset="0"/>
              </a:rPr>
              <a:t>, respuestas </a:t>
            </a:r>
            <a:r>
              <a:rPr lang="es-CO" sz="2500" dirty="0">
                <a:latin typeface="Arial" pitchFamily="34" charset="0"/>
                <a:cs typeface="Arial" pitchFamily="34" charset="0"/>
              </a:rPr>
              <a:t>incorrectas tendrá -1 y respuestas en blanco tendrá 0.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Datos Intermedios…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9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95536" y="404664"/>
            <a:ext cx="496855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Solución: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DATOS 			</a:t>
            </a:r>
            <a:r>
              <a:rPr lang="es-CO" sz="1500" b="1" dirty="0" smtClean="0">
                <a:latin typeface="Arial" pitchFamily="34" charset="0"/>
                <a:ea typeface="Calibri"/>
                <a:cs typeface="Arial" pitchFamily="34" charset="0"/>
              </a:rPr>
              <a:t>       </a:t>
            </a:r>
            <a:r>
              <a:rPr lang="es-CO" sz="1500" dirty="0" smtClean="0">
                <a:latin typeface="Arial" pitchFamily="34" charset="0"/>
                <a:ea typeface="Calibri"/>
                <a:cs typeface="Arial" pitchFamily="34" charset="0"/>
              </a:rPr>
              <a:t>Identificadores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Salida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Puntaje Final 			</a:t>
            </a:r>
            <a:r>
              <a:rPr lang="es-CO" sz="1500" b="1" dirty="0" smtClean="0">
                <a:latin typeface="Arial" pitchFamily="34" charset="0"/>
                <a:ea typeface="Calibri"/>
                <a:cs typeface="Arial" pitchFamily="34" charset="0"/>
              </a:rPr>
              <a:t>PF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Entrada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Número de Respuestas Correctas 	</a:t>
            </a: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RC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Número de Respuestas Incorrectas 	</a:t>
            </a: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RI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Número de Respuestas en Blanco 	</a:t>
            </a: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RB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Intermedio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Puntaje de Respuestas Correctas 	</a:t>
            </a: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PRC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Puntaje de Respuestas Incorrectas 	</a:t>
            </a: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PRI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Inicio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Leer</a:t>
            </a: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 RC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Leer</a:t>
            </a: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 RI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Leer</a:t>
            </a: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 RB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PRC = RC * 4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PRI = RI * -1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PF = PRC + PRI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Escribir</a:t>
            </a: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 PF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Fin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592279" y="3645024"/>
            <a:ext cx="4444217" cy="28623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s-CO" sz="1500" dirty="0" smtClean="0">
                <a:latin typeface="Arial" pitchFamily="34" charset="0"/>
                <a:cs typeface="Arial" pitchFamily="34" charset="0"/>
              </a:rPr>
              <a:t>Los Intermedios aquí los utilizamos para </a:t>
            </a:r>
            <a:r>
              <a:rPr lang="es-CO" sz="1500" dirty="0">
                <a:latin typeface="Arial" pitchFamily="34" charset="0"/>
                <a:cs typeface="Arial" pitchFamily="34" charset="0"/>
              </a:rPr>
              <a:t>asignarles los puntos de las respuestas correctas </a:t>
            </a:r>
            <a:r>
              <a:rPr lang="es-CO" sz="1500" dirty="0" smtClean="0">
                <a:latin typeface="Arial" pitchFamily="34" charset="0"/>
                <a:cs typeface="Arial" pitchFamily="34" charset="0"/>
              </a:rPr>
              <a:t>e incorrectas</a:t>
            </a:r>
            <a:r>
              <a:rPr lang="es-CO" sz="1500" dirty="0">
                <a:latin typeface="Arial" pitchFamily="34" charset="0"/>
                <a:cs typeface="Arial" pitchFamily="34" charset="0"/>
              </a:rPr>
              <a:t>, no puse ningún intermedio para las respuestas en blanco ya que </a:t>
            </a:r>
            <a:r>
              <a:rPr lang="es-CO" sz="1500" dirty="0" smtClean="0">
                <a:latin typeface="Arial" pitchFamily="34" charset="0"/>
                <a:cs typeface="Arial" pitchFamily="34" charset="0"/>
              </a:rPr>
              <a:t>solo estas </a:t>
            </a:r>
            <a:r>
              <a:rPr lang="es-CO" sz="1500" dirty="0">
                <a:latin typeface="Arial" pitchFamily="34" charset="0"/>
                <a:cs typeface="Arial" pitchFamily="34" charset="0"/>
              </a:rPr>
              <a:t>tiene un valor nulo ósea </a:t>
            </a:r>
            <a:r>
              <a:rPr lang="es-CO" sz="1500" dirty="0" smtClean="0">
                <a:latin typeface="Arial" pitchFamily="34" charset="0"/>
                <a:cs typeface="Arial" pitchFamily="34" charset="0"/>
              </a:rPr>
              <a:t>cero.</a:t>
            </a:r>
          </a:p>
          <a:p>
            <a:pPr algn="just"/>
            <a:endParaRPr lang="es-CO" sz="15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CO" sz="1500" dirty="0" smtClean="0">
                <a:latin typeface="Arial" pitchFamily="34" charset="0"/>
                <a:cs typeface="Arial" pitchFamily="34" charset="0"/>
              </a:rPr>
              <a:t>aquí en el pseudocódigo </a:t>
            </a:r>
            <a:r>
              <a:rPr lang="es-CO" sz="1500" dirty="0">
                <a:latin typeface="Arial" pitchFamily="34" charset="0"/>
                <a:cs typeface="Arial" pitchFamily="34" charset="0"/>
              </a:rPr>
              <a:t>existe una regla, la regla es que solo se van a usar </a:t>
            </a:r>
            <a:r>
              <a:rPr lang="es-CO" sz="1500" dirty="0" smtClean="0">
                <a:latin typeface="Arial" pitchFamily="34" charset="0"/>
                <a:cs typeface="Arial" pitchFamily="34" charset="0"/>
              </a:rPr>
              <a:t>los identificadores </a:t>
            </a:r>
            <a:r>
              <a:rPr lang="es-CO" sz="1500" dirty="0">
                <a:latin typeface="Arial" pitchFamily="34" charset="0"/>
                <a:cs typeface="Arial" pitchFamily="34" charset="0"/>
              </a:rPr>
              <a:t>que definimos en la parte de datos, ya que si no lo defines, en </a:t>
            </a:r>
            <a:r>
              <a:rPr lang="es-CO" sz="1500" dirty="0" smtClean="0">
                <a:latin typeface="Arial" pitchFamily="34" charset="0"/>
                <a:cs typeface="Arial" pitchFamily="34" charset="0"/>
              </a:rPr>
              <a:t>un futuro </a:t>
            </a:r>
            <a:r>
              <a:rPr lang="es-CO" sz="1500" dirty="0">
                <a:latin typeface="Arial" pitchFamily="34" charset="0"/>
                <a:cs typeface="Arial" pitchFamily="34" charset="0"/>
              </a:rPr>
              <a:t>cuando pasemos a programar en un procesador, este te botara un error</a:t>
            </a:r>
            <a:r>
              <a:rPr lang="es-CO" sz="1500" dirty="0" smtClean="0">
                <a:latin typeface="Arial" pitchFamily="34" charset="0"/>
                <a:cs typeface="Arial" pitchFamily="34" charset="0"/>
              </a:rPr>
              <a:t>.</a:t>
            </a:r>
            <a:endParaRPr lang="es-CO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Flecha doblada hacia arriba"/>
          <p:cNvSpPr/>
          <p:nvPr/>
        </p:nvSpPr>
        <p:spPr>
          <a:xfrm flipH="1">
            <a:off x="3820470" y="3392996"/>
            <a:ext cx="771809" cy="5040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Flecha izquierda"/>
          <p:cNvSpPr/>
          <p:nvPr/>
        </p:nvSpPr>
        <p:spPr>
          <a:xfrm>
            <a:off x="2627784" y="4581128"/>
            <a:ext cx="194421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67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EJERCICIO No. </a:t>
            </a:r>
            <a:r>
              <a:rPr lang="es-CO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457200" y="163934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800" dirty="0">
                <a:latin typeface="Arial" pitchFamily="34" charset="0"/>
                <a:cs typeface="Arial" pitchFamily="34" charset="0"/>
              </a:rPr>
              <a:t>Elaborar un algoritmo que permita ingresar el número de partidos ganados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, perdidos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y empatados, por Universitario de Deportes en el torneo de apertura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, se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debe de mostrar su puntaje total, teniendo en cuenta que por cada 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partido ganado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obtendrá 3 puntos, empatado 1 punto y perdido 0 puntos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s-CO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14608" y="404664"/>
            <a:ext cx="6633655" cy="6083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700" b="1" dirty="0">
                <a:latin typeface="Arial" pitchFamily="34" charset="0"/>
                <a:ea typeface="Calibri"/>
                <a:cs typeface="Arial" pitchFamily="34" charset="0"/>
              </a:rPr>
              <a:t>Solución:</a:t>
            </a:r>
            <a:endParaRPr lang="es-CO" sz="1700" dirty="0"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700" b="1" dirty="0">
                <a:latin typeface="Arial" pitchFamily="34" charset="0"/>
                <a:ea typeface="Calibri"/>
                <a:cs typeface="Arial" pitchFamily="34" charset="0"/>
              </a:rPr>
              <a:t>DATOS			</a:t>
            </a:r>
            <a:r>
              <a:rPr lang="es-CO" sz="1700" b="1" dirty="0" smtClean="0">
                <a:latin typeface="Arial" pitchFamily="34" charset="0"/>
                <a:ea typeface="Calibri"/>
                <a:cs typeface="Arial" pitchFamily="34" charset="0"/>
              </a:rPr>
              <a:t>        	         </a:t>
            </a:r>
            <a:r>
              <a:rPr lang="es-CO" sz="1700" dirty="0" smtClean="0">
                <a:latin typeface="Arial" pitchFamily="34" charset="0"/>
                <a:ea typeface="Calibri"/>
                <a:cs typeface="Arial" pitchFamily="34" charset="0"/>
              </a:rPr>
              <a:t>Identificadores</a:t>
            </a:r>
            <a:endParaRPr lang="es-CO" sz="1700" dirty="0"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700" b="1" dirty="0">
                <a:latin typeface="Arial" pitchFamily="34" charset="0"/>
                <a:ea typeface="Calibri"/>
                <a:cs typeface="Arial" pitchFamily="34" charset="0"/>
              </a:rPr>
              <a:t>Salida</a:t>
            </a:r>
            <a:endParaRPr lang="es-CO" sz="17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700" dirty="0">
                <a:latin typeface="Arial" pitchFamily="34" charset="0"/>
                <a:ea typeface="Calibri"/>
                <a:cs typeface="Arial" pitchFamily="34" charset="0"/>
              </a:rPr>
              <a:t>Puntaje Total 			</a:t>
            </a:r>
            <a:r>
              <a:rPr lang="es-CO" sz="1700" dirty="0" smtClean="0">
                <a:latin typeface="Arial" pitchFamily="34" charset="0"/>
                <a:ea typeface="Calibri"/>
                <a:cs typeface="Arial" pitchFamily="34" charset="0"/>
              </a:rPr>
              <a:t>	</a:t>
            </a:r>
            <a:r>
              <a:rPr lang="es-CO" sz="1700" b="1" dirty="0" smtClean="0">
                <a:latin typeface="Arial" pitchFamily="34" charset="0"/>
                <a:ea typeface="Calibri"/>
                <a:cs typeface="Arial" pitchFamily="34" charset="0"/>
              </a:rPr>
              <a:t>PT</a:t>
            </a:r>
            <a:endParaRPr lang="es-CO" sz="1700" dirty="0"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700" b="1" dirty="0">
                <a:latin typeface="Arial" pitchFamily="34" charset="0"/>
                <a:ea typeface="Calibri"/>
                <a:cs typeface="Arial" pitchFamily="34" charset="0"/>
              </a:rPr>
              <a:t>Entrada</a:t>
            </a:r>
            <a:endParaRPr lang="es-CO" sz="17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700" dirty="0">
                <a:latin typeface="Arial" pitchFamily="34" charset="0"/>
                <a:ea typeface="Calibri"/>
                <a:cs typeface="Arial" pitchFamily="34" charset="0"/>
              </a:rPr>
              <a:t>Número de Partidos Ganados 	</a:t>
            </a:r>
            <a:r>
              <a:rPr lang="es-CO" sz="1700" dirty="0" smtClean="0">
                <a:latin typeface="Arial" pitchFamily="34" charset="0"/>
                <a:ea typeface="Calibri"/>
                <a:cs typeface="Arial" pitchFamily="34" charset="0"/>
              </a:rPr>
              <a:t>	</a:t>
            </a:r>
            <a:r>
              <a:rPr lang="es-CO" sz="1700" b="1" dirty="0" smtClean="0">
                <a:latin typeface="Arial" pitchFamily="34" charset="0"/>
                <a:ea typeface="Calibri"/>
                <a:cs typeface="Arial" pitchFamily="34" charset="0"/>
              </a:rPr>
              <a:t>PG</a:t>
            </a:r>
            <a:endParaRPr lang="es-CO" sz="17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700" dirty="0">
                <a:latin typeface="Arial" pitchFamily="34" charset="0"/>
                <a:ea typeface="Calibri"/>
                <a:cs typeface="Arial" pitchFamily="34" charset="0"/>
              </a:rPr>
              <a:t>Número de Partidos Empatados 	</a:t>
            </a:r>
            <a:r>
              <a:rPr lang="es-CO" sz="1700" dirty="0" smtClean="0">
                <a:latin typeface="Arial" pitchFamily="34" charset="0"/>
                <a:ea typeface="Calibri"/>
                <a:cs typeface="Arial" pitchFamily="34" charset="0"/>
              </a:rPr>
              <a:t>	</a:t>
            </a:r>
            <a:r>
              <a:rPr lang="es-CO" sz="1700" b="1" dirty="0" smtClean="0">
                <a:latin typeface="Arial" pitchFamily="34" charset="0"/>
                <a:ea typeface="Calibri"/>
                <a:cs typeface="Arial" pitchFamily="34" charset="0"/>
              </a:rPr>
              <a:t>PE</a:t>
            </a:r>
            <a:endParaRPr lang="es-CO" sz="17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700" dirty="0">
                <a:latin typeface="Arial" pitchFamily="34" charset="0"/>
                <a:ea typeface="Calibri"/>
                <a:cs typeface="Arial" pitchFamily="34" charset="0"/>
              </a:rPr>
              <a:t>Número de Partidos Perdidos 	</a:t>
            </a:r>
            <a:r>
              <a:rPr lang="es-CO" sz="1700" dirty="0" smtClean="0">
                <a:latin typeface="Arial" pitchFamily="34" charset="0"/>
                <a:ea typeface="Calibri"/>
                <a:cs typeface="Arial" pitchFamily="34" charset="0"/>
              </a:rPr>
              <a:t>	</a:t>
            </a:r>
            <a:r>
              <a:rPr lang="es-CO" sz="1700" b="1" dirty="0" smtClean="0">
                <a:latin typeface="Arial" pitchFamily="34" charset="0"/>
                <a:ea typeface="Calibri"/>
                <a:cs typeface="Arial" pitchFamily="34" charset="0"/>
              </a:rPr>
              <a:t>PP</a:t>
            </a:r>
            <a:endParaRPr lang="es-CO" sz="1700" dirty="0"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700" b="1" dirty="0">
                <a:latin typeface="Arial" pitchFamily="34" charset="0"/>
                <a:ea typeface="Calibri"/>
                <a:cs typeface="Arial" pitchFamily="34" charset="0"/>
              </a:rPr>
              <a:t>Intermedio</a:t>
            </a:r>
            <a:endParaRPr lang="es-CO" sz="17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700" dirty="0">
                <a:latin typeface="Arial" pitchFamily="34" charset="0"/>
                <a:ea typeface="Calibri"/>
                <a:cs typeface="Arial" pitchFamily="34" charset="0"/>
              </a:rPr>
              <a:t>Puntaje de Partidos Ganados 	</a:t>
            </a:r>
            <a:r>
              <a:rPr lang="es-CO" sz="1700" dirty="0" smtClean="0">
                <a:latin typeface="Arial" pitchFamily="34" charset="0"/>
                <a:ea typeface="Calibri"/>
                <a:cs typeface="Arial" pitchFamily="34" charset="0"/>
              </a:rPr>
              <a:t>	</a:t>
            </a:r>
            <a:r>
              <a:rPr lang="es-CO" sz="1700" b="1" dirty="0" smtClean="0">
                <a:latin typeface="Arial" pitchFamily="34" charset="0"/>
                <a:ea typeface="Calibri"/>
                <a:cs typeface="Arial" pitchFamily="34" charset="0"/>
              </a:rPr>
              <a:t>PPG</a:t>
            </a:r>
            <a:endParaRPr lang="es-CO" sz="17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700" dirty="0">
                <a:latin typeface="Arial" pitchFamily="34" charset="0"/>
                <a:ea typeface="Calibri"/>
                <a:cs typeface="Arial" pitchFamily="34" charset="0"/>
              </a:rPr>
              <a:t>Puntaje de Partidos Empatados 	</a:t>
            </a:r>
            <a:r>
              <a:rPr lang="es-CO" sz="1700" dirty="0" smtClean="0">
                <a:latin typeface="Arial" pitchFamily="34" charset="0"/>
                <a:ea typeface="Calibri"/>
                <a:cs typeface="Arial" pitchFamily="34" charset="0"/>
              </a:rPr>
              <a:t>	</a:t>
            </a:r>
            <a:r>
              <a:rPr lang="es-CO" sz="1700" b="1" dirty="0" smtClean="0">
                <a:latin typeface="Arial" pitchFamily="34" charset="0"/>
                <a:ea typeface="Calibri"/>
                <a:cs typeface="Arial" pitchFamily="34" charset="0"/>
              </a:rPr>
              <a:t>PPE</a:t>
            </a:r>
            <a:endParaRPr lang="es-CO" sz="1700" dirty="0"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700" dirty="0">
                <a:latin typeface="Arial" pitchFamily="34" charset="0"/>
                <a:ea typeface="Calibri"/>
                <a:cs typeface="Arial" pitchFamily="34" charset="0"/>
              </a:rPr>
              <a:t>Inicio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700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Leer</a:t>
            </a:r>
            <a:r>
              <a:rPr lang="es-CO" sz="1700" dirty="0">
                <a:latin typeface="Arial" pitchFamily="34" charset="0"/>
                <a:ea typeface="Calibri"/>
                <a:cs typeface="Arial" pitchFamily="34" charset="0"/>
              </a:rPr>
              <a:t> PG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700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Leer</a:t>
            </a:r>
            <a:r>
              <a:rPr lang="es-CO" sz="1700" dirty="0">
                <a:latin typeface="Arial" pitchFamily="34" charset="0"/>
                <a:ea typeface="Calibri"/>
                <a:cs typeface="Arial" pitchFamily="34" charset="0"/>
              </a:rPr>
              <a:t> PE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700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Leer</a:t>
            </a:r>
            <a:r>
              <a:rPr lang="es-CO" sz="1700" dirty="0">
                <a:latin typeface="Arial" pitchFamily="34" charset="0"/>
                <a:ea typeface="Calibri"/>
                <a:cs typeface="Arial" pitchFamily="34" charset="0"/>
              </a:rPr>
              <a:t> PP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Arial" pitchFamily="34" charset="0"/>
                <a:ea typeface="Calibri"/>
                <a:cs typeface="Arial" pitchFamily="34" charset="0"/>
              </a:rPr>
              <a:t>PPG = PG * 3</a:t>
            </a:r>
            <a:endParaRPr lang="es-CO" sz="17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Arial" pitchFamily="34" charset="0"/>
                <a:ea typeface="Calibri"/>
                <a:cs typeface="Arial" pitchFamily="34" charset="0"/>
              </a:rPr>
              <a:t>PPE = PE * 1</a:t>
            </a:r>
            <a:endParaRPr lang="es-CO" sz="17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Arial" pitchFamily="34" charset="0"/>
                <a:ea typeface="Calibri"/>
                <a:cs typeface="Arial" pitchFamily="34" charset="0"/>
              </a:rPr>
              <a:t>PT = PPG + PPE</a:t>
            </a:r>
            <a:endParaRPr lang="es-CO" sz="17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700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Escribir</a:t>
            </a:r>
            <a:r>
              <a:rPr lang="es-CO" sz="1700" dirty="0">
                <a:latin typeface="Arial" pitchFamily="34" charset="0"/>
                <a:ea typeface="Calibri"/>
                <a:cs typeface="Arial" pitchFamily="34" charset="0"/>
              </a:rPr>
              <a:t> PT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1700" dirty="0">
                <a:latin typeface="Arial" pitchFamily="34" charset="0"/>
                <a:ea typeface="Calibri"/>
                <a:cs typeface="Arial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469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1412776"/>
            <a:ext cx="8352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>
                <a:latin typeface="Arial" pitchFamily="34" charset="0"/>
                <a:cs typeface="Arial" pitchFamily="34" charset="0"/>
              </a:rPr>
              <a:t>Se requiere el algoritmo 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donde se desea saber el salario de un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empleado. Para ello 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se dispone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de sus horas laboradas en el mes, así como de la tarifa por hora.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40466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EJERCICIO No. 3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1520" y="533026"/>
            <a:ext cx="6318448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2000" b="1" dirty="0">
                <a:latin typeface="Arial"/>
                <a:ea typeface="Calibri"/>
                <a:cs typeface="Times New Roman"/>
              </a:rPr>
              <a:t>Solución:</a:t>
            </a:r>
            <a:endParaRPr lang="es-CO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2000" b="1" dirty="0">
                <a:latin typeface="Arial"/>
                <a:ea typeface="Calibri"/>
                <a:cs typeface="Times New Roman"/>
              </a:rPr>
              <a:t>DATOS				</a:t>
            </a:r>
            <a:r>
              <a:rPr lang="es-CO" sz="2000" b="1" dirty="0" smtClean="0">
                <a:latin typeface="Arial"/>
                <a:ea typeface="Calibri"/>
                <a:cs typeface="Times New Roman"/>
              </a:rPr>
              <a:t>      </a:t>
            </a:r>
            <a:r>
              <a:rPr lang="es-CO" sz="2000" dirty="0" smtClean="0">
                <a:latin typeface="Arial"/>
                <a:ea typeface="Calibri"/>
                <a:cs typeface="Times New Roman"/>
              </a:rPr>
              <a:t>Identificadores</a:t>
            </a:r>
            <a:endParaRPr lang="es-CO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2000" b="1" dirty="0">
                <a:latin typeface="Arial"/>
                <a:ea typeface="Calibri"/>
                <a:cs typeface="Times New Roman"/>
              </a:rPr>
              <a:t>Salida	</a:t>
            </a:r>
            <a:endParaRPr lang="es-CO" sz="2000" dirty="0">
              <a:ea typeface="Calibri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2000" dirty="0">
                <a:latin typeface="Arial"/>
                <a:ea typeface="Calibri"/>
                <a:cs typeface="Times New Roman"/>
              </a:rPr>
              <a:t>Planilla 				</a:t>
            </a:r>
            <a:r>
              <a:rPr lang="es-CO" sz="2000" b="1" dirty="0" smtClean="0">
                <a:latin typeface="Arial"/>
                <a:ea typeface="Calibri"/>
                <a:cs typeface="Times New Roman"/>
              </a:rPr>
              <a:t>P</a:t>
            </a:r>
            <a:endParaRPr lang="es-CO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2000" b="1" dirty="0">
                <a:latin typeface="Arial"/>
                <a:ea typeface="Calibri"/>
                <a:cs typeface="Times New Roman"/>
              </a:rPr>
              <a:t>Entrada</a:t>
            </a:r>
            <a:endParaRPr lang="es-CO" sz="2000" dirty="0">
              <a:ea typeface="Calibri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2000" dirty="0">
                <a:latin typeface="Arial"/>
                <a:ea typeface="Calibri"/>
                <a:cs typeface="Times New Roman"/>
              </a:rPr>
              <a:t>Número de Horas Laboradas </a:t>
            </a:r>
            <a:endParaRPr lang="es-CO" sz="2000" dirty="0">
              <a:ea typeface="Calibri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2000" dirty="0">
                <a:latin typeface="Arial"/>
                <a:ea typeface="Calibri"/>
                <a:cs typeface="Times New Roman"/>
              </a:rPr>
              <a:t>en el mes 				</a:t>
            </a:r>
            <a:r>
              <a:rPr lang="es-CO" sz="2000" b="1" dirty="0" smtClean="0">
                <a:latin typeface="Arial"/>
                <a:ea typeface="Calibri"/>
                <a:cs typeface="Times New Roman"/>
              </a:rPr>
              <a:t>HL</a:t>
            </a:r>
            <a:endParaRPr lang="es-CO" sz="2000" dirty="0">
              <a:ea typeface="Calibri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2000" dirty="0">
                <a:latin typeface="Arial"/>
                <a:ea typeface="Calibri"/>
                <a:cs typeface="Times New Roman"/>
              </a:rPr>
              <a:t>Tarifa por Hora 			</a:t>
            </a:r>
            <a:r>
              <a:rPr lang="es-CO" sz="2000" b="1" dirty="0" smtClean="0">
                <a:latin typeface="Arial"/>
                <a:ea typeface="Calibri"/>
                <a:cs typeface="Times New Roman"/>
              </a:rPr>
              <a:t>TH</a:t>
            </a:r>
            <a:endParaRPr lang="es-CO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2000" dirty="0">
                <a:latin typeface="Arial"/>
                <a:ea typeface="Calibri"/>
                <a:cs typeface="Times New Roman"/>
              </a:rPr>
              <a:t>Inicio</a:t>
            </a:r>
            <a:endParaRPr lang="es-CO" sz="2000" dirty="0">
              <a:ea typeface="Calibri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Leer</a:t>
            </a:r>
            <a:r>
              <a:rPr lang="en-US" sz="2000" dirty="0">
                <a:latin typeface="Arial"/>
                <a:ea typeface="Calibri"/>
                <a:cs typeface="Times New Roman"/>
              </a:rPr>
              <a:t> HL</a:t>
            </a:r>
            <a:endParaRPr lang="es-CO" sz="2000" dirty="0">
              <a:ea typeface="Calibri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Leer</a:t>
            </a:r>
            <a:r>
              <a:rPr lang="en-US" sz="2000" dirty="0">
                <a:latin typeface="Arial"/>
                <a:ea typeface="Calibri"/>
                <a:cs typeface="Times New Roman"/>
              </a:rPr>
              <a:t> TH</a:t>
            </a:r>
            <a:endParaRPr lang="es-CO" sz="2000" dirty="0">
              <a:ea typeface="Calibri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Arial"/>
                <a:ea typeface="Calibri"/>
                <a:cs typeface="Times New Roman"/>
              </a:rPr>
              <a:t>P = HL * TH</a:t>
            </a:r>
            <a:endParaRPr lang="es-CO" sz="2000" dirty="0">
              <a:ea typeface="Calibri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2000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Escribir</a:t>
            </a:r>
            <a:r>
              <a:rPr lang="es-CO" sz="2000" dirty="0">
                <a:latin typeface="Arial"/>
                <a:ea typeface="Calibri"/>
                <a:cs typeface="Times New Roman"/>
              </a:rPr>
              <a:t> P</a:t>
            </a:r>
            <a:endParaRPr lang="es-CO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2000" dirty="0">
                <a:latin typeface="Arial"/>
                <a:ea typeface="Calibri"/>
                <a:cs typeface="Times New Roman"/>
              </a:rPr>
              <a:t>Fin</a:t>
            </a:r>
            <a:endParaRPr lang="es-CO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69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1085999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>
                <a:latin typeface="Arial" pitchFamily="34" charset="0"/>
                <a:cs typeface="Arial" pitchFamily="34" charset="0"/>
              </a:rPr>
              <a:t>Se emplea cuando es necesario representar una decisión, en base a la 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cual se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realizan acciones excluyentes entre si.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40466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INSTRUCCIÓN CONDICIONAL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2515158"/>
            <a:ext cx="7182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latin typeface="VerdanaNegrita,Bold"/>
              </a:rPr>
              <a:t>SI </a:t>
            </a:r>
            <a:r>
              <a:rPr lang="es-CO" dirty="0">
                <a:latin typeface="Verdana"/>
              </a:rPr>
              <a:t>&lt;expresión condicional (lógica booleana)&gt; </a:t>
            </a:r>
            <a:r>
              <a:rPr lang="es-CO" b="1" dirty="0">
                <a:latin typeface="VerdanaNegrita,Bold"/>
              </a:rPr>
              <a:t>ENTONCES</a:t>
            </a:r>
          </a:p>
          <a:p>
            <a:r>
              <a:rPr lang="es-CO" dirty="0" smtClean="0">
                <a:latin typeface="Verdana"/>
              </a:rPr>
              <a:t>	</a:t>
            </a:r>
          </a:p>
          <a:p>
            <a:r>
              <a:rPr lang="es-CO" dirty="0">
                <a:latin typeface="Verdana"/>
              </a:rPr>
              <a:t>	</a:t>
            </a:r>
            <a:r>
              <a:rPr lang="es-CO" dirty="0" smtClean="0">
                <a:latin typeface="Verdana"/>
              </a:rPr>
              <a:t>Instrucción </a:t>
            </a:r>
            <a:r>
              <a:rPr lang="es-CO" dirty="0">
                <a:latin typeface="Verdana"/>
              </a:rPr>
              <a:t>Verdadera (V)</a:t>
            </a:r>
          </a:p>
          <a:p>
            <a:endParaRPr lang="es-CO" b="1" dirty="0" smtClean="0">
              <a:latin typeface="VerdanaNegrita,Bold"/>
            </a:endParaRPr>
          </a:p>
          <a:p>
            <a:r>
              <a:rPr lang="es-CO" b="1" dirty="0" smtClean="0">
                <a:latin typeface="VerdanaNegrita,Bold"/>
              </a:rPr>
              <a:t>SINO</a:t>
            </a:r>
            <a:endParaRPr lang="es-CO" b="1" dirty="0">
              <a:latin typeface="VerdanaNegrita,Bold"/>
            </a:endParaRPr>
          </a:p>
          <a:p>
            <a:r>
              <a:rPr lang="es-CO" dirty="0" smtClean="0">
                <a:latin typeface="Verdana"/>
              </a:rPr>
              <a:t>	</a:t>
            </a:r>
          </a:p>
          <a:p>
            <a:r>
              <a:rPr lang="es-CO" dirty="0">
                <a:latin typeface="Verdana"/>
              </a:rPr>
              <a:t>	</a:t>
            </a:r>
            <a:r>
              <a:rPr lang="es-CO" dirty="0" smtClean="0">
                <a:latin typeface="Verdana"/>
              </a:rPr>
              <a:t>Instrucción </a:t>
            </a:r>
            <a:r>
              <a:rPr lang="es-CO" dirty="0">
                <a:latin typeface="Verdana"/>
              </a:rPr>
              <a:t>Falsa (F)</a:t>
            </a:r>
          </a:p>
          <a:p>
            <a:endParaRPr lang="es-CO" b="1" dirty="0" smtClean="0">
              <a:latin typeface="VerdanaNegrita,Bold"/>
            </a:endParaRPr>
          </a:p>
          <a:p>
            <a:r>
              <a:rPr lang="es-CO" b="1" dirty="0" smtClean="0">
                <a:latin typeface="VerdanaNegrita,Bold"/>
              </a:rPr>
              <a:t>FIN_SI</a:t>
            </a:r>
            <a:endParaRPr lang="es-CO" dirty="0"/>
          </a:p>
        </p:txBody>
      </p:sp>
      <p:sp>
        <p:nvSpPr>
          <p:cNvPr id="10" name="9 Abrir corchete"/>
          <p:cNvSpPr/>
          <p:nvPr/>
        </p:nvSpPr>
        <p:spPr>
          <a:xfrm>
            <a:off x="611560" y="2636912"/>
            <a:ext cx="144016" cy="2304256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150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143000"/>
          </a:xfrm>
        </p:spPr>
        <p:txBody>
          <a:bodyPr>
            <a:normAutofit/>
          </a:bodyPr>
          <a:lstStyle/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OPERADORES RELACIONALES </a:t>
            </a:r>
            <a:b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 COMPARATIVOS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 smtClean="0">
                <a:latin typeface="Arial" pitchFamily="34" charset="0"/>
                <a:cs typeface="Arial" pitchFamily="34" charset="0"/>
              </a:rPr>
              <a:t>Los operadores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del 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pseudocódigo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son los siguientes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s-CO" sz="28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946007"/>
              </p:ext>
            </p:extLst>
          </p:nvPr>
        </p:nvGraphicFramePr>
        <p:xfrm>
          <a:off x="1187624" y="2996952"/>
          <a:ext cx="6840760" cy="224332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44216"/>
                <a:gridCol w="2808312"/>
                <a:gridCol w="2088232"/>
              </a:tblGrid>
              <a:tr h="1111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>
                          <a:effectLst/>
                        </a:rPr>
                        <a:t>OPERADOR </a:t>
                      </a:r>
                      <a:endParaRPr lang="es-CO" sz="2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effectLst/>
                        </a:rPr>
                        <a:t>DESCRIPCIÓN </a:t>
                      </a:r>
                      <a:endParaRPr lang="es-CO" sz="20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>
                          <a:effectLst/>
                        </a:rPr>
                        <a:t>EJEMPLO </a:t>
                      </a:r>
                      <a:endParaRPr lang="es-CO" sz="2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104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</a:t>
                      </a:r>
                      <a:endParaRPr lang="es-C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Mayor</a:t>
                      </a:r>
                      <a:r>
                        <a:rPr lang="es-CO" sz="18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que</a:t>
                      </a:r>
                      <a:r>
                        <a:rPr lang="es-CO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C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 &gt; b </a:t>
                      </a:r>
                      <a:endParaRPr lang="es-C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104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endParaRPr lang="es-C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Menor</a:t>
                      </a:r>
                      <a:r>
                        <a:rPr lang="es-CO" sz="1800" baseline="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que</a:t>
                      </a:r>
                      <a:endParaRPr lang="es-C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 &lt; b</a:t>
                      </a:r>
                      <a:endParaRPr lang="es-C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104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&gt;=</a:t>
                      </a:r>
                      <a:endParaRPr lang="es-C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Mayor o igual </a:t>
                      </a:r>
                      <a:endParaRPr lang="es-C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 &gt;= b</a:t>
                      </a:r>
                      <a:endParaRPr lang="es-C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104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&lt;=</a:t>
                      </a:r>
                      <a:endParaRPr lang="es-C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b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Menor o igual </a:t>
                      </a:r>
                      <a:endParaRPr lang="es-CO" sz="1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 &lt;= b</a:t>
                      </a:r>
                      <a:endParaRPr lang="es-C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104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&lt;&gt;</a:t>
                      </a:r>
                      <a:endParaRPr lang="es-C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b="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Diferente</a:t>
                      </a:r>
                      <a:endParaRPr lang="es-CO" sz="1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 &lt;&gt; b</a:t>
                      </a:r>
                      <a:endParaRPr lang="es-C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104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=</a:t>
                      </a:r>
                      <a:endParaRPr lang="es-C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b="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Igual</a:t>
                      </a:r>
                      <a:endParaRPr lang="es-CO" sz="1800" b="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 = b</a:t>
                      </a:r>
                      <a:endParaRPr lang="es-CO" sz="18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6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15217" y="976164"/>
            <a:ext cx="8352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/>
              <a:t>Elabora un algoritmo que permita averiguar si una persona debe de </a:t>
            </a:r>
            <a:r>
              <a:rPr lang="es-CO" sz="2800" dirty="0" smtClean="0"/>
              <a:t>inscribirse para </a:t>
            </a:r>
            <a:r>
              <a:rPr lang="es-CO" sz="2800" dirty="0"/>
              <a:t>el SMO (Servicio Militar Obligatorio), sabiendo su año de nacimiento.</a:t>
            </a:r>
            <a:endParaRPr lang="es-CO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40466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EJEMPLO CONDICIONAL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6005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400" dirty="0" smtClean="0">
                <a:latin typeface="Arial" pitchFamily="34" charset="0"/>
                <a:cs typeface="Arial" pitchFamily="34" charset="0"/>
              </a:rPr>
              <a:t>Son representaciones de la programación, y estos pueden ser:</a:t>
            </a:r>
          </a:p>
          <a:p>
            <a:pPr marL="457200" indent="-457200">
              <a:buAutoNum type="arabicPeriod"/>
            </a:pPr>
            <a:r>
              <a:rPr lang="es-CO" sz="2400" b="1" dirty="0" smtClean="0">
                <a:latin typeface="Arial" pitchFamily="34" charset="0"/>
                <a:cs typeface="Arial" pitchFamily="34" charset="0"/>
              </a:rPr>
              <a:t>Lenguaje </a:t>
            </a:r>
            <a:r>
              <a:rPr lang="es-CO" sz="2400" b="1" dirty="0">
                <a:latin typeface="Arial" pitchFamily="34" charset="0"/>
                <a:cs typeface="Arial" pitchFamily="34" charset="0"/>
              </a:rPr>
              <a:t>Natural.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- Es el lenguaje común (coloquial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endParaRPr lang="es-CO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s-CO" sz="2400" b="1" dirty="0">
                <a:latin typeface="Arial" pitchFamily="34" charset="0"/>
                <a:cs typeface="Arial" pitchFamily="34" charset="0"/>
              </a:rPr>
              <a:t>2. Lenguaje </a:t>
            </a:r>
            <a:r>
              <a:rPr lang="es-CO" sz="2400" b="1" dirty="0" smtClean="0">
                <a:latin typeface="Arial" pitchFamily="34" charset="0"/>
                <a:cs typeface="Arial" pitchFamily="34" charset="0"/>
              </a:rPr>
              <a:t>Estructurado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marL="0" indent="0">
              <a:buNone/>
            </a:pPr>
            <a:r>
              <a:rPr lang="es-CO" sz="2400" b="1" dirty="0">
                <a:latin typeface="Arial" pitchFamily="34" charset="0"/>
                <a:cs typeface="Arial" pitchFamily="34" charset="0"/>
              </a:rPr>
              <a:t>a. </a:t>
            </a:r>
            <a:r>
              <a:rPr lang="es-CO" sz="2400" b="1" dirty="0" smtClean="0">
                <a:latin typeface="Arial" pitchFamily="34" charset="0"/>
                <a:cs typeface="Arial" pitchFamily="34" charset="0"/>
              </a:rPr>
              <a:t>Pseudocódigo: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lenguaje universal para comunicarse entre programadores, esto quiere decir que es un conjunto de instrucciones en lenguaje 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natural</a:t>
            </a:r>
          </a:p>
          <a:p>
            <a:pPr marL="0" indent="0">
              <a:buNone/>
            </a:pPr>
            <a:r>
              <a:rPr lang="es-CO" sz="2400" b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s-CO" sz="24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s-CO" sz="2400" b="1" dirty="0" smtClean="0">
                <a:latin typeface="Arial" pitchFamily="34" charset="0"/>
                <a:cs typeface="Arial" pitchFamily="34" charset="0"/>
              </a:rPr>
              <a:t>Código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: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lenguaje orientado a un tipo de compilador especifico, para ser 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interpretado 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por el 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computador</a:t>
            </a:r>
          </a:p>
          <a:p>
            <a:pPr marL="0" indent="0">
              <a:buNone/>
            </a:pPr>
            <a:endParaRPr lang="es-CO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s-C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O" sz="2400" b="1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s-CO" sz="2400" b="1" dirty="0">
                <a:latin typeface="Arial" pitchFamily="34" charset="0"/>
                <a:cs typeface="Arial" pitchFamily="34" charset="0"/>
              </a:rPr>
              <a:t>. Lenguaje Simbólico.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- Es una representación que usa símbolos predefinidos para diagramar un </a:t>
            </a:r>
            <a:r>
              <a:rPr lang="es-CO" sz="2400" dirty="0" smtClean="0">
                <a:latin typeface="Arial" pitchFamily="34" charset="0"/>
                <a:cs typeface="Arial" pitchFamily="34" charset="0"/>
              </a:rPr>
              <a:t>algoritmo</a:t>
            </a:r>
            <a:endParaRPr lang="es-CO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9512" y="476672"/>
            <a:ext cx="6102424" cy="5693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050" b="1" dirty="0">
                <a:latin typeface="VerdanaNegritaCursiva,Bold"/>
                <a:ea typeface="Calibri"/>
                <a:cs typeface="VerdanaNegritaCursiva,Bold"/>
              </a:rPr>
              <a:t> </a:t>
            </a:r>
            <a:endParaRPr lang="es-CO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/>
                <a:ea typeface="Calibri"/>
                <a:cs typeface="Times New Roman"/>
              </a:rPr>
              <a:t>Solución:</a:t>
            </a:r>
            <a:endParaRPr lang="es-CO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/>
                <a:ea typeface="Calibri"/>
                <a:cs typeface="Times New Roman"/>
              </a:rPr>
              <a:t>DATOS				</a:t>
            </a:r>
            <a:r>
              <a:rPr lang="es-CO" dirty="0">
                <a:latin typeface="Arial"/>
                <a:ea typeface="Calibri"/>
                <a:cs typeface="Times New Roman"/>
              </a:rPr>
              <a:t>Identificadores</a:t>
            </a:r>
            <a:endParaRPr lang="es-CO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/>
                <a:ea typeface="Calibri"/>
                <a:cs typeface="Times New Roman"/>
              </a:rPr>
              <a:t>Entrada</a:t>
            </a:r>
            <a:endParaRPr lang="es-CO" sz="1200" dirty="0">
              <a:ea typeface="Calibri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latin typeface="Arial"/>
                <a:ea typeface="Calibri"/>
                <a:cs typeface="Times New Roman"/>
              </a:rPr>
              <a:t>Año de Nacimiento 		</a:t>
            </a:r>
            <a:r>
              <a:rPr lang="es-CO" dirty="0" smtClean="0">
                <a:latin typeface="Arial"/>
                <a:ea typeface="Calibri"/>
                <a:cs typeface="Times New Roman"/>
              </a:rPr>
              <a:t>              </a:t>
            </a:r>
            <a:r>
              <a:rPr lang="es-CO" b="1" dirty="0" smtClean="0">
                <a:latin typeface="Arial"/>
                <a:ea typeface="Calibri"/>
                <a:cs typeface="Times New Roman"/>
              </a:rPr>
              <a:t>AN</a:t>
            </a:r>
            <a:endParaRPr lang="es-CO" sz="1200" dirty="0">
              <a:ea typeface="Calibri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latin typeface="Arial"/>
                <a:ea typeface="Calibri"/>
                <a:cs typeface="Times New Roman"/>
              </a:rPr>
              <a:t>Año de Actual 			</a:t>
            </a:r>
            <a:r>
              <a:rPr lang="es-CO" b="1" dirty="0">
                <a:latin typeface="Arial"/>
                <a:ea typeface="Calibri"/>
                <a:cs typeface="Times New Roman"/>
              </a:rPr>
              <a:t>AA</a:t>
            </a:r>
            <a:endParaRPr lang="es-CO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/>
                <a:ea typeface="Calibri"/>
                <a:cs typeface="Times New Roman"/>
              </a:rPr>
              <a:t>Intermedio</a:t>
            </a:r>
            <a:endParaRPr lang="es-CO" sz="1200" dirty="0">
              <a:ea typeface="Calibri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latin typeface="Arial"/>
                <a:ea typeface="Calibri"/>
                <a:cs typeface="Times New Roman"/>
              </a:rPr>
              <a:t>Edad 				</a:t>
            </a:r>
            <a:r>
              <a:rPr lang="es-CO" b="1" dirty="0">
                <a:latin typeface="Arial"/>
                <a:ea typeface="Calibri"/>
                <a:cs typeface="Times New Roman"/>
              </a:rPr>
              <a:t>E</a:t>
            </a:r>
            <a:endParaRPr lang="es-CO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latin typeface="Arial"/>
                <a:ea typeface="Calibri"/>
                <a:cs typeface="Times New Roman"/>
              </a:rPr>
              <a:t>Inicio</a:t>
            </a:r>
            <a:endParaRPr lang="es-CO" sz="1200" dirty="0">
              <a:ea typeface="Calibri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Leer</a:t>
            </a:r>
            <a:r>
              <a:rPr lang="es-CO" dirty="0">
                <a:latin typeface="Arial"/>
                <a:ea typeface="Calibri"/>
                <a:cs typeface="Times New Roman"/>
              </a:rPr>
              <a:t> AN</a:t>
            </a:r>
            <a:endParaRPr lang="es-CO" sz="1200" dirty="0">
              <a:ea typeface="Calibri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Leer</a:t>
            </a:r>
            <a:r>
              <a:rPr lang="es-CO" dirty="0">
                <a:latin typeface="Arial"/>
                <a:ea typeface="Calibri"/>
                <a:cs typeface="Times New Roman"/>
              </a:rPr>
              <a:t> AA</a:t>
            </a:r>
            <a:endParaRPr lang="es-CO" sz="1200" dirty="0">
              <a:ea typeface="Calibri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latin typeface="Arial"/>
                <a:ea typeface="Calibri"/>
                <a:cs typeface="Times New Roman"/>
              </a:rPr>
              <a:t>E = AA - AN</a:t>
            </a:r>
            <a:endParaRPr lang="es-CO" sz="1200" dirty="0">
              <a:ea typeface="Calibri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/>
                <a:ea typeface="Calibri"/>
                <a:cs typeface="Times New Roman"/>
              </a:rPr>
              <a:t>SI </a:t>
            </a:r>
            <a:r>
              <a:rPr lang="es-CO" dirty="0">
                <a:latin typeface="Arial"/>
                <a:ea typeface="Calibri"/>
                <a:cs typeface="Times New Roman"/>
              </a:rPr>
              <a:t>(E &gt; 17) </a:t>
            </a:r>
            <a:r>
              <a:rPr lang="es-CO" b="1" dirty="0">
                <a:latin typeface="Arial"/>
                <a:ea typeface="Calibri"/>
                <a:cs typeface="Times New Roman"/>
              </a:rPr>
              <a:t>ENTONCES</a:t>
            </a:r>
            <a:endParaRPr lang="es-CO" sz="1200" dirty="0">
              <a:ea typeface="Calibri"/>
              <a:cs typeface="Times New Roman"/>
            </a:endParaRPr>
          </a:p>
          <a:p>
            <a:pPr marL="449580" indent="449580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Escribir</a:t>
            </a:r>
            <a:r>
              <a:rPr lang="es-CO" dirty="0">
                <a:latin typeface="Arial"/>
                <a:ea typeface="Calibri"/>
                <a:cs typeface="Times New Roman"/>
              </a:rPr>
              <a:t> “Debe de Inscribirse en el SMO”</a:t>
            </a:r>
            <a:endParaRPr lang="es-CO" sz="1200" dirty="0">
              <a:ea typeface="Calibri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/>
                <a:ea typeface="Calibri"/>
                <a:cs typeface="Times New Roman"/>
              </a:rPr>
              <a:t>SINO</a:t>
            </a:r>
            <a:endParaRPr lang="es-CO" sz="1200" dirty="0">
              <a:ea typeface="Calibri"/>
              <a:cs typeface="Times New Roman"/>
            </a:endParaRPr>
          </a:p>
          <a:p>
            <a:pPr marL="449580" indent="449580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solidFill>
                  <a:srgbClr val="0070C0"/>
                </a:solidFill>
                <a:latin typeface="Arial"/>
                <a:ea typeface="Calibri"/>
                <a:cs typeface="Times New Roman"/>
              </a:rPr>
              <a:t>Escribir</a:t>
            </a:r>
            <a:r>
              <a:rPr lang="es-CO" dirty="0">
                <a:latin typeface="Arial"/>
                <a:ea typeface="Calibri"/>
                <a:cs typeface="Times New Roman"/>
              </a:rPr>
              <a:t> “No debe de Inscribirse en el SMO”</a:t>
            </a:r>
            <a:endParaRPr lang="es-CO" sz="1200" dirty="0">
              <a:ea typeface="Calibri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/>
                <a:ea typeface="Calibri"/>
                <a:cs typeface="Times New Roman"/>
              </a:rPr>
              <a:t>FIN_SI</a:t>
            </a:r>
            <a:endParaRPr lang="es-CO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dirty="0">
                <a:latin typeface="Arial"/>
                <a:ea typeface="Calibri"/>
                <a:cs typeface="Times New Roman"/>
              </a:rPr>
              <a:t>Fin</a:t>
            </a:r>
            <a:endParaRPr lang="es-CO" sz="1200" dirty="0">
              <a:ea typeface="Calibri"/>
              <a:cs typeface="Times New Roman"/>
            </a:endParaRPr>
          </a:p>
        </p:txBody>
      </p:sp>
      <p:sp>
        <p:nvSpPr>
          <p:cNvPr id="3" name="2 Abrir corchete"/>
          <p:cNvSpPr/>
          <p:nvPr/>
        </p:nvSpPr>
        <p:spPr>
          <a:xfrm>
            <a:off x="539552" y="4293096"/>
            <a:ext cx="144016" cy="1296144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3 CuadroTexto"/>
          <p:cNvSpPr txBox="1"/>
          <p:nvPr/>
        </p:nvSpPr>
        <p:spPr>
          <a:xfrm>
            <a:off x="5796136" y="3914532"/>
            <a:ext cx="3168352" cy="20313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Si E&gt;17 es verdadero entonces escribirá “Debe inscribirse al SMO”, pero sino es verdadero, o sea, E no es &gt;17, quiere decir que E es menor o igual a 17 años, entonces escribirá “No debe </a:t>
            </a:r>
            <a:r>
              <a:rPr lang="es-CO" dirty="0"/>
              <a:t>inscribirse al SMO”</a:t>
            </a:r>
          </a:p>
        </p:txBody>
      </p:sp>
    </p:spTree>
    <p:extLst>
      <p:ext uri="{BB962C8B-B14F-4D97-AF65-F5344CB8AC3E}">
        <p14:creationId xmlns:p14="http://schemas.microsoft.com/office/powerpoint/2010/main" val="9469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1412776"/>
            <a:ext cx="8352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latin typeface="Arial" pitchFamily="34" charset="0"/>
                <a:cs typeface="Arial" pitchFamily="34" charset="0"/>
              </a:rPr>
              <a:t>Elabora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un algoritmo que solicite la edad de 2 hermanos y muestre 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un mensaje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indicando la edad del mayor y 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cuantos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años de diferencia tiene con 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el menor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40466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EJERCICIO No. 4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1520" y="476672"/>
            <a:ext cx="7398568" cy="582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 pitchFamily="34" charset="0"/>
                <a:ea typeface="Calibri"/>
                <a:cs typeface="Arial" pitchFamily="34" charset="0"/>
              </a:rPr>
              <a:t>DATOS				</a:t>
            </a:r>
            <a:r>
              <a:rPr lang="es-CO" b="1" dirty="0" smtClean="0">
                <a:latin typeface="Arial" pitchFamily="34" charset="0"/>
                <a:ea typeface="Calibri"/>
                <a:cs typeface="Arial" pitchFamily="34" charset="0"/>
              </a:rPr>
              <a:t>    </a:t>
            </a:r>
            <a:r>
              <a:rPr lang="es-CO" dirty="0" smtClean="0">
                <a:latin typeface="Arial" pitchFamily="34" charset="0"/>
                <a:ea typeface="Calibri"/>
                <a:cs typeface="Arial" pitchFamily="34" charset="0"/>
              </a:rPr>
              <a:t>Identificadores</a:t>
            </a:r>
            <a:endParaRPr lang="es-CO" dirty="0"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 pitchFamily="34" charset="0"/>
                <a:ea typeface="Calibri"/>
                <a:cs typeface="Arial" pitchFamily="34" charset="0"/>
              </a:rPr>
              <a:t>Entrada</a:t>
            </a:r>
            <a:endParaRPr lang="es-CO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latin typeface="Arial" pitchFamily="34" charset="0"/>
                <a:ea typeface="Calibri"/>
                <a:cs typeface="Arial" pitchFamily="34" charset="0"/>
              </a:rPr>
              <a:t>Edad del Primer Hermano 		</a:t>
            </a:r>
            <a:r>
              <a:rPr lang="es-CO" b="1" dirty="0" smtClean="0">
                <a:latin typeface="Arial" pitchFamily="34" charset="0"/>
                <a:ea typeface="Calibri"/>
                <a:cs typeface="Arial" pitchFamily="34" charset="0"/>
              </a:rPr>
              <a:t>E1</a:t>
            </a:r>
            <a:endParaRPr lang="es-CO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latin typeface="Arial" pitchFamily="34" charset="0"/>
                <a:ea typeface="Calibri"/>
                <a:cs typeface="Arial" pitchFamily="34" charset="0"/>
              </a:rPr>
              <a:t>Edad del Segundo Hermano 		</a:t>
            </a:r>
            <a:r>
              <a:rPr lang="es-CO" b="1" dirty="0" smtClean="0">
                <a:latin typeface="Arial" pitchFamily="34" charset="0"/>
                <a:ea typeface="Calibri"/>
                <a:cs typeface="Arial" pitchFamily="34" charset="0"/>
              </a:rPr>
              <a:t>E2</a:t>
            </a:r>
            <a:endParaRPr lang="es-CO" dirty="0"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 pitchFamily="34" charset="0"/>
                <a:ea typeface="Calibri"/>
                <a:cs typeface="Arial" pitchFamily="34" charset="0"/>
              </a:rPr>
              <a:t>Intermedio</a:t>
            </a:r>
            <a:endParaRPr lang="es-CO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latin typeface="Arial" pitchFamily="34" charset="0"/>
                <a:ea typeface="Calibri"/>
                <a:cs typeface="Arial" pitchFamily="34" charset="0"/>
              </a:rPr>
              <a:t>Diferencia de Edades 			</a:t>
            </a:r>
            <a:r>
              <a:rPr lang="es-CO" b="1" dirty="0">
                <a:latin typeface="Arial" pitchFamily="34" charset="0"/>
                <a:ea typeface="Calibri"/>
                <a:cs typeface="Arial" pitchFamily="34" charset="0"/>
              </a:rPr>
              <a:t>DE</a:t>
            </a:r>
            <a:endParaRPr lang="es-CO" dirty="0"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latin typeface="Arial" pitchFamily="34" charset="0"/>
                <a:ea typeface="Calibri"/>
                <a:cs typeface="Arial" pitchFamily="34" charset="0"/>
              </a:rPr>
              <a:t>Inicio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Leer</a:t>
            </a:r>
            <a:r>
              <a:rPr lang="es-CO" dirty="0">
                <a:latin typeface="Arial" pitchFamily="34" charset="0"/>
                <a:ea typeface="Calibri"/>
                <a:cs typeface="Arial" pitchFamily="34" charset="0"/>
              </a:rPr>
              <a:t> E1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Leer</a:t>
            </a:r>
            <a:r>
              <a:rPr lang="es-CO" dirty="0">
                <a:latin typeface="Arial" pitchFamily="34" charset="0"/>
                <a:ea typeface="Calibri"/>
                <a:cs typeface="Arial" pitchFamily="34" charset="0"/>
              </a:rPr>
              <a:t> E2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 pitchFamily="34" charset="0"/>
                <a:ea typeface="Calibri"/>
                <a:cs typeface="Arial" pitchFamily="34" charset="0"/>
              </a:rPr>
              <a:t>SI </a:t>
            </a:r>
            <a:r>
              <a:rPr lang="es-CO" dirty="0">
                <a:latin typeface="Arial" pitchFamily="34" charset="0"/>
                <a:ea typeface="Calibri"/>
                <a:cs typeface="Arial" pitchFamily="34" charset="0"/>
              </a:rPr>
              <a:t>(E1 &gt; E2) </a:t>
            </a:r>
            <a:r>
              <a:rPr lang="es-CO" b="1" dirty="0">
                <a:latin typeface="Arial" pitchFamily="34" charset="0"/>
                <a:ea typeface="Calibri"/>
                <a:cs typeface="Arial" pitchFamily="34" charset="0"/>
              </a:rPr>
              <a:t>ENTONCES</a:t>
            </a:r>
            <a:endParaRPr lang="es-CO" dirty="0">
              <a:latin typeface="Arial" pitchFamily="34" charset="0"/>
              <a:ea typeface="Calibri"/>
              <a:cs typeface="Arial" pitchFamily="34" charset="0"/>
            </a:endParaRPr>
          </a:p>
          <a:p>
            <a:pPr marL="449580" indent="449580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Escribir</a:t>
            </a:r>
            <a:r>
              <a:rPr lang="es-CO" dirty="0">
                <a:latin typeface="Arial" pitchFamily="34" charset="0"/>
                <a:ea typeface="Calibri"/>
                <a:cs typeface="Arial" pitchFamily="34" charset="0"/>
              </a:rPr>
              <a:t> “El Primer Hermano es el Mayor, por “</a:t>
            </a:r>
          </a:p>
          <a:p>
            <a:pPr marL="449580" indent="449580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latin typeface="Arial" pitchFamily="34" charset="0"/>
                <a:ea typeface="Calibri"/>
                <a:cs typeface="Arial" pitchFamily="34" charset="0"/>
              </a:rPr>
              <a:t>DE = E1 - E2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 pitchFamily="34" charset="0"/>
                <a:ea typeface="Calibri"/>
                <a:cs typeface="Arial" pitchFamily="34" charset="0"/>
              </a:rPr>
              <a:t>SINO</a:t>
            </a:r>
            <a:endParaRPr lang="es-CO" dirty="0">
              <a:latin typeface="Arial" pitchFamily="34" charset="0"/>
              <a:ea typeface="Calibri"/>
              <a:cs typeface="Arial" pitchFamily="34" charset="0"/>
            </a:endParaRPr>
          </a:p>
          <a:p>
            <a:pPr marL="449580" indent="449580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Escribir</a:t>
            </a:r>
            <a:r>
              <a:rPr lang="es-CO" dirty="0">
                <a:latin typeface="Arial" pitchFamily="34" charset="0"/>
                <a:ea typeface="Calibri"/>
                <a:cs typeface="Arial" pitchFamily="34" charset="0"/>
              </a:rPr>
              <a:t> “El segundo Hermano es el Mayor por “</a:t>
            </a:r>
          </a:p>
          <a:p>
            <a:pPr marL="449580" indent="449580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latin typeface="Arial" pitchFamily="34" charset="0"/>
                <a:ea typeface="Calibri"/>
                <a:cs typeface="Arial" pitchFamily="34" charset="0"/>
              </a:rPr>
              <a:t>DE = E2 - E1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latin typeface="Arial" pitchFamily="34" charset="0"/>
                <a:ea typeface="Calibri"/>
                <a:cs typeface="Arial" pitchFamily="34" charset="0"/>
              </a:rPr>
              <a:t>FIN_SI</a:t>
            </a:r>
            <a:endParaRPr lang="es-CO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Escribir</a:t>
            </a:r>
            <a:r>
              <a:rPr lang="es-CO" dirty="0">
                <a:latin typeface="Arial" pitchFamily="34" charset="0"/>
                <a:ea typeface="Calibri"/>
                <a:cs typeface="Arial" pitchFamily="34" charset="0"/>
              </a:rPr>
              <a:t> DE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dirty="0">
                <a:latin typeface="Arial" pitchFamily="34" charset="0"/>
                <a:ea typeface="Calibri"/>
                <a:cs typeface="Arial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469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1412776"/>
            <a:ext cx="83529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/>
              <a:t>Se tiene registrado la producción (unidades) logradas por un operario a lo largo de la semana (lunes a sábado). Elabore un algoritmo que nos muestre o nos diga si el operario recibirá incentivos sabiendo que el promedio de producción mínima es de 100 unidades.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40466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EJERCICIO No. 5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1520" y="332656"/>
            <a:ext cx="7614592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>
                <a:latin typeface="Arial" pitchFamily="34" charset="0"/>
                <a:cs typeface="Arial" pitchFamily="34" charset="0"/>
              </a:rPr>
              <a:t>DATOS					</a:t>
            </a:r>
            <a:r>
              <a:rPr lang="es-CO" sz="1400" b="1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s-CO" sz="1400" dirty="0" smtClean="0">
                <a:latin typeface="Arial" pitchFamily="34" charset="0"/>
                <a:cs typeface="Arial" pitchFamily="34" charset="0"/>
              </a:rPr>
              <a:t>Identificadores</a:t>
            </a:r>
            <a:endParaRPr lang="es-CO" sz="1400" dirty="0">
              <a:latin typeface="Arial" pitchFamily="34" charset="0"/>
              <a:cs typeface="Arial" pitchFamily="34" charset="0"/>
            </a:endParaRPr>
          </a:p>
          <a:p>
            <a:r>
              <a:rPr lang="es-CO" sz="1400" b="1" dirty="0">
                <a:latin typeface="Arial" pitchFamily="34" charset="0"/>
                <a:cs typeface="Arial" pitchFamily="34" charset="0"/>
              </a:rPr>
              <a:t>Entrada</a:t>
            </a:r>
            <a:endParaRPr lang="es-CO" sz="1400" dirty="0">
              <a:latin typeface="Arial" pitchFamily="34" charset="0"/>
              <a:cs typeface="Arial" pitchFamily="34" charset="0"/>
            </a:endParaRPr>
          </a:p>
          <a:p>
            <a:r>
              <a:rPr lang="es-CO" sz="1400" dirty="0" smtClean="0">
                <a:latin typeface="Arial" pitchFamily="34" charset="0"/>
                <a:cs typeface="Arial" pitchFamily="34" charset="0"/>
              </a:rPr>
              <a:t>	Producción 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del día Lunes 			</a:t>
            </a:r>
            <a:r>
              <a:rPr lang="es-CO" sz="1400" b="1" dirty="0">
                <a:latin typeface="Arial" pitchFamily="34" charset="0"/>
                <a:cs typeface="Arial" pitchFamily="34" charset="0"/>
              </a:rPr>
              <a:t>PL</a:t>
            </a:r>
            <a:endParaRPr lang="es-CO" sz="1400" dirty="0">
              <a:latin typeface="Arial" pitchFamily="34" charset="0"/>
              <a:cs typeface="Arial" pitchFamily="34" charset="0"/>
            </a:endParaRPr>
          </a:p>
          <a:p>
            <a:r>
              <a:rPr lang="es-CO" sz="1400" dirty="0" smtClean="0">
                <a:latin typeface="Arial" pitchFamily="34" charset="0"/>
                <a:cs typeface="Arial" pitchFamily="34" charset="0"/>
              </a:rPr>
              <a:t>	Producción 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del día Martes 			</a:t>
            </a:r>
            <a:r>
              <a:rPr lang="es-CO" sz="1400" b="1" dirty="0" err="1">
                <a:latin typeface="Arial" pitchFamily="34" charset="0"/>
                <a:cs typeface="Arial" pitchFamily="34" charset="0"/>
              </a:rPr>
              <a:t>PMa</a:t>
            </a: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s-CO" sz="1400" dirty="0">
                <a:latin typeface="Arial" pitchFamily="34" charset="0"/>
                <a:cs typeface="Arial" pitchFamily="34" charset="0"/>
              </a:rPr>
              <a:t>Producción del día Miércoles 			</a:t>
            </a:r>
            <a:r>
              <a:rPr lang="es-CO" sz="1400" b="1" dirty="0" err="1">
                <a:latin typeface="Arial" pitchFamily="34" charset="0"/>
                <a:cs typeface="Arial" pitchFamily="34" charset="0"/>
              </a:rPr>
              <a:t>PMi</a:t>
            </a: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s-CO" sz="1400" dirty="0">
                <a:latin typeface="Arial" pitchFamily="34" charset="0"/>
                <a:cs typeface="Arial" pitchFamily="34" charset="0"/>
              </a:rPr>
              <a:t>Producción del día Jueves 			</a:t>
            </a:r>
            <a:r>
              <a:rPr lang="es-CO" sz="1400" b="1" dirty="0">
                <a:latin typeface="Arial" pitchFamily="34" charset="0"/>
                <a:cs typeface="Arial" pitchFamily="34" charset="0"/>
              </a:rPr>
              <a:t>PJ</a:t>
            </a: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s-CO" sz="1400" dirty="0">
                <a:latin typeface="Arial" pitchFamily="34" charset="0"/>
                <a:cs typeface="Arial" pitchFamily="34" charset="0"/>
              </a:rPr>
              <a:t>Producción del día Vienes 			</a:t>
            </a:r>
            <a:r>
              <a:rPr lang="es-CO" sz="1400" b="1" dirty="0">
                <a:latin typeface="Arial" pitchFamily="34" charset="0"/>
                <a:cs typeface="Arial" pitchFamily="34" charset="0"/>
              </a:rPr>
              <a:t>PV</a:t>
            </a: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s-CO" sz="1400" dirty="0">
                <a:latin typeface="Arial" pitchFamily="34" charset="0"/>
                <a:cs typeface="Arial" pitchFamily="34" charset="0"/>
              </a:rPr>
              <a:t>Producción del día Sábado 			</a:t>
            </a:r>
            <a:r>
              <a:rPr lang="es-CO" sz="1400" b="1" dirty="0">
                <a:latin typeface="Arial" pitchFamily="34" charset="0"/>
                <a:cs typeface="Arial" pitchFamily="34" charset="0"/>
              </a:rPr>
              <a:t>PS</a:t>
            </a:r>
            <a:endParaRPr lang="es-CO" sz="1400" dirty="0">
              <a:latin typeface="Arial" pitchFamily="34" charset="0"/>
              <a:cs typeface="Arial" pitchFamily="34" charset="0"/>
            </a:endParaRPr>
          </a:p>
          <a:p>
            <a:r>
              <a:rPr lang="es-CO" sz="1400" b="1" dirty="0">
                <a:latin typeface="Arial" pitchFamily="34" charset="0"/>
                <a:cs typeface="Arial" pitchFamily="34" charset="0"/>
              </a:rPr>
              <a:t>Intermedio</a:t>
            </a: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s-CO" sz="1400" dirty="0">
                <a:latin typeface="Arial" pitchFamily="34" charset="0"/>
                <a:cs typeface="Arial" pitchFamily="34" charset="0"/>
              </a:rPr>
              <a:t>Producción Total 				</a:t>
            </a:r>
            <a:r>
              <a:rPr lang="es-CO" sz="1400" b="1" dirty="0">
                <a:latin typeface="Arial" pitchFamily="34" charset="0"/>
                <a:cs typeface="Arial" pitchFamily="34" charset="0"/>
              </a:rPr>
              <a:t>PT</a:t>
            </a: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s-CO" sz="1400" dirty="0">
                <a:latin typeface="Arial" pitchFamily="34" charset="0"/>
                <a:cs typeface="Arial" pitchFamily="34" charset="0"/>
              </a:rPr>
              <a:t>Producción Promedia 				</a:t>
            </a:r>
            <a:r>
              <a:rPr lang="es-CO" sz="1400" b="1" dirty="0">
                <a:latin typeface="Arial" pitchFamily="34" charset="0"/>
                <a:cs typeface="Arial" pitchFamily="34" charset="0"/>
              </a:rPr>
              <a:t>PP</a:t>
            </a:r>
            <a:endParaRPr lang="es-CO" sz="1400" dirty="0">
              <a:latin typeface="Arial" pitchFamily="34" charset="0"/>
              <a:cs typeface="Arial" pitchFamily="34" charset="0"/>
            </a:endParaRPr>
          </a:p>
          <a:p>
            <a:r>
              <a:rPr lang="es-CO" sz="1400" b="1" dirty="0">
                <a:latin typeface="Arial" pitchFamily="34" charset="0"/>
                <a:cs typeface="Arial" pitchFamily="34" charset="0"/>
              </a:rPr>
              <a:t>Salida</a:t>
            </a:r>
            <a:endParaRPr lang="es-CO" sz="1400" dirty="0">
              <a:latin typeface="Arial" pitchFamily="34" charset="0"/>
              <a:cs typeface="Arial" pitchFamily="34" charset="0"/>
            </a:endParaRPr>
          </a:p>
          <a:p>
            <a:r>
              <a:rPr lang="es-CO" sz="1400" dirty="0" smtClean="0">
                <a:latin typeface="Arial" pitchFamily="34" charset="0"/>
                <a:cs typeface="Arial" pitchFamily="34" charset="0"/>
              </a:rPr>
              <a:t>	Mensaje 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					</a:t>
            </a:r>
            <a:r>
              <a:rPr lang="es-CO" sz="1400" b="1" dirty="0">
                <a:latin typeface="Arial" pitchFamily="34" charset="0"/>
                <a:cs typeface="Arial" pitchFamily="34" charset="0"/>
              </a:rPr>
              <a:t>MSG</a:t>
            </a:r>
            <a:endParaRPr lang="es-CO" sz="1400" dirty="0">
              <a:latin typeface="Arial" pitchFamily="34" charset="0"/>
              <a:cs typeface="Arial" pitchFamily="34" charset="0"/>
            </a:endParaRPr>
          </a:p>
          <a:p>
            <a:r>
              <a:rPr lang="es-CO" sz="1400" dirty="0">
                <a:latin typeface="Arial" pitchFamily="34" charset="0"/>
                <a:cs typeface="Arial" pitchFamily="34" charset="0"/>
              </a:rPr>
              <a:t>Inicio</a:t>
            </a:r>
          </a:p>
          <a:p>
            <a:pPr lvl="2"/>
            <a:r>
              <a:rPr lang="es-CO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 PL</a:t>
            </a:r>
          </a:p>
          <a:p>
            <a:pPr lvl="2"/>
            <a:r>
              <a:rPr lang="es-CO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1400" dirty="0" err="1">
                <a:latin typeface="Arial" pitchFamily="34" charset="0"/>
                <a:cs typeface="Arial" pitchFamily="34" charset="0"/>
              </a:rPr>
              <a:t>PMa</a:t>
            </a: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s-CO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1400" dirty="0" err="1">
                <a:latin typeface="Arial" pitchFamily="34" charset="0"/>
                <a:cs typeface="Arial" pitchFamily="34" charset="0"/>
              </a:rPr>
              <a:t>PMi</a:t>
            </a: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s-CO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 PJ</a:t>
            </a:r>
          </a:p>
          <a:p>
            <a:pPr lvl="2"/>
            <a:r>
              <a:rPr lang="es-CO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 PV</a:t>
            </a:r>
          </a:p>
          <a:p>
            <a:pPr lvl="2"/>
            <a:r>
              <a:rPr lang="es-CO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 PS</a:t>
            </a:r>
          </a:p>
          <a:p>
            <a:pPr lvl="2"/>
            <a:r>
              <a:rPr lang="es-CO" sz="1400" dirty="0">
                <a:latin typeface="Arial" pitchFamily="34" charset="0"/>
                <a:cs typeface="Arial" pitchFamily="34" charset="0"/>
              </a:rPr>
              <a:t>PT = (PL + </a:t>
            </a:r>
            <a:r>
              <a:rPr lang="es-CO" sz="1400" dirty="0" err="1">
                <a:latin typeface="Arial" pitchFamily="34" charset="0"/>
                <a:cs typeface="Arial" pitchFamily="34" charset="0"/>
              </a:rPr>
              <a:t>PMa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 + </a:t>
            </a:r>
            <a:r>
              <a:rPr lang="es-CO" sz="1400" dirty="0" err="1">
                <a:latin typeface="Arial" pitchFamily="34" charset="0"/>
                <a:cs typeface="Arial" pitchFamily="34" charset="0"/>
              </a:rPr>
              <a:t>PMi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 + PJ + PV + PS)</a:t>
            </a:r>
          </a:p>
          <a:p>
            <a:pPr lvl="2"/>
            <a:r>
              <a:rPr lang="es-CO" sz="1400" dirty="0">
                <a:latin typeface="Arial" pitchFamily="34" charset="0"/>
                <a:cs typeface="Arial" pitchFamily="34" charset="0"/>
              </a:rPr>
              <a:t>PP = PT / 6</a:t>
            </a:r>
          </a:p>
          <a:p>
            <a:pPr lvl="2"/>
            <a:r>
              <a:rPr lang="es-CO" sz="1400" b="1" dirty="0">
                <a:latin typeface="Arial" pitchFamily="34" charset="0"/>
                <a:cs typeface="Arial" pitchFamily="34" charset="0"/>
              </a:rPr>
              <a:t>SI 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(PP &gt;= 100) </a:t>
            </a:r>
            <a:r>
              <a:rPr lang="es-CO" sz="1400" b="1" dirty="0">
                <a:latin typeface="Arial" pitchFamily="34" charset="0"/>
                <a:cs typeface="Arial" pitchFamily="34" charset="0"/>
              </a:rPr>
              <a:t>ENTONCES</a:t>
            </a: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s-CO" sz="1400" dirty="0" smtClean="0">
                <a:latin typeface="Arial" pitchFamily="34" charset="0"/>
                <a:cs typeface="Arial" pitchFamily="34" charset="0"/>
              </a:rPr>
              <a:t>	MSG 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= “Recibirá Incentivos”</a:t>
            </a:r>
          </a:p>
          <a:p>
            <a:pPr lvl="2"/>
            <a:r>
              <a:rPr lang="es-CO" sz="1400" b="1" dirty="0">
                <a:latin typeface="Arial" pitchFamily="34" charset="0"/>
                <a:cs typeface="Arial" pitchFamily="34" charset="0"/>
              </a:rPr>
              <a:t>SINO</a:t>
            </a: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s-CO" sz="1400" dirty="0" smtClean="0">
                <a:latin typeface="Arial" pitchFamily="34" charset="0"/>
                <a:cs typeface="Arial" pitchFamily="34" charset="0"/>
              </a:rPr>
              <a:t>	MSG 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= “No Recibirá Incentivos”</a:t>
            </a:r>
          </a:p>
          <a:p>
            <a:pPr lvl="2"/>
            <a:r>
              <a:rPr lang="es-CO" sz="1400" b="1" dirty="0">
                <a:latin typeface="Arial" pitchFamily="34" charset="0"/>
                <a:cs typeface="Arial" pitchFamily="34" charset="0"/>
              </a:rPr>
              <a:t>FIN_SI</a:t>
            </a:r>
            <a:endParaRPr lang="es-CO" sz="1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s-CO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 MSG</a:t>
            </a:r>
          </a:p>
          <a:p>
            <a:r>
              <a:rPr lang="es-CO" sz="1400" dirty="0">
                <a:latin typeface="Arial" pitchFamily="34" charset="0"/>
                <a:cs typeface="Arial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469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61864" y="1412776"/>
            <a:ext cx="8630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>
                <a:latin typeface="Arial" pitchFamily="34" charset="0"/>
                <a:cs typeface="Arial" pitchFamily="34" charset="0"/>
              </a:rPr>
              <a:t>Se emplea cuando es necesario representar 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mas de dos decisiones,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en base a la 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cual se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realizan acciones excluyentes entre si.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40466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INSTRUCCIÓN CONDICIONAL</a:t>
            </a:r>
          </a:p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ANIDADO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67335" y="3284984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latin typeface="VerdanaNegrita,Bold"/>
              </a:rPr>
              <a:t>SI </a:t>
            </a:r>
            <a:r>
              <a:rPr lang="es-CO" dirty="0">
                <a:latin typeface="Verdana"/>
              </a:rPr>
              <a:t>&lt;expresión condicional (lógica booleana)&gt; </a:t>
            </a:r>
            <a:r>
              <a:rPr lang="es-CO" b="1" dirty="0" smtClean="0">
                <a:latin typeface="VerdanaNegrita,Bold"/>
              </a:rPr>
              <a:t>ENTONCES</a:t>
            </a:r>
            <a:endParaRPr lang="es-CO" dirty="0" smtClean="0">
              <a:latin typeface="Verdana"/>
            </a:endParaRPr>
          </a:p>
          <a:p>
            <a:r>
              <a:rPr lang="es-CO" dirty="0">
                <a:latin typeface="Verdana"/>
              </a:rPr>
              <a:t>	</a:t>
            </a:r>
            <a:r>
              <a:rPr lang="es-CO" dirty="0" smtClean="0">
                <a:latin typeface="Verdana"/>
              </a:rPr>
              <a:t>Instrucción </a:t>
            </a:r>
            <a:r>
              <a:rPr lang="es-CO" dirty="0">
                <a:latin typeface="Verdana"/>
              </a:rPr>
              <a:t>Verdadera (V</a:t>
            </a:r>
            <a:r>
              <a:rPr lang="es-CO" dirty="0" smtClean="0">
                <a:latin typeface="Verdana"/>
              </a:rPr>
              <a:t>)</a:t>
            </a:r>
            <a:endParaRPr lang="es-CO" b="1" dirty="0" smtClean="0">
              <a:latin typeface="VerdanaNegrita,Bold"/>
            </a:endParaRPr>
          </a:p>
          <a:p>
            <a:r>
              <a:rPr lang="es-CO" b="1" dirty="0" smtClean="0">
                <a:latin typeface="VerdanaNegrita,Bold"/>
              </a:rPr>
              <a:t>SINO</a:t>
            </a:r>
            <a:endParaRPr lang="es-CO" dirty="0" smtClean="0">
              <a:latin typeface="Verdana"/>
            </a:endParaRPr>
          </a:p>
          <a:p>
            <a:r>
              <a:rPr lang="es-CO" dirty="0" smtClean="0">
                <a:latin typeface="Verdana"/>
              </a:rPr>
              <a:t>	</a:t>
            </a:r>
            <a:r>
              <a:rPr lang="es-CO" b="1" dirty="0">
                <a:latin typeface="VerdanaNegrita,Bold"/>
              </a:rPr>
              <a:t>SI </a:t>
            </a:r>
            <a:r>
              <a:rPr lang="es-CO" dirty="0">
                <a:latin typeface="Verdana"/>
              </a:rPr>
              <a:t>&lt;expresión condicional (lógica booleana)&gt; </a:t>
            </a:r>
            <a:r>
              <a:rPr lang="es-CO" b="1" dirty="0" smtClean="0">
                <a:latin typeface="VerdanaNegrita,Bold"/>
              </a:rPr>
              <a:t>ENTONCES</a:t>
            </a:r>
            <a:endParaRPr lang="es-CO" dirty="0">
              <a:latin typeface="Verdana"/>
            </a:endParaRPr>
          </a:p>
          <a:p>
            <a:r>
              <a:rPr lang="es-CO" dirty="0">
                <a:latin typeface="Verdana"/>
              </a:rPr>
              <a:t>	</a:t>
            </a:r>
            <a:r>
              <a:rPr lang="es-CO" dirty="0" smtClean="0">
                <a:latin typeface="Verdana"/>
              </a:rPr>
              <a:t>		Instrucción </a:t>
            </a:r>
            <a:r>
              <a:rPr lang="es-CO" dirty="0">
                <a:latin typeface="Verdana"/>
              </a:rPr>
              <a:t>Verdadera (V</a:t>
            </a:r>
            <a:r>
              <a:rPr lang="es-CO" dirty="0" smtClean="0">
                <a:latin typeface="Verdana"/>
              </a:rPr>
              <a:t>)</a:t>
            </a:r>
            <a:endParaRPr lang="es-CO" b="1" dirty="0">
              <a:latin typeface="VerdanaNegrita,Bold"/>
            </a:endParaRPr>
          </a:p>
          <a:p>
            <a:r>
              <a:rPr lang="es-CO" b="1" dirty="0" smtClean="0">
                <a:latin typeface="VerdanaNegrita,Bold"/>
              </a:rPr>
              <a:t>	SINO</a:t>
            </a:r>
            <a:endParaRPr lang="es-CO" b="1" dirty="0">
              <a:latin typeface="VerdanaNegrita,Bold"/>
            </a:endParaRPr>
          </a:p>
          <a:p>
            <a:r>
              <a:rPr lang="es-CO" dirty="0" smtClean="0">
                <a:latin typeface="Verdana"/>
              </a:rPr>
              <a:t>			Instrucción </a:t>
            </a:r>
            <a:r>
              <a:rPr lang="es-CO" dirty="0">
                <a:latin typeface="Verdana"/>
              </a:rPr>
              <a:t>Falsa (F)</a:t>
            </a:r>
          </a:p>
          <a:p>
            <a:r>
              <a:rPr lang="es-CO" b="1" dirty="0" smtClean="0">
                <a:latin typeface="VerdanaNegrita,Bold"/>
              </a:rPr>
              <a:t>	FIN_SI</a:t>
            </a:r>
          </a:p>
          <a:p>
            <a:r>
              <a:rPr lang="es-CO" b="1" dirty="0" smtClean="0">
                <a:latin typeface="VerdanaNegrita,Bold"/>
              </a:rPr>
              <a:t>FIN_SI</a:t>
            </a:r>
            <a:endParaRPr lang="es-CO" dirty="0"/>
          </a:p>
        </p:txBody>
      </p:sp>
      <p:sp>
        <p:nvSpPr>
          <p:cNvPr id="10" name="9 Abrir corchete"/>
          <p:cNvSpPr/>
          <p:nvPr/>
        </p:nvSpPr>
        <p:spPr>
          <a:xfrm>
            <a:off x="585811" y="3425517"/>
            <a:ext cx="144016" cy="2304256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Abrir corchete"/>
          <p:cNvSpPr/>
          <p:nvPr/>
        </p:nvSpPr>
        <p:spPr>
          <a:xfrm>
            <a:off x="1475656" y="4276508"/>
            <a:ext cx="144016" cy="1152128"/>
          </a:xfrm>
          <a:prstGeom prst="lef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86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251520" y="525661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EJEMPLO CONDICIONAL ANIDADO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95536" y="1412776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>
                <a:latin typeface="Arial" pitchFamily="34" charset="0"/>
                <a:cs typeface="Arial" pitchFamily="34" charset="0"/>
              </a:rPr>
              <a:t>Elabora un algoritmo para leer 3 números enteros diferentes entre si, 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y determinar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el número mayor de los tres.</a:t>
            </a:r>
          </a:p>
        </p:txBody>
      </p:sp>
    </p:spTree>
    <p:extLst>
      <p:ext uri="{BB962C8B-B14F-4D97-AF65-F5344CB8AC3E}">
        <p14:creationId xmlns:p14="http://schemas.microsoft.com/office/powerpoint/2010/main" val="12567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07504" y="404664"/>
            <a:ext cx="7254552" cy="617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Solución: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DATOS			</a:t>
            </a:r>
            <a:r>
              <a:rPr lang="es-CO" sz="1500" b="1" dirty="0" smtClean="0">
                <a:latin typeface="Arial" pitchFamily="34" charset="0"/>
                <a:ea typeface="Calibri"/>
                <a:cs typeface="Arial" pitchFamily="34" charset="0"/>
              </a:rPr>
              <a:t>       </a:t>
            </a:r>
            <a:r>
              <a:rPr lang="es-CO" sz="1500" dirty="0" smtClean="0">
                <a:latin typeface="Arial" pitchFamily="34" charset="0"/>
                <a:ea typeface="Calibri"/>
                <a:cs typeface="Arial" pitchFamily="34" charset="0"/>
              </a:rPr>
              <a:t>Identificadores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Entrada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Primer Número Entero 		</a:t>
            </a: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N1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Segundo Número Entero 		</a:t>
            </a: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N2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Tercer Número Entero 		</a:t>
            </a: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N3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Salida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Número Mayor 			</a:t>
            </a: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NM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Inicio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Leer</a:t>
            </a: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 N1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Leer</a:t>
            </a: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 N2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Leer</a:t>
            </a: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 N3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SI </a:t>
            </a: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(N1 &gt; N2) y (N1 &gt; N3) </a:t>
            </a: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ENTONCES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marL="449580"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NM = N1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SINO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marL="449580" indent="449580"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SI </a:t>
            </a: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(N2 &gt; N3) </a:t>
            </a: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ENTONCES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marL="899160"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NM = N2</a:t>
            </a:r>
          </a:p>
          <a:p>
            <a:pPr marL="449580" indent="449580"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SINO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marL="899160"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NM = N3</a:t>
            </a:r>
          </a:p>
          <a:p>
            <a:pPr marL="449580" indent="449580"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FIN_SI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FIN_SI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Escribir</a:t>
            </a: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 NM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Fin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806039" y="3140968"/>
            <a:ext cx="4320480" cy="17543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Si N1 es mayor a N2 y N3, el mayor es N1, sino, toca mirar entre N2 y N3 quien en el mayor. </a:t>
            </a:r>
          </a:p>
          <a:p>
            <a:endParaRPr lang="es-CO" dirty="0"/>
          </a:p>
          <a:p>
            <a:r>
              <a:rPr lang="es-CO" dirty="0" smtClean="0"/>
              <a:t>Si N2 es mayor a N3, entonces el mayor es N2, sinoN3 será el mayor.</a:t>
            </a:r>
            <a:endParaRPr lang="es-CO" dirty="0"/>
          </a:p>
        </p:txBody>
      </p:sp>
      <p:sp>
        <p:nvSpPr>
          <p:cNvPr id="5" name="4 Flecha izquierda"/>
          <p:cNvSpPr/>
          <p:nvPr/>
        </p:nvSpPr>
        <p:spPr>
          <a:xfrm>
            <a:off x="3995936" y="3717032"/>
            <a:ext cx="648072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Flecha izquierda"/>
          <p:cNvSpPr/>
          <p:nvPr/>
        </p:nvSpPr>
        <p:spPr>
          <a:xfrm>
            <a:off x="3995936" y="4437112"/>
            <a:ext cx="648072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9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1412776"/>
            <a:ext cx="83529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>
                <a:latin typeface="Arial" pitchFamily="34" charset="0"/>
                <a:cs typeface="Arial" pitchFamily="34" charset="0"/>
              </a:rPr>
              <a:t>Elabora un algoritmo que sirva para identificar el tipo de triangulo 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conociendo sus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tres lados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. Recordamos los tipos de Triángulos:</a:t>
            </a:r>
          </a:p>
          <a:p>
            <a:pPr algn="just"/>
            <a:endParaRPr lang="es-CO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CO" sz="2800" dirty="0" smtClean="0">
                <a:latin typeface="Arial" pitchFamily="34" charset="0"/>
                <a:cs typeface="Arial" pitchFamily="34" charset="0"/>
              </a:rPr>
              <a:t>Equilátero: Sus 3 lados son iguales</a:t>
            </a:r>
          </a:p>
          <a:p>
            <a:pPr algn="just"/>
            <a:r>
              <a:rPr lang="es-CO" sz="2800" dirty="0" smtClean="0">
                <a:latin typeface="Arial" pitchFamily="34" charset="0"/>
                <a:cs typeface="Arial" pitchFamily="34" charset="0"/>
              </a:rPr>
              <a:t>Escaleno: Sus 3 lados son diferentes</a:t>
            </a:r>
          </a:p>
          <a:p>
            <a:pPr algn="just"/>
            <a:r>
              <a:rPr lang="es-CO" sz="2800" dirty="0" smtClean="0">
                <a:latin typeface="Arial" pitchFamily="34" charset="0"/>
                <a:cs typeface="Arial" pitchFamily="34" charset="0"/>
              </a:rPr>
              <a:t>Isósceles: 2 de sus lados son iguales</a:t>
            </a:r>
            <a:endParaRPr lang="es-CO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40466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EJERCICIO No. 6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1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79512" y="404664"/>
            <a:ext cx="7902624" cy="617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Solución: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DATOS		</a:t>
            </a:r>
            <a:r>
              <a:rPr lang="es-CO" sz="1500" b="1" dirty="0" smtClean="0">
                <a:latin typeface="Arial" pitchFamily="34" charset="0"/>
                <a:ea typeface="Calibri"/>
                <a:cs typeface="Arial" pitchFamily="34" charset="0"/>
              </a:rPr>
              <a:t>       </a:t>
            </a:r>
            <a:r>
              <a:rPr lang="es-CO" sz="1500" dirty="0" smtClean="0">
                <a:latin typeface="Arial" pitchFamily="34" charset="0"/>
                <a:ea typeface="Calibri"/>
                <a:cs typeface="Arial" pitchFamily="34" charset="0"/>
              </a:rPr>
              <a:t>Identificadores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Entrada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Primer Lado 		</a:t>
            </a:r>
            <a:r>
              <a:rPr lang="es-CO" sz="1500" b="1" dirty="0" smtClean="0">
                <a:latin typeface="Arial" pitchFamily="34" charset="0"/>
                <a:ea typeface="Calibri"/>
                <a:cs typeface="Arial" pitchFamily="34" charset="0"/>
              </a:rPr>
              <a:t>L1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Segundo Lado 		</a:t>
            </a:r>
            <a:r>
              <a:rPr lang="es-CO" sz="1500" b="1" dirty="0" smtClean="0">
                <a:latin typeface="Arial" pitchFamily="34" charset="0"/>
                <a:ea typeface="Calibri"/>
                <a:cs typeface="Arial" pitchFamily="34" charset="0"/>
              </a:rPr>
              <a:t>L2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marL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Tercer Lado 		</a:t>
            </a:r>
            <a:r>
              <a:rPr lang="es-CO" sz="1500" b="1" dirty="0" smtClean="0">
                <a:latin typeface="Arial" pitchFamily="34" charset="0"/>
                <a:ea typeface="Calibri"/>
                <a:cs typeface="Arial" pitchFamily="34" charset="0"/>
              </a:rPr>
              <a:t>L3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Salida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Tipo de Triangulo 	</a:t>
            </a:r>
            <a:r>
              <a:rPr lang="es-CO" sz="1500" b="1" dirty="0" smtClean="0">
                <a:latin typeface="Arial" pitchFamily="34" charset="0"/>
                <a:ea typeface="Calibri"/>
                <a:cs typeface="Arial" pitchFamily="34" charset="0"/>
              </a:rPr>
              <a:t>TT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Inicio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Leer</a:t>
            </a: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 L1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Leer</a:t>
            </a: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 L2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Leer</a:t>
            </a: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 L3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SI </a:t>
            </a: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(L1 &lt;&gt; L2) y (L2 &lt;&gt; L3) y (L3 &lt;&gt; L1) </a:t>
            </a: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ENTONCES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marL="449580"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TT = “Escaleno”</a:t>
            </a: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SINO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marL="449580" indent="449580"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SI </a:t>
            </a: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(L1 = L2) y (L2 = L3) </a:t>
            </a: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ENTONCES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marL="899160"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TT = “Equilátero”</a:t>
            </a:r>
          </a:p>
          <a:p>
            <a:pPr marL="449580" indent="449580"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SINO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marL="899160"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TT = “Isósceles”</a:t>
            </a:r>
          </a:p>
          <a:p>
            <a:pPr marL="449580" indent="449580"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FIN_SI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b="1" dirty="0">
                <a:latin typeface="Arial" pitchFamily="34" charset="0"/>
                <a:ea typeface="Calibri"/>
                <a:cs typeface="Arial" pitchFamily="34" charset="0"/>
              </a:rPr>
              <a:t>FIN_SI</a:t>
            </a:r>
            <a:endParaRPr lang="es-CO" sz="1500" dirty="0">
              <a:latin typeface="Arial" pitchFamily="34" charset="0"/>
              <a:ea typeface="Calibri"/>
              <a:cs typeface="Arial" pitchFamily="34" charset="0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Escribir</a:t>
            </a: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 TT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O" sz="1500" dirty="0">
                <a:latin typeface="Arial" pitchFamily="34" charset="0"/>
                <a:ea typeface="Calibri"/>
                <a:cs typeface="Arial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7125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PSEUDOCÓDIGO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72511" y="1268760"/>
            <a:ext cx="8496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>
                <a:latin typeface="Arial" pitchFamily="34" charset="0"/>
                <a:cs typeface="Arial" pitchFamily="34" charset="0"/>
              </a:rPr>
              <a:t>C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onjunto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de instrucciones en lenguaje natural, como el castellano o el inglés, de acuerdo a la persona que desarrollará un algoritmo basado en dicho lenguaje natural, en conclusión, es elaborar el algoritmo usando palabras y frases que se comprendan fácilmente.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72511" y="4221088"/>
            <a:ext cx="17072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LECTURA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272509" y="4941168"/>
            <a:ext cx="17072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ESTRUCTURA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272510" y="5661248"/>
            <a:ext cx="17072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ESCRITURA</a:t>
            </a:r>
            <a:endParaRPr lang="es-CO" dirty="0"/>
          </a:p>
        </p:txBody>
      </p:sp>
      <p:sp>
        <p:nvSpPr>
          <p:cNvPr id="8" name="7 Cerrar llave"/>
          <p:cNvSpPr/>
          <p:nvPr/>
        </p:nvSpPr>
        <p:spPr>
          <a:xfrm>
            <a:off x="2195736" y="3946416"/>
            <a:ext cx="288032" cy="22908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CuadroTexto"/>
          <p:cNvSpPr txBox="1"/>
          <p:nvPr/>
        </p:nvSpPr>
        <p:spPr>
          <a:xfrm>
            <a:off x="2987824" y="4590420"/>
            <a:ext cx="578163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 smtClean="0">
                <a:latin typeface="Arial" pitchFamily="34" charset="0"/>
                <a:cs typeface="Arial" pitchFamily="34" charset="0"/>
              </a:rPr>
              <a:t>El pseudocódigo como todo programa esta compuesto por 3 partes esenciales</a:t>
            </a:r>
            <a:endParaRPr lang="es-CO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LECTURA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000" dirty="0" smtClean="0">
                <a:latin typeface="Arial" pitchFamily="34" charset="0"/>
                <a:cs typeface="Arial" pitchFamily="34" charset="0"/>
              </a:rPr>
              <a:t>· 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Obtener un dato inicial</a:t>
            </a:r>
          </a:p>
          <a:p>
            <a:pPr marL="0" indent="0">
              <a:buNone/>
            </a:pPr>
            <a:r>
              <a:rPr lang="es-CO" sz="2000" dirty="0">
                <a:latin typeface="Arial" pitchFamily="34" charset="0"/>
                <a:cs typeface="Arial" pitchFamily="34" charset="0"/>
              </a:rPr>
              <a:t>· Solicitar un dato inicial</a:t>
            </a:r>
          </a:p>
          <a:p>
            <a:pPr marL="0" indent="0">
              <a:buNone/>
            </a:pPr>
            <a:r>
              <a:rPr lang="es-CO" sz="2000" dirty="0">
                <a:latin typeface="Arial" pitchFamily="34" charset="0"/>
                <a:cs typeface="Arial" pitchFamily="34" charset="0"/>
              </a:rPr>
              <a:t>· Requerir un dato de entrada</a:t>
            </a:r>
          </a:p>
          <a:p>
            <a:pPr marL="0" indent="0">
              <a:buNone/>
            </a:pPr>
            <a:r>
              <a:rPr lang="es-CO" sz="20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marL="0" indent="0">
              <a:buNone/>
            </a:pPr>
            <a:r>
              <a:rPr lang="es-CO" sz="2000" dirty="0">
                <a:latin typeface="Arial" pitchFamily="34" charset="0"/>
                <a:cs typeface="Arial" pitchFamily="34" charset="0"/>
              </a:rPr>
              <a:t>En otras palabras, lectura viene a ser la entrada de datos que nosotros vamos a requerir  para poder hallar la solución, por eso, para nosotros la Entrada va ser el sinónimo de Lectura.</a:t>
            </a:r>
          </a:p>
          <a:p>
            <a:pPr marL="0" indent="0">
              <a:buNone/>
            </a:pPr>
            <a:r>
              <a:rPr lang="es-CO" sz="20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marL="0" indent="0">
              <a:buNone/>
            </a:pPr>
            <a:r>
              <a:rPr lang="es-CO" sz="2000" dirty="0">
                <a:latin typeface="Arial" pitchFamily="34" charset="0"/>
                <a:cs typeface="Arial" pitchFamily="34" charset="0"/>
              </a:rPr>
              <a:t>Se deduce a:</a:t>
            </a:r>
          </a:p>
          <a:p>
            <a:pPr marL="0" indent="0">
              <a:buNone/>
            </a:pPr>
            <a:r>
              <a:rPr lang="es-CO" sz="20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marL="0" indent="0">
              <a:buNone/>
            </a:pPr>
            <a:r>
              <a:rPr lang="es-CO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 &lt;Dato&gt;</a:t>
            </a:r>
          </a:p>
          <a:p>
            <a:pPr marL="0" indent="0">
              <a:buNone/>
            </a:pPr>
            <a:r>
              <a:rPr lang="es-CO" sz="20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marL="0" indent="0">
              <a:buNone/>
            </a:pPr>
            <a:r>
              <a:rPr lang="es-CO" sz="2000" dirty="0">
                <a:latin typeface="Arial" pitchFamily="34" charset="0"/>
                <a:cs typeface="Arial" pitchFamily="34" charset="0"/>
              </a:rPr>
              <a:t> </a:t>
            </a:r>
            <a:r>
              <a:rPr lang="es-CO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Dato de entrada)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3" name="1 Flecha arriba"/>
          <p:cNvSpPr/>
          <p:nvPr/>
        </p:nvSpPr>
        <p:spPr>
          <a:xfrm>
            <a:off x="1331640" y="5157192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593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ESTRUCTURA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4"/>
            <a:ext cx="8496944" cy="511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dirty="0" smtClean="0">
                <a:latin typeface="Arial" pitchFamily="34" charset="0"/>
                <a:cs typeface="Arial" pitchFamily="34" charset="0"/>
              </a:rPr>
              <a:t>• Operar </a:t>
            </a:r>
            <a:r>
              <a:rPr lang="es-CO" dirty="0">
                <a:latin typeface="Arial" pitchFamily="34" charset="0"/>
                <a:cs typeface="Arial" pitchFamily="34" charset="0"/>
              </a:rPr>
              <a:t>sobre el dato obteniendo nuevo valor</a:t>
            </a:r>
          </a:p>
          <a:p>
            <a:pPr marL="0" indent="0">
              <a:buNone/>
            </a:pPr>
            <a:r>
              <a:rPr lang="es-CO" dirty="0" smtClean="0">
                <a:latin typeface="Arial" pitchFamily="34" charset="0"/>
                <a:cs typeface="Arial" pitchFamily="34" charset="0"/>
              </a:rPr>
              <a:t>• Procesar </a:t>
            </a:r>
            <a:r>
              <a:rPr lang="es-CO" dirty="0">
                <a:latin typeface="Arial" pitchFamily="34" charset="0"/>
                <a:cs typeface="Arial" pitchFamily="34" charset="0"/>
              </a:rPr>
              <a:t>los datos, obteniendo nuevo valor</a:t>
            </a:r>
          </a:p>
          <a:p>
            <a:pPr marL="0" indent="0">
              <a:buNone/>
            </a:pPr>
            <a:endParaRPr lang="es-CO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s-CO" dirty="0">
                <a:latin typeface="Arial" pitchFamily="34" charset="0"/>
                <a:cs typeface="Arial" pitchFamily="34" charset="0"/>
              </a:rPr>
              <a:t>En otras palabras, la estructura lo conoceremos como Instrucciones, esto quiere decir que las instrucciones son todos los procesos, cálculos, comparaciones etc., que nosotros haremos para hallar la solución. </a:t>
            </a:r>
          </a:p>
          <a:p>
            <a:pPr marL="0" indent="0">
              <a:buNone/>
            </a:pPr>
            <a:endParaRPr lang="es-CO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s-CO" dirty="0">
                <a:latin typeface="Arial" pitchFamily="34" charset="0"/>
                <a:cs typeface="Arial" pitchFamily="34" charset="0"/>
              </a:rPr>
              <a:t>Se deduce a:</a:t>
            </a:r>
          </a:p>
          <a:p>
            <a:pPr marL="0" indent="0">
              <a:buNone/>
            </a:pPr>
            <a:r>
              <a:rPr lang="es-CO" dirty="0">
                <a:latin typeface="Arial" pitchFamily="34" charset="0"/>
                <a:cs typeface="Arial" pitchFamily="34" charset="0"/>
              </a:rPr>
              <a:t> 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s-CO" dirty="0">
                <a:latin typeface="Arial" pitchFamily="34" charset="0"/>
                <a:cs typeface="Arial" pitchFamily="34" charset="0"/>
              </a:rPr>
              <a:t>Nuevo Valor&gt;  			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CO" dirty="0">
                <a:latin typeface="Arial" pitchFamily="34" charset="0"/>
                <a:cs typeface="Arial" pitchFamily="34" charset="0"/>
              </a:rPr>
              <a:t>&lt;Expresión de Cálculo&gt;</a:t>
            </a:r>
          </a:p>
          <a:p>
            <a:pPr marL="0" indent="0">
              <a:buNone/>
            </a:pPr>
            <a:endParaRPr lang="es-CO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s-CO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s-CO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s-CO" dirty="0">
                <a:latin typeface="Arial" pitchFamily="34" charset="0"/>
                <a:cs typeface="Arial" pitchFamily="34" charset="0"/>
              </a:rPr>
              <a:t>Dato Transformado       </a:t>
            </a:r>
            <a:r>
              <a:rPr lang="es-CO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 Asigna   </a:t>
            </a:r>
            <a:r>
              <a:rPr lang="es-CO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CO" dirty="0">
                <a:latin typeface="Arial" pitchFamily="34" charset="0"/>
                <a:cs typeface="Arial" pitchFamily="34" charset="0"/>
              </a:rPr>
              <a:t>Operación Sobre Dato</a:t>
            </a:r>
          </a:p>
          <a:p>
            <a:pPr marL="0" indent="0">
              <a:buNone/>
            </a:pPr>
            <a:endParaRPr lang="es-CO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3" name="12 Flecha izquierda"/>
          <p:cNvSpPr/>
          <p:nvPr/>
        </p:nvSpPr>
        <p:spPr>
          <a:xfrm>
            <a:off x="2699792" y="4077072"/>
            <a:ext cx="2448272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Flecha izquierda"/>
          <p:cNvSpPr/>
          <p:nvPr/>
        </p:nvSpPr>
        <p:spPr>
          <a:xfrm>
            <a:off x="2915816" y="5373216"/>
            <a:ext cx="57606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15 Flecha izquierda"/>
          <p:cNvSpPr/>
          <p:nvPr/>
        </p:nvSpPr>
        <p:spPr>
          <a:xfrm>
            <a:off x="4860032" y="5373216"/>
            <a:ext cx="57606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14 Flecha arriba"/>
          <p:cNvSpPr/>
          <p:nvPr/>
        </p:nvSpPr>
        <p:spPr>
          <a:xfrm>
            <a:off x="6660232" y="4365104"/>
            <a:ext cx="216024" cy="8640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Flecha arriba"/>
          <p:cNvSpPr/>
          <p:nvPr/>
        </p:nvSpPr>
        <p:spPr>
          <a:xfrm>
            <a:off x="1259632" y="4365104"/>
            <a:ext cx="216024" cy="8640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10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ESCRITURA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CO" sz="2000" dirty="0" smtClean="0">
                <a:latin typeface="Arial" pitchFamily="34" charset="0"/>
                <a:cs typeface="Arial" pitchFamily="34" charset="0"/>
              </a:rPr>
              <a:t>• </a:t>
            </a:r>
            <a:r>
              <a:rPr lang="es-CO" sz="2200" dirty="0" smtClean="0">
                <a:latin typeface="Arial" pitchFamily="34" charset="0"/>
                <a:cs typeface="Arial" pitchFamily="34" charset="0"/>
              </a:rPr>
              <a:t>Mostrar </a:t>
            </a:r>
            <a:r>
              <a:rPr lang="es-CO" sz="2200" dirty="0">
                <a:latin typeface="Arial" pitchFamily="34" charset="0"/>
                <a:cs typeface="Arial" pitchFamily="34" charset="0"/>
              </a:rPr>
              <a:t>el resultado</a:t>
            </a:r>
          </a:p>
          <a:p>
            <a:pPr marL="0" indent="0">
              <a:buNone/>
            </a:pPr>
            <a:r>
              <a:rPr lang="es-CO" sz="2200" dirty="0" smtClean="0">
                <a:latin typeface="Arial" pitchFamily="34" charset="0"/>
                <a:cs typeface="Arial" pitchFamily="34" charset="0"/>
              </a:rPr>
              <a:t>• Visualizar </a:t>
            </a:r>
            <a:r>
              <a:rPr lang="es-CO" sz="2200" dirty="0">
                <a:latin typeface="Arial" pitchFamily="34" charset="0"/>
                <a:cs typeface="Arial" pitchFamily="34" charset="0"/>
              </a:rPr>
              <a:t>el resultado</a:t>
            </a:r>
          </a:p>
          <a:p>
            <a:pPr marL="0" indent="0">
              <a:buNone/>
            </a:pPr>
            <a:r>
              <a:rPr lang="es-CO" sz="2200" dirty="0" smtClean="0">
                <a:latin typeface="Arial" pitchFamily="34" charset="0"/>
                <a:cs typeface="Arial" pitchFamily="34" charset="0"/>
              </a:rPr>
              <a:t>• Imprimir </a:t>
            </a:r>
            <a:r>
              <a:rPr lang="es-CO" sz="2200" dirty="0">
                <a:latin typeface="Arial" pitchFamily="34" charset="0"/>
                <a:cs typeface="Arial" pitchFamily="34" charset="0"/>
              </a:rPr>
              <a:t>el valor resultante</a:t>
            </a:r>
          </a:p>
          <a:p>
            <a:pPr marL="0" indent="0">
              <a:buNone/>
            </a:pPr>
            <a:endParaRPr lang="es-CO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s-CO" sz="2200" dirty="0">
                <a:latin typeface="Arial" pitchFamily="34" charset="0"/>
                <a:cs typeface="Arial" pitchFamily="34" charset="0"/>
              </a:rPr>
              <a:t>Como la misma palabra lo dice, vamos a escribir o mejor dicho vamos a mostrar el resultado de las instrucciones hechas (operaciones).</a:t>
            </a:r>
          </a:p>
          <a:p>
            <a:pPr marL="0" indent="0">
              <a:buNone/>
            </a:pPr>
            <a:endParaRPr lang="es-CO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s-CO" sz="2200" dirty="0">
                <a:latin typeface="Arial" pitchFamily="34" charset="0"/>
                <a:cs typeface="Arial" pitchFamily="34" charset="0"/>
              </a:rPr>
              <a:t>Se deduce:</a:t>
            </a:r>
          </a:p>
          <a:p>
            <a:pPr marL="0" indent="0">
              <a:buNone/>
            </a:pPr>
            <a:endParaRPr lang="es-CO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s-CO" sz="2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CO" sz="2200" dirty="0">
                <a:latin typeface="Arial" pitchFamily="34" charset="0"/>
                <a:cs typeface="Arial" pitchFamily="34" charset="0"/>
              </a:rPr>
              <a:t> &lt;Valor Resultante&gt;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534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OPERADORES ARITMÉTICOS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 smtClean="0">
                <a:latin typeface="Arial" pitchFamily="34" charset="0"/>
                <a:cs typeface="Arial" pitchFamily="34" charset="0"/>
              </a:rPr>
              <a:t>Los operadores 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del 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pseudocódigo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2800" dirty="0" smtClean="0">
                <a:latin typeface="Arial" pitchFamily="34" charset="0"/>
                <a:cs typeface="Arial" pitchFamily="34" charset="0"/>
              </a:rPr>
              <a:t>son los siguientes</a:t>
            </a:r>
            <a:r>
              <a:rPr lang="es-CO" sz="2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s-CO" sz="28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00587"/>
              </p:ext>
            </p:extLst>
          </p:nvPr>
        </p:nvGraphicFramePr>
        <p:xfrm>
          <a:off x="1187624" y="2996952"/>
          <a:ext cx="6840760" cy="1752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44216"/>
                <a:gridCol w="2808312"/>
                <a:gridCol w="2088232"/>
              </a:tblGrid>
              <a:tr h="1111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>
                          <a:effectLst/>
                        </a:rPr>
                        <a:t>OPERADOR </a:t>
                      </a:r>
                      <a:endParaRPr lang="es-CO" sz="2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effectLst/>
                        </a:rPr>
                        <a:t>DESCRIPCIÓN </a:t>
                      </a:r>
                      <a:endParaRPr lang="es-CO" sz="20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>
                          <a:effectLst/>
                        </a:rPr>
                        <a:t>EJEMPLO </a:t>
                      </a:r>
                      <a:endParaRPr lang="es-CO" sz="2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104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effectLst/>
                        </a:rPr>
                        <a:t>+ </a:t>
                      </a:r>
                      <a:endParaRPr lang="es-CO" sz="20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>
                          <a:effectLst/>
                        </a:rPr>
                        <a:t>Suma </a:t>
                      </a:r>
                      <a:endParaRPr lang="es-CO" sz="2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 smtClean="0">
                          <a:effectLst/>
                        </a:rPr>
                        <a:t>a </a:t>
                      </a:r>
                      <a:r>
                        <a:rPr lang="es-CO" sz="2000" dirty="0">
                          <a:effectLst/>
                        </a:rPr>
                        <a:t>= </a:t>
                      </a:r>
                      <a:r>
                        <a:rPr lang="es-CO" sz="2000" dirty="0" smtClean="0">
                          <a:effectLst/>
                        </a:rPr>
                        <a:t>b + c </a:t>
                      </a:r>
                      <a:endParaRPr lang="es-CO" sz="2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104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effectLst/>
                        </a:rPr>
                        <a:t>- </a:t>
                      </a:r>
                      <a:endParaRPr lang="es-CO" sz="20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effectLst/>
                        </a:rPr>
                        <a:t>Resta </a:t>
                      </a:r>
                      <a:endParaRPr lang="es-CO" sz="20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 smtClean="0">
                          <a:effectLst/>
                        </a:rPr>
                        <a:t>a = b</a:t>
                      </a:r>
                      <a:r>
                        <a:rPr lang="es-CO" sz="2000" baseline="0" dirty="0" smtClean="0">
                          <a:effectLst/>
                        </a:rPr>
                        <a:t> –</a:t>
                      </a:r>
                      <a:r>
                        <a:rPr lang="es-CO" sz="2000" dirty="0" smtClean="0">
                          <a:effectLst/>
                        </a:rPr>
                        <a:t> c</a:t>
                      </a:r>
                      <a:endParaRPr lang="es-CO" sz="2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104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effectLst/>
                        </a:rPr>
                        <a:t>* </a:t>
                      </a:r>
                      <a:endParaRPr lang="es-CO" sz="20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effectLst/>
                        </a:rPr>
                        <a:t>Multiplicación </a:t>
                      </a:r>
                      <a:endParaRPr lang="es-CO" sz="20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 smtClean="0">
                          <a:effectLst/>
                        </a:rPr>
                        <a:t>a = b * c</a:t>
                      </a:r>
                      <a:endParaRPr lang="es-CO" sz="2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1104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effectLst/>
                        </a:rPr>
                        <a:t>/ </a:t>
                      </a:r>
                      <a:endParaRPr lang="es-CO" sz="20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>
                          <a:effectLst/>
                        </a:rPr>
                        <a:t>División </a:t>
                      </a:r>
                      <a:endParaRPr lang="es-CO" sz="20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2000" dirty="0" smtClean="0">
                          <a:effectLst/>
                        </a:rPr>
                        <a:t>a = b / c</a:t>
                      </a:r>
                      <a:endParaRPr lang="es-CO" sz="2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6757" y="116632"/>
            <a:ext cx="8229600" cy="1143000"/>
          </a:xfrm>
        </p:spPr>
        <p:txBody>
          <a:bodyPr>
            <a:normAutofit/>
          </a:bodyPr>
          <a:lstStyle/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MANOS A LA OBRA….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27081" y="1057657"/>
            <a:ext cx="85689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200" dirty="0">
                <a:latin typeface="Arial" pitchFamily="34" charset="0"/>
                <a:cs typeface="Arial" pitchFamily="34" charset="0"/>
              </a:rPr>
              <a:t>Se desea calcular la distancia recorrida (m) por un móvil que tiene </a:t>
            </a:r>
            <a:r>
              <a:rPr lang="es-CO" sz="2200" dirty="0" smtClean="0">
                <a:latin typeface="Arial" pitchFamily="34" charset="0"/>
                <a:cs typeface="Arial" pitchFamily="34" charset="0"/>
              </a:rPr>
              <a:t>velocidad constante </a:t>
            </a:r>
            <a:r>
              <a:rPr lang="es-CO" sz="2200" dirty="0">
                <a:latin typeface="Arial" pitchFamily="34" charset="0"/>
                <a:cs typeface="Arial" pitchFamily="34" charset="0"/>
              </a:rPr>
              <a:t>(m/s) durante un tiempo T (Sg), considerar </a:t>
            </a:r>
            <a:r>
              <a:rPr lang="es-CO" sz="2200" dirty="0" smtClean="0">
                <a:latin typeface="Arial" pitchFamily="34" charset="0"/>
                <a:cs typeface="Arial" pitchFamily="34" charset="0"/>
              </a:rPr>
              <a:t>que es </a:t>
            </a:r>
            <a:r>
              <a:rPr lang="es-CO" sz="2200" dirty="0">
                <a:latin typeface="Arial" pitchFamily="34" charset="0"/>
                <a:cs typeface="Arial" pitchFamily="34" charset="0"/>
              </a:rPr>
              <a:t>un </a:t>
            </a:r>
            <a:r>
              <a:rPr lang="es-CO" sz="2200" dirty="0" smtClean="0">
                <a:latin typeface="Arial" pitchFamily="34" charset="0"/>
                <a:cs typeface="Arial" pitchFamily="34" charset="0"/>
              </a:rPr>
              <a:t>MRU (</a:t>
            </a:r>
            <a:r>
              <a:rPr lang="es-CO" sz="2200" dirty="0">
                <a:latin typeface="Arial" pitchFamily="34" charset="0"/>
                <a:cs typeface="Arial" pitchFamily="34" charset="0"/>
              </a:rPr>
              <a:t>Movimiento Rectilíneo Uniforme)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31598" y="2159082"/>
            <a:ext cx="80848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200" b="1" dirty="0" smtClean="0">
                <a:latin typeface="Arial" pitchFamily="34" charset="0"/>
                <a:cs typeface="Arial" pitchFamily="34" charset="0"/>
              </a:rPr>
              <a:t>DATOS                                       </a:t>
            </a:r>
            <a:r>
              <a:rPr lang="es-CO" sz="2200" dirty="0" smtClean="0">
                <a:latin typeface="Arial" pitchFamily="34" charset="0"/>
                <a:cs typeface="Arial" pitchFamily="34" charset="0"/>
              </a:rPr>
              <a:t>Identificadores</a:t>
            </a:r>
            <a:endParaRPr lang="es-CO" sz="2200" dirty="0">
              <a:latin typeface="Arial" pitchFamily="34" charset="0"/>
              <a:cs typeface="Arial" pitchFamily="34" charset="0"/>
            </a:endParaRPr>
          </a:p>
          <a:p>
            <a:r>
              <a:rPr lang="es-CO" sz="2200" b="1" dirty="0">
                <a:latin typeface="Arial" pitchFamily="34" charset="0"/>
                <a:cs typeface="Arial" pitchFamily="34" charset="0"/>
              </a:rPr>
              <a:t>Salida</a:t>
            </a:r>
          </a:p>
          <a:p>
            <a:r>
              <a:rPr lang="es-CO" sz="2200" dirty="0" smtClean="0">
                <a:latin typeface="Arial" pitchFamily="34" charset="0"/>
                <a:cs typeface="Arial" pitchFamily="34" charset="0"/>
              </a:rPr>
              <a:t>     Distancia </a:t>
            </a:r>
            <a:r>
              <a:rPr lang="es-CO" sz="2200" dirty="0">
                <a:latin typeface="Arial" pitchFamily="34" charset="0"/>
                <a:cs typeface="Arial" pitchFamily="34" charset="0"/>
              </a:rPr>
              <a:t>Recorrida (m) </a:t>
            </a:r>
            <a:r>
              <a:rPr lang="es-CO" sz="2200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s-CO" sz="2200" b="1" dirty="0" smtClean="0">
                <a:latin typeface="Arial" pitchFamily="34" charset="0"/>
                <a:cs typeface="Arial" pitchFamily="34" charset="0"/>
              </a:rPr>
              <a:t>D</a:t>
            </a:r>
            <a:endParaRPr lang="es-CO" sz="2200" b="1" dirty="0">
              <a:latin typeface="Arial" pitchFamily="34" charset="0"/>
              <a:cs typeface="Arial" pitchFamily="34" charset="0"/>
            </a:endParaRPr>
          </a:p>
          <a:p>
            <a:r>
              <a:rPr lang="es-CO" sz="2200" b="1" dirty="0">
                <a:latin typeface="Arial" pitchFamily="34" charset="0"/>
                <a:cs typeface="Arial" pitchFamily="34" charset="0"/>
              </a:rPr>
              <a:t>Entrada</a:t>
            </a:r>
          </a:p>
          <a:p>
            <a:r>
              <a:rPr lang="es-CO" sz="2200" dirty="0" smtClean="0">
                <a:latin typeface="Arial" pitchFamily="34" charset="0"/>
                <a:cs typeface="Arial" pitchFamily="34" charset="0"/>
              </a:rPr>
              <a:t>     Velocidad </a:t>
            </a:r>
            <a:r>
              <a:rPr lang="es-CO" sz="2200" dirty="0">
                <a:latin typeface="Arial" pitchFamily="34" charset="0"/>
                <a:cs typeface="Arial" pitchFamily="34" charset="0"/>
              </a:rPr>
              <a:t>Constante (m/s) </a:t>
            </a:r>
            <a:r>
              <a:rPr lang="es-CO" sz="22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s-CO" sz="2200" b="1" dirty="0" smtClean="0">
                <a:latin typeface="Arial" pitchFamily="34" charset="0"/>
                <a:cs typeface="Arial" pitchFamily="34" charset="0"/>
              </a:rPr>
              <a:t>V</a:t>
            </a:r>
            <a:endParaRPr lang="es-CO" sz="2200" b="1" dirty="0">
              <a:latin typeface="Arial" pitchFamily="34" charset="0"/>
              <a:cs typeface="Arial" pitchFamily="34" charset="0"/>
            </a:endParaRPr>
          </a:p>
          <a:p>
            <a:r>
              <a:rPr lang="es-CO" sz="2200" dirty="0" smtClean="0">
                <a:latin typeface="Arial" pitchFamily="34" charset="0"/>
                <a:cs typeface="Arial" pitchFamily="34" charset="0"/>
              </a:rPr>
              <a:t>     Tiempo </a:t>
            </a:r>
            <a:r>
              <a:rPr lang="es-CO" sz="2200" dirty="0">
                <a:latin typeface="Arial" pitchFamily="34" charset="0"/>
                <a:cs typeface="Arial" pitchFamily="34" charset="0"/>
              </a:rPr>
              <a:t>(Sg) </a:t>
            </a:r>
            <a:r>
              <a:rPr lang="es-CO" sz="2200" dirty="0" smtClean="0">
                <a:latin typeface="Arial" pitchFamily="34" charset="0"/>
                <a:cs typeface="Arial" pitchFamily="34" charset="0"/>
              </a:rPr>
              <a:t>                                   </a:t>
            </a:r>
            <a:r>
              <a:rPr lang="es-CO" sz="2200" b="1" dirty="0" smtClean="0">
                <a:latin typeface="Arial" pitchFamily="34" charset="0"/>
                <a:cs typeface="Arial" pitchFamily="34" charset="0"/>
              </a:rPr>
              <a:t>T</a:t>
            </a:r>
            <a:endParaRPr lang="es-CO" sz="2200" b="1" dirty="0">
              <a:latin typeface="Arial" pitchFamily="34" charset="0"/>
              <a:cs typeface="Arial" pitchFamily="34" charset="0"/>
            </a:endParaRPr>
          </a:p>
          <a:p>
            <a:r>
              <a:rPr lang="es-CO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Inicio</a:t>
            </a:r>
          </a:p>
          <a:p>
            <a:r>
              <a:rPr lang="es-CO" sz="2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s-CO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CO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O" sz="2200" dirty="0">
                <a:latin typeface="Arial" pitchFamily="34" charset="0"/>
                <a:cs typeface="Arial" pitchFamily="34" charset="0"/>
              </a:rPr>
              <a:t>V</a:t>
            </a:r>
          </a:p>
          <a:p>
            <a:r>
              <a:rPr lang="es-CO" sz="2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s-CO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CO" sz="2200" dirty="0" smtClean="0">
                <a:latin typeface="Arial" pitchFamily="34" charset="0"/>
                <a:cs typeface="Arial" pitchFamily="34" charset="0"/>
              </a:rPr>
              <a:t> T</a:t>
            </a:r>
            <a:endParaRPr lang="es-CO" sz="2200" dirty="0">
              <a:latin typeface="Arial" pitchFamily="34" charset="0"/>
              <a:cs typeface="Arial" pitchFamily="34" charset="0"/>
            </a:endParaRPr>
          </a:p>
          <a:p>
            <a:r>
              <a:rPr lang="es-CO" sz="2200" dirty="0" smtClean="0">
                <a:latin typeface="Arial" pitchFamily="34" charset="0"/>
                <a:cs typeface="Arial" pitchFamily="34" charset="0"/>
              </a:rPr>
              <a:t>     D </a:t>
            </a:r>
            <a:r>
              <a:rPr lang="es-CO" sz="2200" dirty="0">
                <a:latin typeface="Arial" pitchFamily="34" charset="0"/>
                <a:cs typeface="Arial" pitchFamily="34" charset="0"/>
              </a:rPr>
              <a:t>= V * T</a:t>
            </a:r>
          </a:p>
          <a:p>
            <a:r>
              <a:rPr lang="es-CO" sz="2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s-CO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CO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O" sz="2200" dirty="0">
                <a:latin typeface="Arial" pitchFamily="34" charset="0"/>
                <a:cs typeface="Arial" pitchFamily="34" charset="0"/>
              </a:rPr>
              <a:t>D</a:t>
            </a:r>
          </a:p>
          <a:p>
            <a:r>
              <a:rPr lang="es-CO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Fin</a:t>
            </a:r>
          </a:p>
        </p:txBody>
      </p:sp>
      <p:sp>
        <p:nvSpPr>
          <p:cNvPr id="6" name="5 Cerrar llave"/>
          <p:cNvSpPr/>
          <p:nvPr/>
        </p:nvSpPr>
        <p:spPr>
          <a:xfrm>
            <a:off x="5940152" y="2159082"/>
            <a:ext cx="360040" cy="2343467"/>
          </a:xfrm>
          <a:prstGeom prst="rightBrace">
            <a:avLst>
              <a:gd name="adj1" fmla="val 8333"/>
              <a:gd name="adj2" fmla="val 505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CuadroTexto"/>
          <p:cNvSpPr txBox="1"/>
          <p:nvPr/>
        </p:nvSpPr>
        <p:spPr>
          <a:xfrm>
            <a:off x="6372200" y="1988840"/>
            <a:ext cx="2664296" cy="10618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1500" dirty="0">
                <a:latin typeface="Arial" pitchFamily="34" charset="0"/>
                <a:cs typeface="Arial" pitchFamily="34" charset="0"/>
              </a:rPr>
              <a:t>L</a:t>
            </a:r>
            <a:r>
              <a:rPr lang="es-CO" sz="1500" dirty="0" smtClean="0">
                <a:latin typeface="Arial" pitchFamily="34" charset="0"/>
                <a:cs typeface="Arial" pitchFamily="34" charset="0"/>
              </a:rPr>
              <a:t>os </a:t>
            </a:r>
            <a:r>
              <a:rPr lang="es-CO" sz="1500" dirty="0">
                <a:latin typeface="Arial" pitchFamily="34" charset="0"/>
                <a:cs typeface="Arial" pitchFamily="34" charset="0"/>
              </a:rPr>
              <a:t>identificadores, variables que van a tomar el valor</a:t>
            </a:r>
          </a:p>
          <a:p>
            <a:r>
              <a:rPr lang="es-CO" sz="1500" dirty="0">
                <a:latin typeface="Arial" pitchFamily="34" charset="0"/>
                <a:cs typeface="Arial" pitchFamily="34" charset="0"/>
              </a:rPr>
              <a:t>que se le asigne, para poder hallar la solución</a:t>
            </a:r>
            <a:r>
              <a:rPr lang="es-CO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275856" y="4643844"/>
            <a:ext cx="17072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LECTURA</a:t>
            </a:r>
            <a:endParaRPr lang="es-CO" dirty="0"/>
          </a:p>
        </p:txBody>
      </p:sp>
      <p:sp>
        <p:nvSpPr>
          <p:cNvPr id="9" name="8 CuadroTexto"/>
          <p:cNvSpPr txBox="1"/>
          <p:nvPr/>
        </p:nvSpPr>
        <p:spPr>
          <a:xfrm>
            <a:off x="3296846" y="5589240"/>
            <a:ext cx="17072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ESTRUCTURA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3296847" y="5219908"/>
            <a:ext cx="17072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ESCRITURA</a:t>
            </a:r>
            <a:endParaRPr lang="es-CO" dirty="0"/>
          </a:p>
        </p:txBody>
      </p:sp>
      <p:sp>
        <p:nvSpPr>
          <p:cNvPr id="11" name="10 Flecha izquierda"/>
          <p:cNvSpPr/>
          <p:nvPr/>
        </p:nvSpPr>
        <p:spPr>
          <a:xfrm>
            <a:off x="2339752" y="4643844"/>
            <a:ext cx="79208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Flecha izquierda"/>
          <p:cNvSpPr/>
          <p:nvPr/>
        </p:nvSpPr>
        <p:spPr>
          <a:xfrm>
            <a:off x="2339752" y="5219908"/>
            <a:ext cx="79208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Flecha izquierda"/>
          <p:cNvSpPr/>
          <p:nvPr/>
        </p:nvSpPr>
        <p:spPr>
          <a:xfrm>
            <a:off x="2339752" y="5589240"/>
            <a:ext cx="79208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Rectángulo"/>
          <p:cNvSpPr/>
          <p:nvPr/>
        </p:nvSpPr>
        <p:spPr>
          <a:xfrm>
            <a:off x="6310064" y="3097267"/>
            <a:ext cx="2771747" cy="30931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CO" sz="1500" dirty="0" smtClean="0">
                <a:latin typeface="Arial" pitchFamily="34" charset="0"/>
                <a:cs typeface="Arial" pitchFamily="34" charset="0"/>
              </a:rPr>
              <a:t>Las </a:t>
            </a:r>
            <a:r>
              <a:rPr lang="es-CO" sz="1500" dirty="0">
                <a:latin typeface="Arial" pitchFamily="34" charset="0"/>
                <a:cs typeface="Arial" pitchFamily="34" charset="0"/>
              </a:rPr>
              <a:t>variables son mayormente letras, </a:t>
            </a:r>
            <a:r>
              <a:rPr lang="es-CO" sz="1500" dirty="0" smtClean="0">
                <a:latin typeface="Arial" pitchFamily="34" charset="0"/>
                <a:cs typeface="Arial" pitchFamily="34" charset="0"/>
              </a:rPr>
              <a:t>al cual se le puede asignar cualquier tipo de valor, durante la ejecución del programa podrá cambiar el valor las veces necesaria, es </a:t>
            </a:r>
            <a:r>
              <a:rPr lang="es-CO" sz="1500" dirty="0">
                <a:latin typeface="Arial" pitchFamily="34" charset="0"/>
                <a:cs typeface="Arial" pitchFamily="34" charset="0"/>
              </a:rPr>
              <a:t>por eso que los datos de entrada, van a </a:t>
            </a:r>
            <a:r>
              <a:rPr lang="es-CO" sz="1500" dirty="0" smtClean="0">
                <a:latin typeface="Arial" pitchFamily="34" charset="0"/>
                <a:cs typeface="Arial" pitchFamily="34" charset="0"/>
              </a:rPr>
              <a:t>hacer leídos </a:t>
            </a:r>
            <a:r>
              <a:rPr lang="es-CO" sz="1500" dirty="0">
                <a:latin typeface="Arial" pitchFamily="34" charset="0"/>
                <a:cs typeface="Arial" pitchFamily="34" charset="0"/>
              </a:rPr>
              <a:t>por los identificadores de V (velocidad constante) y T (tiempo), en </a:t>
            </a:r>
            <a:r>
              <a:rPr lang="es-CO" sz="1500" dirty="0" smtClean="0">
                <a:latin typeface="Arial" pitchFamily="34" charset="0"/>
                <a:cs typeface="Arial" pitchFamily="34" charset="0"/>
              </a:rPr>
              <a:t>realidad pueden </a:t>
            </a:r>
            <a:r>
              <a:rPr lang="es-CO" sz="1500" dirty="0">
                <a:latin typeface="Arial" pitchFamily="34" charset="0"/>
                <a:cs typeface="Arial" pitchFamily="34" charset="0"/>
              </a:rPr>
              <a:t>poner cualquier letra que ustedes </a:t>
            </a:r>
            <a:r>
              <a:rPr lang="es-CO" sz="1500" dirty="0" smtClean="0">
                <a:latin typeface="Arial" pitchFamily="34" charset="0"/>
                <a:cs typeface="Arial" pitchFamily="34" charset="0"/>
              </a:rPr>
              <a:t>deseen.</a:t>
            </a:r>
            <a:endParaRPr lang="es-CO" sz="1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0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EJERCICIO No. 1</a:t>
            </a:r>
            <a:endParaRPr lang="es-CO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dirty="0" smtClean="0"/>
              <a:t>Realizar el Pseudocódigo para un colegio que  </a:t>
            </a:r>
            <a:r>
              <a:rPr lang="es-CO" dirty="0"/>
              <a:t>necesita obtener el promedio simple de un estudiante a partir de sus </a:t>
            </a:r>
            <a:r>
              <a:rPr lang="es-CO" dirty="0" smtClean="0"/>
              <a:t>tres notas </a:t>
            </a:r>
            <a:r>
              <a:rPr lang="es-CO" dirty="0"/>
              <a:t>parciales.</a:t>
            </a:r>
          </a:p>
        </p:txBody>
      </p:sp>
    </p:spTree>
    <p:extLst>
      <p:ext uri="{BB962C8B-B14F-4D97-AF65-F5344CB8AC3E}">
        <p14:creationId xmlns:p14="http://schemas.microsoft.com/office/powerpoint/2010/main" val="40386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1227</Words>
  <Application>Microsoft Office PowerPoint</Application>
  <PresentationFormat>Presentación en pantalla (4:3)</PresentationFormat>
  <Paragraphs>357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Tema de Office</vt:lpstr>
      <vt:lpstr>CONCEPTOS BÁSICOS DE PROGRAMACIÓN</vt:lpstr>
      <vt:lpstr>INTRODUCCIÓN</vt:lpstr>
      <vt:lpstr>PSEUDOCÓDIGO</vt:lpstr>
      <vt:lpstr>LECTURA</vt:lpstr>
      <vt:lpstr>ESTRUCTURA</vt:lpstr>
      <vt:lpstr>ESCRITURA</vt:lpstr>
      <vt:lpstr>OPERADORES ARITMÉTICOS</vt:lpstr>
      <vt:lpstr>MANOS A LA OBRA….</vt:lpstr>
      <vt:lpstr>EJERCICIO No. 1</vt:lpstr>
      <vt:lpstr>Presentación de PowerPoint</vt:lpstr>
      <vt:lpstr>Datos Intermedios…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OPERADORES RELACIONALES  O COMPARATIVOS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BÁSICOS DE PROGRAMACIÓN</dc:title>
  <dc:creator>Usuario</dc:creator>
  <cp:lastModifiedBy>Usuario</cp:lastModifiedBy>
  <cp:revision>69</cp:revision>
  <dcterms:created xsi:type="dcterms:W3CDTF">2012-05-19T17:24:27Z</dcterms:created>
  <dcterms:modified xsi:type="dcterms:W3CDTF">2012-06-07T20:55:32Z</dcterms:modified>
</cp:coreProperties>
</file>