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085E"/>
    <a:srgbClr val="5A0A70"/>
    <a:srgbClr val="780D95"/>
    <a:srgbClr val="3C2258"/>
    <a:srgbClr val="660066"/>
    <a:srgbClr val="5016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90" autoAdjust="0"/>
    <p:restoredTop sz="94660"/>
  </p:normalViewPr>
  <p:slideViewPr>
    <p:cSldViewPr>
      <p:cViewPr varScale="1">
        <p:scale>
          <a:sx n="88" d="100"/>
          <a:sy n="88" d="100"/>
        </p:scale>
        <p:origin x="-1315"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rgbClr val="7030A0"/>
            </a:gs>
            <a:gs pos="100000">
              <a:schemeClr val="accent1">
                <a:shade val="67500"/>
                <a:satMod val="115000"/>
              </a:schemeClr>
            </a:gs>
            <a:gs pos="100000">
              <a:schemeClr val="accent1">
                <a:shade val="100000"/>
                <a:satMod val="11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61" name="Group 60"/>
          <p:cNvGrpSpPr/>
          <p:nvPr/>
        </p:nvGrpSpPr>
        <p:grpSpPr>
          <a:xfrm>
            <a:off x="-304800" y="0"/>
            <a:ext cx="9601200" cy="7010400"/>
            <a:chOff x="-228600" y="0"/>
            <a:chExt cx="9601200" cy="6705600"/>
          </a:xfrm>
          <a:blipFill>
            <a:blip r:embed="rId2"/>
            <a:stretch>
              <a:fillRect/>
            </a:stretch>
          </a:blipFill>
        </p:grpSpPr>
        <p:sp>
          <p:nvSpPr>
            <p:cNvPr id="4" name="Rectangle 3"/>
            <p:cNvSpPr/>
            <p:nvPr/>
          </p:nvSpPr>
          <p:spPr>
            <a:xfrm>
              <a:off x="-228600" y="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1600" y="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71800" y="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0" y="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72200" y="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0" y="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28600" y="5867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371600" y="5867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971800" y="5867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2000" y="5867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72200" y="5867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772400" y="5867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 y="8382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8382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1800" y="838200"/>
              <a:ext cx="1600200" cy="838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4572000" y="838200"/>
              <a:ext cx="1600200" cy="838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6172200" y="838200"/>
              <a:ext cx="1600200" cy="838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7772400" y="838200"/>
              <a:ext cx="1600200" cy="838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Rectangle 18"/>
            <p:cNvSpPr/>
            <p:nvPr/>
          </p:nvSpPr>
          <p:spPr>
            <a:xfrm>
              <a:off x="-228600" y="33528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71600" y="33528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971800" y="33528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2000" y="33528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72200" y="33528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772400" y="33528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8600" y="25146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371600" y="25146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971800" y="25146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2000" y="25146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172200" y="25146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772400" y="25146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28600" y="1676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371600" y="1676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71800" y="1676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72000" y="1676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72200" y="1676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772400" y="16764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28600" y="5029200"/>
              <a:ext cx="1600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371600" y="5029200"/>
              <a:ext cx="1600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71800" y="5029200"/>
              <a:ext cx="1600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50292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172200" y="50292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772400" y="50292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600" y="4191000"/>
              <a:ext cx="1600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71600" y="4191000"/>
              <a:ext cx="1600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971800" y="4191000"/>
              <a:ext cx="1600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72000" y="41910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172200" y="41910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772400" y="4191000"/>
              <a:ext cx="1600200" cy="838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895600" y="914400"/>
            <a:ext cx="6400800" cy="95410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800" b="1" u="sng" dirty="0" smtClean="0">
                <a:solidFill>
                  <a:schemeClr val="tx1"/>
                </a:solidFill>
                <a:latin typeface="Arial Black" pitchFamily="34" charset="0"/>
              </a:rPr>
              <a:t>CHARGING STATION INSTALLATION</a:t>
            </a:r>
            <a:endParaRPr lang="en-US" sz="2800" b="1" u="sng" dirty="0">
              <a:solidFill>
                <a:schemeClr val="tx1"/>
              </a:solidFill>
              <a:latin typeface="Arial Black" pitchFamily="34" charset="0"/>
            </a:endParaRPr>
          </a:p>
        </p:txBody>
      </p:sp>
      <p:sp>
        <p:nvSpPr>
          <p:cNvPr id="64" name="TextBox 63"/>
          <p:cNvSpPr txBox="1"/>
          <p:nvPr/>
        </p:nvSpPr>
        <p:spPr>
          <a:xfrm>
            <a:off x="0" y="4419600"/>
            <a:ext cx="4800600"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Presented By:</a:t>
            </a:r>
          </a:p>
          <a:p>
            <a:r>
              <a:rPr lang="en-US" dirty="0" err="1" smtClean="0"/>
              <a:t>Shiv</a:t>
            </a:r>
            <a:r>
              <a:rPr lang="en-US" dirty="0" smtClean="0"/>
              <a:t> </a:t>
            </a:r>
            <a:r>
              <a:rPr lang="en-US" dirty="0" err="1" smtClean="0"/>
              <a:t>Prakash</a:t>
            </a:r>
            <a:r>
              <a:rPr lang="en-US" dirty="0" smtClean="0"/>
              <a:t> </a:t>
            </a:r>
            <a:r>
              <a:rPr lang="en-US" dirty="0" err="1" smtClean="0"/>
              <a:t>Verma</a:t>
            </a:r>
            <a:r>
              <a:rPr lang="en-US" dirty="0" smtClean="0"/>
              <a:t> 	        (2021EEB1030)</a:t>
            </a:r>
          </a:p>
          <a:p>
            <a:r>
              <a:rPr lang="en-US" dirty="0" err="1" smtClean="0"/>
              <a:t>Varun</a:t>
            </a:r>
            <a:r>
              <a:rPr lang="en-US" dirty="0" smtClean="0"/>
              <a:t> Sharma		        (2021EEB1032)</a:t>
            </a:r>
          </a:p>
          <a:p>
            <a:r>
              <a:rPr lang="en-US" dirty="0" err="1" smtClean="0"/>
              <a:t>Akshit</a:t>
            </a:r>
            <a:r>
              <a:rPr lang="en-US" dirty="0" smtClean="0"/>
              <a:t> Pal			        (2021EEB1150)</a:t>
            </a:r>
          </a:p>
          <a:p>
            <a:r>
              <a:rPr lang="en-US" dirty="0" err="1" smtClean="0"/>
              <a:t>Anmol</a:t>
            </a:r>
            <a:r>
              <a:rPr lang="en-US" dirty="0" smtClean="0"/>
              <a:t> </a:t>
            </a:r>
            <a:r>
              <a:rPr lang="en-US" dirty="0" err="1" smtClean="0"/>
              <a:t>Yadav</a:t>
            </a:r>
            <a:r>
              <a:rPr lang="en-US" dirty="0" smtClean="0"/>
              <a:t>		        (2021EEB1153)</a:t>
            </a:r>
          </a:p>
          <a:p>
            <a:r>
              <a:rPr lang="en-US" dirty="0" err="1" smtClean="0"/>
              <a:t>Harshal</a:t>
            </a:r>
            <a:r>
              <a:rPr lang="en-US" dirty="0" smtClean="0"/>
              <a:t> </a:t>
            </a:r>
            <a:r>
              <a:rPr lang="en-US" dirty="0" err="1" smtClean="0"/>
              <a:t>Sandhu</a:t>
            </a:r>
            <a:r>
              <a:rPr lang="en-US" dirty="0" smtClean="0"/>
              <a:t>		        (2021EEB1174)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jpg"/>
          <p:cNvPicPr>
            <a:picLocks noChangeAspect="1"/>
          </p:cNvPicPr>
          <p:nvPr/>
        </p:nvPicPr>
        <p:blipFill>
          <a:blip r:embed="rId2"/>
          <a:srcRect l="52381" t="50000" r="6349"/>
          <a:stretch>
            <a:fillRect/>
          </a:stretch>
        </p:blipFill>
        <p:spPr>
          <a:xfrm>
            <a:off x="5181600" y="1219200"/>
            <a:ext cx="1981200" cy="1600200"/>
          </a:xfrm>
          <a:prstGeom prst="ellipse">
            <a:avLst/>
          </a:prstGeom>
        </p:spPr>
      </p:pic>
      <p:pic>
        <p:nvPicPr>
          <p:cNvPr id="6" name="Picture 5" descr="List-of-Top-EV-Charger-Manufacturers-in-India.jpg"/>
          <p:cNvPicPr>
            <a:picLocks noChangeAspect="1"/>
          </p:cNvPicPr>
          <p:nvPr/>
        </p:nvPicPr>
        <p:blipFill>
          <a:blip r:embed="rId3"/>
          <a:srcRect l="51667" t="15000" r="15833" b="5667"/>
          <a:stretch>
            <a:fillRect/>
          </a:stretch>
        </p:blipFill>
        <p:spPr>
          <a:xfrm>
            <a:off x="4648200" y="4267200"/>
            <a:ext cx="2971800" cy="2590800"/>
          </a:xfrm>
          <a:prstGeom prst="ellipse">
            <a:avLst/>
          </a:prstGeom>
        </p:spPr>
      </p:pic>
      <p:pic>
        <p:nvPicPr>
          <p:cNvPr id="7" name="Picture 6" descr="EV-charging-management-software-development-cost.png"/>
          <p:cNvPicPr>
            <a:picLocks noChangeAspect="1"/>
          </p:cNvPicPr>
          <p:nvPr/>
        </p:nvPicPr>
        <p:blipFill>
          <a:blip r:embed="rId4"/>
          <a:srcRect l="54000" t="21311" r="11000" b="17213"/>
          <a:stretch>
            <a:fillRect/>
          </a:stretch>
        </p:blipFill>
        <p:spPr>
          <a:xfrm>
            <a:off x="6400800" y="2362200"/>
            <a:ext cx="2667000" cy="2286000"/>
          </a:xfrm>
          <a:prstGeom prst="ellipse">
            <a:avLst/>
          </a:prstGeom>
        </p:spPr>
      </p:pic>
      <p:sp>
        <p:nvSpPr>
          <p:cNvPr id="8" name="Rounded Rectangle 7"/>
          <p:cNvSpPr/>
          <p:nvPr/>
        </p:nvSpPr>
        <p:spPr>
          <a:xfrm>
            <a:off x="381000" y="457200"/>
            <a:ext cx="4114800" cy="624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t>5. EXPECTED RESULTS</a:t>
            </a:r>
          </a:p>
          <a:p>
            <a:pPr algn="ct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0" y="152400"/>
            <a:ext cx="5029200" cy="2667000"/>
            <a:chOff x="2667000" y="1905000"/>
            <a:chExt cx="5029200" cy="2667000"/>
          </a:xfrm>
          <a:blipFill>
            <a:blip r:embed="rId2"/>
            <a:stretch>
              <a:fillRect/>
            </a:stretch>
          </a:blipFill>
        </p:grpSpPr>
        <p:sp>
          <p:nvSpPr>
            <p:cNvPr id="6" name="Rounded Rectangle 5"/>
            <p:cNvSpPr/>
            <p:nvPr/>
          </p:nvSpPr>
          <p:spPr>
            <a:xfrm>
              <a:off x="5410200" y="1981200"/>
              <a:ext cx="457200" cy="24384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867400" y="2133600"/>
              <a:ext cx="457200" cy="22098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953000" y="1905000"/>
              <a:ext cx="457200" cy="26670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495800" y="1981200"/>
              <a:ext cx="457200" cy="24384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24600" y="2286000"/>
              <a:ext cx="457200" cy="19050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581400" y="2286000"/>
              <a:ext cx="457200" cy="19050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038600" y="2133600"/>
              <a:ext cx="457200" cy="22098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781800" y="2438400"/>
              <a:ext cx="457200" cy="16002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124200" y="2438400"/>
              <a:ext cx="457200" cy="16002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667000" y="2590800"/>
              <a:ext cx="457200" cy="13716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7239000" y="2590800"/>
              <a:ext cx="457200" cy="13716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457200" y="838200"/>
            <a:ext cx="3200400" cy="1447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t>6. FURTHER EXPLORATIONS</a:t>
            </a:r>
            <a:endParaRPr lang="en-US" sz="2400" b="1" u="sng" dirty="0"/>
          </a:p>
        </p:txBody>
      </p:sp>
      <p:sp>
        <p:nvSpPr>
          <p:cNvPr id="18" name="Rounded Rectangle 17"/>
          <p:cNvSpPr/>
          <p:nvPr/>
        </p:nvSpPr>
        <p:spPr>
          <a:xfrm>
            <a:off x="685800" y="2819400"/>
            <a:ext cx="7924800" cy="365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ging-background.pn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533400" y="762000"/>
            <a:ext cx="4953000" cy="4876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INDEX</a:t>
            </a:r>
            <a:endParaRPr lang="en-US" sz="2400" u="sng"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342900" indent="-342900">
              <a:buAutoNum type="arabicPeriod"/>
            </a:pP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Objective</a:t>
            </a:r>
          </a:p>
          <a:p>
            <a:pPr marL="342900" indent="-342900">
              <a:buAutoNum type="arabicPeriod"/>
            </a:pP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Motivation</a:t>
            </a:r>
          </a:p>
          <a:p>
            <a:pPr marL="342900" indent="-342900">
              <a:buAutoNum type="arabicPeriod"/>
            </a:pP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Abstract</a:t>
            </a:r>
          </a:p>
          <a:p>
            <a:pPr marL="342900" indent="-342900">
              <a:buAutoNum type="arabicPeriod"/>
            </a:pP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Methodology</a:t>
            </a:r>
          </a:p>
          <a:p>
            <a:pPr marL="342900" indent="-342900"/>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	4.A Methodology Overview</a:t>
            </a:r>
            <a:endPar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endParaRPr>
          </a:p>
          <a:p>
            <a:pPr marL="342900" indent="-342900"/>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	</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4</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.B </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Location Point Validation</a:t>
            </a:r>
          </a:p>
          <a:p>
            <a:pPr marL="342900" indent="-342900"/>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	</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4</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.C </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Optimization-decision variables and           	objective functions</a:t>
            </a:r>
          </a:p>
          <a:p>
            <a:pPr marL="342900" indent="-342900"/>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	</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4</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.D </a:t>
            </a: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Optimization-algorithm</a:t>
            </a:r>
          </a:p>
          <a:p>
            <a:pPr marL="342900" indent="-342900">
              <a:buAutoNum type="arabicPeriod" startAt="4"/>
            </a:pP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Expected Results </a:t>
            </a:r>
          </a:p>
          <a:p>
            <a:pPr marL="342900" indent="-342900">
              <a:buAutoNum type="arabicPeriod" startAt="4"/>
            </a:pPr>
            <a:r>
              <a:rPr lang="en-US" dirty="0" smtClean="0">
                <a:ln w="18415" cmpd="sng">
                  <a:solidFill>
                    <a:srgbClr val="FFFFFF"/>
                  </a:solidFill>
                  <a:prstDash val="solid"/>
                </a:ln>
                <a:solidFill>
                  <a:srgbClr val="FFFFFF"/>
                </a:solidFill>
                <a:effectLst>
                  <a:outerShdw blurRad="38100" dist="38100" dir="2700000" algn="tl">
                    <a:srgbClr val="000000">
                      <a:alpha val="43137"/>
                    </a:srgbClr>
                  </a:outerShdw>
                </a:effectLst>
              </a:rPr>
              <a:t>Further Explorations</a:t>
            </a:r>
            <a:endParaRPr lang="en-US"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267200" y="1828798"/>
            <a:ext cx="4724400" cy="4876803"/>
            <a:chOff x="5105400" y="1054702"/>
            <a:chExt cx="3733800" cy="5650898"/>
          </a:xfrm>
          <a:blipFill>
            <a:blip r:embed="rId2"/>
            <a:stretch>
              <a:fillRect/>
            </a:stretch>
          </a:blipFill>
        </p:grpSpPr>
        <p:grpSp>
          <p:nvGrpSpPr>
            <p:cNvPr id="6" name="Group 5"/>
            <p:cNvGrpSpPr/>
            <p:nvPr/>
          </p:nvGrpSpPr>
          <p:grpSpPr>
            <a:xfrm>
              <a:off x="5105400" y="4343400"/>
              <a:ext cx="3200400" cy="1295400"/>
              <a:chOff x="5105400" y="4343400"/>
              <a:chExt cx="3200400" cy="1295400"/>
            </a:xfrm>
            <a:grpFill/>
          </p:grpSpPr>
          <p:sp>
            <p:nvSpPr>
              <p:cNvPr id="3" name="Hexagon 2"/>
              <p:cNvSpPr/>
              <p:nvPr/>
            </p:nvSpPr>
            <p:spPr>
              <a:xfrm rot="16200000">
                <a:off x="60579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 name="Hexagon 3"/>
              <p:cNvSpPr/>
              <p:nvPr/>
            </p:nvSpPr>
            <p:spPr>
              <a:xfrm rot="5400000">
                <a:off x="71247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p:cNvSpPr/>
              <p:nvPr/>
            </p:nvSpPr>
            <p:spPr>
              <a:xfrm rot="16200000">
                <a:off x="49911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7" name="Group 6"/>
            <p:cNvGrpSpPr/>
            <p:nvPr/>
          </p:nvGrpSpPr>
          <p:grpSpPr>
            <a:xfrm>
              <a:off x="5105400" y="2209800"/>
              <a:ext cx="3200400" cy="1295400"/>
              <a:chOff x="5105400" y="4343400"/>
              <a:chExt cx="3200400" cy="1295400"/>
            </a:xfrm>
            <a:grpFill/>
          </p:grpSpPr>
          <p:sp>
            <p:nvSpPr>
              <p:cNvPr id="8" name="Hexagon 7"/>
              <p:cNvSpPr/>
              <p:nvPr/>
            </p:nvSpPr>
            <p:spPr>
              <a:xfrm rot="16200000">
                <a:off x="60579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Hexagon 8"/>
              <p:cNvSpPr/>
              <p:nvPr/>
            </p:nvSpPr>
            <p:spPr>
              <a:xfrm rot="5400000">
                <a:off x="71247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rot="16200000">
                <a:off x="49911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1" name="Group 10"/>
            <p:cNvGrpSpPr/>
            <p:nvPr/>
          </p:nvGrpSpPr>
          <p:grpSpPr>
            <a:xfrm>
              <a:off x="5638800" y="3276600"/>
              <a:ext cx="3200400" cy="1295400"/>
              <a:chOff x="5105400" y="4343400"/>
              <a:chExt cx="3200400" cy="1295400"/>
            </a:xfrm>
            <a:grpFill/>
          </p:grpSpPr>
          <p:sp>
            <p:nvSpPr>
              <p:cNvPr id="12" name="Hexagon 11"/>
              <p:cNvSpPr/>
              <p:nvPr/>
            </p:nvSpPr>
            <p:spPr>
              <a:xfrm rot="16200000">
                <a:off x="60579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3" name="Hexagon 12"/>
              <p:cNvSpPr/>
              <p:nvPr/>
            </p:nvSpPr>
            <p:spPr>
              <a:xfrm rot="5400000">
                <a:off x="71247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rot="16200000">
                <a:off x="49911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5" name="Group 14"/>
            <p:cNvGrpSpPr/>
            <p:nvPr/>
          </p:nvGrpSpPr>
          <p:grpSpPr>
            <a:xfrm>
              <a:off x="5638801" y="1054702"/>
              <a:ext cx="3200399" cy="1383699"/>
              <a:chOff x="5105401" y="4255102"/>
              <a:chExt cx="3200399" cy="1383699"/>
            </a:xfrm>
            <a:grpFill/>
          </p:grpSpPr>
          <p:sp>
            <p:nvSpPr>
              <p:cNvPr id="16" name="Hexagon 15"/>
              <p:cNvSpPr/>
              <p:nvPr/>
            </p:nvSpPr>
            <p:spPr>
              <a:xfrm rot="16200000">
                <a:off x="6013752" y="4413551"/>
                <a:ext cx="1383698"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7" name="Hexagon 16"/>
              <p:cNvSpPr/>
              <p:nvPr/>
            </p:nvSpPr>
            <p:spPr>
              <a:xfrm rot="5400000">
                <a:off x="7080553" y="4413554"/>
                <a:ext cx="1383694"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rot="16200000">
                <a:off x="4946952" y="4413552"/>
                <a:ext cx="1383698"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9" name="Group 18"/>
            <p:cNvGrpSpPr/>
            <p:nvPr/>
          </p:nvGrpSpPr>
          <p:grpSpPr>
            <a:xfrm>
              <a:off x="5638800" y="5410199"/>
              <a:ext cx="3200400" cy="1295401"/>
              <a:chOff x="5105400" y="4343399"/>
              <a:chExt cx="3200400" cy="1295401"/>
            </a:xfrm>
            <a:grpFill/>
          </p:grpSpPr>
          <p:sp>
            <p:nvSpPr>
              <p:cNvPr id="20" name="Hexagon 19"/>
              <p:cNvSpPr/>
              <p:nvPr/>
            </p:nvSpPr>
            <p:spPr>
              <a:xfrm rot="16200000">
                <a:off x="6057900" y="4457699"/>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1" name="Hexagon 20"/>
              <p:cNvSpPr/>
              <p:nvPr/>
            </p:nvSpPr>
            <p:spPr>
              <a:xfrm rot="5400000">
                <a:off x="7124700" y="4457700"/>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rot="16200000">
                <a:off x="4991100" y="4457699"/>
                <a:ext cx="1295400" cy="10668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sp>
        <p:nvSpPr>
          <p:cNvPr id="24" name="Rounded Rectangle 23"/>
          <p:cNvSpPr/>
          <p:nvPr/>
        </p:nvSpPr>
        <p:spPr>
          <a:xfrm>
            <a:off x="457200" y="1066800"/>
            <a:ext cx="3657600" cy="5410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r>
              <a:rPr lang="en-US" sz="2400" b="1" u="sng" dirty="0" smtClean="0"/>
              <a:t>1. OBJECTIVE</a:t>
            </a:r>
            <a:endParaRPr lang="en-US" sz="2400" b="1" u="sng" dirty="0" smtClean="0"/>
          </a:p>
          <a:p>
            <a:pPr marL="457200" indent="-457200" algn="ctr"/>
            <a:endParaRPr lang="en-US" sz="2400" u="sng" dirty="0" smtClean="0"/>
          </a:p>
          <a:p>
            <a:pPr algn="just"/>
            <a:r>
              <a:rPr lang="en-US" b="1" dirty="0" smtClean="0">
                <a:effectLst>
                  <a:outerShdw blurRad="38100" dist="38100" dir="2700000" algn="tl">
                    <a:srgbClr val="000000">
                      <a:alpha val="43137"/>
                    </a:srgbClr>
                  </a:outerShdw>
                </a:effectLst>
              </a:rPr>
              <a:t>To develop a data-driven and optimization-based approach to identify the optimal placement locations for electric vehicle (EV) charging stations within a specific geographic region.</a:t>
            </a:r>
          </a:p>
          <a:p>
            <a:pPr algn="just"/>
            <a:endParaRPr lang="en-US" b="1" dirty="0" smtClean="0">
              <a:effectLst>
                <a:outerShdw blurRad="38100" dist="38100" dir="2700000" algn="tl">
                  <a:srgbClr val="000000">
                    <a:alpha val="43137"/>
                  </a:srgbClr>
                </a:outerShdw>
              </a:effectLst>
            </a:endParaRPr>
          </a:p>
          <a:p>
            <a:r>
              <a:rPr lang="en-US" b="1" u="sng" dirty="0" smtClean="0">
                <a:effectLst>
                  <a:outerShdw blurRad="38100" dist="38100" dir="2700000" algn="tl">
                    <a:srgbClr val="000000">
                      <a:alpha val="43137"/>
                    </a:srgbClr>
                  </a:outerShdw>
                </a:effectLst>
              </a:rPr>
              <a:t>Specific goals:</a:t>
            </a:r>
            <a:endParaRPr lang="en-US" u="sng"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Optimize station placement</a:t>
            </a:r>
            <a:endParaRPr lang="en-US"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Maximize accessibility</a:t>
            </a:r>
            <a:endParaRPr lang="en-US"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Increase utilization</a:t>
            </a:r>
            <a:endParaRPr lang="en-US"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Promote network efficiency</a:t>
            </a:r>
            <a:endParaRPr lang="en-US" dirty="0" smtClean="0">
              <a:effectLst>
                <a:outerShdw blurRad="38100" dist="38100" dir="2700000" algn="tl">
                  <a:srgbClr val="000000">
                    <a:alpha val="43137"/>
                  </a:srgbClr>
                </a:outerShdw>
              </a:effectLst>
            </a:endParaRP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V-charging-management-software-development-cost-fotor-bg-remover-202404220425.png"/>
          <p:cNvPicPr>
            <a:picLocks noChangeAspect="1"/>
          </p:cNvPicPr>
          <p:nvPr/>
        </p:nvPicPr>
        <p:blipFill>
          <a:blip r:embed="rId2"/>
          <a:stretch>
            <a:fillRect/>
          </a:stretch>
        </p:blipFill>
        <p:spPr>
          <a:xfrm>
            <a:off x="868181" y="2819400"/>
            <a:ext cx="8275820" cy="4038600"/>
          </a:xfrm>
          <a:prstGeom prst="rect">
            <a:avLst/>
          </a:prstGeom>
        </p:spPr>
      </p:pic>
      <p:sp>
        <p:nvSpPr>
          <p:cNvPr id="3" name="Rectangle 2"/>
          <p:cNvSpPr/>
          <p:nvPr/>
        </p:nvSpPr>
        <p:spPr>
          <a:xfrm>
            <a:off x="228600" y="152400"/>
            <a:ext cx="61722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2. MOTIVATION</a:t>
            </a:r>
          </a:p>
          <a:p>
            <a:pPr algn="ctr"/>
            <a:endParaRPr lang="en-US" sz="2800" b="1" u="sng" dirty="0" smtClean="0"/>
          </a:p>
          <a:p>
            <a:pPr algn="just"/>
            <a:r>
              <a:rPr lang="en-US" dirty="0" smtClean="0">
                <a:effectLst>
                  <a:outerShdw blurRad="38100" dist="38100" dir="2700000" algn="tl">
                    <a:srgbClr val="000000">
                      <a:alpha val="43137"/>
                    </a:srgbClr>
                  </a:outerShdw>
                </a:effectLst>
              </a:rPr>
              <a:t>Our world is rapidly transitioning to electric vehicles (EVs). To ensure a smooth and convenient adoption, a strategically planned network of charging stations is crucial. This project tackles the critical issue of charging station placement. By carefully analyzing factors like operating and installation cost, accessibility, EV density in a region, demographics, and existing infrastructure, we aim to identify optimal locations for charging stations. This will not only enhance the user experience for EV drivers but also accelerate the widespread adoption of electric vehicles, contributing to a cleaner and more sustainable future.</a:t>
            </a:r>
          </a:p>
          <a:p>
            <a:pPr algn="ctr"/>
            <a:endParaRPr lang="en-US"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810000" y="152400"/>
            <a:ext cx="5029200" cy="2667000"/>
            <a:chOff x="2667000" y="1905000"/>
            <a:chExt cx="5029200" cy="2667000"/>
          </a:xfrm>
          <a:blipFill>
            <a:blip r:embed="rId2"/>
            <a:stretch>
              <a:fillRect/>
            </a:stretch>
          </a:blipFill>
        </p:grpSpPr>
        <p:sp>
          <p:nvSpPr>
            <p:cNvPr id="5" name="Rounded Rectangle 4"/>
            <p:cNvSpPr/>
            <p:nvPr/>
          </p:nvSpPr>
          <p:spPr>
            <a:xfrm>
              <a:off x="5410200" y="1981200"/>
              <a:ext cx="457200" cy="24384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867400" y="2133600"/>
              <a:ext cx="457200" cy="22098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953000" y="1905000"/>
              <a:ext cx="457200" cy="26670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95800" y="1981200"/>
              <a:ext cx="457200" cy="24384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324600" y="2286000"/>
              <a:ext cx="457200" cy="19050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581400" y="2286000"/>
              <a:ext cx="457200" cy="19050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038600" y="2133600"/>
              <a:ext cx="457200" cy="22098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781800" y="2438400"/>
              <a:ext cx="457200" cy="16002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124200" y="2438400"/>
              <a:ext cx="457200" cy="16002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667000" y="2590800"/>
              <a:ext cx="457200" cy="13716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239000" y="2590800"/>
              <a:ext cx="457200" cy="1371600"/>
            </a:xfrm>
            <a:prstGeom prst="roundRect">
              <a:avLst/>
            </a:prstGeom>
            <a:grpFill/>
            <a:ln>
              <a:solidFill>
                <a:srgbClr val="5A0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609600" y="990600"/>
            <a:ext cx="2286000" cy="1066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u="sng" dirty="0" smtClean="0">
                <a:effectLst>
                  <a:outerShdw blurRad="38100" dist="38100" dir="2700000" algn="tl">
                    <a:srgbClr val="000000">
                      <a:alpha val="43137"/>
                    </a:srgbClr>
                  </a:outerShdw>
                </a:effectLst>
              </a:rPr>
              <a:t>3. ABSTRACT</a:t>
            </a:r>
            <a:endParaRPr lang="en-US" b="1" u="sng" dirty="0">
              <a:effectLst>
                <a:outerShdw blurRad="38100" dist="38100" dir="2700000" algn="tl">
                  <a:srgbClr val="000000">
                    <a:alpha val="43137"/>
                  </a:srgbClr>
                </a:outerShdw>
              </a:effectLst>
            </a:endParaRPr>
          </a:p>
        </p:txBody>
      </p:sp>
      <p:sp>
        <p:nvSpPr>
          <p:cNvPr id="19" name="Rounded Rectangle 18"/>
          <p:cNvSpPr/>
          <p:nvPr/>
        </p:nvSpPr>
        <p:spPr>
          <a:xfrm>
            <a:off x="838200" y="2895600"/>
            <a:ext cx="7467600" cy="3429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effectLst>
                  <a:outerShdw blurRad="38100" dist="38100" dir="2700000" algn="tl">
                    <a:srgbClr val="000000">
                      <a:alpha val="43137"/>
                    </a:srgbClr>
                  </a:outerShdw>
                </a:effectLst>
              </a:rPr>
              <a:t>As India's population surges and environmental concerns mount, electric vehicles (EVs) are becoming the clear path towards sustainable transportation. A planned city in India is witnessing a boom in EVs, but widespread adoption hinges on a well-developed charging infrastructure. This project tackles this challenge by optimizing charging station placement within this planned city. We'll consider a multifaceted approach, accounting for economic viability, power grid stability (including voltage stability, reliability, and power loss), user convenience, and real-world traffic patterns. By employing a hybrid optimization algorithm that combines Chicken Swarm Optimization (CSO) and Teaching-Learning Based Optimization (TLBO), we'll identify ideal locations for charging stations. Finally, we'll utilize fuzzy decision-making to compare these optimal solutions and ensure the chosen plan fosters widespread EV adoption in the planned city.</a:t>
            </a:r>
            <a:endParaRPr lang="en-US"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16200000">
            <a:off x="3124200" y="-4419600"/>
            <a:ext cx="2895600" cy="9144000"/>
          </a:xfrm>
          <a:prstGeom prst="ellipse">
            <a:avLst/>
          </a:prstGeom>
          <a:solidFill>
            <a:srgbClr val="4C0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2052000" rIns="1440000" rtlCol="0" anchor="ctr">
            <a:noAutofit/>
          </a:bodyPr>
          <a:lstStyle/>
          <a:p>
            <a:r>
              <a:rPr lang="en-US" sz="2800" b="1" u="sng" spc="-150" dirty="0" smtClean="0">
                <a:effectLst>
                  <a:glow rad="228600">
                    <a:schemeClr val="accent5">
                      <a:satMod val="175000"/>
                      <a:alpha val="40000"/>
                    </a:schemeClr>
                  </a:glow>
                  <a:outerShdw blurRad="38100" dist="38100" dir="2700000" algn="tl">
                    <a:srgbClr val="000000">
                      <a:alpha val="43137"/>
                    </a:srgbClr>
                  </a:outerShdw>
                </a:effectLst>
              </a:rPr>
              <a:t>4. METHODOLOGY</a:t>
            </a:r>
            <a:endParaRPr lang="en-US" sz="2800" b="1" u="sng" spc="-150" dirty="0">
              <a:effectLst>
                <a:glow rad="228600">
                  <a:schemeClr val="accent5">
                    <a:satMod val="175000"/>
                    <a:alpha val="40000"/>
                  </a:schemeClr>
                </a:glow>
                <a:outerShdw blurRad="38100" dist="38100" dir="2700000" algn="tl">
                  <a:srgbClr val="000000">
                    <a:alpha val="43137"/>
                  </a:srgbClr>
                </a:outerShdw>
              </a:effectLst>
            </a:endParaRPr>
          </a:p>
        </p:txBody>
      </p:sp>
      <p:sp>
        <p:nvSpPr>
          <p:cNvPr id="3" name="Rounded Rectangle 2"/>
          <p:cNvSpPr/>
          <p:nvPr/>
        </p:nvSpPr>
        <p:spPr>
          <a:xfrm>
            <a:off x="457200" y="1828800"/>
            <a:ext cx="5943600" cy="487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 Overview</a:t>
            </a:r>
          </a:p>
          <a:p>
            <a:pPr algn="ctr"/>
            <a:endParaRPr lang="en-US" sz="2400" dirty="0" smtClean="0"/>
          </a:p>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16200000">
            <a:off x="3124200" y="-4419600"/>
            <a:ext cx="2895600" cy="9144000"/>
          </a:xfrm>
          <a:prstGeom prst="ellipse">
            <a:avLst/>
          </a:prstGeom>
          <a:solidFill>
            <a:srgbClr val="4C0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2052000" rIns="1440000" rtlCol="0" anchor="ctr">
            <a:noAutofit/>
          </a:bodyPr>
          <a:lstStyle/>
          <a:p>
            <a:r>
              <a:rPr lang="en-US" sz="2800" b="1" u="sng" spc="-150" dirty="0" smtClean="0">
                <a:effectLst>
                  <a:glow rad="228600">
                    <a:schemeClr val="accent5">
                      <a:satMod val="175000"/>
                      <a:alpha val="40000"/>
                    </a:schemeClr>
                  </a:glow>
                  <a:outerShdw blurRad="38100" dist="38100" dir="2700000" algn="tl">
                    <a:srgbClr val="000000">
                      <a:alpha val="43137"/>
                    </a:srgbClr>
                  </a:outerShdw>
                </a:effectLst>
              </a:rPr>
              <a:t>4. METHODOLOGY</a:t>
            </a:r>
            <a:endParaRPr lang="en-US" sz="2800" b="1" u="sng" spc="-150" dirty="0">
              <a:effectLst>
                <a:glow rad="228600">
                  <a:schemeClr val="accent5">
                    <a:satMod val="175000"/>
                    <a:alpha val="40000"/>
                  </a:schemeClr>
                </a:glow>
                <a:outerShdw blurRad="38100" dist="38100" dir="2700000" algn="tl">
                  <a:srgbClr val="000000">
                    <a:alpha val="43137"/>
                  </a:srgbClr>
                </a:outerShdw>
              </a:effectLst>
            </a:endParaRPr>
          </a:p>
        </p:txBody>
      </p:sp>
      <p:sp>
        <p:nvSpPr>
          <p:cNvPr id="3" name="Rounded Rectangle 2"/>
          <p:cNvSpPr/>
          <p:nvPr/>
        </p:nvSpPr>
        <p:spPr>
          <a:xfrm>
            <a:off x="457200" y="1828800"/>
            <a:ext cx="5943600" cy="487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4.B Location Point Validation </a:t>
            </a:r>
          </a:p>
          <a:p>
            <a:pPr algn="ctr"/>
            <a:endParaRPr lang="en-US" sz="2400" dirty="0" smtClean="0"/>
          </a:p>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16200000">
            <a:off x="3124200" y="-4419600"/>
            <a:ext cx="2895600" cy="9144000"/>
          </a:xfrm>
          <a:prstGeom prst="ellipse">
            <a:avLst/>
          </a:prstGeom>
          <a:solidFill>
            <a:srgbClr val="4C0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2052000" rIns="1440000" rtlCol="0" anchor="ctr">
            <a:noAutofit/>
          </a:bodyPr>
          <a:lstStyle/>
          <a:p>
            <a:r>
              <a:rPr lang="en-US" sz="2800" b="1" u="sng" spc="-150" dirty="0" smtClean="0">
                <a:effectLst>
                  <a:glow rad="228600">
                    <a:schemeClr val="accent5">
                      <a:satMod val="175000"/>
                      <a:alpha val="40000"/>
                    </a:schemeClr>
                  </a:glow>
                  <a:outerShdw blurRad="38100" dist="38100" dir="2700000" algn="tl">
                    <a:srgbClr val="000000">
                      <a:alpha val="43137"/>
                    </a:srgbClr>
                  </a:outerShdw>
                </a:effectLst>
              </a:rPr>
              <a:t>4. METHODOLOGY</a:t>
            </a:r>
            <a:endParaRPr lang="en-US" sz="2800" b="1" u="sng" spc="-150" dirty="0">
              <a:effectLst>
                <a:glow rad="228600">
                  <a:schemeClr val="accent5">
                    <a:satMod val="175000"/>
                    <a:alpha val="40000"/>
                  </a:schemeClr>
                </a:glow>
                <a:outerShdw blurRad="38100" dist="38100" dir="2700000" algn="tl">
                  <a:srgbClr val="000000">
                    <a:alpha val="43137"/>
                  </a:srgbClr>
                </a:outerShdw>
              </a:effectLst>
            </a:endParaRPr>
          </a:p>
        </p:txBody>
      </p:sp>
      <p:sp>
        <p:nvSpPr>
          <p:cNvPr id="3" name="Rounded Rectangle 2"/>
          <p:cNvSpPr/>
          <p:nvPr/>
        </p:nvSpPr>
        <p:spPr>
          <a:xfrm>
            <a:off x="457200" y="1828800"/>
            <a:ext cx="5943600" cy="487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4.C Optimization-Decision variables and objective function</a:t>
            </a:r>
          </a:p>
          <a:p>
            <a:pPr algn="ctr"/>
            <a:endParaRPr lang="en-US" sz="2400" dirty="0" smtClean="0"/>
          </a:p>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16200000">
            <a:off x="3124200" y="-4419600"/>
            <a:ext cx="2895600" cy="9144000"/>
          </a:xfrm>
          <a:prstGeom prst="ellipse">
            <a:avLst/>
          </a:prstGeom>
          <a:solidFill>
            <a:srgbClr val="4C085E"/>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2052000" rIns="1440000" rtlCol="0" anchor="ctr">
            <a:noAutofit/>
          </a:bodyPr>
          <a:lstStyle/>
          <a:p>
            <a:r>
              <a:rPr lang="en-US" sz="2800" b="1" u="sng" spc="-150" dirty="0" smtClean="0">
                <a:effectLst>
                  <a:glow rad="228600">
                    <a:schemeClr val="accent5">
                      <a:satMod val="175000"/>
                      <a:alpha val="40000"/>
                    </a:schemeClr>
                  </a:glow>
                  <a:outerShdw blurRad="38100" dist="38100" dir="2700000" algn="tl">
                    <a:srgbClr val="000000">
                      <a:alpha val="43137"/>
                    </a:srgbClr>
                  </a:outerShdw>
                </a:effectLst>
              </a:rPr>
              <a:t>4. METHODOLOGY</a:t>
            </a:r>
            <a:endParaRPr lang="en-US" sz="2800" b="1" u="sng" spc="-150" dirty="0">
              <a:effectLst>
                <a:glow rad="228600">
                  <a:schemeClr val="accent5">
                    <a:satMod val="175000"/>
                    <a:alpha val="40000"/>
                  </a:schemeClr>
                </a:glow>
                <a:outerShdw blurRad="38100" dist="38100" dir="2700000" algn="tl">
                  <a:srgbClr val="000000">
                    <a:alpha val="43137"/>
                  </a:srgbClr>
                </a:outerShdw>
              </a:effectLst>
            </a:endParaRPr>
          </a:p>
        </p:txBody>
      </p:sp>
      <p:sp>
        <p:nvSpPr>
          <p:cNvPr id="3" name="Rounded Rectangle 2"/>
          <p:cNvSpPr/>
          <p:nvPr/>
        </p:nvSpPr>
        <p:spPr>
          <a:xfrm>
            <a:off x="457200" y="1828800"/>
            <a:ext cx="5943600" cy="487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4.C Optimization-Algorithm</a:t>
            </a:r>
          </a:p>
          <a:p>
            <a:pPr algn="ctr"/>
            <a:endParaRPr lang="en-US" sz="2400" dirty="0" smtClean="0"/>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345</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Akshit Pal</dc:creator>
  <cp:lastModifiedBy>acer</cp:lastModifiedBy>
  <cp:revision>22</cp:revision>
  <dcterms:created xsi:type="dcterms:W3CDTF">2006-08-16T00:00:00Z</dcterms:created>
  <dcterms:modified xsi:type="dcterms:W3CDTF">2024-04-22T06:42:45Z</dcterms:modified>
</cp:coreProperties>
</file>