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8" r:id="rId3"/>
    <p:sldId id="259" r:id="rId4"/>
    <p:sldId id="260" r:id="rId5"/>
    <p:sldId id="261" r:id="rId6"/>
    <p:sldId id="262" r:id="rId7"/>
    <p:sldId id="270" r:id="rId8"/>
    <p:sldId id="273" r:id="rId9"/>
    <p:sldId id="277" r:id="rId10"/>
    <p:sldId id="274" r:id="rId11"/>
    <p:sldId id="276" r:id="rId12"/>
    <p:sldId id="275" r:id="rId13"/>
    <p:sldId id="264" r:id="rId14"/>
    <p:sldId id="278" r:id="rId15"/>
    <p:sldId id="280" r:id="rId16"/>
    <p:sldId id="279" r:id="rId17"/>
    <p:sldId id="281" r:id="rId18"/>
    <p:sldId id="282" r:id="rId19"/>
    <p:sldId id="284" r:id="rId20"/>
    <p:sldId id="285" r:id="rId21"/>
    <p:sldId id="288" r:id="rId22"/>
    <p:sldId id="287" r:id="rId23"/>
    <p:sldId id="286" r:id="rId24"/>
    <p:sldId id="289" r:id="rId25"/>
    <p:sldId id="290" r:id="rId26"/>
    <p:sldId id="291" r:id="rId27"/>
    <p:sldId id="292" r:id="rId28"/>
    <p:sldId id="293" r:id="rId29"/>
    <p:sldId id="304" r:id="rId30"/>
    <p:sldId id="305" r:id="rId31"/>
    <p:sldId id="307" r:id="rId32"/>
    <p:sldId id="308" r:id="rId33"/>
    <p:sldId id="309" r:id="rId34"/>
    <p:sldId id="310" r:id="rId35"/>
    <p:sldId id="311" r:id="rId36"/>
    <p:sldId id="312" r:id="rId37"/>
    <p:sldId id="306" r:id="rId38"/>
    <p:sldId id="313" r:id="rId39"/>
    <p:sldId id="266" r:id="rId40"/>
    <p:sldId id="294" r:id="rId41"/>
    <p:sldId id="295" r:id="rId42"/>
    <p:sldId id="296" r:id="rId43"/>
    <p:sldId id="297" r:id="rId44"/>
    <p:sldId id="298" r:id="rId45"/>
    <p:sldId id="299" r:id="rId46"/>
    <p:sldId id="300" r:id="rId47"/>
    <p:sldId id="301" r:id="rId48"/>
    <p:sldId id="302" r:id="rId49"/>
    <p:sldId id="303" r:id="rId50"/>
    <p:sldId id="267" r:id="rId51"/>
    <p:sldId id="268" r:id="rId52"/>
    <p:sldId id="26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66F55E-A8F7-47FE-97B6-C769D64F6D70}">
          <p14:sldIdLst>
            <p14:sldId id="256"/>
            <p14:sldId id="258"/>
            <p14:sldId id="259"/>
            <p14:sldId id="260"/>
            <p14:sldId id="261"/>
            <p14:sldId id="262"/>
            <p14:sldId id="270"/>
            <p14:sldId id="273"/>
            <p14:sldId id="277"/>
            <p14:sldId id="274"/>
          </p14:sldIdLst>
        </p14:section>
        <p14:section name="Untitled Section" id="{F6FF4BE8-AE94-488C-8D2D-DFC12B4A9811}">
          <p14:sldIdLst>
            <p14:sldId id="276"/>
            <p14:sldId id="275"/>
            <p14:sldId id="264"/>
            <p14:sldId id="278"/>
            <p14:sldId id="280"/>
            <p14:sldId id="279"/>
            <p14:sldId id="281"/>
            <p14:sldId id="282"/>
            <p14:sldId id="284"/>
            <p14:sldId id="285"/>
            <p14:sldId id="288"/>
            <p14:sldId id="287"/>
            <p14:sldId id="286"/>
            <p14:sldId id="289"/>
            <p14:sldId id="290"/>
            <p14:sldId id="291"/>
            <p14:sldId id="292"/>
            <p14:sldId id="293"/>
            <p14:sldId id="304"/>
            <p14:sldId id="305"/>
            <p14:sldId id="307"/>
            <p14:sldId id="308"/>
            <p14:sldId id="309"/>
            <p14:sldId id="310"/>
            <p14:sldId id="311"/>
            <p14:sldId id="312"/>
            <p14:sldId id="306"/>
            <p14:sldId id="313"/>
            <p14:sldId id="266"/>
            <p14:sldId id="294"/>
            <p14:sldId id="295"/>
            <p14:sldId id="296"/>
            <p14:sldId id="297"/>
            <p14:sldId id="298"/>
            <p14:sldId id="299"/>
            <p14:sldId id="300"/>
            <p14:sldId id="301"/>
            <p14:sldId id="302"/>
            <p14:sldId id="303"/>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6" autoAdjust="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25F5BC3-E274-4AB5-9E90-CAAC481761BC}"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4A8A5-9E95-4DE4-BE53-8D9CCC32BD25}"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279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F5BC3-E274-4AB5-9E90-CAAC481761BC}"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4A8A5-9E95-4DE4-BE53-8D9CCC32BD25}" type="slidenum">
              <a:rPr lang="en-IN" smtClean="0"/>
              <a:t>‹#›</a:t>
            </a:fld>
            <a:endParaRPr lang="en-IN"/>
          </a:p>
        </p:txBody>
      </p:sp>
    </p:spTree>
    <p:extLst>
      <p:ext uri="{BB962C8B-B14F-4D97-AF65-F5344CB8AC3E}">
        <p14:creationId xmlns:p14="http://schemas.microsoft.com/office/powerpoint/2010/main" val="85528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F5BC3-E274-4AB5-9E90-CAAC481761BC}"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4A8A5-9E95-4DE4-BE53-8D9CCC32BD2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998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5F5BC3-E274-4AB5-9E90-CAAC481761BC}"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4A8A5-9E95-4DE4-BE53-8D9CCC32BD25}" type="slidenum">
              <a:rPr lang="en-IN" smtClean="0"/>
              <a:t>‹#›</a:t>
            </a:fld>
            <a:endParaRPr lang="en-IN"/>
          </a:p>
        </p:txBody>
      </p:sp>
    </p:spTree>
    <p:extLst>
      <p:ext uri="{BB962C8B-B14F-4D97-AF65-F5344CB8AC3E}">
        <p14:creationId xmlns:p14="http://schemas.microsoft.com/office/powerpoint/2010/main" val="45815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F5BC3-E274-4AB5-9E90-CAAC481761BC}"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4A8A5-9E95-4DE4-BE53-8D9CCC32BD25}" type="slidenum">
              <a:rPr lang="en-IN" smtClean="0"/>
              <a:t>‹#›</a:t>
            </a:fld>
            <a:endParaRPr lang="en-IN"/>
          </a:p>
        </p:txBody>
      </p:sp>
    </p:spTree>
    <p:extLst>
      <p:ext uri="{BB962C8B-B14F-4D97-AF65-F5344CB8AC3E}">
        <p14:creationId xmlns:p14="http://schemas.microsoft.com/office/powerpoint/2010/main" val="286060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F5BC3-E274-4AB5-9E90-CAAC481761BC}"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4A8A5-9E95-4DE4-BE53-8D9CCC32BD25}" type="slidenum">
              <a:rPr lang="en-IN" smtClean="0"/>
              <a:t>‹#›</a:t>
            </a:fld>
            <a:endParaRPr lang="en-IN"/>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06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5F5BC3-E274-4AB5-9E90-CAAC481761BC}"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34A8A5-9E95-4DE4-BE53-8D9CCC32BD25}" type="slidenum">
              <a:rPr lang="en-IN" smtClean="0"/>
              <a:t>‹#›</a:t>
            </a:fld>
            <a:endParaRPr lang="en-IN"/>
          </a:p>
        </p:txBody>
      </p:sp>
    </p:spTree>
    <p:extLst>
      <p:ext uri="{BB962C8B-B14F-4D97-AF65-F5344CB8AC3E}">
        <p14:creationId xmlns:p14="http://schemas.microsoft.com/office/powerpoint/2010/main" val="248590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F5BC3-E274-4AB5-9E90-CAAC481761BC}" type="datetimeFigureOut">
              <a:rPr lang="en-IN" smtClean="0"/>
              <a:t>30-12-2024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34A8A5-9E95-4DE4-BE53-8D9CCC32BD25}" type="slidenum">
              <a:rPr lang="en-IN" smtClean="0"/>
              <a:t>‹#›</a:t>
            </a:fld>
            <a:endParaRPr lang="en-IN"/>
          </a:p>
        </p:txBody>
      </p:sp>
    </p:spTree>
    <p:extLst>
      <p:ext uri="{BB962C8B-B14F-4D97-AF65-F5344CB8AC3E}">
        <p14:creationId xmlns:p14="http://schemas.microsoft.com/office/powerpoint/2010/main" val="151045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5F5BC3-E274-4AB5-9E90-CAAC481761BC}" type="datetimeFigureOut">
              <a:rPr lang="en-IN" smtClean="0"/>
              <a:t>30-12-2024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34A8A5-9E95-4DE4-BE53-8D9CCC32BD25}" type="slidenum">
              <a:rPr lang="en-IN" smtClean="0"/>
              <a:t>‹#›</a:t>
            </a:fld>
            <a:endParaRPr lang="en-IN"/>
          </a:p>
        </p:txBody>
      </p:sp>
    </p:spTree>
    <p:extLst>
      <p:ext uri="{BB962C8B-B14F-4D97-AF65-F5344CB8AC3E}">
        <p14:creationId xmlns:p14="http://schemas.microsoft.com/office/powerpoint/2010/main" val="99069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F5BC3-E274-4AB5-9E90-CAAC481761BC}" type="datetimeFigureOut">
              <a:rPr lang="en-IN" smtClean="0"/>
              <a:t>30-12-2024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34A8A5-9E95-4DE4-BE53-8D9CCC32BD25}" type="slidenum">
              <a:rPr lang="en-IN" smtClean="0"/>
              <a:t>‹#›</a:t>
            </a:fld>
            <a:endParaRPr lang="en-IN"/>
          </a:p>
        </p:txBody>
      </p:sp>
    </p:spTree>
    <p:extLst>
      <p:ext uri="{BB962C8B-B14F-4D97-AF65-F5344CB8AC3E}">
        <p14:creationId xmlns:p14="http://schemas.microsoft.com/office/powerpoint/2010/main" val="98878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F5BC3-E274-4AB5-9E90-CAAC481761BC}"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34A8A5-9E95-4DE4-BE53-8D9CCC32BD25}" type="slidenum">
              <a:rPr lang="en-IN" smtClean="0"/>
              <a:t>‹#›</a:t>
            </a:fld>
            <a:endParaRPr lang="en-IN"/>
          </a:p>
        </p:txBody>
      </p:sp>
    </p:spTree>
    <p:extLst>
      <p:ext uri="{BB962C8B-B14F-4D97-AF65-F5344CB8AC3E}">
        <p14:creationId xmlns:p14="http://schemas.microsoft.com/office/powerpoint/2010/main" val="359464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F5BC3-E274-4AB5-9E90-CAAC481761BC}"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34A8A5-9E95-4DE4-BE53-8D9CCC32BD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64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5F5BC3-E274-4AB5-9E90-CAAC481761BC}" type="datetimeFigureOut">
              <a:rPr lang="en-IN" smtClean="0"/>
              <a:t>30-12-2024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34A8A5-9E95-4DE4-BE53-8D9CCC32BD25}"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0878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sahil-r-21648227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sz="4000" b="1" dirty="0" smtClean="0"/>
              <a:t>Brainathon-2025: EEG Attention Multi-classification Challenge</a:t>
            </a:r>
            <a:endParaRPr lang="en-IN" sz="4000" b="1" dirty="0"/>
          </a:p>
        </p:txBody>
      </p:sp>
      <p:sp>
        <p:nvSpPr>
          <p:cNvPr id="3" name="Subtitle 2"/>
          <p:cNvSpPr>
            <a:spLocks noGrp="1"/>
          </p:cNvSpPr>
          <p:nvPr>
            <p:ph type="subTitle" idx="1"/>
          </p:nvPr>
        </p:nvSpPr>
        <p:spPr>
          <a:xfrm>
            <a:off x="8610600" y="4960137"/>
            <a:ext cx="3429000" cy="1787028"/>
          </a:xfrm>
        </p:spPr>
        <p:txBody>
          <a:bodyPr>
            <a:normAutofit lnSpcReduction="10000"/>
          </a:bodyPr>
          <a:lstStyle/>
          <a:p>
            <a:r>
              <a:rPr lang="en-IN" u="sng" dirty="0" smtClean="0"/>
              <a:t>Comprehensive Analysis of Brain Attention </a:t>
            </a:r>
            <a:r>
              <a:rPr lang="en-IN" u="sng" dirty="0" smtClean="0"/>
              <a:t>Paradigms</a:t>
            </a:r>
          </a:p>
          <a:p>
            <a:endParaRPr lang="en-US" u="sng" dirty="0"/>
          </a:p>
          <a:p>
            <a:r>
              <a:rPr lang="en-US" dirty="0" smtClean="0">
                <a:hlinkClick r:id="rId2"/>
              </a:rPr>
              <a:t>Sahil Rane</a:t>
            </a:r>
            <a:endParaRPr lang="en-US" dirty="0"/>
          </a:p>
          <a:p>
            <a:r>
              <a:rPr lang="en-US" dirty="0" smtClean="0"/>
              <a:t>SY-IT, Btech Undergrad</a:t>
            </a:r>
          </a:p>
          <a:p>
            <a:r>
              <a:rPr lang="en-US" dirty="0" smtClean="0"/>
              <a:t>Individual Submission</a:t>
            </a:r>
            <a:endParaRPr lang="en-IN" dirty="0"/>
          </a:p>
        </p:txBody>
      </p:sp>
    </p:spTree>
    <p:extLst>
      <p:ext uri="{BB962C8B-B14F-4D97-AF65-F5344CB8AC3E}">
        <p14:creationId xmlns:p14="http://schemas.microsoft.com/office/powerpoint/2010/main" val="261135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does the alpha power </a:t>
            </a:r>
            <a:r>
              <a:rPr lang="en-US" sz="3200" dirty="0" smtClean="0"/>
              <a:t>analysis tell </a:t>
            </a:r>
            <a:r>
              <a:rPr lang="en-US" sz="3200" dirty="0"/>
              <a:t>us? </a:t>
            </a:r>
            <a:br>
              <a:rPr lang="en-US" sz="3200" dirty="0"/>
            </a:br>
            <a:r>
              <a:rPr lang="en-US" sz="3200" dirty="0"/>
              <a:t>[Neurophysiological Interpretation of Alpha Power Outliers]</a:t>
            </a:r>
            <a:endParaRPr lang="en-IN" sz="3200" dirty="0"/>
          </a:p>
        </p:txBody>
      </p:sp>
      <p:sp>
        <p:nvSpPr>
          <p:cNvPr id="6" name="Content Placeholder 5"/>
          <p:cNvSpPr>
            <a:spLocks noGrp="1"/>
          </p:cNvSpPr>
          <p:nvPr>
            <p:ph sz="quarter" idx="4"/>
          </p:nvPr>
        </p:nvSpPr>
        <p:spPr>
          <a:xfrm>
            <a:off x="5990887" y="2084833"/>
            <a:ext cx="5771621" cy="4468368"/>
          </a:xfrm>
        </p:spPr>
        <p:txBody>
          <a:bodyPr>
            <a:normAutofit lnSpcReduction="10000"/>
          </a:bodyPr>
          <a:lstStyle/>
          <a:p>
            <a:r>
              <a:rPr lang="en-US" dirty="0"/>
              <a:t>The box plot outliers reveal that some subjects are extremely relaxed or disengaged during task-switching and dual-tasking. This indicates potential differences in their cognitive strategies. Which potentially means:</a:t>
            </a:r>
          </a:p>
          <a:p>
            <a:r>
              <a:rPr lang="en-US" b="1" dirty="0"/>
              <a:t>Cortical Inhibition</a:t>
            </a:r>
            <a:r>
              <a:rPr lang="en-US" dirty="0"/>
              <a:t>: Elevated alpha power (8-12 Hz) may help these subjects suppress distractions, maintaining a relaxed state.</a:t>
            </a:r>
          </a:p>
          <a:p>
            <a:r>
              <a:rPr lang="en-US" b="1" dirty="0"/>
              <a:t>Cognitive Strategy Variability</a:t>
            </a:r>
            <a:r>
              <a:rPr lang="en-US" dirty="0"/>
              <a:t>: These subjects might use different cognitive approaches to manage tasks, showing unique neural processing.</a:t>
            </a:r>
          </a:p>
          <a:p>
            <a:r>
              <a:rPr lang="en-US" b="1" dirty="0"/>
              <a:t>Neuroplasticity</a:t>
            </a:r>
            <a:r>
              <a:rPr lang="en-US" dirty="0"/>
              <a:t>: These outliers might reflect adaptive brain changes, suggesting personalized ways of handling cognitive demands.</a:t>
            </a:r>
          </a:p>
          <a:p>
            <a:endParaRPr lang="en-IN" dirty="0"/>
          </a:p>
        </p:txBody>
      </p:sp>
      <p:pic>
        <p:nvPicPr>
          <p:cNvPr id="7"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0988" y="2179636"/>
            <a:ext cx="5267512" cy="4129723"/>
          </a:xfrm>
        </p:spPr>
      </p:pic>
      <p:sp>
        <p:nvSpPr>
          <p:cNvPr id="9" name="Rectangle 2"/>
          <p:cNvSpPr>
            <a:spLocks noGrp="1" noChangeArrowheads="1"/>
          </p:cNvSpPr>
          <p:nvPr>
            <p:ph type="body" sz="quarter" idx="3"/>
          </p:nvPr>
        </p:nvSpPr>
        <p:spPr bwMode="auto">
          <a:xfrm>
            <a:off x="1024128" y="6260813"/>
            <a:ext cx="47543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Alpha waves (8-12 Hz) are associated with</a:t>
            </a:r>
            <a:r>
              <a:rPr kumimoji="0" lang="en-US" altLang="en-US" sz="1400" b="1" i="0" u="none" strike="noStrike" cap="none" normalizeH="0" dirty="0" smtClean="0">
                <a:ln>
                  <a:noFill/>
                </a:ln>
                <a:solidFill>
                  <a:schemeClr val="tx1"/>
                </a:solidFill>
                <a:effectLst/>
                <a:latin typeface="Arial" panose="020B0604020202020204" pitchFamily="34" charset="0"/>
              </a:rPr>
              <a:t> </a:t>
            </a:r>
            <a:r>
              <a:rPr kumimoji="0" lang="en-US" altLang="en-US" sz="1400" b="1" i="0" u="none" strike="noStrike" cap="none" normalizeH="0" baseline="0" dirty="0" smtClean="0">
                <a:ln>
                  <a:noFill/>
                </a:ln>
                <a:solidFill>
                  <a:schemeClr val="tx1"/>
                </a:solidFill>
                <a:effectLst/>
                <a:latin typeface="Arial" panose="020B0604020202020204" pitchFamily="34" charset="0"/>
              </a:rPr>
              <a:t>calmness, a meditative state, and light focus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69820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does the </a:t>
            </a:r>
            <a:r>
              <a:rPr lang="en-US" sz="3200" dirty="0" smtClean="0"/>
              <a:t>beta </a:t>
            </a:r>
            <a:r>
              <a:rPr lang="en-US" sz="3200" dirty="0"/>
              <a:t>power </a:t>
            </a:r>
            <a:r>
              <a:rPr lang="en-US" sz="3200" dirty="0" smtClean="0"/>
              <a:t>analysis tell </a:t>
            </a:r>
            <a:r>
              <a:rPr lang="en-US" sz="3200" dirty="0"/>
              <a:t>us? </a:t>
            </a:r>
            <a:br>
              <a:rPr lang="en-US" sz="3200" dirty="0"/>
            </a:br>
            <a:r>
              <a:rPr lang="en-US" sz="3200" dirty="0"/>
              <a:t>[Neurophysiological Interpretation of </a:t>
            </a:r>
            <a:r>
              <a:rPr lang="en-US" sz="3200" dirty="0" smtClean="0"/>
              <a:t>beta </a:t>
            </a:r>
            <a:r>
              <a:rPr lang="en-US" sz="3200" dirty="0"/>
              <a:t>Power Outliers]</a:t>
            </a:r>
            <a:endParaRPr lang="en-IN" sz="3200" dirty="0"/>
          </a:p>
        </p:txBody>
      </p:sp>
      <p:sp>
        <p:nvSpPr>
          <p:cNvPr id="6" name="Content Placeholder 5"/>
          <p:cNvSpPr>
            <a:spLocks noGrp="1"/>
          </p:cNvSpPr>
          <p:nvPr>
            <p:ph sz="quarter" idx="4"/>
          </p:nvPr>
        </p:nvSpPr>
        <p:spPr>
          <a:xfrm>
            <a:off x="5990888" y="2084833"/>
            <a:ext cx="5646930" cy="4953276"/>
          </a:xfrm>
        </p:spPr>
        <p:txBody>
          <a:bodyPr>
            <a:normAutofit fontScale="77500" lnSpcReduction="20000"/>
          </a:bodyPr>
          <a:lstStyle/>
          <a:p>
            <a:r>
              <a:rPr lang="en-US" dirty="0"/>
              <a:t>The box plot reveals that a minority of subjects exhibit exceptionally high beta power during the dual task, indicating intense neural activity. Similarly, elevated beta power is observed in a few subjects during the task-switching task. In contrast, the Stroop task and oddball task show mostly average beta power outliers, reflecting moderate and consistent neural engagement among subjects. This distribution is very similar to that of gamma power, indicating similar neural engagement </a:t>
            </a:r>
            <a:r>
              <a:rPr lang="en-US" dirty="0" smtClean="0"/>
              <a:t>patterns. This shows :</a:t>
            </a:r>
            <a:endParaRPr lang="en-US" b="1" dirty="0"/>
          </a:p>
          <a:p>
            <a:r>
              <a:rPr lang="en-US" b="1" dirty="0"/>
              <a:t>Intense Neural Activity</a:t>
            </a:r>
            <a:r>
              <a:rPr lang="en-US" dirty="0"/>
              <a:t>: Extremely high beta power during dual tasks indicates significant cognitive load and engagement.</a:t>
            </a:r>
          </a:p>
          <a:p>
            <a:r>
              <a:rPr lang="en-US" b="1" dirty="0"/>
              <a:t>Cognitive Flexibility</a:t>
            </a:r>
            <a:r>
              <a:rPr lang="en-US" dirty="0"/>
              <a:t>: Elevated beta power in task-switching tasks suggests active cognitive processing and adaptability.</a:t>
            </a:r>
          </a:p>
          <a:p>
            <a:r>
              <a:rPr lang="en-US" b="1" dirty="0"/>
              <a:t>Moderate Engagement</a:t>
            </a:r>
            <a:r>
              <a:rPr lang="en-US" dirty="0"/>
              <a:t>: Average beta power in Stroop and oddball tasks reflects consistent, moderate neural engagement.</a:t>
            </a:r>
          </a:p>
          <a:p>
            <a:r>
              <a:rPr lang="en-US" b="1" dirty="0"/>
              <a:t>Similarity to Gamma Power</a:t>
            </a:r>
            <a:r>
              <a:rPr lang="en-US" dirty="0"/>
              <a:t>: The beta power distribution closely mirrors the gamma power distribution, suggesting similar neural engagement patterns.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1329" y="2179636"/>
            <a:ext cx="5227171" cy="4129724"/>
          </a:xfrm>
          <a:prstGeom prst="rect">
            <a:avLst/>
          </a:prstGeom>
        </p:spPr>
      </p:pic>
      <p:sp>
        <p:nvSpPr>
          <p:cNvPr id="8" name="Rectangle 1"/>
          <p:cNvSpPr>
            <a:spLocks noGrp="1" noChangeArrowheads="1"/>
          </p:cNvSpPr>
          <p:nvPr>
            <p:ph type="body" sz="quarter" idx="3"/>
          </p:nvPr>
        </p:nvSpPr>
        <p:spPr bwMode="auto">
          <a:xfrm>
            <a:off x="1325121" y="6309360"/>
            <a:ext cx="42614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Beta waves (12-30 Hz) are associated with active thinking, problem-solving, and alertness.</a:t>
            </a:r>
          </a:p>
        </p:txBody>
      </p:sp>
    </p:spTree>
    <p:extLst>
      <p:ext uri="{BB962C8B-B14F-4D97-AF65-F5344CB8AC3E}">
        <p14:creationId xmlns:p14="http://schemas.microsoft.com/office/powerpoint/2010/main" val="3108821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does the </a:t>
            </a:r>
            <a:r>
              <a:rPr lang="en-US" sz="3200" dirty="0" smtClean="0"/>
              <a:t>gamma </a:t>
            </a:r>
            <a:r>
              <a:rPr lang="en-US" sz="3200" dirty="0"/>
              <a:t>power </a:t>
            </a:r>
            <a:r>
              <a:rPr lang="en-US" sz="3200" dirty="0" smtClean="0"/>
              <a:t>analysis tell </a:t>
            </a:r>
            <a:r>
              <a:rPr lang="en-US" sz="3200" dirty="0"/>
              <a:t>us? </a:t>
            </a:r>
            <a:br>
              <a:rPr lang="en-US" sz="3200" dirty="0"/>
            </a:br>
            <a:r>
              <a:rPr lang="en-US" sz="3200" dirty="0"/>
              <a:t>[Neurophysiological Interpretation of </a:t>
            </a:r>
            <a:r>
              <a:rPr lang="en-US" sz="3200" dirty="0" smtClean="0"/>
              <a:t>gamma </a:t>
            </a:r>
            <a:r>
              <a:rPr lang="en-US" sz="3200" dirty="0"/>
              <a:t>Power Outliers]</a:t>
            </a:r>
            <a:endParaRPr lang="en-IN" sz="3200" dirty="0"/>
          </a:p>
        </p:txBody>
      </p:sp>
      <p:sp>
        <p:nvSpPr>
          <p:cNvPr id="6" name="Content Placeholder 5"/>
          <p:cNvSpPr>
            <a:spLocks noGrp="1"/>
          </p:cNvSpPr>
          <p:nvPr>
            <p:ph sz="quarter" idx="4"/>
          </p:nvPr>
        </p:nvSpPr>
        <p:spPr>
          <a:xfrm>
            <a:off x="5990887" y="2084832"/>
            <a:ext cx="5600477" cy="4907639"/>
          </a:xfrm>
        </p:spPr>
        <p:txBody>
          <a:bodyPr>
            <a:normAutofit fontScale="77500" lnSpcReduction="20000"/>
          </a:bodyPr>
          <a:lstStyle/>
          <a:p>
            <a:r>
              <a:rPr lang="en-US" dirty="0"/>
              <a:t>The box plot reveals that a minority of subjects exhibit exceptionally high gamma power during the dual task, indicating intense neural activity. Similarly, elevated gamma power is observed in a few subjects during the task-switching task. In contrast, the Stroop task and oddball task show mostly average gamma power outliers, reflecting moderate and consistent neural engagement among subjects. This suggests variability in cognitive strategies and neural efficiency across different attention tasks</a:t>
            </a:r>
            <a:r>
              <a:rPr lang="en-US" dirty="0" smtClean="0"/>
              <a:t>. This shows :</a:t>
            </a:r>
            <a:endParaRPr lang="en-US" b="1" dirty="0"/>
          </a:p>
          <a:p>
            <a:r>
              <a:rPr lang="en-US" b="1" dirty="0"/>
              <a:t>Intense Neural Activity</a:t>
            </a:r>
            <a:r>
              <a:rPr lang="en-US" dirty="0"/>
              <a:t>: Extremely high gamma power during dual tasks indicates significant cognitive load and engagement.</a:t>
            </a:r>
          </a:p>
          <a:p>
            <a:r>
              <a:rPr lang="en-US" b="1" dirty="0"/>
              <a:t>Cognitive Flexibility</a:t>
            </a:r>
            <a:r>
              <a:rPr lang="en-US" dirty="0"/>
              <a:t>: Elevated gamma power in task-switching tasks suggests active cognitive processing and adaptability.</a:t>
            </a:r>
          </a:p>
          <a:p>
            <a:r>
              <a:rPr lang="en-US" b="1" dirty="0"/>
              <a:t>Moderate Engagement</a:t>
            </a:r>
            <a:r>
              <a:rPr lang="en-US" dirty="0"/>
              <a:t>: Average gamma power in Stroop and oddball tasks reflects consistent, moderate neural engagement.</a:t>
            </a:r>
          </a:p>
          <a:p>
            <a:r>
              <a:rPr lang="en-US" b="1" dirty="0"/>
              <a:t>Variability in Strategies</a:t>
            </a:r>
            <a:r>
              <a:rPr lang="en-US" dirty="0"/>
              <a:t>: Differences in gamma power indicate diverse cognitive strategies and neural efficiency among subjects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4182" y="2259106"/>
            <a:ext cx="5224318" cy="4050253"/>
          </a:xfrm>
          <a:prstGeom prst="rect">
            <a:avLst/>
          </a:prstGeom>
        </p:spPr>
      </p:pic>
      <p:sp>
        <p:nvSpPr>
          <p:cNvPr id="11" name="Rectangle 4"/>
          <p:cNvSpPr>
            <a:spLocks noGrp="1" noChangeArrowheads="1"/>
          </p:cNvSpPr>
          <p:nvPr>
            <p:ph type="body" sz="quarter" idx="3"/>
          </p:nvPr>
        </p:nvSpPr>
        <p:spPr bwMode="auto">
          <a:xfrm>
            <a:off x="1131515" y="6309359"/>
            <a:ext cx="4475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Gamma waves (30-100 Hz) are linked to higher cognition, memory, and sensory integration.</a:t>
            </a:r>
          </a:p>
        </p:txBody>
      </p:sp>
    </p:spTree>
    <p:extLst>
      <p:ext uri="{BB962C8B-B14F-4D97-AF65-F5344CB8AC3E}">
        <p14:creationId xmlns:p14="http://schemas.microsoft.com/office/powerpoint/2010/main" val="1444595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3.2 Feature Correlation Heatmap</a:t>
            </a:r>
            <a:endParaRPr lang="en-IN"/>
          </a:p>
        </p:txBody>
      </p:sp>
      <p:sp>
        <p:nvSpPr>
          <p:cNvPr id="3" name="Text Placeholder 2"/>
          <p:cNvSpPr>
            <a:spLocks noGrp="1"/>
          </p:cNvSpPr>
          <p:nvPr>
            <p:ph type="body" idx="1"/>
          </p:nvPr>
        </p:nvSpPr>
        <p:spPr>
          <a:xfrm>
            <a:off x="1024128" y="2084832"/>
            <a:ext cx="9720073" cy="4224528"/>
          </a:xfrm>
        </p:spPr>
        <p:txBody>
          <a:bodyPr>
            <a:normAutofit fontScale="92500" lnSpcReduction="20000"/>
          </a:bodyPr>
          <a:lstStyle/>
          <a:p>
            <a:pPr marL="0" indent="0">
              <a:buNone/>
            </a:pPr>
            <a:r>
              <a:rPr lang="en-US" dirty="0"/>
              <a:t>The correlation heatmap illustrates significant interactions between different EEG </a:t>
            </a:r>
            <a:r>
              <a:rPr lang="en-US" dirty="0" smtClean="0"/>
              <a:t>frequency </a:t>
            </a:r>
            <a:r>
              <a:rPr lang="en-US" dirty="0"/>
              <a:t>band powers, </a:t>
            </a:r>
            <a:r>
              <a:rPr lang="en-US" dirty="0" smtClean="0"/>
              <a:t>providing </a:t>
            </a:r>
            <a:r>
              <a:rPr lang="en-US" dirty="0"/>
              <a:t>valuable insights into neural processing </a:t>
            </a:r>
            <a:r>
              <a:rPr lang="en-US" dirty="0" smtClean="0"/>
              <a:t>dynamics :</a:t>
            </a:r>
          </a:p>
          <a:p>
            <a:pPr marL="0" indent="0">
              <a:buNone/>
            </a:pPr>
            <a:endParaRPr lang="en-US" dirty="0" smtClean="0"/>
          </a:p>
          <a:p>
            <a:pPr marL="0" lvl="0" indent="0" eaLnBrk="0" fontAlgn="base" hangingPunct="0">
              <a:lnSpc>
                <a:spcPct val="100000"/>
              </a:lnSpc>
              <a:spcBef>
                <a:spcPct val="0"/>
              </a:spcBef>
              <a:spcAft>
                <a:spcPct val="0"/>
              </a:spcAft>
              <a:buClrTx/>
              <a:buSzTx/>
              <a:buFontTx/>
              <a:buChar char="•"/>
            </a:pPr>
            <a:r>
              <a:rPr lang="en-US" altLang="en-US" sz="1400" b="1" dirty="0" smtClean="0">
                <a:latin typeface="Arial" panose="020B0604020202020204" pitchFamily="34" charset="0"/>
              </a:rPr>
              <a:t> Delta </a:t>
            </a:r>
            <a:r>
              <a:rPr lang="en-US" altLang="en-US" sz="1400" b="1" dirty="0">
                <a:latin typeface="Arial" panose="020B0604020202020204" pitchFamily="34" charset="0"/>
              </a:rPr>
              <a:t>Power</a:t>
            </a:r>
            <a:r>
              <a:rPr lang="en-US" altLang="en-US" sz="1400" dirty="0">
                <a:latin typeface="Arial" panose="020B0604020202020204" pitchFamily="34" charset="0"/>
              </a:rPr>
              <a:t>: Shows a negative correlation with Gamma, Beta, and Alpha bands, suggesting that increases in delta activity typically accompany decreases in these higher frequency activities. It has a less negative correlation with Theta, indicating a moderate inverse relationship</a:t>
            </a:r>
            <a:r>
              <a:rPr lang="en-US" altLang="en-US" sz="1400" dirty="0" smtClean="0">
                <a:latin typeface="Arial" panose="020B0604020202020204" pitchFamily="34" charset="0"/>
              </a:rPr>
              <a:t>.</a:t>
            </a:r>
          </a:p>
          <a:p>
            <a:pPr marL="0" lvl="0" indent="0" eaLnBrk="0" fontAlgn="base" hangingPunct="0">
              <a:lnSpc>
                <a:spcPct val="100000"/>
              </a:lnSpc>
              <a:spcBef>
                <a:spcPct val="0"/>
              </a:spcBef>
              <a:spcAft>
                <a:spcPct val="0"/>
              </a:spcAft>
              <a:buClrTx/>
              <a:buSzTx/>
              <a:buNone/>
            </a:pPr>
            <a:endParaRPr lang="en-US" altLang="en-US" sz="1400" dirty="0">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sz="1400" b="1" dirty="0" smtClean="0">
                <a:latin typeface="Arial" panose="020B0604020202020204" pitchFamily="34" charset="0"/>
              </a:rPr>
              <a:t> Theta </a:t>
            </a:r>
            <a:r>
              <a:rPr lang="en-US" altLang="en-US" sz="1400" b="1" dirty="0">
                <a:latin typeface="Arial" panose="020B0604020202020204" pitchFamily="34" charset="0"/>
              </a:rPr>
              <a:t>Power</a:t>
            </a:r>
            <a:r>
              <a:rPr lang="en-US" altLang="en-US" sz="1400" dirty="0">
                <a:latin typeface="Arial" panose="020B0604020202020204" pitchFamily="34" charset="0"/>
              </a:rPr>
              <a:t>: Exhibits a negative correlation with Gamma and less negative correlations with Beta and Delta bands, reflecting a tendency for theta activity to inversely relate to these frequencies. It has a very slight positive correlation with Alpha, hinting at a minor supportive interaction</a:t>
            </a:r>
            <a:r>
              <a:rPr lang="en-US" altLang="en-US" sz="1400" dirty="0" smtClean="0">
                <a:latin typeface="Arial" panose="020B0604020202020204" pitchFamily="34" charset="0"/>
              </a:rPr>
              <a:t>.</a:t>
            </a:r>
          </a:p>
          <a:p>
            <a:pPr marL="0" lvl="0" indent="0" eaLnBrk="0" fontAlgn="base" hangingPunct="0">
              <a:lnSpc>
                <a:spcPct val="100000"/>
              </a:lnSpc>
              <a:spcBef>
                <a:spcPct val="0"/>
              </a:spcBef>
              <a:spcAft>
                <a:spcPct val="0"/>
              </a:spcAft>
              <a:buClrTx/>
              <a:buSzTx/>
              <a:buNone/>
            </a:pPr>
            <a:endParaRPr lang="en-US" altLang="en-US" sz="1400" dirty="0">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sz="1400" b="1" dirty="0" smtClean="0">
                <a:latin typeface="Arial" panose="020B0604020202020204" pitchFamily="34" charset="0"/>
              </a:rPr>
              <a:t> Alpha </a:t>
            </a:r>
            <a:r>
              <a:rPr lang="en-US" altLang="en-US" sz="1400" b="1" dirty="0">
                <a:latin typeface="Arial" panose="020B0604020202020204" pitchFamily="34" charset="0"/>
              </a:rPr>
              <a:t>Power</a:t>
            </a:r>
            <a:r>
              <a:rPr lang="en-US" altLang="en-US" sz="1400" dirty="0">
                <a:latin typeface="Arial" panose="020B0604020202020204" pitchFamily="34" charset="0"/>
              </a:rPr>
              <a:t>: Maintains a neutral relationship with Gamma, a very slight positive correlation with Beta and Theta, and a negative correlation with Delta. This suggests a balanced yet moderately inverse interaction with lower frequency bands and a slight positive interaction with Theta and Beta</a:t>
            </a:r>
            <a:r>
              <a:rPr lang="en-US" altLang="en-US" sz="1400" dirty="0" smtClean="0">
                <a:latin typeface="Arial" panose="020B0604020202020204" pitchFamily="34" charset="0"/>
              </a:rPr>
              <a:t>.</a:t>
            </a:r>
          </a:p>
          <a:p>
            <a:pPr marL="0" lvl="0" indent="0" eaLnBrk="0" fontAlgn="base" hangingPunct="0">
              <a:lnSpc>
                <a:spcPct val="100000"/>
              </a:lnSpc>
              <a:spcBef>
                <a:spcPct val="0"/>
              </a:spcBef>
              <a:spcAft>
                <a:spcPct val="0"/>
              </a:spcAft>
              <a:buClrTx/>
              <a:buSzTx/>
              <a:buNone/>
            </a:pPr>
            <a:endParaRPr lang="en-US" altLang="en-US" sz="1400" dirty="0">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sz="1400" b="1" dirty="0" smtClean="0">
                <a:latin typeface="Arial" panose="020B0604020202020204" pitchFamily="34" charset="0"/>
              </a:rPr>
              <a:t> Beta </a:t>
            </a:r>
            <a:r>
              <a:rPr lang="en-US" altLang="en-US" sz="1400" b="1" dirty="0">
                <a:latin typeface="Arial" panose="020B0604020202020204" pitchFamily="34" charset="0"/>
              </a:rPr>
              <a:t>Power</a:t>
            </a:r>
            <a:r>
              <a:rPr lang="en-US" altLang="en-US" sz="1400" dirty="0">
                <a:latin typeface="Arial" panose="020B0604020202020204" pitchFamily="34" charset="0"/>
              </a:rPr>
              <a:t>: Shows positive correlations with Gamma, indicating that increases in Beta activity often coincide with increases in Gamma activity. It has less positive correlations with Alpha and less negative correlations with Theta, while showing a negative correlation with Delta, signifying diverse interactions with different frequency bands</a:t>
            </a:r>
            <a:r>
              <a:rPr lang="en-US" altLang="en-US" sz="1400" dirty="0" smtClean="0">
                <a:latin typeface="Arial" panose="020B0604020202020204" pitchFamily="34" charset="0"/>
              </a:rPr>
              <a:t>.</a:t>
            </a:r>
          </a:p>
          <a:p>
            <a:pPr marL="0" lvl="0" indent="0" eaLnBrk="0" fontAlgn="base" hangingPunct="0">
              <a:lnSpc>
                <a:spcPct val="100000"/>
              </a:lnSpc>
              <a:spcBef>
                <a:spcPct val="0"/>
              </a:spcBef>
              <a:spcAft>
                <a:spcPct val="0"/>
              </a:spcAft>
              <a:buClrTx/>
              <a:buSzTx/>
              <a:buNone/>
            </a:pPr>
            <a:endParaRPr lang="en-US" altLang="en-US" sz="1400" dirty="0">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sz="1400" b="1" dirty="0" smtClean="0">
                <a:latin typeface="Arial" panose="020B0604020202020204" pitchFamily="34" charset="0"/>
              </a:rPr>
              <a:t> Gamma </a:t>
            </a:r>
            <a:r>
              <a:rPr lang="en-US" altLang="en-US" sz="1400" b="1" dirty="0">
                <a:latin typeface="Arial" panose="020B0604020202020204" pitchFamily="34" charset="0"/>
              </a:rPr>
              <a:t>Power</a:t>
            </a:r>
            <a:r>
              <a:rPr lang="en-US" altLang="en-US" sz="1400" dirty="0">
                <a:latin typeface="Arial" panose="020B0604020202020204" pitchFamily="34" charset="0"/>
              </a:rPr>
              <a:t>: Positively correlates with Beta, maintains a neutral relationship with Alpha, exhibits a less negative correlation with Theta, and a negative correlation with Delta. This highlights the simultaneous engagement of Beta and Gamma bands and their combined inverse relationship with lower frequency bands like Delta and Theta.</a:t>
            </a:r>
          </a:p>
          <a:p>
            <a:pPr marL="0" indent="0">
              <a:buNone/>
            </a:pPr>
            <a:endParaRPr lang="en-US" sz="1000" dirty="0" smtClean="0"/>
          </a:p>
        </p:txBody>
      </p:sp>
    </p:spTree>
    <p:extLst>
      <p:ext uri="{BB962C8B-B14F-4D97-AF65-F5344CB8AC3E}">
        <p14:creationId xmlns:p14="http://schemas.microsoft.com/office/powerpoint/2010/main" val="317688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feature co-relation map express?</a:t>
            </a:r>
            <a:endParaRPr lang="en-IN" dirty="0"/>
          </a:p>
        </p:txBody>
      </p:sp>
      <p:sp>
        <p:nvSpPr>
          <p:cNvPr id="4" name="Content Placeholder 3"/>
          <p:cNvSpPr>
            <a:spLocks noGrp="1"/>
          </p:cNvSpPr>
          <p:nvPr>
            <p:ph sz="half" idx="2"/>
          </p:nvPr>
        </p:nvSpPr>
        <p:spPr>
          <a:xfrm>
            <a:off x="5989319" y="1963271"/>
            <a:ext cx="6202681" cy="4863213"/>
          </a:xfrm>
        </p:spPr>
        <p:txBody>
          <a:bodyPr>
            <a:normAutofit lnSpcReduction="10000"/>
          </a:bodyPr>
          <a:lstStyle/>
          <a:p>
            <a:r>
              <a:rPr lang="en-US" b="1" dirty="0"/>
              <a:t>Inference from Feature Correlation </a:t>
            </a:r>
            <a:r>
              <a:rPr lang="en-US" b="1" dirty="0" smtClean="0"/>
              <a:t>Heatmap :</a:t>
            </a:r>
            <a:endParaRPr lang="en-US" b="1" dirty="0"/>
          </a:p>
          <a:p>
            <a:r>
              <a:rPr lang="en-US" b="1" dirty="0"/>
              <a:t>Delta Power</a:t>
            </a:r>
            <a:r>
              <a:rPr lang="en-US" dirty="0"/>
              <a:t>: Negatively correlated with Gamma, Beta, Alpha; less negative with Theta.</a:t>
            </a:r>
          </a:p>
          <a:p>
            <a:r>
              <a:rPr lang="en-US" b="1" dirty="0"/>
              <a:t>Theta Power</a:t>
            </a:r>
            <a:r>
              <a:rPr lang="en-US" dirty="0"/>
              <a:t>: Negatively correlated with Gamma; less negative with Beta, Delta; very slightly positive with Alpha.</a:t>
            </a:r>
          </a:p>
          <a:p>
            <a:r>
              <a:rPr lang="en-US" b="1" dirty="0"/>
              <a:t>Alpha Power</a:t>
            </a:r>
            <a:r>
              <a:rPr lang="en-US" dirty="0"/>
              <a:t>: Neutral with Gamma; very slightly positive with Beta, Theta; negative with Delta.</a:t>
            </a:r>
          </a:p>
          <a:p>
            <a:r>
              <a:rPr lang="en-US" b="1" dirty="0"/>
              <a:t>Beta Power</a:t>
            </a:r>
            <a:r>
              <a:rPr lang="en-US" dirty="0"/>
              <a:t>: Positively correlated with Gamma; less positive with Alpha; less negative with Theta; negative with Delta.</a:t>
            </a:r>
          </a:p>
          <a:p>
            <a:r>
              <a:rPr lang="en-US" b="1" dirty="0"/>
              <a:t>Gamma Power</a:t>
            </a:r>
            <a:r>
              <a:rPr lang="en-US" dirty="0"/>
              <a:t>: Positively correlated with Beta; neutral with Alpha; less negative with Theta; negative with Delta.</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52674" b="6674"/>
          <a:stretch/>
        </p:blipFill>
        <p:spPr>
          <a:xfrm>
            <a:off x="61587" y="2084832"/>
            <a:ext cx="5822577" cy="4741652"/>
          </a:xfrm>
          <a:prstGeom prst="rect">
            <a:avLst/>
          </a:prstGeom>
        </p:spPr>
      </p:pic>
    </p:spTree>
    <p:extLst>
      <p:ext uri="{BB962C8B-B14F-4D97-AF65-F5344CB8AC3E}">
        <p14:creationId xmlns:p14="http://schemas.microsoft.com/office/powerpoint/2010/main" val="1700450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r>
              <a:rPr lang="en-US" dirty="0"/>
              <a:t>of eeg signals</a:t>
            </a:r>
            <a:endParaRPr lang="en-IN" dirty="0"/>
          </a:p>
        </p:txBody>
      </p:sp>
      <p:pic>
        <p:nvPicPr>
          <p:cNvPr id="11" name="Picture Placeholder 10"/>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6" t="366" r="735" b="1238"/>
          <a:stretch/>
        </p:blipFill>
        <p:spPr>
          <a:xfrm>
            <a:off x="995082" y="145691"/>
            <a:ext cx="3845859" cy="2366345"/>
          </a:xfrm>
        </p:spPr>
      </p:pic>
      <p:sp>
        <p:nvSpPr>
          <p:cNvPr id="4" name="Text Placeholder 3"/>
          <p:cNvSpPr>
            <a:spLocks noGrp="1"/>
          </p:cNvSpPr>
          <p:nvPr>
            <p:ph type="body" sz="half" idx="2"/>
          </p:nvPr>
        </p:nvSpPr>
        <p:spPr/>
        <p:txBody>
          <a:bodyPr/>
          <a:lstStyle/>
          <a:p>
            <a:r>
              <a:rPr lang="en-US" dirty="0"/>
              <a:t>This </a:t>
            </a:r>
            <a:r>
              <a:rPr lang="en-US" dirty="0" smtClean="0"/>
              <a:t>analysis </a:t>
            </a:r>
            <a:r>
              <a:rPr lang="en-US" dirty="0"/>
              <a:t>presents EEG signals (in microvolts) over time for four different tasks</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423" y="208092"/>
            <a:ext cx="3981873" cy="228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082" y="2561886"/>
            <a:ext cx="4020671" cy="24900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423" y="2494092"/>
            <a:ext cx="3981873" cy="2466046"/>
          </a:xfrm>
          <a:prstGeom prst="rect">
            <a:avLst/>
          </a:prstGeom>
        </p:spPr>
      </p:pic>
    </p:spTree>
    <p:extLst>
      <p:ext uri="{BB962C8B-B14F-4D97-AF65-F5344CB8AC3E}">
        <p14:creationId xmlns:p14="http://schemas.microsoft.com/office/powerpoint/2010/main" val="3836533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08260"/>
          </a:xfrm>
        </p:spPr>
        <p:txBody>
          <a:bodyPr/>
          <a:lstStyle/>
          <a:p>
            <a:r>
              <a:rPr lang="en-US" dirty="0" smtClean="0"/>
              <a:t>analysis of eeg signals</a:t>
            </a:r>
            <a:endParaRPr lang="en-IN" dirty="0"/>
          </a:p>
        </p:txBody>
      </p:sp>
      <p:sp>
        <p:nvSpPr>
          <p:cNvPr id="3" name="Text Placeholder 2"/>
          <p:cNvSpPr>
            <a:spLocks noGrp="1"/>
          </p:cNvSpPr>
          <p:nvPr>
            <p:ph type="body" idx="1"/>
          </p:nvPr>
        </p:nvSpPr>
        <p:spPr>
          <a:xfrm>
            <a:off x="778469" y="1793476"/>
            <a:ext cx="9720073" cy="5064524"/>
          </a:xfrm>
        </p:spPr>
        <p:txBody>
          <a:bodyPr>
            <a:normAutofit fontScale="62500" lnSpcReduction="20000"/>
          </a:bodyPr>
          <a:lstStyle/>
          <a:p>
            <a:r>
              <a:rPr lang="en-US" sz="2900" dirty="0" smtClean="0"/>
              <a:t>Based on the observed EEG signal patterns for the four tasks, these insights can be drawn:</a:t>
            </a:r>
          </a:p>
          <a:p>
            <a:r>
              <a:rPr lang="en-US" sz="2900" dirty="0" smtClean="0"/>
              <a:t>1</a:t>
            </a:r>
            <a:r>
              <a:rPr lang="en-US" sz="2900" dirty="0"/>
              <a:t>. </a:t>
            </a:r>
            <a:r>
              <a:rPr lang="en-US" sz="2900" b="1" dirty="0"/>
              <a:t>Stroop </a:t>
            </a:r>
            <a:r>
              <a:rPr lang="en-US" sz="2900" b="1" dirty="0" smtClean="0"/>
              <a:t>Task </a:t>
            </a:r>
            <a:r>
              <a:rPr lang="en-US" sz="2900" dirty="0" smtClean="0"/>
              <a:t>:</a:t>
            </a:r>
            <a:endParaRPr lang="en-US" sz="2900" dirty="0"/>
          </a:p>
          <a:p>
            <a:r>
              <a:rPr lang="en-US" sz="2900" dirty="0"/>
              <a:t>Linear Decrease: The EEG signals exhibit a consistent, linear decrease over time. This suggests a steady decline in neural activity as subjects become accustomed to the task, possibly reflecting a reduction in cognitive load as they process the stimuli more efficiently.</a:t>
            </a:r>
          </a:p>
          <a:p>
            <a:r>
              <a:rPr lang="en-US" sz="2900" dirty="0"/>
              <a:t>2. </a:t>
            </a:r>
            <a:r>
              <a:rPr lang="en-US" sz="2900" b="1" dirty="0"/>
              <a:t>Dual </a:t>
            </a:r>
            <a:r>
              <a:rPr lang="en-US" sz="2900" b="1" dirty="0" smtClean="0"/>
              <a:t>Task </a:t>
            </a:r>
            <a:r>
              <a:rPr lang="en-US" sz="2900" dirty="0" smtClean="0"/>
              <a:t>:</a:t>
            </a:r>
            <a:endParaRPr lang="en-US" sz="2900" dirty="0"/>
          </a:p>
          <a:p>
            <a:r>
              <a:rPr lang="en-US" sz="2900" dirty="0"/>
              <a:t>Linear Decrease: Similar to the Stroop task, the Dual Task shows a linear decrease in EEG signals, indicating a gradual stabilization of neural activity. This pattern suggests that as subjects manage the dual demands, their brains settle into a more efficient processing state.</a:t>
            </a:r>
          </a:p>
          <a:p>
            <a:r>
              <a:rPr lang="en-US" sz="2900" dirty="0"/>
              <a:t>3. </a:t>
            </a:r>
            <a:r>
              <a:rPr lang="en-US" sz="2900" b="1" dirty="0"/>
              <a:t>Oddball </a:t>
            </a:r>
            <a:r>
              <a:rPr lang="en-US" sz="2900" b="1" dirty="0" smtClean="0"/>
              <a:t>Task </a:t>
            </a:r>
            <a:r>
              <a:rPr lang="en-US" sz="2900" dirty="0" smtClean="0"/>
              <a:t>:</a:t>
            </a:r>
            <a:endParaRPr lang="en-US" sz="2900" dirty="0"/>
          </a:p>
          <a:p>
            <a:r>
              <a:rPr lang="en-US" sz="2900" dirty="0"/>
              <a:t>Vertical Decrement: There is a noticeable vertical drop in EEG signals just before the 20,000-time mark, followed by a return to a linear decrease. This abrupt change could indicate a moment of sudden cognitive adjustment or heightened engagement in response to unexpected stimuli, characteristic of the Oddball paradigm.</a:t>
            </a:r>
          </a:p>
          <a:p>
            <a:r>
              <a:rPr lang="en-US" sz="2900" dirty="0"/>
              <a:t>4. </a:t>
            </a:r>
            <a:r>
              <a:rPr lang="en-US" sz="2900" b="1" dirty="0" smtClean="0"/>
              <a:t>Task-Switching </a:t>
            </a:r>
            <a:r>
              <a:rPr lang="en-US" sz="2900" dirty="0" smtClean="0"/>
              <a:t>:</a:t>
            </a:r>
            <a:endParaRPr lang="en-US" sz="2900" dirty="0"/>
          </a:p>
          <a:p>
            <a:r>
              <a:rPr lang="en-US" sz="2900" dirty="0"/>
              <a:t>Noticeable Decrement: Around the 30,000-time mark, there is a significant drop in EEG signals. This pattern suggests a point of cognitive shift or increased demand on executive functions as subjects switch tasks, requiring additional cognitive resources to adjust to new rules.</a:t>
            </a:r>
          </a:p>
          <a:p>
            <a:endParaRPr lang="en-IN" dirty="0"/>
          </a:p>
        </p:txBody>
      </p:sp>
    </p:spTree>
    <p:extLst>
      <p:ext uri="{BB962C8B-B14F-4D97-AF65-F5344CB8AC3E}">
        <p14:creationId xmlns:p14="http://schemas.microsoft.com/office/powerpoint/2010/main" val="3907208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eeg signals</a:t>
            </a:r>
            <a:endParaRPr lang="en-IN" dirty="0"/>
          </a:p>
        </p:txBody>
      </p:sp>
      <p:sp>
        <p:nvSpPr>
          <p:cNvPr id="3" name="Content Placeholder 2"/>
          <p:cNvSpPr>
            <a:spLocks noGrp="1"/>
          </p:cNvSpPr>
          <p:nvPr>
            <p:ph idx="1"/>
          </p:nvPr>
        </p:nvSpPr>
        <p:spPr/>
        <p:txBody>
          <a:bodyPr>
            <a:normAutofit lnSpcReduction="10000"/>
          </a:bodyPr>
          <a:lstStyle/>
          <a:p>
            <a:r>
              <a:rPr lang="en-US" b="1" dirty="0" smtClean="0"/>
              <a:t>Important Points Derived :</a:t>
            </a:r>
            <a:endParaRPr lang="en-US" b="1" dirty="0"/>
          </a:p>
          <a:p>
            <a:r>
              <a:rPr lang="en-US" b="1" dirty="0" smtClean="0"/>
              <a:t>1. Steady </a:t>
            </a:r>
            <a:r>
              <a:rPr lang="en-US" b="1" dirty="0"/>
              <a:t>Neural Engagement</a:t>
            </a:r>
            <a:r>
              <a:rPr lang="en-US" dirty="0"/>
              <a:t>: The linear decrease in Stroop and Dual tasks indicates steady neural engagement and efficient processing over time.</a:t>
            </a:r>
          </a:p>
          <a:p>
            <a:r>
              <a:rPr lang="en-US" b="1" dirty="0" smtClean="0"/>
              <a:t>2. Cognitive </a:t>
            </a:r>
            <a:r>
              <a:rPr lang="en-US" b="1" dirty="0"/>
              <a:t>Adjustment</a:t>
            </a:r>
            <a:r>
              <a:rPr lang="en-US" dirty="0"/>
              <a:t>: The vertical decrement in the Oddball task highlights moments of heightened cognitive adjustment in response to unexpected stimuli.</a:t>
            </a:r>
          </a:p>
          <a:p>
            <a:r>
              <a:rPr lang="en-US" b="1" dirty="0" smtClean="0"/>
              <a:t>3. Executive </a:t>
            </a:r>
            <a:r>
              <a:rPr lang="en-US" b="1" dirty="0"/>
              <a:t>Function Demand</a:t>
            </a:r>
            <a:r>
              <a:rPr lang="en-US" dirty="0"/>
              <a:t>: The noticeable decrement in Task-Switching signals a significant demand on executive functions, reflecting the cognitive load associated with shifting mental sets.</a:t>
            </a:r>
          </a:p>
          <a:p>
            <a:r>
              <a:rPr lang="en-US" dirty="0"/>
              <a:t>These patterns provide valuable insights into how the brain dynamically adjusts to different cognitive tasks, reflecting varying levels of engagement, processing efficiency, and cognitive flexibility</a:t>
            </a:r>
          </a:p>
          <a:p>
            <a:endParaRPr lang="en-IN" dirty="0"/>
          </a:p>
        </p:txBody>
      </p:sp>
    </p:spTree>
    <p:extLst>
      <p:ext uri="{BB962C8B-B14F-4D97-AF65-F5344CB8AC3E}">
        <p14:creationId xmlns:p14="http://schemas.microsoft.com/office/powerpoint/2010/main" val="3522870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Spectrogram analysis for tasks</a:t>
            </a:r>
            <a:endParaRPr lang="en-IN" dirty="0"/>
          </a:p>
        </p:txBody>
      </p:sp>
      <p:pic>
        <p:nvPicPr>
          <p:cNvPr id="5" name="Picture Placeholder 4"/>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t="112" b="863"/>
          <a:stretch/>
        </p:blipFill>
        <p:spPr>
          <a:xfrm>
            <a:off x="1085792" y="151804"/>
            <a:ext cx="2989042" cy="2120096"/>
          </a:xfrm>
        </p:spPr>
      </p:pic>
      <p:sp>
        <p:nvSpPr>
          <p:cNvPr id="4" name="Text Placeholder 3"/>
          <p:cNvSpPr>
            <a:spLocks noGrp="1"/>
          </p:cNvSpPr>
          <p:nvPr>
            <p:ph type="body" sz="half" idx="2"/>
          </p:nvPr>
        </p:nvSpPr>
        <p:spPr/>
        <p:txBody>
          <a:bodyPr>
            <a:normAutofit fontScale="85000" lnSpcReduction="20000"/>
          </a:bodyPr>
          <a:lstStyle/>
          <a:p>
            <a:r>
              <a:rPr lang="en-US" dirty="0"/>
              <a:t>This slide showcases spectrograms for various tasks, illustrating the frequency content of EEG signals over time. By analyzing these spectrograms, we gain insights into how different cognitive tasks impact brain activity across various frequency </a:t>
            </a:r>
            <a:r>
              <a:rPr lang="en-US" dirty="0" smtClean="0"/>
              <a:t>bands.</a:t>
            </a:r>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5431" y="151804"/>
            <a:ext cx="2883090" cy="21200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6027" y="2801567"/>
            <a:ext cx="2935411" cy="215857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6276" y="2801567"/>
            <a:ext cx="2761400" cy="2030612"/>
          </a:xfrm>
          <a:prstGeom prst="rect">
            <a:avLst/>
          </a:prstGeom>
        </p:spPr>
      </p:pic>
    </p:spTree>
    <p:extLst>
      <p:ext uri="{BB962C8B-B14F-4D97-AF65-F5344CB8AC3E}">
        <p14:creationId xmlns:p14="http://schemas.microsoft.com/office/powerpoint/2010/main" val="4001199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Detailed Inference on </a:t>
            </a:r>
            <a:r>
              <a:rPr lang="en-US" sz="5400" b="1" dirty="0" smtClean="0"/>
              <a:t>Power </a:t>
            </a:r>
            <a:r>
              <a:rPr lang="en-US" sz="5400" b="1" dirty="0"/>
              <a:t>Spectrogram </a:t>
            </a:r>
            <a:r>
              <a:rPr lang="en-US" sz="5400" b="1" dirty="0" smtClean="0"/>
              <a:t>Analysis</a:t>
            </a:r>
            <a:endParaRPr lang="en-IN" dirty="0"/>
          </a:p>
        </p:txBody>
      </p:sp>
      <p:sp>
        <p:nvSpPr>
          <p:cNvPr id="3" name="Content Placeholder 2"/>
          <p:cNvSpPr>
            <a:spLocks noGrp="1"/>
          </p:cNvSpPr>
          <p:nvPr>
            <p:ph sz="half" idx="1"/>
          </p:nvPr>
        </p:nvSpPr>
        <p:spPr/>
        <p:txBody>
          <a:bodyPr>
            <a:normAutofit fontScale="55000" lnSpcReduction="20000"/>
          </a:bodyPr>
          <a:lstStyle/>
          <a:p>
            <a:r>
              <a:rPr lang="en-US" sz="2900" b="1" dirty="0"/>
              <a:t>1. Dual Task:</a:t>
            </a:r>
            <a:endParaRPr lang="en-US" sz="2900" dirty="0"/>
          </a:p>
          <a:p>
            <a:r>
              <a:rPr lang="en-US" sz="2900" b="1" dirty="0"/>
              <a:t>Observation:</a:t>
            </a:r>
            <a:r>
              <a:rPr lang="en-US" sz="2900" dirty="0"/>
              <a:t> Gamma power intensity increases over time.</a:t>
            </a:r>
          </a:p>
          <a:p>
            <a:r>
              <a:rPr lang="en-US" sz="2900" b="1" dirty="0"/>
              <a:t>Inference:</a:t>
            </a:r>
            <a:r>
              <a:rPr lang="en-US" sz="2900" dirty="0"/>
              <a:t> As the dual task progresses, cognitive engagement and neural activity intensify. The rising gamma power reflects escalating cognitive load and increased attentional demands, indicating heightened focus and processing effort</a:t>
            </a:r>
            <a:r>
              <a:rPr lang="en-US" sz="2900" dirty="0" smtClean="0"/>
              <a:t>.</a:t>
            </a:r>
            <a:endParaRPr lang="en-US" sz="2900" dirty="0"/>
          </a:p>
          <a:p>
            <a:r>
              <a:rPr lang="en-US" sz="2900" b="1" dirty="0"/>
              <a:t>2. Oddball Task:</a:t>
            </a:r>
            <a:endParaRPr lang="en-US" sz="2900" dirty="0"/>
          </a:p>
          <a:p>
            <a:r>
              <a:rPr lang="en-US" sz="2900" b="1" dirty="0"/>
              <a:t>Observation:</a:t>
            </a:r>
            <a:r>
              <a:rPr lang="en-US" sz="2900" dirty="0"/>
              <a:t> Gamma power remains relatively constant.</a:t>
            </a:r>
          </a:p>
          <a:p>
            <a:r>
              <a:rPr lang="en-US" sz="2900" b="1" dirty="0"/>
              <a:t>Inference:</a:t>
            </a:r>
            <a:r>
              <a:rPr lang="en-US" sz="2900" dirty="0"/>
              <a:t> The stable gamma power suggests that subjects maintain a consistent level of neural engagement throughout the task. This indicates that the cognitive load and attentional demands stay steady while responding to the oddball stimuli.</a:t>
            </a:r>
          </a:p>
          <a:p>
            <a:endParaRPr lang="en-IN" dirty="0"/>
          </a:p>
        </p:txBody>
      </p:sp>
      <p:sp>
        <p:nvSpPr>
          <p:cNvPr id="4" name="Content Placeholder 3"/>
          <p:cNvSpPr>
            <a:spLocks noGrp="1"/>
          </p:cNvSpPr>
          <p:nvPr>
            <p:ph sz="half" idx="2"/>
          </p:nvPr>
        </p:nvSpPr>
        <p:spPr/>
        <p:txBody>
          <a:bodyPr>
            <a:normAutofit fontScale="55000" lnSpcReduction="20000"/>
          </a:bodyPr>
          <a:lstStyle/>
          <a:p>
            <a:r>
              <a:rPr lang="en-US" sz="2900" b="1" dirty="0"/>
              <a:t>3. Stroop Task:</a:t>
            </a:r>
            <a:endParaRPr lang="en-US" sz="2900" dirty="0"/>
          </a:p>
          <a:p>
            <a:r>
              <a:rPr lang="en-US" sz="2900" b="1" dirty="0"/>
              <a:t>Observation:</a:t>
            </a:r>
            <a:r>
              <a:rPr lang="en-US" sz="2900" dirty="0"/>
              <a:t> Gamma power distribution remains stable.</a:t>
            </a:r>
          </a:p>
          <a:p>
            <a:r>
              <a:rPr lang="en-US" sz="2900" b="1" dirty="0"/>
              <a:t>Inference:</a:t>
            </a:r>
            <a:r>
              <a:rPr lang="en-US" sz="2900" dirty="0"/>
              <a:t> Similar to the Oddball task, the steady gamma power suggests that subjects sustain consistent neural activity and cognitive control. This reflects the ongoing effort to resolve the conflict between word meaning and color, maintaining attention and cognitive regulation.</a:t>
            </a:r>
          </a:p>
          <a:p>
            <a:r>
              <a:rPr lang="en-US" sz="2900" b="1" dirty="0"/>
              <a:t>4. Task-Switching:</a:t>
            </a:r>
            <a:endParaRPr lang="en-US" sz="2900" dirty="0"/>
          </a:p>
          <a:p>
            <a:r>
              <a:rPr lang="en-US" sz="2900" b="1" dirty="0"/>
              <a:t>Observation:</a:t>
            </a:r>
            <a:r>
              <a:rPr lang="en-US" sz="2900" dirty="0"/>
              <a:t> Gamma power intensity increases over time.</a:t>
            </a:r>
          </a:p>
          <a:p>
            <a:r>
              <a:rPr lang="en-US" sz="2900" b="1" dirty="0"/>
              <a:t>Inference:</a:t>
            </a:r>
            <a:r>
              <a:rPr lang="en-US" sz="2900" dirty="0"/>
              <a:t> The rising gamma power indicates that as subjects switch between tasks, cognitive demands grow, reflecting increased neural engagement. This pattern highlights the need for heightened executive function and cognitive flexibility as tasks alternate</a:t>
            </a:r>
            <a:r>
              <a:rPr lang="en-US" sz="2400" dirty="0"/>
              <a:t>.</a:t>
            </a:r>
          </a:p>
          <a:p>
            <a:endParaRPr lang="en-IN" dirty="0"/>
          </a:p>
        </p:txBody>
      </p:sp>
    </p:spTree>
    <p:extLst>
      <p:ext uri="{BB962C8B-B14F-4D97-AF65-F5344CB8AC3E}">
        <p14:creationId xmlns:p14="http://schemas.microsoft.com/office/powerpoint/2010/main" val="3543281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Introduction</a:t>
            </a:r>
            <a:endParaRPr lang="en-IN" dirty="0"/>
          </a:p>
        </p:txBody>
      </p:sp>
      <p:sp>
        <p:nvSpPr>
          <p:cNvPr id="3" name="Text Placeholder 2"/>
          <p:cNvSpPr>
            <a:spLocks noGrp="1"/>
          </p:cNvSpPr>
          <p:nvPr>
            <p:ph type="body" idx="1"/>
          </p:nvPr>
        </p:nvSpPr>
        <p:spPr>
          <a:xfrm>
            <a:off x="1024127" y="2729752"/>
            <a:ext cx="9720073" cy="4023360"/>
          </a:xfrm>
        </p:spPr>
        <p:txBody>
          <a:bodyPr/>
          <a:lstStyle/>
          <a:p>
            <a:r>
              <a:rPr lang="en-US" b="1" dirty="0" smtClean="0"/>
              <a:t>1.1 Project Overview :</a:t>
            </a:r>
          </a:p>
          <a:p>
            <a:r>
              <a:rPr lang="en-US" dirty="0" smtClean="0"/>
              <a:t>The Brainathon-2025 challenge focuses on multiclass classification of EEG signals across different attention paradigms. The primary objective is to understand how the human brain processes various types of attention through advanced signal processing and machine learning techniques.</a:t>
            </a:r>
          </a:p>
          <a:p>
            <a:r>
              <a:rPr lang="en-US" b="1" dirty="0" smtClean="0"/>
              <a:t>Summary :</a:t>
            </a:r>
            <a:endParaRPr lang="en-US" b="1" dirty="0"/>
          </a:p>
          <a:p>
            <a:r>
              <a:rPr lang="en-IN" dirty="0"/>
              <a:t>This report presents a comprehensive analysis of EEG data collected during the Brainathon-2025 EEG Attention </a:t>
            </a:r>
            <a:r>
              <a:rPr lang="en-IN" dirty="0" smtClean="0"/>
              <a:t>Multi-classification </a:t>
            </a:r>
            <a:r>
              <a:rPr lang="en-IN" dirty="0"/>
              <a:t>Challenge. By examining brain signals across multiple attention paradigms, we provide insights into cognitive processing and neural dynamics.</a:t>
            </a:r>
          </a:p>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02" t="494" r="710" b="53234"/>
          <a:stretch/>
        </p:blipFill>
        <p:spPr>
          <a:xfrm>
            <a:off x="5210795" y="322729"/>
            <a:ext cx="5035864" cy="2514599"/>
          </a:xfrm>
          <a:prstGeom prst="rect">
            <a:avLst/>
          </a:prstGeom>
        </p:spPr>
      </p:pic>
    </p:spTree>
    <p:extLst>
      <p:ext uri="{BB962C8B-B14F-4D97-AF65-F5344CB8AC3E}">
        <p14:creationId xmlns:p14="http://schemas.microsoft.com/office/powerpoint/2010/main" val="1187881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Topographical Analysis of EEG data</a:t>
            </a:r>
            <a:endParaRPr lang="en-IN" sz="4400"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75" r="-140"/>
          <a:stretch/>
        </p:blipFill>
        <p:spPr>
          <a:xfrm>
            <a:off x="701723" y="1310204"/>
            <a:ext cx="11109277" cy="2538089"/>
          </a:xfrm>
        </p:spPr>
      </p:pic>
      <p:sp>
        <p:nvSpPr>
          <p:cNvPr id="4" name="Text Placeholder 3"/>
          <p:cNvSpPr>
            <a:spLocks noGrp="1"/>
          </p:cNvSpPr>
          <p:nvPr>
            <p:ph type="body" sz="half" idx="2"/>
          </p:nvPr>
        </p:nvSpPr>
        <p:spPr/>
        <p:txBody>
          <a:bodyPr/>
          <a:lstStyle/>
          <a:p>
            <a:r>
              <a:rPr lang="en-US" dirty="0" smtClean="0"/>
              <a:t>This provides </a:t>
            </a:r>
            <a:r>
              <a:rPr lang="en-US" dirty="0"/>
              <a:t>a topographical analysis of EEG data, illustrating the spatial distribution of electrical activity across the brain's surface.</a:t>
            </a:r>
            <a:endParaRPr lang="en-IN" dirty="0"/>
          </a:p>
        </p:txBody>
      </p:sp>
    </p:spTree>
    <p:extLst>
      <p:ext uri="{BB962C8B-B14F-4D97-AF65-F5344CB8AC3E}">
        <p14:creationId xmlns:p14="http://schemas.microsoft.com/office/powerpoint/2010/main" val="4090835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7104" y="150125"/>
            <a:ext cx="10234039" cy="1934707"/>
          </a:xfrm>
        </p:spPr>
      </p:pic>
      <p:sp>
        <p:nvSpPr>
          <p:cNvPr id="5" name="Text Placeholder 4"/>
          <p:cNvSpPr>
            <a:spLocks noGrp="1"/>
          </p:cNvSpPr>
          <p:nvPr>
            <p:ph type="body" sz="quarter" idx="3"/>
          </p:nvPr>
        </p:nvSpPr>
        <p:spPr>
          <a:xfrm>
            <a:off x="1024128" y="2179636"/>
            <a:ext cx="9721640" cy="822960"/>
          </a:xfrm>
        </p:spPr>
        <p:txBody>
          <a:bodyPr/>
          <a:lstStyle/>
          <a:p>
            <a:r>
              <a:rPr lang="en-US" dirty="0">
                <a:solidFill>
                  <a:schemeClr val="tx1"/>
                </a:solidFill>
              </a:rPr>
              <a:t>Topographical Analysis of EEG Data for the Oddball Task</a:t>
            </a:r>
            <a:endParaRPr lang="en-IN" dirty="0">
              <a:solidFill>
                <a:schemeClr val="tx1"/>
              </a:solidFill>
            </a:endParaRPr>
          </a:p>
        </p:txBody>
      </p:sp>
      <p:sp>
        <p:nvSpPr>
          <p:cNvPr id="6" name="Content Placeholder 5"/>
          <p:cNvSpPr>
            <a:spLocks noGrp="1"/>
          </p:cNvSpPr>
          <p:nvPr>
            <p:ph sz="quarter" idx="4"/>
          </p:nvPr>
        </p:nvSpPr>
        <p:spPr>
          <a:xfrm>
            <a:off x="1024127" y="3097400"/>
            <a:ext cx="9880433" cy="3644594"/>
          </a:xfrm>
        </p:spPr>
        <p:txBody>
          <a:bodyPr>
            <a:normAutofit fontScale="92500" lnSpcReduction="10000"/>
          </a:bodyPr>
          <a:lstStyle/>
          <a:p>
            <a:r>
              <a:rPr lang="en-US" b="1" dirty="0"/>
              <a:t>Observation:</a:t>
            </a:r>
          </a:p>
          <a:p>
            <a:r>
              <a:rPr lang="en-US" dirty="0"/>
              <a:t>The topographical map of the oddball task reveals distinct patterns of brain activity:</a:t>
            </a:r>
          </a:p>
          <a:p>
            <a:r>
              <a:rPr lang="en-US" b="1" dirty="0"/>
              <a:t>Occipital Region</a:t>
            </a:r>
            <a:r>
              <a:rPr lang="en-US" dirty="0"/>
              <a:t>: A greenish hue, indicating moderate activity, likely tied to visual processing as participants detect target stimuli.</a:t>
            </a:r>
          </a:p>
          <a:p>
            <a:r>
              <a:rPr lang="en-US" b="1" dirty="0"/>
              <a:t>Parietal Region</a:t>
            </a:r>
            <a:r>
              <a:rPr lang="en-US" dirty="0"/>
              <a:t>: A gradient from green to blue suggests low to moderate engagement, reflecting sensory integration and attention.</a:t>
            </a:r>
          </a:p>
          <a:p>
            <a:r>
              <a:rPr lang="en-US" b="1" dirty="0"/>
              <a:t>Overall Gradient</a:t>
            </a:r>
            <a:r>
              <a:rPr lang="en-US" dirty="0"/>
              <a:t>: Predominantly dark blues, indicating low activity across most regions, suggesting that the task is of relatively low cognitive demand.</a:t>
            </a:r>
          </a:p>
          <a:p>
            <a:r>
              <a:rPr lang="en-US" b="1" dirty="0"/>
              <a:t>Frontal Region</a:t>
            </a:r>
            <a:r>
              <a:rPr lang="en-US" dirty="0"/>
              <a:t>: A bluish-green patch shows localized increased activity, pointing to the involvement of executive functions like decision-making and response inhibition.</a:t>
            </a:r>
          </a:p>
        </p:txBody>
      </p:sp>
    </p:spTree>
    <p:extLst>
      <p:ext uri="{BB962C8B-B14F-4D97-AF65-F5344CB8AC3E}">
        <p14:creationId xmlns:p14="http://schemas.microsoft.com/office/powerpoint/2010/main" val="316085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7104" y="191069"/>
            <a:ext cx="10017457" cy="1893763"/>
          </a:xfrm>
        </p:spPr>
      </p:pic>
      <p:sp>
        <p:nvSpPr>
          <p:cNvPr id="5" name="Text Placeholder 4"/>
          <p:cNvSpPr>
            <a:spLocks noGrp="1"/>
          </p:cNvSpPr>
          <p:nvPr>
            <p:ph type="body" sz="quarter" idx="3"/>
          </p:nvPr>
        </p:nvSpPr>
        <p:spPr>
          <a:xfrm>
            <a:off x="863767" y="2179636"/>
            <a:ext cx="9882001" cy="822960"/>
          </a:xfrm>
        </p:spPr>
        <p:txBody>
          <a:bodyPr/>
          <a:lstStyle/>
          <a:p>
            <a:r>
              <a:rPr lang="en-US" dirty="0">
                <a:solidFill>
                  <a:schemeClr val="tx1"/>
                </a:solidFill>
              </a:rPr>
              <a:t>Topographical Analysis of EEG Data for the Oddball Task</a:t>
            </a:r>
            <a:endParaRPr lang="en-IN" dirty="0">
              <a:solidFill>
                <a:schemeClr val="tx1"/>
              </a:solidFill>
            </a:endParaRPr>
          </a:p>
        </p:txBody>
      </p:sp>
      <p:sp>
        <p:nvSpPr>
          <p:cNvPr id="6" name="Content Placeholder 5"/>
          <p:cNvSpPr>
            <a:spLocks noGrp="1"/>
          </p:cNvSpPr>
          <p:nvPr>
            <p:ph sz="quarter" idx="4"/>
          </p:nvPr>
        </p:nvSpPr>
        <p:spPr>
          <a:xfrm>
            <a:off x="863767" y="2907062"/>
            <a:ext cx="9880433" cy="4176126"/>
          </a:xfrm>
        </p:spPr>
        <p:txBody>
          <a:bodyPr>
            <a:normAutofit fontScale="85000" lnSpcReduction="20000"/>
          </a:bodyPr>
          <a:lstStyle/>
          <a:p>
            <a:r>
              <a:rPr lang="en-US" b="1" dirty="0"/>
              <a:t>Inference:</a:t>
            </a:r>
          </a:p>
          <a:p>
            <a:r>
              <a:rPr lang="en-US" b="1" dirty="0" smtClean="0"/>
              <a:t>Visual </a:t>
            </a:r>
            <a:r>
              <a:rPr lang="en-US" b="1" dirty="0"/>
              <a:t>Processing</a:t>
            </a:r>
            <a:r>
              <a:rPr lang="en-US" dirty="0"/>
              <a:t>: The moderate activity in the occipital region aligns with the visual nature of the oddball task, where participants focus on identifying target stimuli amid distractors.</a:t>
            </a:r>
          </a:p>
          <a:p>
            <a:r>
              <a:rPr lang="en-US" b="1" dirty="0"/>
              <a:t>Sensory Integration</a:t>
            </a:r>
            <a:r>
              <a:rPr lang="en-US" dirty="0"/>
              <a:t>: The gradient of activity in the parietal region reflects the brain's role in sensory integration and managing attention, crucial for detecting rare stimuli.</a:t>
            </a:r>
          </a:p>
          <a:p>
            <a:r>
              <a:rPr lang="en-US" b="1" dirty="0"/>
              <a:t>Cognitive Control</a:t>
            </a:r>
            <a:r>
              <a:rPr lang="en-US" dirty="0"/>
              <a:t>: The localized increased activity in the frontal region indicates involvement in higher-level cognitive processes, such as decision-making and response inhibition, key to correctly identifying the oddball stimuli.</a:t>
            </a:r>
          </a:p>
          <a:p>
            <a:r>
              <a:rPr lang="en-US" b="1" dirty="0"/>
              <a:t>Stable Neural Engagement</a:t>
            </a:r>
            <a:r>
              <a:rPr lang="en-US" dirty="0"/>
              <a:t>: The consistent, steady neural activity across the brain over time suggests that subjects maintain a stable level of focus and attention throughout the task, efficiently processing the stimuli without large fluctuations in engagement.</a:t>
            </a:r>
          </a:p>
          <a:p>
            <a:r>
              <a:rPr lang="en-US" dirty="0"/>
              <a:t>These findings illustrate how different brain regions collaborate during the oddball task, with a stable yet dynamic interplay between visual processing, attention, and cognitive control. The analysis highlights the brain's ability to sustain neural engagement in response to relatively low-demand but </a:t>
            </a:r>
            <a:r>
              <a:rPr lang="en-US" dirty="0" err="1"/>
              <a:t>attentionally</a:t>
            </a:r>
            <a:r>
              <a:rPr lang="en-US" dirty="0"/>
              <a:t> demanding </a:t>
            </a:r>
            <a:r>
              <a:rPr lang="en-US" dirty="0" smtClean="0"/>
              <a:t>tasks</a:t>
            </a:r>
            <a:r>
              <a:rPr lang="en-US" dirty="0"/>
              <a:t>.</a:t>
            </a:r>
          </a:p>
        </p:txBody>
      </p:sp>
    </p:spTree>
    <p:extLst>
      <p:ext uri="{BB962C8B-B14F-4D97-AF65-F5344CB8AC3E}">
        <p14:creationId xmlns:p14="http://schemas.microsoft.com/office/powerpoint/2010/main" val="1024794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3947" y="272955"/>
            <a:ext cx="9880433" cy="1811877"/>
          </a:xfrm>
        </p:spPr>
      </p:pic>
      <p:sp>
        <p:nvSpPr>
          <p:cNvPr id="5" name="Text Placeholder 4"/>
          <p:cNvSpPr>
            <a:spLocks noGrp="1"/>
          </p:cNvSpPr>
          <p:nvPr>
            <p:ph type="body" sz="quarter" idx="3"/>
          </p:nvPr>
        </p:nvSpPr>
        <p:spPr>
          <a:xfrm>
            <a:off x="1024128" y="2179636"/>
            <a:ext cx="9721640" cy="822960"/>
          </a:xfrm>
        </p:spPr>
        <p:txBody>
          <a:bodyPr/>
          <a:lstStyle/>
          <a:p>
            <a:r>
              <a:rPr lang="en-US" dirty="0">
                <a:solidFill>
                  <a:schemeClr val="tx1"/>
                </a:solidFill>
              </a:rPr>
              <a:t>Topographical Analysis of EEG Data for the </a:t>
            </a:r>
            <a:r>
              <a:rPr lang="en-US" dirty="0" smtClean="0">
                <a:solidFill>
                  <a:schemeClr val="tx1"/>
                </a:solidFill>
              </a:rPr>
              <a:t>Stroop </a:t>
            </a:r>
            <a:r>
              <a:rPr lang="en-US" dirty="0">
                <a:solidFill>
                  <a:schemeClr val="tx1"/>
                </a:solidFill>
              </a:rPr>
              <a:t>Task</a:t>
            </a:r>
            <a:endParaRPr lang="en-IN" dirty="0">
              <a:solidFill>
                <a:schemeClr val="tx1"/>
              </a:solidFill>
            </a:endParaRPr>
          </a:p>
        </p:txBody>
      </p:sp>
      <p:sp>
        <p:nvSpPr>
          <p:cNvPr id="6" name="Content Placeholder 5"/>
          <p:cNvSpPr>
            <a:spLocks noGrp="1"/>
          </p:cNvSpPr>
          <p:nvPr>
            <p:ph sz="quarter" idx="4"/>
          </p:nvPr>
        </p:nvSpPr>
        <p:spPr>
          <a:xfrm>
            <a:off x="614149" y="2906973"/>
            <a:ext cx="11027391" cy="3835021"/>
          </a:xfrm>
        </p:spPr>
        <p:txBody>
          <a:bodyPr>
            <a:noAutofit/>
          </a:bodyPr>
          <a:lstStyle/>
          <a:p>
            <a:r>
              <a:rPr lang="en-US" sz="1490" b="1" dirty="0"/>
              <a:t>Initial Observation:</a:t>
            </a:r>
          </a:p>
          <a:p>
            <a:r>
              <a:rPr lang="en-US" sz="1490" b="1" dirty="0"/>
              <a:t>Left Middle Frontal Gyrus</a:t>
            </a:r>
            <a:r>
              <a:rPr lang="en-US" sz="1490" dirty="0"/>
              <a:t>: Displays a light green-bluish color, indicating moderate neural activity.</a:t>
            </a:r>
          </a:p>
          <a:p>
            <a:r>
              <a:rPr lang="en-US" sz="1490" b="1" dirty="0"/>
              <a:t>Frontal Lobe</a:t>
            </a:r>
            <a:r>
              <a:rPr lang="en-US" sz="1490" dirty="0"/>
              <a:t>: Appears dark blue, reflecting low neural activity, typical during early cognitive control demands.</a:t>
            </a:r>
          </a:p>
          <a:p>
            <a:r>
              <a:rPr lang="en-US" sz="1490" b="1" dirty="0"/>
              <a:t>Occipital Lobe</a:t>
            </a:r>
            <a:r>
              <a:rPr lang="en-US" sz="1490" dirty="0"/>
              <a:t>: Exhibits a green hue, suggesting moderate activity related to visual processing.</a:t>
            </a:r>
          </a:p>
          <a:p>
            <a:r>
              <a:rPr lang="en-US" sz="1490" b="1" dirty="0"/>
              <a:t>Lower Parietal Lobe</a:t>
            </a:r>
            <a:r>
              <a:rPr lang="en-US" sz="1490" dirty="0"/>
              <a:t>: Shows a bluish gradient, indicating low to moderate neural engagement, likely supporting attention and sensory integration.</a:t>
            </a:r>
          </a:p>
          <a:p>
            <a:r>
              <a:rPr lang="en-US" sz="1490" b="1" dirty="0"/>
              <a:t>Changes Over Time:</a:t>
            </a:r>
          </a:p>
          <a:p>
            <a:r>
              <a:rPr lang="en-US" sz="1490" b="1" dirty="0"/>
              <a:t>Left Middle Frontal Gyrus</a:t>
            </a:r>
            <a:r>
              <a:rPr lang="en-US" sz="1490" dirty="0"/>
              <a:t>: A distinct green patch emerges and expands, turning green-bluish, indicating increasing neural activity as cognitive demands rise.</a:t>
            </a:r>
          </a:p>
          <a:p>
            <a:r>
              <a:rPr lang="en-US" sz="1490" b="1" dirty="0"/>
              <a:t>Surrounding Areas</a:t>
            </a:r>
            <a:r>
              <a:rPr lang="en-US" sz="1490" dirty="0"/>
              <a:t>: Adjacent regions of the left middle frontal gyrus transition to a greenish-blue hue, reflecting heightened neural engagement.</a:t>
            </a:r>
          </a:p>
          <a:p>
            <a:r>
              <a:rPr lang="en-US" sz="1490" b="1" dirty="0"/>
              <a:t>Overall Topography</a:t>
            </a:r>
            <a:r>
              <a:rPr lang="en-US" sz="1490" dirty="0"/>
              <a:t>: Other regions maintain a light bluish gradient, suggesting stable but lower levels of neural activity.</a:t>
            </a:r>
          </a:p>
        </p:txBody>
      </p:sp>
    </p:spTree>
    <p:extLst>
      <p:ext uri="{BB962C8B-B14F-4D97-AF65-F5344CB8AC3E}">
        <p14:creationId xmlns:p14="http://schemas.microsoft.com/office/powerpoint/2010/main" val="3616281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3947" y="272955"/>
            <a:ext cx="9880433" cy="1811877"/>
          </a:xfrm>
        </p:spPr>
      </p:pic>
      <p:sp>
        <p:nvSpPr>
          <p:cNvPr id="5" name="Text Placeholder 4"/>
          <p:cNvSpPr>
            <a:spLocks noGrp="1"/>
          </p:cNvSpPr>
          <p:nvPr>
            <p:ph type="body" sz="quarter" idx="3"/>
          </p:nvPr>
        </p:nvSpPr>
        <p:spPr>
          <a:xfrm>
            <a:off x="1024128" y="2179636"/>
            <a:ext cx="9721640" cy="822960"/>
          </a:xfrm>
        </p:spPr>
        <p:txBody>
          <a:bodyPr/>
          <a:lstStyle/>
          <a:p>
            <a:r>
              <a:rPr lang="en-US" dirty="0">
                <a:solidFill>
                  <a:schemeClr val="tx1"/>
                </a:solidFill>
              </a:rPr>
              <a:t>Topographical Analysis of EEG Data for the </a:t>
            </a:r>
            <a:r>
              <a:rPr lang="en-US" dirty="0" smtClean="0">
                <a:solidFill>
                  <a:schemeClr val="tx1"/>
                </a:solidFill>
              </a:rPr>
              <a:t>Stroop </a:t>
            </a:r>
            <a:r>
              <a:rPr lang="en-US" dirty="0">
                <a:solidFill>
                  <a:schemeClr val="tx1"/>
                </a:solidFill>
              </a:rPr>
              <a:t>Task</a:t>
            </a:r>
            <a:endParaRPr lang="en-IN" dirty="0">
              <a:solidFill>
                <a:schemeClr val="tx1"/>
              </a:solidFill>
            </a:endParaRPr>
          </a:p>
        </p:txBody>
      </p:sp>
      <p:sp>
        <p:nvSpPr>
          <p:cNvPr id="6" name="Content Placeholder 5"/>
          <p:cNvSpPr>
            <a:spLocks noGrp="1"/>
          </p:cNvSpPr>
          <p:nvPr>
            <p:ph sz="quarter" idx="4"/>
          </p:nvPr>
        </p:nvSpPr>
        <p:spPr>
          <a:xfrm>
            <a:off x="614149" y="2906973"/>
            <a:ext cx="11027391" cy="3835021"/>
          </a:xfrm>
        </p:spPr>
        <p:txBody>
          <a:bodyPr>
            <a:normAutofit/>
          </a:bodyPr>
          <a:lstStyle/>
          <a:p>
            <a:r>
              <a:rPr lang="en-US" sz="1800" b="1" dirty="0"/>
              <a:t>Inference:</a:t>
            </a:r>
          </a:p>
          <a:p>
            <a:r>
              <a:rPr lang="en-US" sz="1800" b="1" dirty="0"/>
              <a:t>Increased Frontal Activity</a:t>
            </a:r>
            <a:r>
              <a:rPr lang="en-US" sz="1800" dirty="0"/>
              <a:t>: The expanding green patch in the left middle frontal gyrus signals increased cognitive control and conflict resolution, crucial for the Stroop task where participants must resolve word-color conflicts.</a:t>
            </a:r>
          </a:p>
          <a:p>
            <a:r>
              <a:rPr lang="en-US" sz="1800" b="1" dirty="0"/>
              <a:t>Consistent Visual Processing</a:t>
            </a:r>
            <a:r>
              <a:rPr lang="en-US" sz="1800" dirty="0"/>
              <a:t>: The steady green in the occipital lobe indicates ongoing visual processing, essential for identifying and reacting to word-color incongruence.</a:t>
            </a:r>
          </a:p>
          <a:p>
            <a:r>
              <a:rPr lang="en-US" sz="1800" b="1" dirty="0"/>
              <a:t>Steady Neural Engagement</a:t>
            </a:r>
            <a:r>
              <a:rPr lang="en-US" sz="1800" dirty="0"/>
              <a:t>: The light bluish gradient across other regions suggests consistent attention and lower-level neural processing, with no dramatic increases in activity outside the primary regions involved in cognitive control.</a:t>
            </a:r>
          </a:p>
          <a:p>
            <a:r>
              <a:rPr lang="en-US" sz="1800" dirty="0"/>
              <a:t>This analysis illustrates the dynamic shifts in brain activity during the Stroop task, with increased frontal activation reflecting the rising cognitive load, while sensory and visual regions maintain stable engagement. These patterns underscore the complex interaction of attention, conflict resolution, and cognitive </a:t>
            </a:r>
            <a:r>
              <a:rPr lang="en-US" sz="1800" dirty="0" smtClean="0"/>
              <a:t>control.</a:t>
            </a:r>
            <a:endParaRPr lang="en-US" sz="1800" dirty="0"/>
          </a:p>
        </p:txBody>
      </p:sp>
    </p:spTree>
    <p:extLst>
      <p:ext uri="{BB962C8B-B14F-4D97-AF65-F5344CB8AC3E}">
        <p14:creationId xmlns:p14="http://schemas.microsoft.com/office/powerpoint/2010/main" val="420766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399" y="245660"/>
            <a:ext cx="9976513" cy="1839172"/>
          </a:xfrm>
        </p:spPr>
      </p:pic>
      <p:sp>
        <p:nvSpPr>
          <p:cNvPr id="5" name="Text Placeholder 4"/>
          <p:cNvSpPr>
            <a:spLocks noGrp="1"/>
          </p:cNvSpPr>
          <p:nvPr>
            <p:ph type="body" sz="quarter" idx="3"/>
          </p:nvPr>
        </p:nvSpPr>
        <p:spPr>
          <a:xfrm>
            <a:off x="1024128" y="2179636"/>
            <a:ext cx="9721640" cy="822960"/>
          </a:xfrm>
        </p:spPr>
        <p:txBody>
          <a:bodyPr/>
          <a:lstStyle/>
          <a:p>
            <a:r>
              <a:rPr lang="en-US" dirty="0">
                <a:solidFill>
                  <a:schemeClr val="tx1"/>
                </a:solidFill>
              </a:rPr>
              <a:t>Topographical Analysis of EEG Data for </a:t>
            </a:r>
            <a:r>
              <a:rPr lang="en-US" dirty="0" smtClean="0">
                <a:solidFill>
                  <a:schemeClr val="tx1"/>
                </a:solidFill>
              </a:rPr>
              <a:t>the Task-Switch</a:t>
            </a:r>
            <a:endParaRPr lang="en-IN" dirty="0">
              <a:solidFill>
                <a:schemeClr val="tx1"/>
              </a:solidFill>
            </a:endParaRPr>
          </a:p>
        </p:txBody>
      </p:sp>
      <p:sp>
        <p:nvSpPr>
          <p:cNvPr id="6" name="Content Placeholder 5"/>
          <p:cNvSpPr>
            <a:spLocks noGrp="1"/>
          </p:cNvSpPr>
          <p:nvPr>
            <p:ph sz="quarter" idx="4"/>
          </p:nvPr>
        </p:nvSpPr>
        <p:spPr>
          <a:xfrm>
            <a:off x="204716" y="2852382"/>
            <a:ext cx="11559654" cy="2920621"/>
          </a:xfrm>
        </p:spPr>
        <p:txBody>
          <a:bodyPr>
            <a:noAutofit/>
          </a:bodyPr>
          <a:lstStyle/>
          <a:p>
            <a:r>
              <a:rPr lang="en-US" sz="1300" b="1" dirty="0"/>
              <a:t>Initial Observation:</a:t>
            </a:r>
          </a:p>
          <a:p>
            <a:r>
              <a:rPr lang="en-US" sz="1300" b="1" dirty="0"/>
              <a:t>Left Middle Frontal Lobe</a:t>
            </a:r>
            <a:r>
              <a:rPr lang="en-US" sz="1300" dirty="0"/>
              <a:t>: Shows a green color, indicating moderate neural activity, surrounded by a greenish-blue area extending toward the left and lower parietal lobes.</a:t>
            </a:r>
          </a:p>
          <a:p>
            <a:r>
              <a:rPr lang="en-US" sz="1300" b="1" dirty="0"/>
              <a:t>Frontal Lobe</a:t>
            </a:r>
            <a:r>
              <a:rPr lang="en-US" sz="1300" dirty="0"/>
              <a:t>: The front of the frontal lobe appears dark blue, suggesting low neural activity in the early stages.</a:t>
            </a:r>
          </a:p>
          <a:p>
            <a:r>
              <a:rPr lang="en-US" sz="1300" b="1" dirty="0"/>
              <a:t>Occipital Lobe</a:t>
            </a:r>
            <a:r>
              <a:rPr lang="en-US" sz="1300" dirty="0"/>
              <a:t>: Exhibits a green color, indicating moderate activity associated with visual processing.</a:t>
            </a:r>
          </a:p>
          <a:p>
            <a:r>
              <a:rPr lang="en-US" sz="1300" b="1" dirty="0"/>
              <a:t>Remaining Areas</a:t>
            </a:r>
            <a:r>
              <a:rPr lang="en-US" sz="1300" dirty="0"/>
              <a:t>: Display light blue, signifying low to moderate activity across the rest of the brain.</a:t>
            </a:r>
          </a:p>
          <a:p>
            <a:r>
              <a:rPr lang="en-US" sz="1300" b="1" u="sng" dirty="0"/>
              <a:t>Changes Over Time:</a:t>
            </a:r>
          </a:p>
          <a:p>
            <a:r>
              <a:rPr lang="en-US" sz="1300" b="1" dirty="0"/>
              <a:t>Left Middle Frontal Lobe</a:t>
            </a:r>
            <a:r>
              <a:rPr lang="en-US" sz="1300" dirty="0"/>
              <a:t>: An orange-yellow patch appears and grows, shifting to orange-reddish, indicating increasing neural activity as cognitive demands rise.</a:t>
            </a:r>
          </a:p>
          <a:p>
            <a:r>
              <a:rPr lang="en-US" sz="1300" b="1" dirty="0"/>
              <a:t>Surrounding Areas</a:t>
            </a:r>
            <a:r>
              <a:rPr lang="en-US" sz="1300" dirty="0"/>
              <a:t>: Transition to a greenish-blue color, reflecting increasing engagement in nearby regions.</a:t>
            </a:r>
          </a:p>
          <a:p>
            <a:r>
              <a:rPr lang="en-US" sz="1300" b="1" dirty="0"/>
              <a:t>Occipital Lobe</a:t>
            </a:r>
            <a:r>
              <a:rPr lang="en-US" sz="1300" dirty="0"/>
              <a:t>: Maintains its green color, indicating stable moderate visual activity throughout the task.</a:t>
            </a:r>
          </a:p>
          <a:p>
            <a:r>
              <a:rPr lang="en-US" sz="1300" b="1" dirty="0"/>
              <a:t>Frontal Lobe</a:t>
            </a:r>
            <a:r>
              <a:rPr lang="en-US" sz="1300" dirty="0"/>
              <a:t>: The front remains dark blue, showing consistent low activity.</a:t>
            </a:r>
          </a:p>
          <a:p>
            <a:r>
              <a:rPr lang="en-US" sz="1300" b="1" dirty="0"/>
              <a:t>Middle of Frontal Lobe</a:t>
            </a:r>
            <a:r>
              <a:rPr lang="en-US" sz="1300" dirty="0"/>
              <a:t>: Retains a slight bluish hue, suggesting stable low-level activity in this region.</a:t>
            </a:r>
          </a:p>
          <a:p>
            <a:endParaRPr lang="en-US" sz="1300" dirty="0"/>
          </a:p>
        </p:txBody>
      </p:sp>
    </p:spTree>
    <p:extLst>
      <p:ext uri="{BB962C8B-B14F-4D97-AF65-F5344CB8AC3E}">
        <p14:creationId xmlns:p14="http://schemas.microsoft.com/office/powerpoint/2010/main" val="3448448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399" y="245660"/>
            <a:ext cx="9976513" cy="1839172"/>
          </a:xfrm>
        </p:spPr>
      </p:pic>
      <p:sp>
        <p:nvSpPr>
          <p:cNvPr id="5" name="Text Placeholder 4"/>
          <p:cNvSpPr>
            <a:spLocks noGrp="1"/>
          </p:cNvSpPr>
          <p:nvPr>
            <p:ph type="body" sz="quarter" idx="3"/>
          </p:nvPr>
        </p:nvSpPr>
        <p:spPr>
          <a:xfrm>
            <a:off x="1024128" y="2179636"/>
            <a:ext cx="9721640" cy="822960"/>
          </a:xfrm>
        </p:spPr>
        <p:txBody>
          <a:bodyPr/>
          <a:lstStyle/>
          <a:p>
            <a:r>
              <a:rPr lang="en-US" dirty="0">
                <a:solidFill>
                  <a:schemeClr val="tx1"/>
                </a:solidFill>
              </a:rPr>
              <a:t>Topographical Analysis of EEG Data for </a:t>
            </a:r>
            <a:r>
              <a:rPr lang="en-US" dirty="0" smtClean="0">
                <a:solidFill>
                  <a:schemeClr val="tx1"/>
                </a:solidFill>
              </a:rPr>
              <a:t>the Task-Switch</a:t>
            </a:r>
            <a:endParaRPr lang="en-IN" dirty="0">
              <a:solidFill>
                <a:schemeClr val="tx1"/>
              </a:solidFill>
            </a:endParaRPr>
          </a:p>
        </p:txBody>
      </p:sp>
      <p:sp>
        <p:nvSpPr>
          <p:cNvPr id="6" name="Content Placeholder 5"/>
          <p:cNvSpPr>
            <a:spLocks noGrp="1"/>
          </p:cNvSpPr>
          <p:nvPr>
            <p:ph sz="quarter" idx="4"/>
          </p:nvPr>
        </p:nvSpPr>
        <p:spPr>
          <a:xfrm>
            <a:off x="204716" y="2852382"/>
            <a:ext cx="11559654" cy="3725839"/>
          </a:xfrm>
        </p:spPr>
        <p:txBody>
          <a:bodyPr>
            <a:noAutofit/>
          </a:bodyPr>
          <a:lstStyle/>
          <a:p>
            <a:r>
              <a:rPr lang="en-US" sz="1600" b="1" dirty="0"/>
              <a:t>Inference:</a:t>
            </a:r>
          </a:p>
          <a:p>
            <a:r>
              <a:rPr lang="en-US" sz="1600" b="1" dirty="0"/>
              <a:t>Heightened Cognitive Engagement</a:t>
            </a:r>
            <a:r>
              <a:rPr lang="en-US" sz="1600" dirty="0"/>
              <a:t>: The expanding orange-reddish patch in the left middle frontal lobe reflects a significant increase in neural activity, indicating the growing cognitive load of the task-switching paradigm.</a:t>
            </a:r>
          </a:p>
          <a:p>
            <a:r>
              <a:rPr lang="en-US" sz="1600" b="1" dirty="0"/>
              <a:t>Stable Visual Processing</a:t>
            </a:r>
            <a:r>
              <a:rPr lang="en-US" sz="1600" dirty="0"/>
              <a:t>: The consistent green in the occipital lobe suggests ongoing visual processing, crucial for monitoring and adapting to task switches.</a:t>
            </a:r>
          </a:p>
          <a:p>
            <a:r>
              <a:rPr lang="en-US" sz="1600" b="1" dirty="0"/>
              <a:t>Executive Function</a:t>
            </a:r>
            <a:r>
              <a:rPr lang="en-US" sz="1600" dirty="0"/>
              <a:t>: The increased activity in the left middle frontal lobe and surrounding regions highlights the critical role of executive functions—such as planning, decision-making, and cognitive flexibility—necessary for effectively managing task switches.</a:t>
            </a:r>
          </a:p>
          <a:p>
            <a:r>
              <a:rPr lang="en-US" sz="1600" b="1" dirty="0"/>
              <a:t>Neural Adaptation</a:t>
            </a:r>
            <a:r>
              <a:rPr lang="en-US" sz="1600" dirty="0"/>
              <a:t>: The overall increase in activity levels across the brain suggests that subjects are dynamically reallocating neural resources to meet the evolving cognitive demands of task-switching.</a:t>
            </a:r>
          </a:p>
          <a:p>
            <a:r>
              <a:rPr lang="en-US" sz="1600" dirty="0"/>
              <a:t>This detailed analysis reveals how brain regions adapt to the shifting cognitive demands of task switching, emphasizing the pivotal role of the left middle frontal lobe in executive control while visual processing remains steady. These observations contribute to a deeper understanding of neural dynamics involved in attention and cognitive flexibility during complex cognitive tasks.</a:t>
            </a:r>
          </a:p>
          <a:p>
            <a:endParaRPr lang="en-US" sz="1300" dirty="0"/>
          </a:p>
        </p:txBody>
      </p:sp>
    </p:spTree>
    <p:extLst>
      <p:ext uri="{BB962C8B-B14F-4D97-AF65-F5344CB8AC3E}">
        <p14:creationId xmlns:p14="http://schemas.microsoft.com/office/powerpoint/2010/main" val="3810087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8593" y="245660"/>
            <a:ext cx="9720071" cy="1839172"/>
          </a:xfrm>
        </p:spPr>
      </p:pic>
      <p:sp>
        <p:nvSpPr>
          <p:cNvPr id="5" name="Text Placeholder 4"/>
          <p:cNvSpPr>
            <a:spLocks noGrp="1"/>
          </p:cNvSpPr>
          <p:nvPr>
            <p:ph type="body" sz="quarter" idx="3"/>
          </p:nvPr>
        </p:nvSpPr>
        <p:spPr>
          <a:xfrm>
            <a:off x="1024128" y="2179636"/>
            <a:ext cx="9721640" cy="822960"/>
          </a:xfrm>
        </p:spPr>
        <p:txBody>
          <a:bodyPr/>
          <a:lstStyle/>
          <a:p>
            <a:r>
              <a:rPr lang="en-US" dirty="0">
                <a:solidFill>
                  <a:schemeClr val="tx1"/>
                </a:solidFill>
              </a:rPr>
              <a:t>Topographical Analysis of EEG Data for D</a:t>
            </a:r>
            <a:r>
              <a:rPr lang="en-US" dirty="0" smtClean="0">
                <a:solidFill>
                  <a:schemeClr val="tx1"/>
                </a:solidFill>
              </a:rPr>
              <a:t>ual task</a:t>
            </a:r>
            <a:endParaRPr lang="en-IN" dirty="0">
              <a:solidFill>
                <a:schemeClr val="tx1"/>
              </a:solidFill>
            </a:endParaRPr>
          </a:p>
        </p:txBody>
      </p:sp>
      <p:sp>
        <p:nvSpPr>
          <p:cNvPr id="6" name="Content Placeholder 5"/>
          <p:cNvSpPr>
            <a:spLocks noGrp="1"/>
          </p:cNvSpPr>
          <p:nvPr>
            <p:ph sz="quarter" idx="4"/>
          </p:nvPr>
        </p:nvSpPr>
        <p:spPr>
          <a:xfrm>
            <a:off x="204716" y="2852382"/>
            <a:ext cx="11559654" cy="3725839"/>
          </a:xfrm>
        </p:spPr>
        <p:txBody>
          <a:bodyPr>
            <a:noAutofit/>
          </a:bodyPr>
          <a:lstStyle/>
          <a:p>
            <a:r>
              <a:rPr lang="en-US" sz="1400" b="1" dirty="0"/>
              <a:t>Initial Observation:</a:t>
            </a:r>
          </a:p>
          <a:p>
            <a:r>
              <a:rPr lang="en-US" sz="1400" b="1" dirty="0"/>
              <a:t>Left Frontal Lobe</a:t>
            </a:r>
            <a:r>
              <a:rPr lang="en-US" sz="1400" dirty="0"/>
              <a:t>: Shows an orange-yellowish gradient patch, indicating high neural activity, likely linked to executive functions.</a:t>
            </a:r>
          </a:p>
          <a:p>
            <a:r>
              <a:rPr lang="en-US" sz="1400" b="1" dirty="0"/>
              <a:t>Occipital Lobe</a:t>
            </a:r>
            <a:r>
              <a:rPr lang="en-US" sz="1400" dirty="0"/>
              <a:t>: Displays a lime green patch, suggesting moderate activity associated with visual processing.</a:t>
            </a:r>
          </a:p>
          <a:p>
            <a:r>
              <a:rPr lang="en-US" sz="1400" b="1" dirty="0"/>
              <a:t>Frontal Lobe (Front)</a:t>
            </a:r>
            <a:r>
              <a:rPr lang="en-US" sz="1400" dirty="0"/>
              <a:t>: Exhibits dark blue, reflecting low neural activity, typical of early cognitive engagement.</a:t>
            </a:r>
          </a:p>
          <a:p>
            <a:r>
              <a:rPr lang="en-US" sz="1400" b="1" dirty="0"/>
              <a:t>Overall</a:t>
            </a:r>
            <a:r>
              <a:rPr lang="en-US" sz="1400" dirty="0"/>
              <a:t>: The remaining brain regions appear light blue, indicating low to moderate neural engagement across the rest of the brain.</a:t>
            </a:r>
          </a:p>
          <a:p>
            <a:r>
              <a:rPr lang="en-US" sz="1400" b="1" dirty="0"/>
              <a:t>Changes Over Time:</a:t>
            </a:r>
          </a:p>
          <a:p>
            <a:r>
              <a:rPr lang="en-US" sz="1400" b="1" dirty="0"/>
              <a:t>Left Frontal Lobe</a:t>
            </a:r>
            <a:r>
              <a:rPr lang="en-US" sz="1400" dirty="0"/>
              <a:t>: The orange-yellowish patch intensifies, shifting to an orange-reddish hue, signifying increasing neural activity as cognitive load rises.</a:t>
            </a:r>
          </a:p>
          <a:p>
            <a:r>
              <a:rPr lang="en-US" sz="1400" b="1" dirty="0"/>
              <a:t>Surrounding Areas</a:t>
            </a:r>
            <a:r>
              <a:rPr lang="en-US" sz="1400" dirty="0"/>
              <a:t>: The green gradient expands, covering the left parietal and occipital lobes, suggesting increased neural engagement in these regions.</a:t>
            </a:r>
          </a:p>
          <a:p>
            <a:r>
              <a:rPr lang="en-US" sz="1400" b="1" dirty="0"/>
              <a:t>Occipital Lobe</a:t>
            </a:r>
            <a:r>
              <a:rPr lang="en-US" sz="1400" dirty="0"/>
              <a:t>: Maintains its green color, reflecting stable moderate activity related to visual processing demands.</a:t>
            </a:r>
          </a:p>
          <a:p>
            <a:r>
              <a:rPr lang="en-US" sz="1400" b="1" dirty="0"/>
              <a:t>Frontal Lobe (Front)</a:t>
            </a:r>
            <a:r>
              <a:rPr lang="en-US" sz="1400" dirty="0"/>
              <a:t>: Continues to show dark blue, indicating sustained low activity.</a:t>
            </a:r>
          </a:p>
          <a:p>
            <a:r>
              <a:rPr lang="en-US" sz="1400" b="1" dirty="0"/>
              <a:t>Middle Frontal Lobe</a:t>
            </a:r>
            <a:r>
              <a:rPr lang="en-US" sz="1400" dirty="0"/>
              <a:t>: Retains a light bluish hue, reflecting relatively stable, low-level neural engagement.</a:t>
            </a:r>
          </a:p>
        </p:txBody>
      </p:sp>
    </p:spTree>
    <p:extLst>
      <p:ext uri="{BB962C8B-B14F-4D97-AF65-F5344CB8AC3E}">
        <p14:creationId xmlns:p14="http://schemas.microsoft.com/office/powerpoint/2010/main" val="3921483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7651" y="245660"/>
            <a:ext cx="9720071" cy="1839172"/>
          </a:xfrm>
        </p:spPr>
      </p:pic>
      <p:sp>
        <p:nvSpPr>
          <p:cNvPr id="5" name="Text Placeholder 4"/>
          <p:cNvSpPr>
            <a:spLocks noGrp="1"/>
          </p:cNvSpPr>
          <p:nvPr>
            <p:ph type="body" sz="quarter" idx="3"/>
          </p:nvPr>
        </p:nvSpPr>
        <p:spPr>
          <a:xfrm>
            <a:off x="1024128" y="2179636"/>
            <a:ext cx="9721640" cy="822960"/>
          </a:xfrm>
        </p:spPr>
        <p:txBody>
          <a:bodyPr/>
          <a:lstStyle/>
          <a:p>
            <a:r>
              <a:rPr lang="en-US" dirty="0">
                <a:solidFill>
                  <a:schemeClr val="tx1"/>
                </a:solidFill>
              </a:rPr>
              <a:t>Topographical Analysis </a:t>
            </a:r>
            <a:r>
              <a:rPr lang="en-US" dirty="0" smtClean="0">
                <a:solidFill>
                  <a:schemeClr val="tx1"/>
                </a:solidFill>
              </a:rPr>
              <a:t>for </a:t>
            </a:r>
            <a:r>
              <a:rPr lang="en-US" dirty="0">
                <a:solidFill>
                  <a:schemeClr val="tx1"/>
                </a:solidFill>
              </a:rPr>
              <a:t>D</a:t>
            </a:r>
            <a:r>
              <a:rPr lang="en-US" dirty="0" smtClean="0">
                <a:solidFill>
                  <a:schemeClr val="tx1"/>
                </a:solidFill>
              </a:rPr>
              <a:t>ual task</a:t>
            </a:r>
            <a:endParaRPr lang="en-IN" dirty="0">
              <a:solidFill>
                <a:schemeClr val="tx1"/>
              </a:solidFill>
            </a:endParaRPr>
          </a:p>
        </p:txBody>
      </p:sp>
      <p:sp>
        <p:nvSpPr>
          <p:cNvPr id="6" name="Content Placeholder 5"/>
          <p:cNvSpPr>
            <a:spLocks noGrp="1"/>
          </p:cNvSpPr>
          <p:nvPr>
            <p:ph sz="quarter" idx="4"/>
          </p:nvPr>
        </p:nvSpPr>
        <p:spPr>
          <a:xfrm>
            <a:off x="204716" y="2852382"/>
            <a:ext cx="11559654" cy="3725839"/>
          </a:xfrm>
        </p:spPr>
        <p:txBody>
          <a:bodyPr>
            <a:noAutofit/>
          </a:bodyPr>
          <a:lstStyle/>
          <a:p>
            <a:r>
              <a:rPr lang="en-US" sz="1600" b="1" dirty="0"/>
              <a:t>Inference:</a:t>
            </a:r>
          </a:p>
          <a:p>
            <a:r>
              <a:rPr lang="en-US" sz="1600" b="1" dirty="0"/>
              <a:t>Heightened Cognitive Demand</a:t>
            </a:r>
            <a:r>
              <a:rPr lang="en-US" sz="1600" dirty="0"/>
              <a:t>: The expanding and intensifying orange-yellowish patch in the left frontal lobe signals an increase in cognitive load as the dual task progresses, indicating greater involvement of executive functions like task coordination and decision-making.</a:t>
            </a:r>
          </a:p>
          <a:p>
            <a:r>
              <a:rPr lang="en-US" sz="1600" b="1" dirty="0"/>
              <a:t>Stable Visual Processing</a:t>
            </a:r>
            <a:r>
              <a:rPr lang="en-US" sz="1600" dirty="0"/>
              <a:t>: The consistent green color in the occipital lobe reflects continuous visual processing, essential for responding to visual stimuli while managing multiple tasks.</a:t>
            </a:r>
          </a:p>
          <a:p>
            <a:r>
              <a:rPr lang="en-US" sz="1600" b="1" dirty="0"/>
              <a:t>Executive Function</a:t>
            </a:r>
            <a:r>
              <a:rPr lang="en-US" sz="1600" dirty="0"/>
              <a:t>: The growing neural activity in the left frontal and parietal lobes highlights the significant role of executive functions, such as task-switching, attention allocation, and decision-making, critical for managing the complexities of the dual-task paradigm.</a:t>
            </a:r>
          </a:p>
          <a:p>
            <a:r>
              <a:rPr lang="en-US" sz="1600" b="1" dirty="0"/>
              <a:t>Neural Adaptation</a:t>
            </a:r>
            <a:r>
              <a:rPr lang="en-US" sz="1600" dirty="0"/>
              <a:t>: The increase in overall brain activity suggests that participants are dynamically adjusting their neural resources to handle the escalating demands of the dual task, demonstrating neural plasticity and cognitive flexibility.</a:t>
            </a:r>
          </a:p>
          <a:p>
            <a:r>
              <a:rPr lang="en-US" sz="1600" dirty="0"/>
              <a:t>These insights provide a deeper understanding of how the brain adapts to the cognitive demands of a dual-task environment, underscoring the role of attention, executive function, and neural </a:t>
            </a:r>
            <a:r>
              <a:rPr lang="en-US" sz="1600" dirty="0" smtClean="0"/>
              <a:t>adaptation.</a:t>
            </a:r>
            <a:endParaRPr lang="en-US" sz="1600" dirty="0"/>
          </a:p>
          <a:p>
            <a:endParaRPr lang="en-US" sz="1600" dirty="0"/>
          </a:p>
        </p:txBody>
      </p:sp>
    </p:spTree>
    <p:extLst>
      <p:ext uri="{BB962C8B-B14F-4D97-AF65-F5344CB8AC3E}">
        <p14:creationId xmlns:p14="http://schemas.microsoft.com/office/powerpoint/2010/main" val="4027454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Results and Classification Performance</a:t>
            </a:r>
            <a:endParaRPr lang="en-IN" dirty="0"/>
          </a:p>
        </p:txBody>
      </p:sp>
      <p:sp>
        <p:nvSpPr>
          <p:cNvPr id="3" name="Content Placeholder 2"/>
          <p:cNvSpPr>
            <a:spLocks noGrp="1"/>
          </p:cNvSpPr>
          <p:nvPr>
            <p:ph sz="half" idx="1"/>
          </p:nvPr>
        </p:nvSpPr>
        <p:spPr/>
        <p:txBody>
          <a:bodyPr/>
          <a:lstStyle/>
          <a:p>
            <a:r>
              <a:rPr lang="en-IN" dirty="0"/>
              <a:t>• Approach: Ensemble Voting Classifier (Random Forest, </a:t>
            </a:r>
            <a:r>
              <a:rPr lang="en-IN" dirty="0" err="1"/>
              <a:t>XGBoost</a:t>
            </a:r>
            <a:r>
              <a:rPr lang="en-IN" dirty="0"/>
              <a:t>, Support Vector Machine)</a:t>
            </a:r>
          </a:p>
          <a:p>
            <a:r>
              <a:rPr lang="en-IN" dirty="0"/>
              <a:t>• Performance </a:t>
            </a:r>
            <a:r>
              <a:rPr lang="en-IN" dirty="0" smtClean="0"/>
              <a:t>Metrics: 77% accuracy.</a:t>
            </a:r>
            <a:endParaRPr lang="en-IN" dirty="0"/>
          </a:p>
          <a:p>
            <a:r>
              <a:rPr lang="en-IN" dirty="0"/>
              <a:t>• Precision, Recall, F1-Score, Confusion Matrix</a:t>
            </a:r>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4951" y="1927208"/>
            <a:ext cx="5336339" cy="4544226"/>
          </a:xfrm>
          <a:prstGeom prst="rect">
            <a:avLst/>
          </a:prstGeom>
        </p:spPr>
      </p:pic>
    </p:spTree>
    <p:extLst>
      <p:ext uri="{BB962C8B-B14F-4D97-AF65-F5344CB8AC3E}">
        <p14:creationId xmlns:p14="http://schemas.microsoft.com/office/powerpoint/2010/main" val="709409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1.2 Dataset Characteristics</a:t>
            </a:r>
            <a:endParaRPr lang="en-IN" dirty="0"/>
          </a:p>
        </p:txBody>
      </p:sp>
      <p:sp>
        <p:nvSpPr>
          <p:cNvPr id="3" name="Text Placeholder 2"/>
          <p:cNvSpPr>
            <a:spLocks noGrp="1"/>
          </p:cNvSpPr>
          <p:nvPr>
            <p:ph type="body" idx="1"/>
          </p:nvPr>
        </p:nvSpPr>
        <p:spPr/>
        <p:txBody>
          <a:bodyPr/>
          <a:lstStyle/>
          <a:p>
            <a:r>
              <a:rPr lang="en-IN" dirty="0" smtClean="0"/>
              <a:t>• Subjects: 24 healthy individuals (aged 20-50 years)</a:t>
            </a:r>
          </a:p>
          <a:p>
            <a:r>
              <a:rPr lang="en-IN" dirty="0" smtClean="0"/>
              <a:t>• EEG System: 8-channel dry EEG system (Brain Product)</a:t>
            </a:r>
          </a:p>
          <a:p>
            <a:r>
              <a:rPr lang="en-IN" dirty="0" smtClean="0"/>
              <a:t>• Sampling Frequency: 250 Hz</a:t>
            </a:r>
          </a:p>
          <a:p>
            <a:r>
              <a:rPr lang="en-IN" dirty="0" smtClean="0"/>
              <a:t>• EEG Channels: Fp1, Fp2, F3, </a:t>
            </a:r>
            <a:r>
              <a:rPr lang="en-IN" dirty="0" err="1" smtClean="0"/>
              <a:t>Fz</a:t>
            </a:r>
            <a:r>
              <a:rPr lang="en-IN" dirty="0" smtClean="0"/>
              <a:t>, F4, </a:t>
            </a:r>
            <a:r>
              <a:rPr lang="en-IN" dirty="0" err="1" smtClean="0"/>
              <a:t>Cz</a:t>
            </a:r>
            <a:r>
              <a:rPr lang="en-IN" dirty="0" smtClean="0"/>
              <a:t>, </a:t>
            </a:r>
            <a:r>
              <a:rPr lang="en-IN" dirty="0" err="1" smtClean="0"/>
              <a:t>Pz</a:t>
            </a:r>
            <a:r>
              <a:rPr lang="en-IN" dirty="0" smtClean="0"/>
              <a:t>, Oz</a:t>
            </a:r>
            <a:endParaRPr lang="en-IN" dirty="0"/>
          </a:p>
        </p:txBody>
      </p:sp>
    </p:spTree>
    <p:extLst>
      <p:ext uri="{BB962C8B-B14F-4D97-AF65-F5344CB8AC3E}">
        <p14:creationId xmlns:p14="http://schemas.microsoft.com/office/powerpoint/2010/main" val="1436101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Confusion Matrix tells us?</a:t>
            </a:r>
            <a:endParaRPr lang="en-IN" dirty="0"/>
          </a:p>
        </p:txBody>
      </p:sp>
      <p:sp>
        <p:nvSpPr>
          <p:cNvPr id="3" name="Content Placeholder 2"/>
          <p:cNvSpPr>
            <a:spLocks noGrp="1"/>
          </p:cNvSpPr>
          <p:nvPr>
            <p:ph sz="half" idx="1"/>
          </p:nvPr>
        </p:nvSpPr>
        <p:spPr/>
        <p:txBody>
          <a:bodyPr>
            <a:normAutofit lnSpcReduction="10000"/>
          </a:bodyPr>
          <a:lstStyle/>
          <a:p>
            <a:r>
              <a:rPr lang="en-US" dirty="0" smtClean="0"/>
              <a:t>Here the confusion matrix tells us that in baseline case out of 72 cases the model predicts 68 cases successfully.</a:t>
            </a:r>
          </a:p>
          <a:p>
            <a:r>
              <a:rPr lang="en-US" dirty="0" smtClean="0"/>
              <a:t>And for dual task case it successfully predicts 64 cases out of 83.</a:t>
            </a:r>
          </a:p>
          <a:p>
            <a:r>
              <a:rPr lang="en-US" dirty="0" smtClean="0"/>
              <a:t>For odd ball case </a:t>
            </a:r>
            <a:r>
              <a:rPr lang="en-US" dirty="0"/>
              <a:t>it successfully predicts </a:t>
            </a:r>
            <a:r>
              <a:rPr lang="en-US" dirty="0" smtClean="0"/>
              <a:t>63 </a:t>
            </a:r>
            <a:r>
              <a:rPr lang="en-US" dirty="0"/>
              <a:t>cases out of </a:t>
            </a:r>
            <a:r>
              <a:rPr lang="en-US" dirty="0" smtClean="0"/>
              <a:t>81.</a:t>
            </a:r>
          </a:p>
          <a:p>
            <a:r>
              <a:rPr lang="en-US" dirty="0" smtClean="0"/>
              <a:t>For </a:t>
            </a:r>
            <a:r>
              <a:rPr lang="en-US" dirty="0" err="1" smtClean="0"/>
              <a:t>stroop</a:t>
            </a:r>
            <a:r>
              <a:rPr lang="en-US" dirty="0" smtClean="0"/>
              <a:t> case </a:t>
            </a:r>
            <a:r>
              <a:rPr lang="en-US" dirty="0"/>
              <a:t>it successfully predicts </a:t>
            </a:r>
            <a:r>
              <a:rPr lang="en-US" dirty="0" smtClean="0"/>
              <a:t>54 </a:t>
            </a:r>
            <a:r>
              <a:rPr lang="en-US" dirty="0"/>
              <a:t>cases out of </a:t>
            </a:r>
            <a:r>
              <a:rPr lang="en-US" dirty="0" smtClean="0"/>
              <a:t>77.</a:t>
            </a:r>
          </a:p>
          <a:p>
            <a:r>
              <a:rPr lang="en-US" dirty="0" smtClean="0"/>
              <a:t>For task-switching case it </a:t>
            </a:r>
            <a:r>
              <a:rPr lang="en-US" dirty="0"/>
              <a:t>successfully predicts </a:t>
            </a:r>
            <a:r>
              <a:rPr lang="en-US" dirty="0" smtClean="0"/>
              <a:t>47 </a:t>
            </a:r>
            <a:r>
              <a:rPr lang="en-US" dirty="0"/>
              <a:t>cases out of </a:t>
            </a:r>
            <a:r>
              <a:rPr lang="en-US" dirty="0" smtClean="0"/>
              <a:t>71.</a:t>
            </a:r>
            <a:endParaRPr lang="en-US" dirty="0"/>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4952" y="2286000"/>
            <a:ext cx="4723934" cy="4022725"/>
          </a:xfrm>
          <a:prstGeom prst="rect">
            <a:avLst/>
          </a:prstGeom>
        </p:spPr>
      </p:pic>
    </p:spTree>
    <p:extLst>
      <p:ext uri="{BB962C8B-B14F-4D97-AF65-F5344CB8AC3E}">
        <p14:creationId xmlns:p14="http://schemas.microsoft.com/office/powerpoint/2010/main" val="177511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sp>
        <p:nvSpPr>
          <p:cNvPr id="3" name="Content Placeholder 2"/>
          <p:cNvSpPr>
            <a:spLocks noGrp="1"/>
          </p:cNvSpPr>
          <p:nvPr>
            <p:ph idx="1"/>
          </p:nvPr>
        </p:nvSpPr>
        <p:spPr/>
        <p:txBody>
          <a:bodyPr>
            <a:normAutofit lnSpcReduction="10000"/>
          </a:bodyPr>
          <a:lstStyle/>
          <a:p>
            <a:r>
              <a:rPr lang="en-US" b="1" dirty="0"/>
              <a:t>1. Data Preprocessing and Feature Extraction</a:t>
            </a:r>
          </a:p>
          <a:p>
            <a:r>
              <a:rPr lang="en-US" dirty="0"/>
              <a:t>The first step I focused on was </a:t>
            </a:r>
            <a:r>
              <a:rPr lang="en-US" b="1" dirty="0"/>
              <a:t>preprocessing the EEG data</a:t>
            </a:r>
            <a:r>
              <a:rPr lang="en-US" dirty="0"/>
              <a:t>, as raw EEG signals are noisy and need to be cleaned up for effective modeling. To do this, I applied a </a:t>
            </a:r>
            <a:r>
              <a:rPr lang="en-US" b="1" dirty="0"/>
              <a:t>Butterworth </a:t>
            </a:r>
            <a:r>
              <a:rPr lang="en-US" b="1" dirty="0" err="1"/>
              <a:t>bandpass</a:t>
            </a:r>
            <a:r>
              <a:rPr lang="en-US" b="1" dirty="0"/>
              <a:t> filter</a:t>
            </a:r>
            <a:r>
              <a:rPr lang="en-US" dirty="0"/>
              <a:t> to remove frequencies outside of the typical EEG ranges (1-50 Hz), which is critical for retaining meaningful signal characteristics. After filtering, I proceeded with </a:t>
            </a:r>
            <a:r>
              <a:rPr lang="en-US" b="1" dirty="0"/>
              <a:t>feature extraction</a:t>
            </a:r>
            <a:r>
              <a:rPr lang="en-US" dirty="0"/>
              <a:t>, where I focused on statistical features (mean, </a:t>
            </a:r>
            <a:r>
              <a:rPr lang="en-US" dirty="0" err="1"/>
              <a:t>std</a:t>
            </a:r>
            <a:r>
              <a:rPr lang="en-US" dirty="0"/>
              <a:t>, min, max) and </a:t>
            </a:r>
            <a:r>
              <a:rPr lang="en-US" b="1" dirty="0"/>
              <a:t>frequency-domain features</a:t>
            </a:r>
            <a:r>
              <a:rPr lang="en-US" dirty="0"/>
              <a:t> such as power in various EEG bands (delta, theta, alpha, beta, gamma). These features are essential for capturing the brain's electrical activity during different cognitive states.</a:t>
            </a:r>
          </a:p>
          <a:p>
            <a:r>
              <a:rPr lang="en-US" dirty="0"/>
              <a:t>The </a:t>
            </a:r>
            <a:r>
              <a:rPr lang="en-US" b="1" dirty="0"/>
              <a:t>alpha-beta ratio</a:t>
            </a:r>
            <a:r>
              <a:rPr lang="en-US" dirty="0"/>
              <a:t> and </a:t>
            </a:r>
            <a:r>
              <a:rPr lang="en-US" b="1" dirty="0"/>
              <a:t>theta-alpha ratio</a:t>
            </a:r>
            <a:r>
              <a:rPr lang="en-US" dirty="0"/>
              <a:t> were also calculated, which are often used in cognitive state classification tasks. These features have shown to be highly indicative of mental workload, relaxation, and alertness, making them especially useful for this classification problem.</a:t>
            </a:r>
          </a:p>
          <a:p>
            <a:endParaRPr lang="en-IN" dirty="0"/>
          </a:p>
        </p:txBody>
      </p:sp>
    </p:spTree>
    <p:extLst>
      <p:ext uri="{BB962C8B-B14F-4D97-AF65-F5344CB8AC3E}">
        <p14:creationId xmlns:p14="http://schemas.microsoft.com/office/powerpoint/2010/main" val="3284929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sp>
        <p:nvSpPr>
          <p:cNvPr id="3" name="Content Placeholder 2"/>
          <p:cNvSpPr>
            <a:spLocks noGrp="1"/>
          </p:cNvSpPr>
          <p:nvPr>
            <p:ph idx="1"/>
          </p:nvPr>
        </p:nvSpPr>
        <p:spPr/>
        <p:txBody>
          <a:bodyPr/>
          <a:lstStyle/>
          <a:p>
            <a:r>
              <a:rPr lang="en-US" b="1" dirty="0"/>
              <a:t>2. Class Imbalance Handling with SMOTE</a:t>
            </a:r>
          </a:p>
          <a:p>
            <a:r>
              <a:rPr lang="en-US" dirty="0"/>
              <a:t>As EEG datasets typically exhibit class imbalance, I decided to use </a:t>
            </a:r>
            <a:r>
              <a:rPr lang="en-US" b="1" dirty="0"/>
              <a:t>SMOTE (Synthetic Minority Over-sampling Technique)</a:t>
            </a:r>
            <a:r>
              <a:rPr lang="en-US" dirty="0"/>
              <a:t> to balance the dataset. This technique generates synthetic examples for underrepresented classes, which is critical when the number of samples in some classes is much lower than in others. By generating synthetic samples, SMOTE helps the model learn better decision boundaries for all classes, preventing it from being biased toward the majority class.</a:t>
            </a:r>
          </a:p>
          <a:p>
            <a:pPr marL="0" indent="0">
              <a:buNone/>
            </a:pPr>
            <a:endParaRPr lang="en-IN" dirty="0"/>
          </a:p>
        </p:txBody>
      </p:sp>
    </p:spTree>
    <p:extLst>
      <p:ext uri="{BB962C8B-B14F-4D97-AF65-F5344CB8AC3E}">
        <p14:creationId xmlns:p14="http://schemas.microsoft.com/office/powerpoint/2010/main" val="3066521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sp>
        <p:nvSpPr>
          <p:cNvPr id="3" name="Content Placeholder 2"/>
          <p:cNvSpPr>
            <a:spLocks noGrp="1"/>
          </p:cNvSpPr>
          <p:nvPr>
            <p:ph idx="1"/>
          </p:nvPr>
        </p:nvSpPr>
        <p:spPr/>
        <p:txBody>
          <a:bodyPr/>
          <a:lstStyle/>
          <a:p>
            <a:r>
              <a:rPr lang="en-US" b="1" dirty="0"/>
              <a:t>3. Feature Selection</a:t>
            </a:r>
          </a:p>
          <a:p>
            <a:r>
              <a:rPr lang="en-US" dirty="0"/>
              <a:t>Next, I turned my attention to </a:t>
            </a:r>
            <a:r>
              <a:rPr lang="en-US" b="1" dirty="0"/>
              <a:t>feature selection</a:t>
            </a:r>
            <a:r>
              <a:rPr lang="en-US" dirty="0"/>
              <a:t>. I used </a:t>
            </a:r>
            <a:r>
              <a:rPr lang="en-US" b="1" dirty="0"/>
              <a:t>Recursive Feature Elimination (RFE)</a:t>
            </a:r>
            <a:r>
              <a:rPr lang="en-US" dirty="0"/>
              <a:t> with a </a:t>
            </a:r>
            <a:r>
              <a:rPr lang="en-US" b="1" dirty="0" err="1"/>
              <a:t>RandomForestClassifier</a:t>
            </a:r>
            <a:r>
              <a:rPr lang="en-US" dirty="0"/>
              <a:t> as the base estimator. RFE recursively removes less important features, helping to retain only the most significant ones. In my case, I decided to select the top 20 features, which reduced dimensionality and improved the model's generalizability.</a:t>
            </a:r>
          </a:p>
          <a:p>
            <a:endParaRPr lang="en-IN" dirty="0"/>
          </a:p>
        </p:txBody>
      </p:sp>
    </p:spTree>
    <p:extLst>
      <p:ext uri="{BB962C8B-B14F-4D97-AF65-F5344CB8AC3E}">
        <p14:creationId xmlns:p14="http://schemas.microsoft.com/office/powerpoint/2010/main" val="1857774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sp>
        <p:nvSpPr>
          <p:cNvPr id="3" name="Content Placeholder 2"/>
          <p:cNvSpPr>
            <a:spLocks noGrp="1"/>
          </p:cNvSpPr>
          <p:nvPr>
            <p:ph idx="1"/>
          </p:nvPr>
        </p:nvSpPr>
        <p:spPr/>
        <p:txBody>
          <a:bodyPr>
            <a:normAutofit fontScale="70000" lnSpcReduction="20000"/>
          </a:bodyPr>
          <a:lstStyle/>
          <a:p>
            <a:r>
              <a:rPr lang="en-US" b="1" dirty="0"/>
              <a:t>4. Modeling with </a:t>
            </a:r>
            <a:r>
              <a:rPr lang="en-US" b="1" dirty="0" err="1"/>
              <a:t>XGBoost</a:t>
            </a:r>
            <a:r>
              <a:rPr lang="en-US" b="1" dirty="0"/>
              <a:t>, </a:t>
            </a:r>
            <a:r>
              <a:rPr lang="en-US" b="1" dirty="0" err="1"/>
              <a:t>RandomForest</a:t>
            </a:r>
            <a:r>
              <a:rPr lang="en-US" b="1" dirty="0"/>
              <a:t>, and SVM</a:t>
            </a:r>
          </a:p>
          <a:p>
            <a:r>
              <a:rPr lang="en-US" dirty="0"/>
              <a:t>The core of my approach revolves around </a:t>
            </a:r>
            <a:r>
              <a:rPr lang="en-US" b="1" dirty="0"/>
              <a:t>ensemble learning</a:t>
            </a:r>
            <a:r>
              <a:rPr lang="en-US" dirty="0"/>
              <a:t>. To ensure that I leverage the strengths of multiple models, I decided to use a </a:t>
            </a:r>
            <a:r>
              <a:rPr lang="en-US" b="1" dirty="0" err="1"/>
              <a:t>VotingClassifier</a:t>
            </a:r>
            <a:r>
              <a:rPr lang="en-US" dirty="0"/>
              <a:t>, which combines the predictions of three classifiers: </a:t>
            </a:r>
            <a:r>
              <a:rPr lang="en-US" b="1" dirty="0" err="1"/>
              <a:t>XGBoost</a:t>
            </a:r>
            <a:r>
              <a:rPr lang="en-US" dirty="0"/>
              <a:t>, </a:t>
            </a:r>
            <a:r>
              <a:rPr lang="en-US" b="1" dirty="0" err="1"/>
              <a:t>RandomForest</a:t>
            </a:r>
            <a:r>
              <a:rPr lang="en-US" dirty="0"/>
              <a:t>, and </a:t>
            </a:r>
            <a:r>
              <a:rPr lang="en-US" b="1" dirty="0"/>
              <a:t>SVM</a:t>
            </a:r>
            <a:r>
              <a:rPr lang="en-US" dirty="0"/>
              <a:t>.</a:t>
            </a:r>
          </a:p>
          <a:p>
            <a:r>
              <a:rPr lang="en-US" b="1" dirty="0" err="1"/>
              <a:t>XGBoost</a:t>
            </a:r>
            <a:r>
              <a:rPr lang="en-US" dirty="0"/>
              <a:t>: I chose </a:t>
            </a:r>
            <a:r>
              <a:rPr lang="en-US" dirty="0" err="1"/>
              <a:t>XGBoost</a:t>
            </a:r>
            <a:r>
              <a:rPr lang="en-US" dirty="0"/>
              <a:t> because of its ability to handle large datasets efficiently and its superior performance on structured/tabular data. </a:t>
            </a:r>
            <a:r>
              <a:rPr lang="en-US" dirty="0" err="1"/>
              <a:t>XGBoost</a:t>
            </a:r>
            <a:r>
              <a:rPr lang="en-US" dirty="0"/>
              <a:t> is known for its robustness, scalability, and high predictive accuracy. It uses gradient boosting, which sequentially builds trees and corrects the mistakes of previous models, making it a great choice for complex tasks like multiclass classification.</a:t>
            </a:r>
          </a:p>
          <a:p>
            <a:r>
              <a:rPr lang="en-US" b="1" dirty="0" err="1"/>
              <a:t>RandomForest</a:t>
            </a:r>
            <a:r>
              <a:rPr lang="en-US" dirty="0"/>
              <a:t>: </a:t>
            </a:r>
            <a:r>
              <a:rPr lang="en-US" dirty="0" err="1"/>
              <a:t>RandomForest</a:t>
            </a:r>
            <a:r>
              <a:rPr lang="en-US" dirty="0"/>
              <a:t> is a stable, interpretable model that performs well with less </a:t>
            </a:r>
            <a:r>
              <a:rPr lang="en-US" dirty="0" err="1"/>
              <a:t>hyperparameter</a:t>
            </a:r>
            <a:r>
              <a:rPr lang="en-US" dirty="0"/>
              <a:t> tuning and is resistant to </a:t>
            </a:r>
            <a:r>
              <a:rPr lang="en-US" dirty="0" err="1"/>
              <a:t>overfitting</a:t>
            </a:r>
            <a:r>
              <a:rPr lang="en-US" dirty="0"/>
              <a:t>. It works by constructing multiple decision trees and averaging their predictions, which often leads to a high degree of accuracy in diverse datasets like EEG signals.</a:t>
            </a:r>
          </a:p>
          <a:p>
            <a:r>
              <a:rPr lang="en-US" b="1" dirty="0"/>
              <a:t>SVM (Support Vector Machine)</a:t>
            </a:r>
            <a:r>
              <a:rPr lang="en-US" dirty="0"/>
              <a:t>: I included SVM to take advantage of its ability to handle complex, high-dimensional spaces. SVMs are known for their effectiveness in classification problems where the decision boundary is not linear. I used the </a:t>
            </a:r>
            <a:r>
              <a:rPr lang="en-US" b="1" dirty="0"/>
              <a:t>RBF kernel</a:t>
            </a:r>
            <a:r>
              <a:rPr lang="en-US" dirty="0"/>
              <a:t> (Radial Basis Function), which works well for non-linear classification tasks and is particularly effective in signal-based problems like EEG classification.</a:t>
            </a:r>
          </a:p>
          <a:p>
            <a:r>
              <a:rPr lang="en-US" dirty="0"/>
              <a:t>By combining these three models in a </a:t>
            </a:r>
            <a:r>
              <a:rPr lang="en-US" b="1" dirty="0" err="1"/>
              <a:t>VotingClassifier</a:t>
            </a:r>
            <a:r>
              <a:rPr lang="en-US" dirty="0"/>
              <a:t>, I aimed to exploit their individual strengths, using soft voting to ensure that each model’s probabilities contributed to the final decision. This ensemble approach often outperforms individual models and leads to more robust predictions.</a:t>
            </a:r>
          </a:p>
          <a:p>
            <a:endParaRPr lang="en-IN" dirty="0"/>
          </a:p>
        </p:txBody>
      </p:sp>
    </p:spTree>
    <p:extLst>
      <p:ext uri="{BB962C8B-B14F-4D97-AF65-F5344CB8AC3E}">
        <p14:creationId xmlns:p14="http://schemas.microsoft.com/office/powerpoint/2010/main" val="2890484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5. Model Training and Evaluation</a:t>
            </a:r>
          </a:p>
          <a:p>
            <a:r>
              <a:rPr lang="en-US" dirty="0"/>
              <a:t>To evaluate the model’s performance, I used </a:t>
            </a:r>
            <a:r>
              <a:rPr lang="en-US" b="1" dirty="0"/>
              <a:t>Stratified K-Fold cross-validation</a:t>
            </a:r>
            <a:r>
              <a:rPr lang="en-US" dirty="0"/>
              <a:t>, ensuring that each fold preserves the percentage of samples for each class. This technique is essential when dealing with imbalanced datasets because it guarantees that each fold has a balanced representation of all classes.</a:t>
            </a:r>
          </a:p>
          <a:p>
            <a:r>
              <a:rPr lang="en-US" dirty="0"/>
              <a:t>After splitting the dataset into training and testing sets, I standardized the features using </a:t>
            </a:r>
            <a:r>
              <a:rPr lang="en-US" b="1" dirty="0" err="1"/>
              <a:t>StandardScaler</a:t>
            </a:r>
            <a:r>
              <a:rPr lang="en-US" dirty="0"/>
              <a:t>. Standardizing ensures that each feature has zero mean and unit variance, which is especially important for models like SVM, which are sensitive to the scale of the data.</a:t>
            </a:r>
          </a:p>
          <a:p>
            <a:r>
              <a:rPr lang="en-US" dirty="0"/>
              <a:t>For evaluation, I focused on several metrics:</a:t>
            </a:r>
          </a:p>
          <a:p>
            <a:r>
              <a:rPr lang="en-US" b="1" dirty="0"/>
              <a:t>Classification Report</a:t>
            </a:r>
            <a:r>
              <a:rPr lang="en-US" dirty="0"/>
              <a:t>: This includes precision, recall, and F1-score for each class, which provides a detailed view of the model's performance. Precision and recall are crucial in imbalanced datasets, as they help assess whether the model is correctly identifying minority classes.</a:t>
            </a:r>
          </a:p>
          <a:p>
            <a:r>
              <a:rPr lang="en-US" b="1" dirty="0"/>
              <a:t>Confusion Matrix</a:t>
            </a:r>
            <a:r>
              <a:rPr lang="en-US" dirty="0"/>
              <a:t>: This helped me visualize the performance of the classifier across all classes and identify areas where the model might be confused between classes. It was important to visualize this, especially since EEG data can be complex and have overlapping features across classes</a:t>
            </a:r>
            <a:r>
              <a:rPr lang="en-US" dirty="0" smtClean="0"/>
              <a:t>.</a:t>
            </a:r>
            <a:endParaRPr lang="en-US" dirty="0"/>
          </a:p>
        </p:txBody>
      </p:sp>
    </p:spTree>
    <p:extLst>
      <p:ext uri="{BB962C8B-B14F-4D97-AF65-F5344CB8AC3E}">
        <p14:creationId xmlns:p14="http://schemas.microsoft.com/office/powerpoint/2010/main" val="306889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IN" dirty="0"/>
          </a:p>
        </p:txBody>
      </p:sp>
      <p:sp>
        <p:nvSpPr>
          <p:cNvPr id="3" name="Content Placeholder 2"/>
          <p:cNvSpPr>
            <a:spLocks noGrp="1"/>
          </p:cNvSpPr>
          <p:nvPr>
            <p:ph idx="1"/>
          </p:nvPr>
        </p:nvSpPr>
        <p:spPr/>
        <p:txBody>
          <a:bodyPr>
            <a:normAutofit/>
          </a:bodyPr>
          <a:lstStyle/>
          <a:p>
            <a:r>
              <a:rPr lang="en-US" b="1" dirty="0"/>
              <a:t>6. Model Tuning and </a:t>
            </a:r>
            <a:r>
              <a:rPr lang="en-US" b="1" dirty="0" err="1"/>
              <a:t>Hyperparameter</a:t>
            </a:r>
            <a:r>
              <a:rPr lang="en-US" b="1" dirty="0"/>
              <a:t> Optimization</a:t>
            </a:r>
          </a:p>
          <a:p>
            <a:r>
              <a:rPr lang="en-US" dirty="0"/>
              <a:t>One of the crucial next steps after the initial model training is </a:t>
            </a:r>
            <a:r>
              <a:rPr lang="en-US" b="1" dirty="0" err="1"/>
              <a:t>hyperparameter</a:t>
            </a:r>
            <a:r>
              <a:rPr lang="en-US" b="1" dirty="0"/>
              <a:t> tuning</a:t>
            </a:r>
            <a:r>
              <a:rPr lang="en-US" dirty="0"/>
              <a:t>. Although I didn’t implement this step in the current script, I plan to fine-tune the models using </a:t>
            </a:r>
            <a:r>
              <a:rPr lang="en-US" b="1" dirty="0" err="1"/>
              <a:t>GridSearchCV</a:t>
            </a:r>
            <a:r>
              <a:rPr lang="en-US" dirty="0"/>
              <a:t> or </a:t>
            </a:r>
            <a:r>
              <a:rPr lang="en-US" b="1" dirty="0" err="1"/>
              <a:t>RandomizedSearchCV</a:t>
            </a:r>
            <a:r>
              <a:rPr lang="en-US" dirty="0"/>
              <a:t> to optimize </a:t>
            </a:r>
            <a:r>
              <a:rPr lang="en-US" dirty="0" err="1"/>
              <a:t>hyperparameters</a:t>
            </a:r>
            <a:r>
              <a:rPr lang="en-US" dirty="0"/>
              <a:t> like:</a:t>
            </a:r>
          </a:p>
          <a:p>
            <a:r>
              <a:rPr lang="en-US" b="1" dirty="0" err="1"/>
              <a:t>XGBoost</a:t>
            </a:r>
            <a:r>
              <a:rPr lang="en-US" dirty="0"/>
              <a:t>: Learning rate, number of estimators, and maximum depth.</a:t>
            </a:r>
          </a:p>
          <a:p>
            <a:r>
              <a:rPr lang="en-US" b="1" dirty="0" err="1"/>
              <a:t>RandomForest</a:t>
            </a:r>
            <a:r>
              <a:rPr lang="en-US" dirty="0"/>
              <a:t>: Number of estimators, max depth, and min samples per leaf.</a:t>
            </a:r>
          </a:p>
          <a:p>
            <a:r>
              <a:rPr lang="en-US" b="1" dirty="0"/>
              <a:t>SVM</a:t>
            </a:r>
            <a:r>
              <a:rPr lang="en-US" dirty="0"/>
              <a:t>: Regularization parameter (C) and kernel parameters (gamma).</a:t>
            </a:r>
          </a:p>
          <a:p>
            <a:r>
              <a:rPr lang="en-US" dirty="0"/>
              <a:t>This step is important to further boost performance, as model accuracy can often be significantly improved by choosing the optimal </a:t>
            </a:r>
            <a:r>
              <a:rPr lang="en-US" dirty="0" err="1"/>
              <a:t>hyperparameters</a:t>
            </a:r>
            <a:r>
              <a:rPr lang="en-US" dirty="0"/>
              <a:t>.</a:t>
            </a:r>
          </a:p>
        </p:txBody>
      </p:sp>
    </p:spTree>
    <p:extLst>
      <p:ext uri="{BB962C8B-B14F-4D97-AF65-F5344CB8AC3E}">
        <p14:creationId xmlns:p14="http://schemas.microsoft.com/office/powerpoint/2010/main" val="982605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Metrics:</a:t>
            </a:r>
          </a:p>
        </p:txBody>
      </p:sp>
      <p:sp>
        <p:nvSpPr>
          <p:cNvPr id="3" name="Content Placeholder 2"/>
          <p:cNvSpPr>
            <a:spLocks noGrp="1"/>
          </p:cNvSpPr>
          <p:nvPr>
            <p:ph sz="half" idx="1"/>
          </p:nvPr>
        </p:nvSpPr>
        <p:spPr>
          <a:xfrm>
            <a:off x="1024127" y="2286000"/>
            <a:ext cx="9652604" cy="334370"/>
          </a:xfrm>
        </p:spPr>
        <p:txBody>
          <a:bodyPr>
            <a:normAutofit fontScale="92500" lnSpcReduction="20000"/>
          </a:bodyPr>
          <a:lstStyle/>
          <a:p>
            <a:pPr algn="ctr"/>
            <a:r>
              <a:rPr lang="en-US" dirty="0" smtClean="0"/>
              <a:t>This tells us that the precision of our </a:t>
            </a:r>
            <a:r>
              <a:rPr lang="en-US" dirty="0" err="1" smtClean="0"/>
              <a:t>multiclassicfication</a:t>
            </a:r>
            <a:r>
              <a:rPr lang="en-US" dirty="0" smtClean="0"/>
              <a:t> model is 77% overall.</a:t>
            </a:r>
            <a:endParaRPr lang="en-IN" dirty="0"/>
          </a:p>
        </p:txBody>
      </p:sp>
      <p:pic>
        <p:nvPicPr>
          <p:cNvPr id="5" name="Content Placeholder 4"/>
          <p:cNvPicPr>
            <a:picLocks noGrp="1" noChangeAspect="1"/>
          </p:cNvPicPr>
          <p:nvPr>
            <p:ph sz="half" idx="2"/>
          </p:nvPr>
        </p:nvPicPr>
        <p:blipFill>
          <a:blip r:embed="rId2"/>
          <a:stretch>
            <a:fillRect/>
          </a:stretch>
        </p:blipFill>
        <p:spPr>
          <a:xfrm>
            <a:off x="2791791" y="2999191"/>
            <a:ext cx="6117276" cy="2787460"/>
          </a:xfrm>
          <a:prstGeom prst="rect">
            <a:avLst/>
          </a:prstGeom>
        </p:spPr>
      </p:pic>
    </p:spTree>
    <p:extLst>
      <p:ext uri="{BB962C8B-B14F-4D97-AF65-F5344CB8AC3E}">
        <p14:creationId xmlns:p14="http://schemas.microsoft.com/office/powerpoint/2010/main" val="3873734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Betterment:</a:t>
            </a:r>
            <a:endParaRPr lang="en-IN" dirty="0"/>
          </a:p>
        </p:txBody>
      </p:sp>
      <p:sp>
        <p:nvSpPr>
          <p:cNvPr id="3" name="Content Placeholder 2"/>
          <p:cNvSpPr>
            <a:spLocks noGrp="1"/>
          </p:cNvSpPr>
          <p:nvPr>
            <p:ph idx="1"/>
          </p:nvPr>
        </p:nvSpPr>
        <p:spPr/>
        <p:txBody>
          <a:bodyPr>
            <a:normAutofit fontScale="92500"/>
          </a:bodyPr>
          <a:lstStyle/>
          <a:p>
            <a:r>
              <a:rPr lang="en-US" dirty="0" smtClean="0"/>
              <a:t>After </a:t>
            </a:r>
            <a:r>
              <a:rPr lang="en-US" dirty="0"/>
              <a:t>running the initial models, I am pleased with the performance of the ensemble classifier, especially considering the complexity of EEG signals. However, I recognize that there are areas for improvement. I plan to experiment with more advanced feature extraction techniques (e.g., </a:t>
            </a:r>
            <a:r>
              <a:rPr lang="en-US" b="1" dirty="0"/>
              <a:t>wavelet transforms</a:t>
            </a:r>
            <a:r>
              <a:rPr lang="en-US" dirty="0"/>
              <a:t> or </a:t>
            </a:r>
            <a:r>
              <a:rPr lang="en-US" b="1" dirty="0"/>
              <a:t>higher-order spectral features</a:t>
            </a:r>
            <a:r>
              <a:rPr lang="en-US" dirty="0"/>
              <a:t>) and explore additional classifiers (e.g., </a:t>
            </a:r>
            <a:r>
              <a:rPr lang="en-US" b="1" dirty="0" err="1"/>
              <a:t>lightGBM</a:t>
            </a:r>
            <a:r>
              <a:rPr lang="en-US" dirty="0"/>
              <a:t>, </a:t>
            </a:r>
            <a:r>
              <a:rPr lang="en-US" b="1" dirty="0"/>
              <a:t>deep learning models</a:t>
            </a:r>
            <a:r>
              <a:rPr lang="en-US" dirty="0"/>
              <a:t>) to further improve results.</a:t>
            </a:r>
          </a:p>
          <a:p>
            <a:r>
              <a:rPr lang="en-US" dirty="0"/>
              <a:t>I am also keen on exploring model interpretability techniques like </a:t>
            </a:r>
            <a:r>
              <a:rPr lang="en-US" b="1" dirty="0"/>
              <a:t>SHAP</a:t>
            </a:r>
            <a:r>
              <a:rPr lang="en-US" dirty="0"/>
              <a:t> and </a:t>
            </a:r>
            <a:r>
              <a:rPr lang="en-US" b="1" dirty="0"/>
              <a:t>LIME</a:t>
            </a:r>
            <a:r>
              <a:rPr lang="en-US" dirty="0"/>
              <a:t> to understand how different features contribute to the model's predictions. This would provide insights into the brain regions or activities most predictive of the paradigms in the classification task.</a:t>
            </a:r>
          </a:p>
          <a:p>
            <a:r>
              <a:rPr lang="en-US" dirty="0"/>
              <a:t>Overall, the combination of </a:t>
            </a:r>
            <a:r>
              <a:rPr lang="en-US" b="1" dirty="0" err="1"/>
              <a:t>XGBoost</a:t>
            </a:r>
            <a:r>
              <a:rPr lang="en-US" dirty="0"/>
              <a:t>, </a:t>
            </a:r>
            <a:r>
              <a:rPr lang="en-US" b="1" dirty="0" err="1"/>
              <a:t>RandomForest</a:t>
            </a:r>
            <a:r>
              <a:rPr lang="en-US" dirty="0"/>
              <a:t>, and </a:t>
            </a:r>
            <a:r>
              <a:rPr lang="en-US" b="1" dirty="0"/>
              <a:t>SVM</a:t>
            </a:r>
            <a:r>
              <a:rPr lang="en-US" dirty="0"/>
              <a:t>, with an ensemble approach, has provided solid results, and I look forward to fine-tuning the model further to improve its performance on this challenging EEG-based multiclass classification problem.</a:t>
            </a:r>
          </a:p>
          <a:p>
            <a:endParaRPr lang="en-IN" dirty="0"/>
          </a:p>
        </p:txBody>
      </p:sp>
    </p:spTree>
    <p:extLst>
      <p:ext uri="{BB962C8B-B14F-4D97-AF65-F5344CB8AC3E}">
        <p14:creationId xmlns:p14="http://schemas.microsoft.com/office/powerpoint/2010/main" val="1189095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5. Discussion</a:t>
            </a:r>
            <a:endParaRPr lang="en-IN"/>
          </a:p>
        </p:txBody>
      </p:sp>
      <p:sp>
        <p:nvSpPr>
          <p:cNvPr id="3" name="Text Placeholder 2"/>
          <p:cNvSpPr>
            <a:spLocks noGrp="1"/>
          </p:cNvSpPr>
          <p:nvPr>
            <p:ph type="body" idx="1"/>
          </p:nvPr>
        </p:nvSpPr>
        <p:spPr/>
        <p:txBody>
          <a:bodyPr/>
          <a:lstStyle/>
          <a:p>
            <a:r>
              <a:rPr lang="en-US" dirty="0" smtClean="0"/>
              <a:t>5.1 Key Findings</a:t>
            </a:r>
          </a:p>
          <a:p>
            <a:r>
              <a:rPr lang="en-US" dirty="0" smtClean="0"/>
              <a:t>• Variations in neural signatures across different attention paradigms</a:t>
            </a:r>
          </a:p>
          <a:p>
            <a:r>
              <a:rPr lang="en-US" dirty="0" smtClean="0"/>
              <a:t>• Distinctive frequency band characteristics for each cognitive task</a:t>
            </a:r>
          </a:p>
          <a:p>
            <a:r>
              <a:rPr lang="en-US" dirty="0" smtClean="0"/>
              <a:t>• Successful multiclass classification of attention states</a:t>
            </a:r>
            <a:endParaRPr lang="en-IN" dirty="0"/>
          </a:p>
        </p:txBody>
      </p:sp>
    </p:spTree>
    <p:extLst>
      <p:ext uri="{BB962C8B-B14F-4D97-AF65-F5344CB8AC3E}">
        <p14:creationId xmlns:p14="http://schemas.microsoft.com/office/powerpoint/2010/main" val="9941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1.3 Attention Paradigms</a:t>
            </a:r>
            <a:endParaRPr lang="en-IN"/>
          </a:p>
        </p:txBody>
      </p:sp>
      <p:sp>
        <p:nvSpPr>
          <p:cNvPr id="3" name="Text Placeholder 2"/>
          <p:cNvSpPr>
            <a:spLocks noGrp="1"/>
          </p:cNvSpPr>
          <p:nvPr>
            <p:ph type="body" idx="1"/>
          </p:nvPr>
        </p:nvSpPr>
        <p:spPr/>
        <p:txBody>
          <a:bodyPr/>
          <a:lstStyle/>
          <a:p>
            <a:r>
              <a:rPr lang="en-IN" dirty="0" smtClean="0"/>
              <a:t>1. Baseline Recordings:</a:t>
            </a:r>
          </a:p>
          <a:p>
            <a:r>
              <a:rPr lang="en-IN" dirty="0" smtClean="0"/>
              <a:t>    • Eyes Open: 30 seconds of quiet focus</a:t>
            </a:r>
          </a:p>
          <a:p>
            <a:r>
              <a:rPr lang="en-IN" dirty="0" smtClean="0"/>
              <a:t>    • Eyes Closed: 30 seconds of relaxed state</a:t>
            </a:r>
          </a:p>
          <a:p>
            <a:r>
              <a:rPr lang="en-IN" dirty="0" smtClean="0"/>
              <a:t>2. Experimental Paradigms:</a:t>
            </a:r>
          </a:p>
          <a:p>
            <a:r>
              <a:rPr lang="en-IN" dirty="0" smtClean="0"/>
              <a:t>    • Oddball Paradigm: Focused attention</a:t>
            </a:r>
          </a:p>
          <a:p>
            <a:r>
              <a:rPr lang="en-IN" dirty="0" smtClean="0"/>
              <a:t>    • Stroop Task: Selective attention</a:t>
            </a:r>
          </a:p>
          <a:p>
            <a:r>
              <a:rPr lang="en-IN" dirty="0" smtClean="0"/>
              <a:t>    • Task-Switching Paradigm: Alternating attention</a:t>
            </a:r>
          </a:p>
          <a:p>
            <a:r>
              <a:rPr lang="en-IN" dirty="0" smtClean="0"/>
              <a:t>    • Dual-Task Paradigm: Divided attention</a:t>
            </a:r>
            <a:endParaRPr lang="en-IN" dirty="0"/>
          </a:p>
        </p:txBody>
      </p:sp>
    </p:spTree>
    <p:extLst>
      <p:ext uri="{BB962C8B-B14F-4D97-AF65-F5344CB8AC3E}">
        <p14:creationId xmlns:p14="http://schemas.microsoft.com/office/powerpoint/2010/main" val="1021044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Variations in neural signatures across different attention </a:t>
            </a:r>
            <a:r>
              <a:rPr lang="en-US" dirty="0" smtClean="0"/>
              <a:t>paradigms</a:t>
            </a:r>
            <a:endParaRPr lang="en-IN" dirty="0"/>
          </a:p>
        </p:txBody>
      </p:sp>
      <p:sp>
        <p:nvSpPr>
          <p:cNvPr id="3" name="Content Placeholder 2"/>
          <p:cNvSpPr>
            <a:spLocks noGrp="1"/>
          </p:cNvSpPr>
          <p:nvPr>
            <p:ph idx="1"/>
          </p:nvPr>
        </p:nvSpPr>
        <p:spPr/>
        <p:txBody>
          <a:bodyPr>
            <a:noAutofit/>
          </a:bodyPr>
          <a:lstStyle/>
          <a:p>
            <a:r>
              <a:rPr lang="en-US" sz="2400" dirty="0"/>
              <a:t>EEG data analysis across multiple attention tasks reveals distinct neural patterns, reflecting how cognitive demands shape brain activity:</a:t>
            </a:r>
          </a:p>
          <a:p>
            <a:r>
              <a:rPr lang="en-US" sz="2400" b="1" dirty="0" smtClean="0"/>
              <a:t>1. Oddball </a:t>
            </a:r>
            <a:r>
              <a:rPr lang="en-US" sz="2400" b="1" dirty="0"/>
              <a:t>Task</a:t>
            </a:r>
            <a:r>
              <a:rPr lang="en-US" sz="2400" dirty="0"/>
              <a:t>:</a:t>
            </a:r>
          </a:p>
          <a:p>
            <a:pPr lvl="1"/>
            <a:r>
              <a:rPr lang="en-US" sz="2400" b="1" dirty="0"/>
              <a:t>Frontal Region</a:t>
            </a:r>
            <a:r>
              <a:rPr lang="en-US" sz="2400" dirty="0"/>
              <a:t>: Shows increased localized activity, indicating decision-making and response inhibition.</a:t>
            </a:r>
          </a:p>
          <a:p>
            <a:pPr lvl="1"/>
            <a:r>
              <a:rPr lang="en-US" sz="2400" b="1" dirty="0"/>
              <a:t>Occipital Region</a:t>
            </a:r>
            <a:r>
              <a:rPr lang="en-US" sz="2400" dirty="0"/>
              <a:t>: Moderate activity, essential for visual processing and detecting target stimuli.</a:t>
            </a:r>
          </a:p>
          <a:p>
            <a:pPr lvl="1"/>
            <a:r>
              <a:rPr lang="en-US" sz="2400" b="1" dirty="0"/>
              <a:t>Parietal Region</a:t>
            </a:r>
            <a:r>
              <a:rPr lang="en-US" sz="2400" dirty="0"/>
              <a:t>: Low to moderate activity, supporting sensory integration and attention.</a:t>
            </a:r>
          </a:p>
          <a:p>
            <a:pPr lvl="1"/>
            <a:r>
              <a:rPr lang="en-US" sz="2400" b="1" dirty="0"/>
              <a:t>Consistency</a:t>
            </a:r>
            <a:r>
              <a:rPr lang="en-US" sz="2400" dirty="0"/>
              <a:t>: Steady neural engagement suggests efficient processing of repetitive stimuli</a:t>
            </a:r>
            <a:r>
              <a:rPr lang="en-US" sz="2400" dirty="0" smtClean="0"/>
              <a:t>.</a:t>
            </a:r>
            <a:endParaRPr lang="en-US" sz="2400" dirty="0"/>
          </a:p>
        </p:txBody>
      </p:sp>
    </p:spTree>
    <p:extLst>
      <p:ext uri="{BB962C8B-B14F-4D97-AF65-F5344CB8AC3E}">
        <p14:creationId xmlns:p14="http://schemas.microsoft.com/office/powerpoint/2010/main" val="1552507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Variations in neural signatures across different attention </a:t>
            </a:r>
            <a:r>
              <a:rPr lang="en-US" dirty="0" smtClean="0"/>
              <a:t>paradigms</a:t>
            </a:r>
            <a:endParaRPr lang="en-IN" dirty="0"/>
          </a:p>
        </p:txBody>
      </p:sp>
      <p:sp>
        <p:nvSpPr>
          <p:cNvPr id="3" name="Content Placeholder 2"/>
          <p:cNvSpPr>
            <a:spLocks noGrp="1"/>
          </p:cNvSpPr>
          <p:nvPr>
            <p:ph idx="1"/>
          </p:nvPr>
        </p:nvSpPr>
        <p:spPr/>
        <p:txBody>
          <a:bodyPr>
            <a:noAutofit/>
          </a:bodyPr>
          <a:lstStyle/>
          <a:p>
            <a:r>
              <a:rPr lang="en-US" sz="2400" b="1" dirty="0"/>
              <a:t>Stroop Task</a:t>
            </a:r>
            <a:r>
              <a:rPr lang="en-US" sz="2400" dirty="0"/>
              <a:t>:</a:t>
            </a:r>
          </a:p>
          <a:p>
            <a:r>
              <a:rPr lang="en-US" sz="2400" b="1" dirty="0"/>
              <a:t>Left Middle Frontal Gyrus</a:t>
            </a:r>
            <a:r>
              <a:rPr lang="en-US" sz="2400" dirty="0"/>
              <a:t>: Initially moderate activity, increasing over time, highlighting cognitive control and conflict resolution.</a:t>
            </a:r>
          </a:p>
          <a:p>
            <a:r>
              <a:rPr lang="en-US" sz="2400" b="1" dirty="0"/>
              <a:t>Occipital Lobe</a:t>
            </a:r>
            <a:r>
              <a:rPr lang="en-US" sz="2400" dirty="0"/>
              <a:t>: Consistent moderate activity, crucial for word-color identification.</a:t>
            </a:r>
          </a:p>
          <a:p>
            <a:r>
              <a:rPr lang="en-US" sz="2400" b="1" dirty="0"/>
              <a:t>Parietal Lobe</a:t>
            </a:r>
            <a:r>
              <a:rPr lang="en-US" sz="2400" dirty="0"/>
              <a:t>: Low to moderate engagement, assisting with sensory integration and attention.</a:t>
            </a:r>
          </a:p>
          <a:p>
            <a:r>
              <a:rPr lang="en-US" sz="2400" b="1" dirty="0"/>
              <a:t>Dynamic Changes</a:t>
            </a:r>
            <a:r>
              <a:rPr lang="en-US" sz="2400" dirty="0"/>
              <a:t>: Continuous adaptation to cognitive demands indicates shifting focus and mental effort.</a:t>
            </a:r>
          </a:p>
          <a:p>
            <a:endParaRPr lang="en-US" sz="2400" dirty="0"/>
          </a:p>
        </p:txBody>
      </p:sp>
    </p:spTree>
    <p:extLst>
      <p:ext uri="{BB962C8B-B14F-4D97-AF65-F5344CB8AC3E}">
        <p14:creationId xmlns:p14="http://schemas.microsoft.com/office/powerpoint/2010/main" val="2458358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Variations in neural signatures across different attention </a:t>
            </a:r>
            <a:r>
              <a:rPr lang="en-US" dirty="0" smtClean="0"/>
              <a:t>paradigms</a:t>
            </a:r>
            <a:endParaRPr lang="en-IN" dirty="0"/>
          </a:p>
        </p:txBody>
      </p:sp>
      <p:sp>
        <p:nvSpPr>
          <p:cNvPr id="3" name="Content Placeholder 2"/>
          <p:cNvSpPr>
            <a:spLocks noGrp="1"/>
          </p:cNvSpPr>
          <p:nvPr>
            <p:ph idx="1"/>
          </p:nvPr>
        </p:nvSpPr>
        <p:spPr/>
        <p:txBody>
          <a:bodyPr>
            <a:noAutofit/>
          </a:bodyPr>
          <a:lstStyle/>
          <a:p>
            <a:r>
              <a:rPr lang="en-US" sz="2400" b="1" dirty="0"/>
              <a:t>Task-Switching</a:t>
            </a:r>
            <a:r>
              <a:rPr lang="en-US" sz="2400" dirty="0"/>
              <a:t>:</a:t>
            </a:r>
          </a:p>
          <a:p>
            <a:r>
              <a:rPr lang="en-US" sz="2400" b="1" dirty="0"/>
              <a:t>Left Middle Frontal Lobe</a:t>
            </a:r>
            <a:r>
              <a:rPr lang="en-US" sz="2400" dirty="0"/>
              <a:t>: Increased activity, reflecting executive functions like planning and decision-making.</a:t>
            </a:r>
          </a:p>
          <a:p>
            <a:r>
              <a:rPr lang="en-US" sz="2400" b="1" dirty="0"/>
              <a:t>Occipital Lobe</a:t>
            </a:r>
            <a:r>
              <a:rPr lang="en-US" sz="2400" dirty="0"/>
              <a:t>: Stable moderate activity, maintaining visual processing.</a:t>
            </a:r>
          </a:p>
          <a:p>
            <a:r>
              <a:rPr lang="en-US" sz="2400" b="1" dirty="0"/>
              <a:t>Frontal &amp; Parietal Lobes</a:t>
            </a:r>
            <a:r>
              <a:rPr lang="en-US" sz="2400" dirty="0"/>
              <a:t>: Rising activity levels, signifying neural adaptation to task-switching demands.</a:t>
            </a:r>
          </a:p>
          <a:p>
            <a:r>
              <a:rPr lang="en-US" sz="2400" b="1" dirty="0"/>
              <a:t>Cognitive Flexibility</a:t>
            </a:r>
            <a:r>
              <a:rPr lang="en-US" sz="2400" dirty="0"/>
              <a:t>: Highlights the brain's capacity for mental shifting and task reconfiguration.</a:t>
            </a:r>
          </a:p>
        </p:txBody>
      </p:sp>
    </p:spTree>
    <p:extLst>
      <p:ext uri="{BB962C8B-B14F-4D97-AF65-F5344CB8AC3E}">
        <p14:creationId xmlns:p14="http://schemas.microsoft.com/office/powerpoint/2010/main" val="41678520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Variations in neural signatures across different attention </a:t>
            </a:r>
            <a:r>
              <a:rPr lang="en-US" dirty="0" smtClean="0"/>
              <a:t>paradigms</a:t>
            </a:r>
            <a:endParaRPr lang="en-IN" dirty="0"/>
          </a:p>
        </p:txBody>
      </p:sp>
      <p:sp>
        <p:nvSpPr>
          <p:cNvPr id="3" name="Content Placeholder 2"/>
          <p:cNvSpPr>
            <a:spLocks noGrp="1"/>
          </p:cNvSpPr>
          <p:nvPr>
            <p:ph idx="1"/>
          </p:nvPr>
        </p:nvSpPr>
        <p:spPr/>
        <p:txBody>
          <a:bodyPr>
            <a:noAutofit/>
          </a:bodyPr>
          <a:lstStyle/>
          <a:p>
            <a:r>
              <a:rPr lang="en-US" sz="2400" b="1" dirty="0"/>
              <a:t>Dual-Task</a:t>
            </a:r>
            <a:r>
              <a:rPr lang="en-US" sz="2400" dirty="0"/>
              <a:t>:</a:t>
            </a:r>
          </a:p>
          <a:p>
            <a:r>
              <a:rPr lang="en-US" sz="2400" b="1" dirty="0"/>
              <a:t>Left Frontal Lobe</a:t>
            </a:r>
            <a:r>
              <a:rPr lang="en-US" sz="2400" dirty="0"/>
              <a:t>: High neural activity, indicating significant cognitive load from multitasking.</a:t>
            </a:r>
          </a:p>
          <a:p>
            <a:r>
              <a:rPr lang="en-US" sz="2400" b="1" dirty="0"/>
              <a:t>Occipital Lobe</a:t>
            </a:r>
            <a:r>
              <a:rPr lang="en-US" sz="2400" dirty="0"/>
              <a:t>: Moderate activity, necessary for visual tasks.</a:t>
            </a:r>
          </a:p>
          <a:p>
            <a:r>
              <a:rPr lang="en-US" sz="2400" b="1" dirty="0"/>
              <a:t>Parietal Lobe</a:t>
            </a:r>
            <a:r>
              <a:rPr lang="en-US" sz="2400" dirty="0"/>
              <a:t>: Rising activity, reflecting engagement in sensory integration and managing multiple tasks.</a:t>
            </a:r>
          </a:p>
          <a:p>
            <a:r>
              <a:rPr lang="en-US" sz="2400" b="1" dirty="0"/>
              <a:t>Neural Resource Allocation</a:t>
            </a:r>
            <a:r>
              <a:rPr lang="en-US" sz="2400" dirty="0"/>
              <a:t>: Demonstrates how the brain allocates resources to handle simultaneous cognitive demands.</a:t>
            </a:r>
          </a:p>
        </p:txBody>
      </p:sp>
    </p:spTree>
    <p:extLst>
      <p:ext uri="{BB962C8B-B14F-4D97-AF65-F5344CB8AC3E}">
        <p14:creationId xmlns:p14="http://schemas.microsoft.com/office/powerpoint/2010/main" val="3711018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Distinctive Frequency Band Characteristics for Each Cognitive Task</a:t>
            </a:r>
            <a:endParaRPr lang="en-IN" dirty="0"/>
          </a:p>
        </p:txBody>
      </p:sp>
      <p:sp>
        <p:nvSpPr>
          <p:cNvPr id="3" name="Content Placeholder 2"/>
          <p:cNvSpPr>
            <a:spLocks noGrp="1"/>
          </p:cNvSpPr>
          <p:nvPr>
            <p:ph idx="1"/>
          </p:nvPr>
        </p:nvSpPr>
        <p:spPr/>
        <p:txBody>
          <a:bodyPr>
            <a:noAutofit/>
          </a:bodyPr>
          <a:lstStyle/>
          <a:p>
            <a:r>
              <a:rPr lang="en-IN" dirty="0"/>
              <a:t>Frequency band analysis reveals how different cognitive tasks engage specific neural frequencies:</a:t>
            </a:r>
          </a:p>
          <a:p>
            <a:r>
              <a:rPr lang="en-IN" b="1" dirty="0" smtClean="0"/>
              <a:t>1. Gamma </a:t>
            </a:r>
            <a:r>
              <a:rPr lang="en-IN" b="1" dirty="0"/>
              <a:t>Power</a:t>
            </a:r>
            <a:r>
              <a:rPr lang="en-IN" dirty="0"/>
              <a:t>:</a:t>
            </a:r>
          </a:p>
          <a:p>
            <a:pPr lvl="1"/>
            <a:r>
              <a:rPr lang="en-IN" b="1" dirty="0"/>
              <a:t>Dual-Task &amp; Task-Switching</a:t>
            </a:r>
            <a:r>
              <a:rPr lang="en-IN" dirty="0"/>
              <a:t>: Increased gamma power over time, reflecting heightened cognitive load and sustained engagement.</a:t>
            </a:r>
          </a:p>
          <a:p>
            <a:pPr lvl="1"/>
            <a:r>
              <a:rPr lang="en-IN" b="1" dirty="0"/>
              <a:t>Oddball &amp; </a:t>
            </a:r>
            <a:r>
              <a:rPr lang="en-IN" b="1" dirty="0" err="1"/>
              <a:t>Stroop</a:t>
            </a:r>
            <a:r>
              <a:rPr lang="en-IN" b="1" dirty="0"/>
              <a:t> Tasks</a:t>
            </a:r>
            <a:r>
              <a:rPr lang="en-IN" dirty="0"/>
              <a:t>: Stable gamma power, indicating steady cognitive demands and neural responses.</a:t>
            </a:r>
          </a:p>
        </p:txBody>
      </p:sp>
    </p:spTree>
    <p:extLst>
      <p:ext uri="{BB962C8B-B14F-4D97-AF65-F5344CB8AC3E}">
        <p14:creationId xmlns:p14="http://schemas.microsoft.com/office/powerpoint/2010/main" val="28629136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Distinctive Frequency Band Characteristics for Each Cognitive Task</a:t>
            </a:r>
            <a:endParaRPr lang="en-IN" dirty="0"/>
          </a:p>
        </p:txBody>
      </p:sp>
      <p:sp>
        <p:nvSpPr>
          <p:cNvPr id="3" name="Content Placeholder 2"/>
          <p:cNvSpPr>
            <a:spLocks noGrp="1"/>
          </p:cNvSpPr>
          <p:nvPr>
            <p:ph idx="1"/>
          </p:nvPr>
        </p:nvSpPr>
        <p:spPr/>
        <p:txBody>
          <a:bodyPr>
            <a:noAutofit/>
          </a:bodyPr>
          <a:lstStyle/>
          <a:p>
            <a:r>
              <a:rPr lang="en-US" b="1" dirty="0" smtClean="0"/>
              <a:t>2. Beta </a:t>
            </a:r>
            <a:r>
              <a:rPr lang="en-US" b="1" dirty="0"/>
              <a:t>Power</a:t>
            </a:r>
            <a:r>
              <a:rPr lang="en-US" dirty="0"/>
              <a:t>:</a:t>
            </a:r>
          </a:p>
          <a:p>
            <a:r>
              <a:rPr lang="en-US" b="1" dirty="0"/>
              <a:t>Similar Pattern to Gamma</a:t>
            </a:r>
            <a:r>
              <a:rPr lang="en-US" dirty="0"/>
              <a:t>: Increased beta power across tasks, suggesting parallel neural engagement in attention and cognitive control.</a:t>
            </a:r>
          </a:p>
        </p:txBody>
      </p:sp>
    </p:spTree>
    <p:extLst>
      <p:ext uri="{BB962C8B-B14F-4D97-AF65-F5344CB8AC3E}">
        <p14:creationId xmlns:p14="http://schemas.microsoft.com/office/powerpoint/2010/main" val="1786182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Distinctive Frequency Band Characteristics for Each Cognitive Task</a:t>
            </a:r>
            <a:endParaRPr lang="en-IN" dirty="0"/>
          </a:p>
        </p:txBody>
      </p:sp>
      <p:sp>
        <p:nvSpPr>
          <p:cNvPr id="3" name="Content Placeholder 2"/>
          <p:cNvSpPr>
            <a:spLocks noGrp="1"/>
          </p:cNvSpPr>
          <p:nvPr>
            <p:ph idx="1"/>
          </p:nvPr>
        </p:nvSpPr>
        <p:spPr/>
        <p:txBody>
          <a:bodyPr>
            <a:noAutofit/>
          </a:bodyPr>
          <a:lstStyle/>
          <a:p>
            <a:r>
              <a:rPr lang="en-US" b="1" dirty="0" smtClean="0"/>
              <a:t>3. Theta </a:t>
            </a:r>
            <a:r>
              <a:rPr lang="en-US" b="1" dirty="0"/>
              <a:t>Power</a:t>
            </a:r>
            <a:r>
              <a:rPr lang="en-US" dirty="0"/>
              <a:t>:</a:t>
            </a:r>
          </a:p>
          <a:p>
            <a:r>
              <a:rPr lang="en-US" b="1" dirty="0"/>
              <a:t>Baseline High, Decreases During Tasks</a:t>
            </a:r>
            <a:r>
              <a:rPr lang="en-US" dirty="0"/>
              <a:t>: Initially elevated during resting states, theta power decreases as cognitive engagement intensifies across tasks.</a:t>
            </a:r>
          </a:p>
        </p:txBody>
      </p:sp>
    </p:spTree>
    <p:extLst>
      <p:ext uri="{BB962C8B-B14F-4D97-AF65-F5344CB8AC3E}">
        <p14:creationId xmlns:p14="http://schemas.microsoft.com/office/powerpoint/2010/main" val="2643771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Distinctive Frequency Band Characteristics for Each Cognitive Task</a:t>
            </a:r>
            <a:endParaRPr lang="en-IN" dirty="0"/>
          </a:p>
        </p:txBody>
      </p:sp>
      <p:sp>
        <p:nvSpPr>
          <p:cNvPr id="3" name="Content Placeholder 2"/>
          <p:cNvSpPr>
            <a:spLocks noGrp="1"/>
          </p:cNvSpPr>
          <p:nvPr>
            <p:ph idx="1"/>
          </p:nvPr>
        </p:nvSpPr>
        <p:spPr/>
        <p:txBody>
          <a:bodyPr>
            <a:noAutofit/>
          </a:bodyPr>
          <a:lstStyle/>
          <a:p>
            <a:r>
              <a:rPr lang="en-US" b="1" dirty="0" smtClean="0"/>
              <a:t>4. Alpha </a:t>
            </a:r>
            <a:r>
              <a:rPr lang="en-US" b="1" dirty="0"/>
              <a:t>Power</a:t>
            </a:r>
            <a:r>
              <a:rPr lang="en-US" dirty="0"/>
              <a:t>:</a:t>
            </a:r>
          </a:p>
          <a:p>
            <a:r>
              <a:rPr lang="en-US" b="1" dirty="0"/>
              <a:t>Task-Dependent Variation</a:t>
            </a:r>
            <a:r>
              <a:rPr lang="en-US" dirty="0"/>
              <a:t>: Alpha power varies by task, with neutral levels in some tasks and slightly positive in others, reflecting different levels of cognitive control and sensory processing.</a:t>
            </a:r>
          </a:p>
        </p:txBody>
      </p:sp>
    </p:spTree>
    <p:extLst>
      <p:ext uri="{BB962C8B-B14F-4D97-AF65-F5344CB8AC3E}">
        <p14:creationId xmlns:p14="http://schemas.microsoft.com/office/powerpoint/2010/main" val="273442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Distinctive Frequency Band Characteristics for Each Cognitive Task</a:t>
            </a:r>
            <a:endParaRPr lang="en-IN" dirty="0"/>
          </a:p>
        </p:txBody>
      </p:sp>
      <p:sp>
        <p:nvSpPr>
          <p:cNvPr id="3" name="Content Placeholder 2"/>
          <p:cNvSpPr>
            <a:spLocks noGrp="1"/>
          </p:cNvSpPr>
          <p:nvPr>
            <p:ph idx="1"/>
          </p:nvPr>
        </p:nvSpPr>
        <p:spPr/>
        <p:txBody>
          <a:bodyPr>
            <a:noAutofit/>
          </a:bodyPr>
          <a:lstStyle/>
          <a:p>
            <a:r>
              <a:rPr lang="en-US" b="1" dirty="0" smtClean="0"/>
              <a:t>5. Delta </a:t>
            </a:r>
            <a:r>
              <a:rPr lang="en-US" b="1" dirty="0"/>
              <a:t>Power</a:t>
            </a:r>
          </a:p>
          <a:p>
            <a:r>
              <a:rPr lang="en-US" b="1" dirty="0"/>
              <a:t>Baseline Task:</a:t>
            </a:r>
          </a:p>
          <a:p>
            <a:r>
              <a:rPr lang="en-US" dirty="0"/>
              <a:t>A few subjects exhibit extremely high delta power outliers, indicating significant neural relaxation or disengagement</a:t>
            </a:r>
            <a:r>
              <a:rPr lang="en-US" dirty="0" smtClean="0"/>
              <a:t>.</a:t>
            </a:r>
          </a:p>
          <a:p>
            <a:r>
              <a:rPr lang="en-US" b="1" dirty="0" smtClean="0"/>
              <a:t>Cognitive </a:t>
            </a:r>
            <a:r>
              <a:rPr lang="en-US" b="1" dirty="0"/>
              <a:t>Tasks:</a:t>
            </a:r>
          </a:p>
          <a:p>
            <a:r>
              <a:rPr lang="en-US" dirty="0"/>
              <a:t>Some subjects have delta power outliers that are not above average, suggesting consistent neural activity across Dual Task, Oddball, Stroop, and Task Switching tasks. This stable pattern indicates a consistent neural response and efficiency in cognitive processing.</a:t>
            </a:r>
          </a:p>
        </p:txBody>
      </p:sp>
    </p:spTree>
    <p:extLst>
      <p:ext uri="{BB962C8B-B14F-4D97-AF65-F5344CB8AC3E}">
        <p14:creationId xmlns:p14="http://schemas.microsoft.com/office/powerpoint/2010/main" val="14045478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Successful Multiclass Classification of Attention States</a:t>
            </a:r>
            <a:endParaRPr lang="en-IN" dirty="0"/>
          </a:p>
        </p:txBody>
      </p:sp>
      <p:sp>
        <p:nvSpPr>
          <p:cNvPr id="3" name="Content Placeholder 2"/>
          <p:cNvSpPr>
            <a:spLocks noGrp="1"/>
          </p:cNvSpPr>
          <p:nvPr>
            <p:ph idx="1"/>
          </p:nvPr>
        </p:nvSpPr>
        <p:spPr/>
        <p:txBody>
          <a:bodyPr>
            <a:noAutofit/>
          </a:bodyPr>
          <a:lstStyle/>
          <a:p>
            <a:r>
              <a:rPr lang="en-US" dirty="0"/>
              <a:t>EEG-based classification of attention states shows the potential for distinguishing between different cognitive tasks:</a:t>
            </a:r>
          </a:p>
          <a:p>
            <a:r>
              <a:rPr lang="en-US" b="1" dirty="0"/>
              <a:t>Feature Engineering</a:t>
            </a:r>
            <a:r>
              <a:rPr lang="en-US" dirty="0"/>
              <a:t>: Carefully selected EEG features form the foundation for accurate classification.</a:t>
            </a:r>
          </a:p>
          <a:p>
            <a:r>
              <a:rPr lang="en-US" b="1" dirty="0"/>
              <a:t>Model Training &amp; Evaluation</a:t>
            </a:r>
            <a:r>
              <a:rPr lang="en-US" dirty="0"/>
              <a:t>: Machine learning models effectively classify neural signatures, distinguishing between tasks.</a:t>
            </a:r>
          </a:p>
          <a:p>
            <a:r>
              <a:rPr lang="en-US" b="1" dirty="0"/>
              <a:t>Optimization &amp; Innovation</a:t>
            </a:r>
            <a:r>
              <a:rPr lang="en-US" dirty="0"/>
              <a:t>: Continuous optimization of models ensures high classification accuracy and reliable task differentiation.</a:t>
            </a:r>
          </a:p>
          <a:p>
            <a:endParaRPr lang="en-US" dirty="0"/>
          </a:p>
        </p:txBody>
      </p:sp>
    </p:spTree>
    <p:extLst>
      <p:ext uri="{BB962C8B-B14F-4D97-AF65-F5344CB8AC3E}">
        <p14:creationId xmlns:p14="http://schemas.microsoft.com/office/powerpoint/2010/main" val="466500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Methodology</a:t>
            </a:r>
            <a:endParaRPr lang="en-IN" dirty="0"/>
          </a:p>
        </p:txBody>
      </p:sp>
      <p:sp>
        <p:nvSpPr>
          <p:cNvPr id="3" name="Text Placeholder 2"/>
          <p:cNvSpPr>
            <a:spLocks noGrp="1"/>
          </p:cNvSpPr>
          <p:nvPr>
            <p:ph type="body" idx="1"/>
          </p:nvPr>
        </p:nvSpPr>
        <p:spPr/>
        <p:txBody>
          <a:bodyPr/>
          <a:lstStyle/>
          <a:p>
            <a:r>
              <a:rPr lang="en-US" dirty="0" smtClean="0"/>
              <a:t>Purpose :</a:t>
            </a:r>
          </a:p>
          <a:p>
            <a:r>
              <a:rPr lang="en-US" dirty="0"/>
              <a:t>To provide a comprehensive, transparent description of the data processing and analysis techniques. </a:t>
            </a:r>
          </a:p>
          <a:p>
            <a:r>
              <a:rPr lang="en-US" dirty="0" smtClean="0"/>
              <a:t>2.1 Data Preprocessing</a:t>
            </a:r>
          </a:p>
          <a:p>
            <a:r>
              <a:rPr lang="en-US" dirty="0" smtClean="0"/>
              <a:t>• </a:t>
            </a:r>
            <a:r>
              <a:rPr lang="en-US" dirty="0" err="1" smtClean="0"/>
              <a:t>Bandpass</a:t>
            </a:r>
            <a:r>
              <a:rPr lang="en-US" dirty="0" smtClean="0"/>
              <a:t> Filtering: Applied Butterworth </a:t>
            </a:r>
            <a:r>
              <a:rPr lang="en-US" dirty="0" err="1" smtClean="0"/>
              <a:t>bandpass</a:t>
            </a:r>
            <a:r>
              <a:rPr lang="en-US" dirty="0" smtClean="0"/>
              <a:t> filter (1-50 Hz)</a:t>
            </a:r>
          </a:p>
          <a:p>
            <a:r>
              <a:rPr lang="en-US" dirty="0" smtClean="0"/>
              <a:t>• Feature Extraction: Computed time-domain and frequency-domain features</a:t>
            </a:r>
            <a:endParaRPr lang="en-IN" dirty="0"/>
          </a:p>
        </p:txBody>
      </p:sp>
    </p:spTree>
    <p:extLst>
      <p:ext uri="{BB962C8B-B14F-4D97-AF65-F5344CB8AC3E}">
        <p14:creationId xmlns:p14="http://schemas.microsoft.com/office/powerpoint/2010/main" val="559995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6. Conclusion</a:t>
            </a:r>
            <a:endParaRPr lang="en-IN"/>
          </a:p>
        </p:txBody>
      </p:sp>
      <p:sp>
        <p:nvSpPr>
          <p:cNvPr id="3" name="Text Placeholder 2"/>
          <p:cNvSpPr>
            <a:spLocks noGrp="1"/>
          </p:cNvSpPr>
          <p:nvPr>
            <p:ph type="body" idx="1"/>
          </p:nvPr>
        </p:nvSpPr>
        <p:spPr/>
        <p:txBody>
          <a:bodyPr>
            <a:normAutofit fontScale="92500" lnSpcReduction="10000"/>
          </a:bodyPr>
          <a:lstStyle/>
          <a:p>
            <a:r>
              <a:rPr lang="en-US" dirty="0"/>
              <a:t>EEG analysis across various attention tasks reveals distinct neural patterns reflecting cognitive demands. In the </a:t>
            </a:r>
            <a:r>
              <a:rPr lang="en-US" b="1" dirty="0"/>
              <a:t>Oddball task</a:t>
            </a:r>
            <a:r>
              <a:rPr lang="en-US" dirty="0"/>
              <a:t>, steady engagement in visual and frontal regions suggests efficient processing of repetitive stimuli. The </a:t>
            </a:r>
            <a:r>
              <a:rPr lang="en-US" b="1" dirty="0"/>
              <a:t>Stroop task</a:t>
            </a:r>
            <a:r>
              <a:rPr lang="en-US" dirty="0"/>
              <a:t> highlights dynamic changes in the left middle </a:t>
            </a:r>
            <a:r>
              <a:rPr lang="en-US" dirty="0" smtClean="0"/>
              <a:t>frontal lobe, </a:t>
            </a:r>
            <a:r>
              <a:rPr lang="en-US" dirty="0"/>
              <a:t>indicating cognitive control and conflict resolution. </a:t>
            </a:r>
            <a:r>
              <a:rPr lang="en-US" b="1" dirty="0"/>
              <a:t>Task-Switching</a:t>
            </a:r>
            <a:r>
              <a:rPr lang="en-US" dirty="0"/>
              <a:t> shows increased activity in frontal and parietal regions, reflecting cognitive flexibility, while the </a:t>
            </a:r>
            <a:r>
              <a:rPr lang="en-US" b="1" dirty="0"/>
              <a:t>Dual-Task</a:t>
            </a:r>
            <a:r>
              <a:rPr lang="en-US" dirty="0"/>
              <a:t> paradigm demonstrates the brain's ability to allocate resources for multitasking.</a:t>
            </a:r>
          </a:p>
          <a:p>
            <a:r>
              <a:rPr lang="en-US" u="sng" dirty="0"/>
              <a:t>Frequency band analysis</a:t>
            </a:r>
            <a:r>
              <a:rPr lang="en-US" dirty="0"/>
              <a:t> highlights task-specific patterns: </a:t>
            </a:r>
            <a:r>
              <a:rPr lang="en-US" b="1" dirty="0"/>
              <a:t>gamma</a:t>
            </a:r>
            <a:r>
              <a:rPr lang="en-US" dirty="0"/>
              <a:t> and </a:t>
            </a:r>
            <a:r>
              <a:rPr lang="en-US" b="1" dirty="0"/>
              <a:t>beta</a:t>
            </a:r>
            <a:r>
              <a:rPr lang="en-US" dirty="0"/>
              <a:t> power reflect sustained engagement and cognitive control, while </a:t>
            </a:r>
            <a:r>
              <a:rPr lang="en-US" b="1" dirty="0"/>
              <a:t>theta</a:t>
            </a:r>
            <a:r>
              <a:rPr lang="en-US" dirty="0"/>
              <a:t> and </a:t>
            </a:r>
            <a:r>
              <a:rPr lang="en-US" b="1" dirty="0"/>
              <a:t>alpha</a:t>
            </a:r>
            <a:r>
              <a:rPr lang="en-US" dirty="0"/>
              <a:t> power indicate variations in attention regulation. </a:t>
            </a:r>
            <a:r>
              <a:rPr lang="en-US" b="1" dirty="0"/>
              <a:t>Delta power</a:t>
            </a:r>
            <a:r>
              <a:rPr lang="en-US" dirty="0"/>
              <a:t> remains stable across tasks, with occasional outliers suggesting neural relaxation during baseline phases.</a:t>
            </a:r>
          </a:p>
          <a:p>
            <a:r>
              <a:rPr lang="en-US" dirty="0"/>
              <a:t>The successful multiclass classification of attention states underscores EEG's potential to differentiate cognitive tasks, offering insights into neural dynamics and cognitive load. These findings support the Brainathon-2025 goal of advancing attention research through EEG, with applications in cognitive monitoring, human-computer interaction, and clinical diagnostics.</a:t>
            </a:r>
          </a:p>
        </p:txBody>
      </p:sp>
    </p:spTree>
    <p:extLst>
      <p:ext uri="{BB962C8B-B14F-4D97-AF65-F5344CB8AC3E}">
        <p14:creationId xmlns:p14="http://schemas.microsoft.com/office/powerpoint/2010/main" val="4126822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7. Future Recommendations</a:t>
            </a:r>
            <a:endParaRPr lang="en-IN"/>
          </a:p>
        </p:txBody>
      </p:sp>
      <p:sp>
        <p:nvSpPr>
          <p:cNvPr id="3" name="Text Placeholder 2"/>
          <p:cNvSpPr>
            <a:spLocks noGrp="1"/>
          </p:cNvSpPr>
          <p:nvPr>
            <p:ph type="body" idx="1"/>
          </p:nvPr>
        </p:nvSpPr>
        <p:spPr/>
        <p:txBody>
          <a:bodyPr/>
          <a:lstStyle/>
          <a:p>
            <a:r>
              <a:rPr lang="en-US" dirty="0" smtClean="0"/>
              <a:t>• Expand dataset size</a:t>
            </a:r>
          </a:p>
          <a:p>
            <a:r>
              <a:rPr lang="en-US" dirty="0" smtClean="0"/>
              <a:t>• Explore deeper neural network architectures</a:t>
            </a:r>
          </a:p>
          <a:p>
            <a:r>
              <a:rPr lang="en-US" dirty="0" smtClean="0"/>
              <a:t>• Investigation of individual differences in attention processing</a:t>
            </a:r>
            <a:endParaRPr lang="en-IN" dirty="0"/>
          </a:p>
        </p:txBody>
      </p:sp>
    </p:spTree>
    <p:extLst>
      <p:ext uri="{BB962C8B-B14F-4D97-AF65-F5344CB8AC3E}">
        <p14:creationId xmlns:p14="http://schemas.microsoft.com/office/powerpoint/2010/main" val="37225334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8. Acknowledgments</a:t>
            </a:r>
            <a:endParaRPr lang="en-IN"/>
          </a:p>
        </p:txBody>
      </p:sp>
      <p:sp>
        <p:nvSpPr>
          <p:cNvPr id="3" name="Text Placeholder 2"/>
          <p:cNvSpPr>
            <a:spLocks noGrp="1"/>
          </p:cNvSpPr>
          <p:nvPr>
            <p:ph type="body" idx="1"/>
          </p:nvPr>
        </p:nvSpPr>
        <p:spPr/>
        <p:txBody>
          <a:bodyPr/>
          <a:lstStyle/>
          <a:p>
            <a:r>
              <a:rPr lang="en-US" dirty="0" smtClean="0"/>
              <a:t>Special thanks to the Brainathon-2025 organizing committee and mentors.</a:t>
            </a:r>
            <a:endParaRPr lang="en-IN" dirty="0"/>
          </a:p>
        </p:txBody>
      </p:sp>
    </p:spTree>
    <p:extLst>
      <p:ext uri="{BB962C8B-B14F-4D97-AF65-F5344CB8AC3E}">
        <p14:creationId xmlns:p14="http://schemas.microsoft.com/office/powerpoint/2010/main" val="4242864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2.2 Feature Extraction</a:t>
            </a:r>
            <a:endParaRPr lang="en-IN"/>
          </a:p>
        </p:txBody>
      </p:sp>
      <p:sp>
        <p:nvSpPr>
          <p:cNvPr id="3" name="Text Placeholder 2"/>
          <p:cNvSpPr>
            <a:spLocks noGrp="1"/>
          </p:cNvSpPr>
          <p:nvPr>
            <p:ph type="body" idx="1"/>
          </p:nvPr>
        </p:nvSpPr>
        <p:spPr/>
        <p:txBody>
          <a:bodyPr>
            <a:normAutofit fontScale="92500"/>
          </a:bodyPr>
          <a:lstStyle/>
          <a:p>
            <a:r>
              <a:rPr lang="en-IN" dirty="0" smtClean="0"/>
              <a:t>1. Time-Domain Features:</a:t>
            </a:r>
          </a:p>
          <a:p>
            <a:r>
              <a:rPr lang="en-IN" dirty="0" smtClean="0"/>
              <a:t>• Mean</a:t>
            </a:r>
          </a:p>
          <a:p>
            <a:r>
              <a:rPr lang="en-IN" dirty="0" smtClean="0"/>
              <a:t>• Standard Deviation</a:t>
            </a:r>
          </a:p>
          <a:p>
            <a:r>
              <a:rPr lang="en-IN" dirty="0" smtClean="0"/>
              <a:t>• Minimum</a:t>
            </a:r>
          </a:p>
          <a:p>
            <a:r>
              <a:rPr lang="en-IN" dirty="0" smtClean="0"/>
              <a:t>• Maximum</a:t>
            </a:r>
          </a:p>
          <a:p>
            <a:r>
              <a:rPr lang="en-IN" dirty="0" smtClean="0"/>
              <a:t>2. Frequency-Domain Features:</a:t>
            </a:r>
          </a:p>
          <a:p>
            <a:r>
              <a:rPr lang="en-IN" dirty="0" smtClean="0"/>
              <a:t>• Power Spectral Density (PSD) for frequency bands:</a:t>
            </a:r>
          </a:p>
          <a:p>
            <a:r>
              <a:rPr lang="en-IN" dirty="0" smtClean="0"/>
              <a:t>• Delta (1-4 Hz), Theta (4-8 Hz), Alpha (8-12 Hz), Beta (13-30 Hz), Gamma (30-45 Hz)</a:t>
            </a:r>
          </a:p>
          <a:p>
            <a:r>
              <a:rPr lang="en-IN" dirty="0" smtClean="0"/>
              <a:t>• Alpha/Beta Ratio, Theta/Alpha Ratio</a:t>
            </a:r>
            <a:endParaRPr lang="en-IN" dirty="0"/>
          </a:p>
        </p:txBody>
      </p:sp>
    </p:spTree>
    <p:extLst>
      <p:ext uri="{BB962C8B-B14F-4D97-AF65-F5344CB8AC3E}">
        <p14:creationId xmlns:p14="http://schemas.microsoft.com/office/powerpoint/2010/main" val="2604934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3.1 Power </a:t>
            </a:r>
            <a:r>
              <a:rPr lang="en-IN" dirty="0"/>
              <a:t>Distribution</a:t>
            </a:r>
          </a:p>
        </p:txBody>
      </p:sp>
      <p:sp>
        <p:nvSpPr>
          <p:cNvPr id="4" name="Text Placeholder 3"/>
          <p:cNvSpPr>
            <a:spLocks noGrp="1"/>
          </p:cNvSpPr>
          <p:nvPr>
            <p:ph type="body" sz="half" idx="2"/>
          </p:nvPr>
        </p:nvSpPr>
        <p:spPr>
          <a:xfrm>
            <a:off x="8570259" y="5108055"/>
            <a:ext cx="3200400" cy="1463040"/>
          </a:xfrm>
        </p:spPr>
        <p:txBody>
          <a:bodyPr>
            <a:normAutofit fontScale="92500" lnSpcReduction="20000"/>
          </a:bodyPr>
          <a:lstStyle/>
          <a:p>
            <a:r>
              <a:rPr lang="en-US" dirty="0"/>
              <a:t>The boxplot </a:t>
            </a:r>
            <a:r>
              <a:rPr lang="en-US" dirty="0" smtClean="0"/>
              <a:t>tells about </a:t>
            </a:r>
            <a:r>
              <a:rPr lang="en-US" dirty="0"/>
              <a:t>the distribution of p</a:t>
            </a:r>
            <a:r>
              <a:rPr lang="en-US" dirty="0" smtClean="0"/>
              <a:t>ower </a:t>
            </a:r>
            <a:r>
              <a:rPr lang="en-US" dirty="0"/>
              <a:t>across different attention paradigms. Variations in </a:t>
            </a:r>
            <a:r>
              <a:rPr lang="en-US" dirty="0" smtClean="0"/>
              <a:t>power </a:t>
            </a:r>
            <a:r>
              <a:rPr lang="en-US" dirty="0"/>
              <a:t>can indicate differences in cognitive states and attentional processes.</a:t>
            </a:r>
          </a:p>
          <a:p>
            <a:endParaRPr lang="en-IN"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 t="298" r="26" b="1516"/>
          <a:stretch/>
        </p:blipFill>
        <p:spPr>
          <a:xfrm>
            <a:off x="116542" y="170296"/>
            <a:ext cx="3957917" cy="273427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6847" y="170294"/>
            <a:ext cx="3923920" cy="279562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919" y="3011773"/>
            <a:ext cx="2973161" cy="209628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6686" y="3011773"/>
            <a:ext cx="3072961" cy="216664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6686" y="177133"/>
            <a:ext cx="3960161" cy="2834640"/>
          </a:xfrm>
          <a:prstGeom prst="rect">
            <a:avLst/>
          </a:prstGeom>
        </p:spPr>
      </p:pic>
    </p:spTree>
    <p:extLst>
      <p:ext uri="{BB962C8B-B14F-4D97-AF65-F5344CB8AC3E}">
        <p14:creationId xmlns:p14="http://schemas.microsoft.com/office/powerpoint/2010/main" val="3444259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does the </a:t>
            </a:r>
            <a:r>
              <a:rPr lang="en-US" sz="3200" dirty="0" smtClean="0"/>
              <a:t>Delta power analysis </a:t>
            </a:r>
            <a:r>
              <a:rPr lang="en-US" sz="3200" dirty="0"/>
              <a:t>tell us? </a:t>
            </a:r>
            <a:br>
              <a:rPr lang="en-US" sz="3200" dirty="0"/>
            </a:br>
            <a:r>
              <a:rPr lang="en-US" sz="3200" dirty="0"/>
              <a:t>[Neurophysiological Interpretation of </a:t>
            </a:r>
            <a:r>
              <a:rPr lang="en-US" sz="3200" dirty="0" smtClean="0"/>
              <a:t>Delta </a:t>
            </a:r>
            <a:r>
              <a:rPr lang="en-US" sz="3200" dirty="0"/>
              <a:t>Power Outliers]</a:t>
            </a:r>
            <a:endParaRPr lang="en-IN" sz="3200" dirty="0"/>
          </a:p>
        </p:txBody>
      </p:sp>
      <p:sp>
        <p:nvSpPr>
          <p:cNvPr id="6" name="Content Placeholder 5"/>
          <p:cNvSpPr>
            <a:spLocks noGrp="1"/>
          </p:cNvSpPr>
          <p:nvPr>
            <p:ph sz="quarter" idx="4"/>
          </p:nvPr>
        </p:nvSpPr>
        <p:spPr>
          <a:xfrm>
            <a:off x="5990887" y="2084831"/>
            <a:ext cx="5522239" cy="4773169"/>
          </a:xfrm>
        </p:spPr>
        <p:txBody>
          <a:bodyPr>
            <a:normAutofit fontScale="92500" lnSpcReduction="20000"/>
          </a:bodyPr>
          <a:lstStyle/>
          <a:p>
            <a:r>
              <a:rPr lang="en-US" dirty="0"/>
              <a:t>The box plot outliers reveal important patterns in delta power across different tasks:</a:t>
            </a:r>
          </a:p>
          <a:p>
            <a:r>
              <a:rPr lang="en-US" b="1" dirty="0"/>
              <a:t>Baseline Task</a:t>
            </a:r>
            <a:r>
              <a:rPr lang="en-US" dirty="0"/>
              <a:t>: A few subjects show extremely high delta power outliers, indicating a state of significant neural relaxation or disengagement.</a:t>
            </a:r>
          </a:p>
          <a:p>
            <a:r>
              <a:rPr lang="en-US" b="1" dirty="0"/>
              <a:t>Cognitive Tasks</a:t>
            </a:r>
            <a:r>
              <a:rPr lang="en-US" dirty="0"/>
              <a:t> (Dual Task, Odd Ball, Stroop, Task Switching): Some subjects have delta power outliers not above average, suggesting consistency in neural activity. The outliers across these tasks are almost the same, showing a stable pattern of neural response.</a:t>
            </a:r>
          </a:p>
          <a:p>
            <a:r>
              <a:rPr lang="en-US" b="1" dirty="0"/>
              <a:t>Interpretation:</a:t>
            </a:r>
          </a:p>
          <a:p>
            <a:r>
              <a:rPr lang="en-US" b="1" dirty="0"/>
              <a:t>Neural Relaxation</a:t>
            </a:r>
            <a:r>
              <a:rPr lang="en-US" dirty="0"/>
              <a:t>: High delta power during Baseline indicates deep relaxation or disengagement.</a:t>
            </a:r>
          </a:p>
          <a:p>
            <a:r>
              <a:rPr lang="en-US" b="1" dirty="0"/>
              <a:t>Consistent Neural Response</a:t>
            </a:r>
            <a:r>
              <a:rPr lang="en-US" dirty="0"/>
              <a:t>: Similar delta power outliers in cognitive tasks suggest stable cognitive strategy and neural efficiency across different tasks</a:t>
            </a:r>
            <a:r>
              <a:rPr lang="en-US" dirty="0" smtClean="0"/>
              <a:t>.</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943" y="2084831"/>
            <a:ext cx="5254255" cy="4078335"/>
          </a:xfrm>
          <a:prstGeom prst="rect">
            <a:avLst/>
          </a:prstGeom>
        </p:spPr>
      </p:pic>
      <p:sp>
        <p:nvSpPr>
          <p:cNvPr id="8" name="Rectangle 1"/>
          <p:cNvSpPr>
            <a:spLocks noGrp="1" noChangeArrowheads="1"/>
          </p:cNvSpPr>
          <p:nvPr>
            <p:ph type="body" sz="quarter" idx="3"/>
          </p:nvPr>
        </p:nvSpPr>
        <p:spPr bwMode="auto">
          <a:xfrm>
            <a:off x="829598" y="6188323"/>
            <a:ext cx="4953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Delta waves (0.5-4 Hz) are linked to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deep sleep, physical healing, and an unconscious state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07977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does the </a:t>
            </a:r>
            <a:r>
              <a:rPr lang="en-US" sz="3200" dirty="0" smtClean="0"/>
              <a:t>theta power Analysis </a:t>
            </a:r>
            <a:r>
              <a:rPr lang="en-US" sz="3200" dirty="0"/>
              <a:t>tell us? </a:t>
            </a:r>
            <a:br>
              <a:rPr lang="en-US" sz="3200" dirty="0"/>
            </a:br>
            <a:r>
              <a:rPr lang="en-US" sz="3200" dirty="0"/>
              <a:t>[Neurophysiological Interpretation of </a:t>
            </a:r>
            <a:r>
              <a:rPr lang="en-US" sz="3200" dirty="0" smtClean="0"/>
              <a:t>theta </a:t>
            </a:r>
            <a:r>
              <a:rPr lang="en-US" sz="3200" dirty="0"/>
              <a:t>Power Outliers]</a:t>
            </a:r>
            <a:endParaRPr lang="en-IN" sz="3200" dirty="0"/>
          </a:p>
        </p:txBody>
      </p:sp>
      <p:sp>
        <p:nvSpPr>
          <p:cNvPr id="6" name="Content Placeholder 5"/>
          <p:cNvSpPr>
            <a:spLocks noGrp="1"/>
          </p:cNvSpPr>
          <p:nvPr>
            <p:ph sz="quarter" idx="4"/>
          </p:nvPr>
        </p:nvSpPr>
        <p:spPr>
          <a:xfrm>
            <a:off x="5990887" y="2084831"/>
            <a:ext cx="5708053" cy="4734039"/>
          </a:xfrm>
        </p:spPr>
        <p:txBody>
          <a:bodyPr>
            <a:normAutofit fontScale="92500" lnSpcReduction="20000"/>
          </a:bodyPr>
          <a:lstStyle/>
          <a:p>
            <a:r>
              <a:rPr lang="en-US" dirty="0"/>
              <a:t>The box plot reveals that a minority of subjects exhibit exceptionally high theta power during the baseline, indicating significant neural relaxation. There are very few subjects with below-average theta power, and these are almost at the same level for the dual task and task-switching conditions. Additionally, the theta power outliers are extremely close for the oddball and Stroop tasks</a:t>
            </a:r>
            <a:r>
              <a:rPr lang="en-US" dirty="0" smtClean="0"/>
              <a:t>. It shows :</a:t>
            </a:r>
            <a:endParaRPr lang="en-US" dirty="0"/>
          </a:p>
          <a:p>
            <a:r>
              <a:rPr lang="en-US" b="1" dirty="0" smtClean="0"/>
              <a:t>Neural </a:t>
            </a:r>
            <a:r>
              <a:rPr lang="en-US" b="1" dirty="0"/>
              <a:t>Relaxation</a:t>
            </a:r>
            <a:r>
              <a:rPr lang="en-US" dirty="0"/>
              <a:t>: Extremely high theta power during the baseline suggests significant neural relaxation.</a:t>
            </a:r>
          </a:p>
          <a:p>
            <a:r>
              <a:rPr lang="en-US" b="1" dirty="0"/>
              <a:t>Consistent Cognitive Load</a:t>
            </a:r>
            <a:r>
              <a:rPr lang="en-US" dirty="0"/>
              <a:t>: Below-average theta power in dual tasks and task-switching suggests consistent cognitive load management.</a:t>
            </a:r>
          </a:p>
          <a:p>
            <a:r>
              <a:rPr lang="en-US" b="1" dirty="0"/>
              <a:t>Stable Neural Responses</a:t>
            </a:r>
            <a:r>
              <a:rPr lang="en-US" dirty="0"/>
              <a:t>: Similar theta power outliers in oddball and Stroop tasks indicate stable neural responses across these tasks.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7541" y="2179636"/>
            <a:ext cx="5280959" cy="4129724"/>
          </a:xfrm>
          <a:prstGeom prst="rect">
            <a:avLst/>
          </a:prstGeom>
        </p:spPr>
      </p:pic>
      <p:sp>
        <p:nvSpPr>
          <p:cNvPr id="8" name="Rectangle 1"/>
          <p:cNvSpPr>
            <a:spLocks noGrp="1" noChangeArrowheads="1"/>
          </p:cNvSpPr>
          <p:nvPr>
            <p:ph type="body" sz="quarter" idx="3"/>
          </p:nvPr>
        </p:nvSpPr>
        <p:spPr bwMode="auto">
          <a:xfrm>
            <a:off x="699695" y="6295651"/>
            <a:ext cx="52911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Theta waves (4-8 Hz) are associated with relaxation, creativity, and light sleep.</a:t>
            </a:r>
          </a:p>
        </p:txBody>
      </p:sp>
    </p:spTree>
    <p:extLst>
      <p:ext uri="{BB962C8B-B14F-4D97-AF65-F5344CB8AC3E}">
        <p14:creationId xmlns:p14="http://schemas.microsoft.com/office/powerpoint/2010/main" val="2614979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421</TotalTime>
  <Words>5661</Words>
  <Application>Microsoft Office PowerPoint</Application>
  <PresentationFormat>Widescreen</PresentationFormat>
  <Paragraphs>312</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Tw Cen MT</vt:lpstr>
      <vt:lpstr>Tw Cen MT Condensed</vt:lpstr>
      <vt:lpstr>Wingdings 3</vt:lpstr>
      <vt:lpstr>Integral</vt:lpstr>
      <vt:lpstr>Brainathon-2025: EEG Attention Multi-classification Challenge</vt:lpstr>
      <vt:lpstr>1. Introduction</vt:lpstr>
      <vt:lpstr>1.2 Dataset Characteristics</vt:lpstr>
      <vt:lpstr>1.3 Attention Paradigms</vt:lpstr>
      <vt:lpstr>2. Methodology</vt:lpstr>
      <vt:lpstr>2.2 Feature Extraction</vt:lpstr>
      <vt:lpstr>3.1 Power Distribution</vt:lpstr>
      <vt:lpstr>What does the Delta power analysis tell us?  [Neurophysiological Interpretation of Delta Power Outliers]</vt:lpstr>
      <vt:lpstr>What does the theta power Analysis tell us?  [Neurophysiological Interpretation of theta Power Outliers]</vt:lpstr>
      <vt:lpstr>What does the alpha power analysis tell us?  [Neurophysiological Interpretation of Alpha Power Outliers]</vt:lpstr>
      <vt:lpstr>What does the beta power analysis tell us?  [Neurophysiological Interpretation of beta Power Outliers]</vt:lpstr>
      <vt:lpstr>What does the gamma power analysis tell us?  [Neurophysiological Interpretation of gamma Power Outliers]</vt:lpstr>
      <vt:lpstr>3.2 Feature Correlation Heatmap</vt:lpstr>
      <vt:lpstr>What does the feature co-relation map express?</vt:lpstr>
      <vt:lpstr>analysis of eeg signals</vt:lpstr>
      <vt:lpstr>analysis of eeg signals</vt:lpstr>
      <vt:lpstr>analysis of eeg signals</vt:lpstr>
      <vt:lpstr>Spectrogram analysis for tasks</vt:lpstr>
      <vt:lpstr>Detailed Inference on Power Spectrogram Analysis</vt:lpstr>
      <vt:lpstr>Topographical Analysis of EEG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Results and Classification Performance</vt:lpstr>
      <vt:lpstr>What Confusion Matrix tells us?</vt:lpstr>
      <vt:lpstr>Approach:</vt:lpstr>
      <vt:lpstr>Approach:</vt:lpstr>
      <vt:lpstr>Approach:</vt:lpstr>
      <vt:lpstr>Approach:</vt:lpstr>
      <vt:lpstr>Approach:</vt:lpstr>
      <vt:lpstr>Approach:</vt:lpstr>
      <vt:lpstr>Performance Metrics:</vt:lpstr>
      <vt:lpstr>Betterment:</vt:lpstr>
      <vt:lpstr>5. Discussion</vt:lpstr>
      <vt:lpstr>Variations in neural signatures across different attention paradigms</vt:lpstr>
      <vt:lpstr>Variations in neural signatures across different attention paradigms</vt:lpstr>
      <vt:lpstr>Variations in neural signatures across different attention paradigms</vt:lpstr>
      <vt:lpstr>Variations in neural signatures across different attention paradigms</vt:lpstr>
      <vt:lpstr>Distinctive Frequency Band Characteristics for Each Cognitive Task</vt:lpstr>
      <vt:lpstr>Distinctive Frequency Band Characteristics for Each Cognitive Task</vt:lpstr>
      <vt:lpstr>Distinctive Frequency Band Characteristics for Each Cognitive Task</vt:lpstr>
      <vt:lpstr>Distinctive Frequency Band Characteristics for Each Cognitive Task</vt:lpstr>
      <vt:lpstr>Distinctive Frequency Band Characteristics for Each Cognitive Task</vt:lpstr>
      <vt:lpstr>Successful Multiclass Classification of Attention States</vt:lpstr>
      <vt:lpstr>6. Conclusion</vt:lpstr>
      <vt:lpstr>7. Future Recommendations</vt:lpstr>
      <vt:lpstr>8. Acknowledgments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Brainathon-2025: EEG Attention Multi-classification Challenge</dc:title>
  <dc:creator>Admin</dc:creator>
  <cp:lastModifiedBy>Microsoft account</cp:lastModifiedBy>
  <cp:revision>39</cp:revision>
  <dcterms:created xsi:type="dcterms:W3CDTF">2024-12-14T17:30:24Z</dcterms:created>
  <dcterms:modified xsi:type="dcterms:W3CDTF">2024-12-30T17:07:17Z</dcterms:modified>
</cp:coreProperties>
</file>