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8" r:id="rId9"/>
    <p:sldId id="269" r:id="rId10"/>
    <p:sldId id="266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0" y="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Evaluation with</a:t>
            </a:r>
            <a:r>
              <a:rPr lang="en-US" baseline="0" dirty="0" smtClean="0"/>
              <a:t> Influence as Features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Linear SVM</c:v>
                </c:pt>
                <c:pt idx="1">
                  <c:v>Poly SVM</c:v>
                </c:pt>
                <c:pt idx="2">
                  <c:v>Random</c:v>
                </c:pt>
                <c:pt idx="3">
                  <c:v>kNN</c:v>
                </c:pt>
                <c:pt idx="4">
                  <c:v>Sigmoid TanH SVM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0.46</c:v>
                </c:pt>
                <c:pt idx="1">
                  <c:v>0.47</c:v>
                </c:pt>
                <c:pt idx="2">
                  <c:v>0.50019999999999998</c:v>
                </c:pt>
                <c:pt idx="3">
                  <c:v>0.52</c:v>
                </c:pt>
                <c:pt idx="4">
                  <c:v>0.53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7738512"/>
        <c:axId val="1377750480"/>
      </c:barChart>
      <c:catAx>
        <c:axId val="1377738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Algorithms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7750480"/>
        <c:crosses val="autoZero"/>
        <c:auto val="1"/>
        <c:lblAlgn val="ctr"/>
        <c:lblOffset val="100"/>
        <c:noMultiLvlLbl val="0"/>
      </c:catAx>
      <c:valAx>
        <c:axId val="137775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Accuracy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7738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Evaluation with</a:t>
            </a:r>
            <a:r>
              <a:rPr lang="en-US" baseline="0" dirty="0" smtClean="0"/>
              <a:t> Influence and Stock Data as Features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Poly SVM</c:v>
                </c:pt>
                <c:pt idx="1">
                  <c:v>Random</c:v>
                </c:pt>
                <c:pt idx="2">
                  <c:v>Sigmoid TanH SVM</c:v>
                </c:pt>
                <c:pt idx="3">
                  <c:v>kNN</c:v>
                </c:pt>
                <c:pt idx="4">
                  <c:v>Linear SVM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0.47399999999999998</c:v>
                </c:pt>
                <c:pt idx="1">
                  <c:v>0.50002000000000002</c:v>
                </c:pt>
                <c:pt idx="2">
                  <c:v>0.504</c:v>
                </c:pt>
                <c:pt idx="3">
                  <c:v>0.505</c:v>
                </c:pt>
                <c:pt idx="4">
                  <c:v>0.52500000000000002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7739056"/>
        <c:axId val="1377748848"/>
      </c:barChart>
      <c:catAx>
        <c:axId val="137773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Algorithms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7748848"/>
        <c:crosses val="autoZero"/>
        <c:auto val="1"/>
        <c:lblAlgn val="ctr"/>
        <c:lblOffset val="100"/>
        <c:noMultiLvlLbl val="0"/>
      </c:catAx>
      <c:valAx>
        <c:axId val="137774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Accuracy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7739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Deviation of Stock Volume</a:t>
            </a:r>
            <a:r>
              <a:rPr lang="en-US" baseline="0" dirty="0" smtClean="0"/>
              <a:t> Prediction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794996719160104"/>
          <c:y val="0.24754394799487267"/>
          <c:w val="0.78705003280839891"/>
          <c:h val="0.675755356161875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Deviation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Sheet1!$A$3:$A$26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</c:numCache>
            </c:numRef>
          </c:xVal>
          <c:yVal>
            <c:numRef>
              <c:f>Sheet1!$B$3:$B$26</c:f>
              <c:numCache>
                <c:formatCode>General</c:formatCode>
                <c:ptCount val="24"/>
                <c:pt idx="0">
                  <c:v>0.150074059861</c:v>
                </c:pt>
                <c:pt idx="1">
                  <c:v>0.26920294906999997</c:v>
                </c:pt>
                <c:pt idx="2">
                  <c:v>5.2727972874000002E-2</c:v>
                </c:pt>
                <c:pt idx="3">
                  <c:v>2.92812222705E-2</c:v>
                </c:pt>
                <c:pt idx="4">
                  <c:v>2.8309545960400001E-2</c:v>
                </c:pt>
                <c:pt idx="5">
                  <c:v>0.20680269742400001</c:v>
                </c:pt>
                <c:pt idx="6">
                  <c:v>0.651183185208</c:v>
                </c:pt>
                <c:pt idx="7">
                  <c:v>0.68259139775</c:v>
                </c:pt>
                <c:pt idx="8">
                  <c:v>0.69954732763499994</c:v>
                </c:pt>
                <c:pt idx="9">
                  <c:v>0.613237040954</c:v>
                </c:pt>
                <c:pt idx="10">
                  <c:v>0.80545551415299999</c:v>
                </c:pt>
                <c:pt idx="11">
                  <c:v>0.18790482659399999</c:v>
                </c:pt>
                <c:pt idx="12">
                  <c:v>0.114084802331</c:v>
                </c:pt>
                <c:pt idx="13">
                  <c:v>0.28796211691399998</c:v>
                </c:pt>
                <c:pt idx="14">
                  <c:v>0.496400525978</c:v>
                </c:pt>
                <c:pt idx="15">
                  <c:v>0.228921017831</c:v>
                </c:pt>
                <c:pt idx="16">
                  <c:v>0.780884395264</c:v>
                </c:pt>
                <c:pt idx="17">
                  <c:v>2.3391719360899999E-2</c:v>
                </c:pt>
                <c:pt idx="18">
                  <c:v>0.97197226855700003</c:v>
                </c:pt>
                <c:pt idx="19">
                  <c:v>0.103424079128</c:v>
                </c:pt>
                <c:pt idx="20">
                  <c:v>1.1174246320200001</c:v>
                </c:pt>
                <c:pt idx="21">
                  <c:v>2.3238143134299998E-3</c:v>
                </c:pt>
                <c:pt idx="22">
                  <c:v>0.26852216009500002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3542784"/>
        <c:axId val="1173538432"/>
      </c:scatterChart>
      <c:valAx>
        <c:axId val="11735427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73538432"/>
        <c:crosses val="autoZero"/>
        <c:crossBetween val="midCat"/>
      </c:valAx>
      <c:valAx>
        <c:axId val="117353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Stock Volume Deviation</a:t>
                </a:r>
              </a:p>
              <a:p>
                <a:pPr>
                  <a:defRPr/>
                </a:pP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542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EB517853-C5D0-4D14-877E-21DC998D776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C4D94B-E9A9-4252-8FAE-47C2B20E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1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853-C5D0-4D14-877E-21DC998D776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D94B-E9A9-4252-8FAE-47C2B20E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2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853-C5D0-4D14-877E-21DC998D776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D94B-E9A9-4252-8FAE-47C2B20E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2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853-C5D0-4D14-877E-21DC998D776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D94B-E9A9-4252-8FAE-47C2B20E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5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853-C5D0-4D14-877E-21DC998D776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D94B-E9A9-4252-8FAE-47C2B20E0A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315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853-C5D0-4D14-877E-21DC998D776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D94B-E9A9-4252-8FAE-47C2B20E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5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853-C5D0-4D14-877E-21DC998D776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D94B-E9A9-4252-8FAE-47C2B20E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6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853-C5D0-4D14-877E-21DC998D776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D94B-E9A9-4252-8FAE-47C2B20E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853-C5D0-4D14-877E-21DC998D776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D94B-E9A9-4252-8FAE-47C2B20E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1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853-C5D0-4D14-877E-21DC998D776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D94B-E9A9-4252-8FAE-47C2B20E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853-C5D0-4D14-877E-21DC998D776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D94B-E9A9-4252-8FAE-47C2B20E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6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B517853-C5D0-4D14-877E-21DC998D776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C4D94B-E9A9-4252-8FAE-47C2B20E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Influence as a Prediction Metric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 Li</a:t>
            </a:r>
          </a:p>
          <a:p>
            <a:r>
              <a:rPr lang="en-US" dirty="0" err="1" smtClean="0"/>
              <a:t>Chaorong</a:t>
            </a:r>
            <a:r>
              <a:rPr lang="en-US" dirty="0" smtClean="0"/>
              <a:t>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2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was run 20 times with randomly selected training and testing data</a:t>
            </a:r>
          </a:p>
          <a:p>
            <a:r>
              <a:rPr lang="en-US" dirty="0" smtClean="0"/>
              <a:t>‘Prediction with Influence as features’ z-score: -2.25</a:t>
            </a:r>
          </a:p>
          <a:p>
            <a:pPr lvl="1"/>
            <a:r>
              <a:rPr lang="en-US" dirty="0" smtClean="0"/>
              <a:t>2.23 Standard Deviations </a:t>
            </a:r>
            <a:r>
              <a:rPr lang="en-US" dirty="0"/>
              <a:t>within </a:t>
            </a:r>
            <a:r>
              <a:rPr lang="en-US" dirty="0" smtClean="0"/>
              <a:t>‘Random Guess’</a:t>
            </a:r>
          </a:p>
          <a:p>
            <a:r>
              <a:rPr lang="en-US" dirty="0" smtClean="0"/>
              <a:t>‘Prediction with Influence and Volume as features’ z-score: -1.61</a:t>
            </a:r>
          </a:p>
          <a:p>
            <a:pPr lvl="1"/>
            <a:r>
              <a:rPr lang="en-US" dirty="0" smtClean="0"/>
              <a:t>1.7 Standard Deviations within ‘Random Guess’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0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Calculated CCR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572000"/>
            <a:ext cx="6446520" cy="1684338"/>
          </a:xfrm>
        </p:spPr>
        <p:txBody>
          <a:bodyPr/>
          <a:lstStyle/>
          <a:p>
            <a:r>
              <a:rPr lang="en-US" dirty="0" smtClean="0"/>
              <a:t>Pearson cross-correlation coefficient is calculated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Correlation with volume and influence data is relatively low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791"/>
              </p:ext>
            </p:extLst>
          </p:nvPr>
        </p:nvGraphicFramePr>
        <p:xfrm>
          <a:off x="457200" y="1905000"/>
          <a:ext cx="7391399" cy="238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677932"/>
                <a:gridCol w="718542"/>
                <a:gridCol w="775225"/>
                <a:gridCol w="923925"/>
                <a:gridCol w="923925"/>
                <a:gridCol w="923925"/>
                <a:gridCol w="923925"/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Lag [days]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Inf.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-0.16</a:t>
                      </a:r>
                      <a:endParaRPr lang="en-US" sz="1400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Inf.</a:t>
                      </a:r>
                      <a:r>
                        <a:rPr lang="en-US" baseline="0" dirty="0" smtClean="0"/>
                        <a:t>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0.078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0.051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-0.036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-0.064</a:t>
                      </a:r>
                      <a:endParaRPr lang="en-US" sz="1400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Sentiment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-0.082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-0.0040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0.039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-0.056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\rho_{X,Y}=\mathrm{corr}(X,Y)={\mathrm{cov}(X,Y) \over \sigma_X \sigma_Y} ={E[(X-\mu_X)(Y-\mu_Y)] \over \sigma_X\sigma_Y}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71" y="4999109"/>
            <a:ext cx="4676775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47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more features</a:t>
            </a:r>
          </a:p>
          <a:p>
            <a:r>
              <a:rPr lang="en-US" dirty="0" smtClean="0"/>
              <a:t>Mixed Entropy Markov Model</a:t>
            </a:r>
          </a:p>
          <a:p>
            <a:r>
              <a:rPr lang="en-US" dirty="0" smtClean="0"/>
              <a:t>Explore more target functions</a:t>
            </a:r>
          </a:p>
          <a:p>
            <a:pPr lvl="1"/>
            <a:r>
              <a:rPr lang="en-US" dirty="0" smtClean="0"/>
              <a:t>Stock prices</a:t>
            </a:r>
          </a:p>
          <a:p>
            <a:pPr lvl="1"/>
            <a:r>
              <a:rPr lang="en-US" smtClean="0"/>
              <a:t>Influence score</a:t>
            </a:r>
          </a:p>
        </p:txBody>
      </p:sp>
    </p:spTree>
    <p:extLst>
      <p:ext uri="{BB962C8B-B14F-4D97-AF65-F5344CB8AC3E}">
        <p14:creationId xmlns:p14="http://schemas.microsoft.com/office/powerpoint/2010/main" val="275580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Appinions</a:t>
            </a:r>
            <a:r>
              <a:rPr lang="en-US" dirty="0" smtClean="0"/>
              <a:t> provides a topic/influence metric</a:t>
            </a:r>
          </a:p>
          <a:p>
            <a:r>
              <a:rPr lang="en-US" dirty="0" smtClean="0"/>
              <a:t>We are exploring the predictive capacity of the topic/influence metric</a:t>
            </a:r>
          </a:p>
          <a:p>
            <a:r>
              <a:rPr lang="en-US" dirty="0" smtClean="0"/>
              <a:t>Our goal is to determine if the information from the topic/influence graph is statistically significant in predicting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6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Volume of stock trades</a:t>
            </a:r>
          </a:p>
          <a:p>
            <a:pPr lvl="1"/>
            <a:r>
              <a:rPr lang="en-US" dirty="0" smtClean="0"/>
              <a:t>We aimed to predict whether the direction of volume of stock trades for the next </a:t>
            </a:r>
            <a:r>
              <a:rPr lang="en-US" dirty="0" smtClean="0"/>
              <a:t>day</a:t>
            </a:r>
          </a:p>
          <a:p>
            <a:pPr lvl="1"/>
            <a:r>
              <a:rPr lang="en-US" dirty="0" smtClean="0"/>
              <a:t>We also aimed to predict stock volumes values for the next day</a:t>
            </a:r>
            <a:endParaRPr lang="en-US" dirty="0" smtClean="0"/>
          </a:p>
          <a:p>
            <a:r>
              <a:rPr lang="en-US" dirty="0" smtClean="0"/>
              <a:t>Granularity of this data fits nicely with the topic/influence metric</a:t>
            </a:r>
          </a:p>
          <a:p>
            <a:r>
              <a:rPr lang="en-US" dirty="0" smtClean="0"/>
              <a:t>Data is easily accessible</a:t>
            </a:r>
          </a:p>
          <a:p>
            <a:r>
              <a:rPr lang="en-US" dirty="0" smtClean="0"/>
              <a:t>The volume of stock trades may have a strong co-relation with the topic/influence data</a:t>
            </a:r>
          </a:p>
          <a:p>
            <a:r>
              <a:rPr lang="en-US" dirty="0" smtClean="0"/>
              <a:t>Other possible target functions:</a:t>
            </a:r>
          </a:p>
          <a:p>
            <a:pPr lvl="1"/>
            <a:r>
              <a:rPr lang="en-US" dirty="0" smtClean="0"/>
              <a:t>Stock prices</a:t>
            </a:r>
          </a:p>
          <a:p>
            <a:pPr lvl="1"/>
            <a:r>
              <a:rPr lang="en-US" dirty="0" smtClean="0"/>
              <a:t>Market share of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6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several baseline algorithms</a:t>
            </a:r>
          </a:p>
          <a:p>
            <a:r>
              <a:rPr lang="en-US" dirty="0" smtClean="0"/>
              <a:t>Experiment with the different parameters of each algorithm</a:t>
            </a:r>
          </a:p>
          <a:p>
            <a:r>
              <a:rPr lang="en-US" dirty="0" smtClean="0"/>
              <a:t>Develop an SVM model and classify the validation data, comparing the results with the baseline algorithms</a:t>
            </a:r>
          </a:p>
          <a:p>
            <a:r>
              <a:rPr lang="en-US" dirty="0" smtClean="0"/>
              <a:t>Also compared the results derived from the influence data with results using just the stock volume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9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Net Influence score, Opinion Volume, and Sentiment from the </a:t>
            </a:r>
            <a:r>
              <a:rPr lang="en-US" dirty="0" err="1" smtClean="0"/>
              <a:t>Appinions</a:t>
            </a:r>
            <a:endParaRPr lang="en-US" dirty="0" smtClean="0"/>
          </a:p>
          <a:p>
            <a:r>
              <a:rPr lang="en-US" dirty="0" smtClean="0"/>
              <a:t>Data was limited to the past 60 days by the API</a:t>
            </a:r>
          </a:p>
          <a:p>
            <a:r>
              <a:rPr lang="en-US" dirty="0" smtClean="0"/>
              <a:t>Stock data was obtained from Bloomberg terminals and Yahoo! Finance data</a:t>
            </a:r>
          </a:p>
          <a:p>
            <a:r>
              <a:rPr lang="en-US" dirty="0"/>
              <a:t>Normalizing the influence </a:t>
            </a:r>
            <a:r>
              <a:rPr lang="en-US" dirty="0" smtClean="0"/>
              <a:t>data, volume data, and filtered the influence data</a:t>
            </a:r>
            <a:endParaRPr lang="en-US" dirty="0"/>
          </a:p>
          <a:p>
            <a:r>
              <a:rPr lang="en-US" dirty="0" smtClean="0"/>
              <a:t>Results obtained through randomly selecting 75% of the data as training and 25% as verification</a:t>
            </a:r>
          </a:p>
          <a:p>
            <a:pPr lvl="1"/>
            <a:r>
              <a:rPr lang="en-US" dirty="0" smtClean="0"/>
              <a:t>Experiments were run 10 times to reduce skewed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7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Algorithms</a:t>
            </a:r>
          </a:p>
          <a:p>
            <a:pPr lvl="1"/>
            <a:r>
              <a:rPr lang="en-US" dirty="0" smtClean="0"/>
              <a:t>Random Selection (baseline)</a:t>
            </a:r>
          </a:p>
          <a:p>
            <a:pPr lvl="1"/>
            <a:r>
              <a:rPr lang="en-US" dirty="0" smtClean="0"/>
              <a:t>K-Means classification</a:t>
            </a:r>
          </a:p>
          <a:p>
            <a:pPr lvl="1"/>
            <a:r>
              <a:rPr lang="en-US" dirty="0" smtClean="0"/>
              <a:t>k Nearest Neighbors classification</a:t>
            </a:r>
          </a:p>
          <a:p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Linear Kernel</a:t>
            </a:r>
          </a:p>
          <a:p>
            <a:pPr lvl="1"/>
            <a:r>
              <a:rPr lang="en-US" dirty="0" smtClean="0"/>
              <a:t>Polynomial Kernel</a:t>
            </a:r>
          </a:p>
          <a:p>
            <a:pPr lvl="1"/>
            <a:r>
              <a:rPr lang="en-US" dirty="0" smtClean="0"/>
              <a:t>Radial Function </a:t>
            </a:r>
            <a:r>
              <a:rPr lang="en-US" dirty="0" err="1" smtClean="0"/>
              <a:t>Kernal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999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489551001"/>
              </p:ext>
            </p:extLst>
          </p:nvPr>
        </p:nvGraphicFramePr>
        <p:xfrm>
          <a:off x="1219200" y="1905000"/>
          <a:ext cx="6096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233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(continued)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335644912"/>
              </p:ext>
            </p:extLst>
          </p:nvPr>
        </p:nvGraphicFramePr>
        <p:xfrm>
          <a:off x="1219200" y="1905000"/>
          <a:ext cx="6096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406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Stock Volume prediction</a:t>
            </a:r>
          </a:p>
          <a:p>
            <a:pPr lvl="1"/>
            <a:r>
              <a:rPr lang="en-US" dirty="0" smtClean="0"/>
              <a:t>Prediction is deviates on average 37% from the expected result</a:t>
            </a:r>
          </a:p>
          <a:p>
            <a:pPr lvl="1"/>
            <a:r>
              <a:rPr lang="en-US" dirty="0" smtClean="0"/>
              <a:t>Standard Deviation : 0.49</a:t>
            </a:r>
          </a:p>
          <a:p>
            <a:pPr lvl="1"/>
            <a:r>
              <a:rPr lang="en-US" dirty="0" smtClean="0"/>
              <a:t>Top quarter percentile is 10%</a:t>
            </a:r>
          </a:p>
          <a:p>
            <a:pPr lvl="1"/>
            <a:r>
              <a:rPr lang="en-US" dirty="0" smtClean="0"/>
              <a:t>Top half percentile is 25%</a:t>
            </a:r>
          </a:p>
          <a:p>
            <a:r>
              <a:rPr lang="en-US" dirty="0" smtClean="0"/>
              <a:t>Half the time, the stock volume prediction deviates 25% from the expected result (10% a quarter of the time)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27815363"/>
              </p:ext>
            </p:extLst>
          </p:nvPr>
        </p:nvGraphicFramePr>
        <p:xfrm>
          <a:off x="1066800" y="4343400"/>
          <a:ext cx="60960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04701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249</TotalTime>
  <Words>494</Words>
  <Application>Microsoft Office PowerPoint</Application>
  <PresentationFormat>On-screen Show (4:3)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Influence as a Prediction Metric</vt:lpstr>
      <vt:lpstr>Overview</vt:lpstr>
      <vt:lpstr>Target Function</vt:lpstr>
      <vt:lpstr>Methodology</vt:lpstr>
      <vt:lpstr>Data</vt:lpstr>
      <vt:lpstr>Algorithms</vt:lpstr>
      <vt:lpstr>Evaluation</vt:lpstr>
      <vt:lpstr>Evaluation (continued)</vt:lpstr>
      <vt:lpstr>Evaluation (continued)</vt:lpstr>
      <vt:lpstr>Statistics</vt:lpstr>
      <vt:lpstr>Calculated CCR</vt:lpstr>
      <vt:lpstr>Future Work</vt:lpstr>
    </vt:vector>
  </TitlesOfParts>
  <Company>Cornell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as a Prediction Metric</dc:title>
  <dc:creator>Yi Li</dc:creator>
  <cp:lastModifiedBy>Yi Li</cp:lastModifiedBy>
  <cp:revision>30</cp:revision>
  <dcterms:created xsi:type="dcterms:W3CDTF">2013-03-11T21:01:41Z</dcterms:created>
  <dcterms:modified xsi:type="dcterms:W3CDTF">2013-03-12T22:26:27Z</dcterms:modified>
</cp:coreProperties>
</file>