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70" r:id="rId10"/>
    <p:sldId id="271" r:id="rId11"/>
    <p:sldId id="269" r:id="rId12"/>
    <p:sldId id="266" r:id="rId13"/>
    <p:sldId id="264" r:id="rId14"/>
    <p:sldId id="273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Evaluation with</a:t>
            </a:r>
            <a:r>
              <a:rPr lang="en-US" baseline="0" dirty="0" smtClean="0"/>
              <a:t> Influence as Features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Linear SVM</c:v>
                </c:pt>
                <c:pt idx="1">
                  <c:v>Poly SVM</c:v>
                </c:pt>
                <c:pt idx="2">
                  <c:v>Random</c:v>
                </c:pt>
                <c:pt idx="3">
                  <c:v>kNN</c:v>
                </c:pt>
                <c:pt idx="4">
                  <c:v>Sigmoid TanH SVM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0.46</c:v>
                </c:pt>
                <c:pt idx="1">
                  <c:v>0.47</c:v>
                </c:pt>
                <c:pt idx="2">
                  <c:v>0.50019999999999998</c:v>
                </c:pt>
                <c:pt idx="3">
                  <c:v>0.52</c:v>
                </c:pt>
                <c:pt idx="4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042208"/>
        <c:axId val="1827043840"/>
      </c:barChart>
      <c:catAx>
        <c:axId val="1827042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Algorithms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43840"/>
        <c:crosses val="autoZero"/>
        <c:auto val="1"/>
        <c:lblAlgn val="ctr"/>
        <c:lblOffset val="100"/>
        <c:noMultiLvlLbl val="0"/>
      </c:catAx>
      <c:valAx>
        <c:axId val="18270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0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Evaluation with</a:t>
            </a:r>
            <a:r>
              <a:rPr lang="en-US" baseline="0" dirty="0" smtClean="0"/>
              <a:t> Influence and Stock Data as Features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Poly SVM</c:v>
                </c:pt>
                <c:pt idx="1">
                  <c:v>Random</c:v>
                </c:pt>
                <c:pt idx="2">
                  <c:v>Sigmoid TanH SVM</c:v>
                </c:pt>
                <c:pt idx="3">
                  <c:v>kNN</c:v>
                </c:pt>
                <c:pt idx="4">
                  <c:v>Linear SVM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0.47399999999999998</c:v>
                </c:pt>
                <c:pt idx="1">
                  <c:v>0.50002000000000002</c:v>
                </c:pt>
                <c:pt idx="2">
                  <c:v>0.504</c:v>
                </c:pt>
                <c:pt idx="3">
                  <c:v>0.505</c:v>
                </c:pt>
                <c:pt idx="4">
                  <c:v>0.52500000000000002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167728"/>
        <c:axId val="1900166096"/>
      </c:barChart>
      <c:catAx>
        <c:axId val="190016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Algorithms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166096"/>
        <c:crosses val="autoZero"/>
        <c:auto val="1"/>
        <c:lblAlgn val="ctr"/>
        <c:lblOffset val="100"/>
        <c:noMultiLvlLbl val="0"/>
      </c:catAx>
      <c:valAx>
        <c:axId val="190016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16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Evaluation with Filtered Influence (Twitter Only)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kNN</c:v>
                </c:pt>
                <c:pt idx="1">
                  <c:v>Random</c:v>
                </c:pt>
                <c:pt idx="2">
                  <c:v>Sigmoid TanH SVM</c:v>
                </c:pt>
                <c:pt idx="3">
                  <c:v>Linear 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0.42000000000000004</c:v>
                </c:pt>
                <c:pt idx="1">
                  <c:v>0.5</c:v>
                </c:pt>
                <c:pt idx="2">
                  <c:v>0.50285000000000002</c:v>
                </c:pt>
                <c:pt idx="3">
                  <c:v>0.56887999999999994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161200"/>
        <c:axId val="1900159024"/>
      </c:barChart>
      <c:catAx>
        <c:axId val="190016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Learning</a:t>
                </a:r>
                <a:r>
                  <a:rPr lang="en-US" baseline="0" dirty="0" smtClean="0"/>
                  <a:t> Algorithms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159024"/>
        <c:crosses val="autoZero"/>
        <c:auto val="1"/>
        <c:lblAlgn val="ctr"/>
        <c:lblOffset val="100"/>
        <c:noMultiLvlLbl val="0"/>
      </c:catAx>
      <c:valAx>
        <c:axId val="190015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16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Deviation of Stock Volume</a:t>
            </a:r>
            <a:r>
              <a:rPr lang="en-US" baseline="0" dirty="0" smtClean="0"/>
              <a:t> Prediction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794996719160104"/>
          <c:y val="0.24754394799487267"/>
          <c:w val="0.78705003280839891"/>
          <c:h val="0.67575535616187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Deviation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0.150074059861</c:v>
                </c:pt>
                <c:pt idx="1">
                  <c:v>0.26920294906999997</c:v>
                </c:pt>
                <c:pt idx="2">
                  <c:v>5.2727972874000002E-2</c:v>
                </c:pt>
                <c:pt idx="3">
                  <c:v>2.92812222705E-2</c:v>
                </c:pt>
                <c:pt idx="4">
                  <c:v>2.8309545960400001E-2</c:v>
                </c:pt>
                <c:pt idx="5">
                  <c:v>0.20680269742400001</c:v>
                </c:pt>
                <c:pt idx="6">
                  <c:v>0.651183185208</c:v>
                </c:pt>
                <c:pt idx="7">
                  <c:v>0.68259139775</c:v>
                </c:pt>
                <c:pt idx="8">
                  <c:v>0.69954732763499994</c:v>
                </c:pt>
                <c:pt idx="9">
                  <c:v>0.613237040954</c:v>
                </c:pt>
                <c:pt idx="10">
                  <c:v>0.80545551415299999</c:v>
                </c:pt>
                <c:pt idx="11">
                  <c:v>0.18790482659399999</c:v>
                </c:pt>
                <c:pt idx="12">
                  <c:v>0.114084802331</c:v>
                </c:pt>
                <c:pt idx="13">
                  <c:v>0.28796211691399998</c:v>
                </c:pt>
                <c:pt idx="14">
                  <c:v>0.496400525978</c:v>
                </c:pt>
                <c:pt idx="15">
                  <c:v>0.228921017831</c:v>
                </c:pt>
                <c:pt idx="16">
                  <c:v>0.780884395264</c:v>
                </c:pt>
                <c:pt idx="17">
                  <c:v>2.3391719360899999E-2</c:v>
                </c:pt>
                <c:pt idx="18">
                  <c:v>0.97197226855700003</c:v>
                </c:pt>
                <c:pt idx="19">
                  <c:v>0.103424079128</c:v>
                </c:pt>
                <c:pt idx="20">
                  <c:v>1.1174246320200001</c:v>
                </c:pt>
                <c:pt idx="21">
                  <c:v>2.3238143134299998E-3</c:v>
                </c:pt>
                <c:pt idx="22">
                  <c:v>0.26852216009500002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169360"/>
        <c:axId val="1900160112"/>
      </c:scatterChart>
      <c:valAx>
        <c:axId val="19001693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0160112"/>
        <c:crosses val="autoZero"/>
        <c:crossBetween val="midCat"/>
      </c:valAx>
      <c:valAx>
        <c:axId val="19001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Stock Volume Deviation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169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1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5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517853-C5D0-4D14-877E-21DC998D7767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C4D94B-E9A9-4252-8FAE-47C2B20E0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r.edu/~vagelis/publications/wsdm2012-microblog-financial.pdf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 as a Prediction Metric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Li</a:t>
            </a:r>
          </a:p>
          <a:p>
            <a:r>
              <a:rPr lang="en-US" dirty="0" err="1" smtClean="0"/>
              <a:t>Chaorong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Twitter based Influence Prediction provides the optimal results</a:t>
            </a:r>
          </a:p>
          <a:p>
            <a:r>
              <a:rPr lang="en-US" dirty="0" smtClean="0"/>
              <a:t>Stock data seems to add additional noise into the system</a:t>
            </a:r>
          </a:p>
          <a:p>
            <a:r>
              <a:rPr lang="en-US" dirty="0" smtClean="0"/>
              <a:t>Matches the findings of the </a:t>
            </a:r>
            <a:r>
              <a:rPr lang="en-US" dirty="0"/>
              <a:t>Ruiz, Castillo et al.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2177788"/>
              </p:ext>
            </p:extLst>
          </p:nvPr>
        </p:nvGraphicFramePr>
        <p:xfrm>
          <a:off x="4594225" y="1828802"/>
          <a:ext cx="3360737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575"/>
                <a:gridCol w="1173162"/>
              </a:tblGrid>
              <a:tr h="974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Best Prediction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</a:tr>
              <a:tr h="894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Evaluation with Influence as Features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</a:tr>
              <a:tr h="1587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Evaluation with Influence and Stock Data as Features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</a:tr>
              <a:tr h="8944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Evaluation with Filtered Influence (Twitter Only)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5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Volume </a:t>
            </a:r>
            <a:r>
              <a:rPr lang="en-US" dirty="0" smtClean="0"/>
              <a:t>prediction (using </a:t>
            </a:r>
            <a:r>
              <a:rPr lang="en-US" dirty="0" err="1" smtClean="0"/>
              <a:t>kNN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Prediction is deviates on average 37% from the expected result</a:t>
            </a:r>
          </a:p>
          <a:p>
            <a:pPr lvl="1"/>
            <a:r>
              <a:rPr lang="en-US" dirty="0" smtClean="0"/>
              <a:t>Standard Deviation : 0.49</a:t>
            </a:r>
          </a:p>
          <a:p>
            <a:pPr lvl="1"/>
            <a:r>
              <a:rPr lang="en-US" dirty="0" smtClean="0"/>
              <a:t>Top quarter percentile is 10%</a:t>
            </a:r>
          </a:p>
          <a:p>
            <a:pPr lvl="1"/>
            <a:r>
              <a:rPr lang="en-US" dirty="0" smtClean="0"/>
              <a:t>Top half percentile is 25%</a:t>
            </a:r>
          </a:p>
          <a:p>
            <a:r>
              <a:rPr lang="en-US" dirty="0" smtClean="0"/>
              <a:t>Half the time, the stock volume prediction deviates 25% from the expected result (10% a quarter of the time)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27815363"/>
              </p:ext>
            </p:extLst>
          </p:nvPr>
        </p:nvGraphicFramePr>
        <p:xfrm>
          <a:off x="1066800" y="4343400"/>
          <a:ext cx="6096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47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was run 20 times with randomly selected training and testing data</a:t>
            </a:r>
          </a:p>
          <a:p>
            <a:r>
              <a:rPr lang="en-US" dirty="0" smtClean="0"/>
              <a:t>‘Prediction with Influence as features’ z-score: -2.25</a:t>
            </a:r>
          </a:p>
          <a:p>
            <a:pPr lvl="1"/>
            <a:r>
              <a:rPr lang="en-US" dirty="0" smtClean="0"/>
              <a:t>2.23 Standard Deviations </a:t>
            </a:r>
            <a:r>
              <a:rPr lang="en-US" dirty="0"/>
              <a:t>within </a:t>
            </a:r>
            <a:r>
              <a:rPr lang="en-US" dirty="0" smtClean="0"/>
              <a:t>‘Random Guess’</a:t>
            </a:r>
          </a:p>
          <a:p>
            <a:r>
              <a:rPr lang="en-US" dirty="0" smtClean="0"/>
              <a:t>‘Prediction with Influence and Volume as features’ z-score: -1.61</a:t>
            </a:r>
          </a:p>
          <a:p>
            <a:pPr lvl="1"/>
            <a:r>
              <a:rPr lang="en-US" dirty="0" smtClean="0"/>
              <a:t>1.7 Standard Deviations within ‘Random Guess</a:t>
            </a:r>
            <a:r>
              <a:rPr lang="en-US" dirty="0" smtClean="0"/>
              <a:t>’</a:t>
            </a:r>
          </a:p>
          <a:p>
            <a:r>
              <a:rPr lang="en-US" dirty="0"/>
              <a:t>Evaluation with Filtered Influence (Twitter Only</a:t>
            </a:r>
            <a:r>
              <a:rPr lang="en-US" dirty="0" smtClean="0"/>
              <a:t>) Standard Deviation: 0.03836</a:t>
            </a:r>
          </a:p>
          <a:p>
            <a:pPr lvl="1"/>
            <a:r>
              <a:rPr lang="en-US" dirty="0" smtClean="0"/>
              <a:t>1.7 Standard Deviations within ‘Random Guess’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0"/>
            <a:ext cx="6446520" cy="1684338"/>
          </a:xfrm>
        </p:spPr>
        <p:txBody>
          <a:bodyPr/>
          <a:lstStyle/>
          <a:p>
            <a:r>
              <a:rPr lang="en-US" dirty="0" smtClean="0"/>
              <a:t>Pearson cross-correlation coefficient is calculated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Correlation with volume and influence data is relatively low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91"/>
              </p:ext>
            </p:extLst>
          </p:nvPr>
        </p:nvGraphicFramePr>
        <p:xfrm>
          <a:off x="457200" y="1905000"/>
          <a:ext cx="7391399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7932"/>
                <a:gridCol w="718542"/>
                <a:gridCol w="775225"/>
                <a:gridCol w="923925"/>
                <a:gridCol w="923925"/>
                <a:gridCol w="923925"/>
                <a:gridCol w="923925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Lag [days]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-0.097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-0.16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</a:t>
                      </a:r>
                      <a:r>
                        <a:rPr lang="en-US" baseline="0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-0.064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-0.056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\rho_{X,Y}=\mathrm{corr}(X,Y)={\mathrm{cov}(X,Y) \over \sigma_X \sigma_Y} ={E[(X-\mu_X)(Y-\mu_Y)] \over \sigma_X\sigma_Y}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1" y="4999109"/>
            <a:ext cx="46767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7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</a:t>
            </a:r>
            <a:r>
              <a:rPr lang="en-US" dirty="0" smtClean="0"/>
              <a:t>CCR (Twitter Filtered)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572000"/>
            <a:ext cx="6446520" cy="1684338"/>
          </a:xfrm>
        </p:spPr>
        <p:txBody>
          <a:bodyPr/>
          <a:lstStyle/>
          <a:p>
            <a:r>
              <a:rPr lang="en-US" dirty="0" smtClean="0"/>
              <a:t>Pearson cross-correlation coefficient is calculated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Correlation with volume and influence data is relatively low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78139"/>
              </p:ext>
            </p:extLst>
          </p:nvPr>
        </p:nvGraphicFramePr>
        <p:xfrm>
          <a:off x="457200" y="1905000"/>
          <a:ext cx="7391399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7932"/>
                <a:gridCol w="718542"/>
                <a:gridCol w="775225"/>
                <a:gridCol w="923925"/>
                <a:gridCol w="923925"/>
                <a:gridCol w="923925"/>
                <a:gridCol w="923925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Lag [days]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0.028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Inf.</a:t>
                      </a:r>
                      <a:r>
                        <a:rPr lang="en-US" baseline="0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-0.0128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0.007</a:t>
                      </a:r>
                      <a:endParaRPr lang="en-US" sz="1400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r>
                        <a:rPr lang="en-US" sz="1400" dirty="0" smtClean="0"/>
                        <a:t>0.026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\rho_{X,Y}=\mathrm{corr}(X,Y)={\mathrm{cov}(X,Y) \over \sigma_X \sigma_Y} ={E[(X-\mu_X)(Y-\mu_Y)] \over \sigma_X\sigma_Y}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1" y="4999109"/>
            <a:ext cx="46767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1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more features</a:t>
            </a:r>
          </a:p>
          <a:p>
            <a:r>
              <a:rPr lang="en-US" dirty="0" smtClean="0"/>
              <a:t>Mixed Entropy Markov Model</a:t>
            </a:r>
          </a:p>
          <a:p>
            <a:r>
              <a:rPr lang="en-US" dirty="0" smtClean="0"/>
              <a:t>Explore more target functions</a:t>
            </a:r>
          </a:p>
          <a:p>
            <a:pPr lvl="1"/>
            <a:r>
              <a:rPr lang="en-US" dirty="0" smtClean="0"/>
              <a:t>Stock prices</a:t>
            </a:r>
          </a:p>
          <a:p>
            <a:pPr lvl="1"/>
            <a:r>
              <a:rPr lang="en-US" smtClean="0"/>
              <a:t>Influence score</a:t>
            </a:r>
          </a:p>
        </p:txBody>
      </p:sp>
    </p:spTree>
    <p:extLst>
      <p:ext uri="{BB962C8B-B14F-4D97-AF65-F5344CB8AC3E}">
        <p14:creationId xmlns:p14="http://schemas.microsoft.com/office/powerpoint/2010/main" val="275580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Prof. Joachim's SVM-light program.</a:t>
            </a:r>
            <a:br>
              <a:rPr lang="en-US" dirty="0"/>
            </a:br>
            <a:r>
              <a:rPr lang="en-US" dirty="0">
                <a:hlinkClick r:id="rId2"/>
              </a:rPr>
              <a:t>http://svmlight.joachims.org/</a:t>
            </a:r>
            <a:endParaRPr lang="en-US" dirty="0"/>
          </a:p>
          <a:p>
            <a:r>
              <a:rPr lang="en-US" dirty="0"/>
              <a:t>Ruiz, Castillo et al. also took a </a:t>
            </a:r>
            <a:r>
              <a:rPr lang="en-US" dirty="0" smtClean="0"/>
              <a:t>similar </a:t>
            </a:r>
            <a:r>
              <a:rPr lang="en-US" dirty="0"/>
              <a:t>approach; however they only used Twitter data. </a:t>
            </a:r>
            <a:r>
              <a:rPr lang="en-US" dirty="0">
                <a:hlinkClick r:id="rId3"/>
              </a:rPr>
              <a:t>http://www.cs.ucr.edu/~vagelis/publications/wsdm2012-microblog-financial.pdf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Appinions</a:t>
            </a:r>
            <a:r>
              <a:rPr lang="en-US" dirty="0" smtClean="0"/>
              <a:t> provides a topic/influence metric</a:t>
            </a:r>
          </a:p>
          <a:p>
            <a:r>
              <a:rPr lang="en-US" dirty="0" smtClean="0"/>
              <a:t>We are exploring the predictive capacity of the topic/influence metric</a:t>
            </a:r>
          </a:p>
          <a:p>
            <a:r>
              <a:rPr lang="en-US" dirty="0" smtClean="0"/>
              <a:t>Our goal is to determine if the information from the topic/influence graph is statistically significant in predicting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of stock trades</a:t>
            </a:r>
          </a:p>
          <a:p>
            <a:pPr lvl="1"/>
            <a:r>
              <a:rPr lang="en-US" dirty="0" smtClean="0"/>
              <a:t>We aimed to predict whether the direction of volume of stock trades for the next day</a:t>
            </a:r>
          </a:p>
          <a:p>
            <a:pPr lvl="1"/>
            <a:r>
              <a:rPr lang="en-US" dirty="0" smtClean="0"/>
              <a:t>We also aimed to predict stock volumes values for the next day</a:t>
            </a:r>
          </a:p>
          <a:p>
            <a:r>
              <a:rPr lang="en-US" dirty="0" smtClean="0"/>
              <a:t>Granularity of this data fits nicely with the topic/influence metric</a:t>
            </a:r>
          </a:p>
          <a:p>
            <a:r>
              <a:rPr lang="en-US" dirty="0" smtClean="0"/>
              <a:t>Data is easily accessible</a:t>
            </a:r>
          </a:p>
          <a:p>
            <a:r>
              <a:rPr lang="en-US" dirty="0" smtClean="0"/>
              <a:t>The volume of stock trades may have a strong co-relation with the topic/influence data</a:t>
            </a:r>
          </a:p>
          <a:p>
            <a:r>
              <a:rPr lang="en-US" dirty="0" smtClean="0"/>
              <a:t>Other possible target functions:</a:t>
            </a:r>
          </a:p>
          <a:p>
            <a:pPr lvl="1"/>
            <a:r>
              <a:rPr lang="en-US" dirty="0" smtClean="0"/>
              <a:t>Stock prices</a:t>
            </a:r>
          </a:p>
          <a:p>
            <a:pPr lvl="1"/>
            <a:r>
              <a:rPr lang="en-US" dirty="0" smtClean="0"/>
              <a:t>Market share of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several baseline algorithms</a:t>
            </a:r>
          </a:p>
          <a:p>
            <a:r>
              <a:rPr lang="en-US" dirty="0" smtClean="0"/>
              <a:t>Experiment with the different parameters of each algorithm</a:t>
            </a:r>
          </a:p>
          <a:p>
            <a:r>
              <a:rPr lang="en-US" dirty="0" smtClean="0"/>
              <a:t>Develop an SVM model and classify the validation data, comparing the results with the baseline algorithms</a:t>
            </a:r>
          </a:p>
          <a:p>
            <a:r>
              <a:rPr lang="en-US" dirty="0" smtClean="0"/>
              <a:t>Also compared the results derived from the influence data with results using just the stock volume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Net Influence score, Opinion Volume, and Sentiment from the </a:t>
            </a:r>
            <a:r>
              <a:rPr lang="en-US" dirty="0" err="1" smtClean="0"/>
              <a:t>Appinions</a:t>
            </a:r>
            <a:endParaRPr lang="en-US" dirty="0" smtClean="0"/>
          </a:p>
          <a:p>
            <a:r>
              <a:rPr lang="en-US" dirty="0" smtClean="0"/>
              <a:t>Data was limited to the past 60 days by the API</a:t>
            </a:r>
          </a:p>
          <a:p>
            <a:r>
              <a:rPr lang="en-US" dirty="0" smtClean="0"/>
              <a:t>Stock data was obtained from Bloomberg terminals and Yahoo! Finance data</a:t>
            </a:r>
          </a:p>
          <a:p>
            <a:r>
              <a:rPr lang="en-US" dirty="0"/>
              <a:t>Normalizing the influence </a:t>
            </a:r>
            <a:r>
              <a:rPr lang="en-US" dirty="0" smtClean="0"/>
              <a:t>data, volume data, and filtered the influence data</a:t>
            </a:r>
            <a:endParaRPr lang="en-US" dirty="0"/>
          </a:p>
          <a:p>
            <a:r>
              <a:rPr lang="en-US" dirty="0" smtClean="0"/>
              <a:t>Results obtained through randomly selecting 75% of the data as training and 25% as verification</a:t>
            </a:r>
          </a:p>
          <a:p>
            <a:pPr lvl="1"/>
            <a:r>
              <a:rPr lang="en-US" dirty="0" smtClean="0"/>
              <a:t>Experiments were run 10 times to reduce skewed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Algorithms</a:t>
            </a:r>
          </a:p>
          <a:p>
            <a:pPr lvl="1"/>
            <a:r>
              <a:rPr lang="en-US" dirty="0" smtClean="0"/>
              <a:t>Random Selection (baseline)</a:t>
            </a:r>
          </a:p>
          <a:p>
            <a:pPr lvl="1"/>
            <a:r>
              <a:rPr lang="en-US" dirty="0" smtClean="0"/>
              <a:t>K-Means classification</a:t>
            </a:r>
          </a:p>
          <a:p>
            <a:pPr lvl="1"/>
            <a:r>
              <a:rPr lang="en-US" dirty="0" smtClean="0"/>
              <a:t>k Nearest Neighbors classification</a:t>
            </a:r>
          </a:p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Polynomial Kernel</a:t>
            </a:r>
          </a:p>
          <a:p>
            <a:pPr lvl="1"/>
            <a:r>
              <a:rPr lang="en-US" dirty="0" smtClean="0"/>
              <a:t>Radial Function </a:t>
            </a:r>
            <a:r>
              <a:rPr lang="en-US" dirty="0" err="1" smtClean="0"/>
              <a:t>Kernal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9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89551001"/>
              </p:ext>
            </p:extLst>
          </p:nvPr>
        </p:nvGraphicFramePr>
        <p:xfrm>
          <a:off x="1219200" y="19050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233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(continued)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35644912"/>
              </p:ext>
            </p:extLst>
          </p:nvPr>
        </p:nvGraphicFramePr>
        <p:xfrm>
          <a:off x="1219200" y="19050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406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124561"/>
              </p:ext>
            </p:extLst>
          </p:nvPr>
        </p:nvGraphicFramePr>
        <p:xfrm>
          <a:off x="946150" y="1828800"/>
          <a:ext cx="644683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700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300</TotalTime>
  <Words>681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Influence as a Prediction Metric</vt:lpstr>
      <vt:lpstr>Overview</vt:lpstr>
      <vt:lpstr>Target Function</vt:lpstr>
      <vt:lpstr>Methodology</vt:lpstr>
      <vt:lpstr>Data</vt:lpstr>
      <vt:lpstr>Algorithms</vt:lpstr>
      <vt:lpstr>Evaluation</vt:lpstr>
      <vt:lpstr>Evaluation (continued)</vt:lpstr>
      <vt:lpstr>Evaluation (continued)</vt:lpstr>
      <vt:lpstr>Evaluation (continued)</vt:lpstr>
      <vt:lpstr>Evaluation (continued)</vt:lpstr>
      <vt:lpstr>Statistics</vt:lpstr>
      <vt:lpstr>Calculated CCR</vt:lpstr>
      <vt:lpstr>Calculated CCR (Twitter Filtered)</vt:lpstr>
      <vt:lpstr>Future Work</vt:lpstr>
      <vt:lpstr>Related Work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as a Prediction Metric</dc:title>
  <dc:creator>Yi Li</dc:creator>
  <cp:lastModifiedBy>Yi Li</cp:lastModifiedBy>
  <cp:revision>36</cp:revision>
  <dcterms:created xsi:type="dcterms:W3CDTF">2013-03-11T21:01:41Z</dcterms:created>
  <dcterms:modified xsi:type="dcterms:W3CDTF">2013-05-14T13:53:44Z</dcterms:modified>
</cp:coreProperties>
</file>