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64" r:id="rId5"/>
    <p:sldId id="258" r:id="rId6"/>
    <p:sldId id="270" r:id="rId7"/>
    <p:sldId id="271" r:id="rId8"/>
    <p:sldId id="278" r:id="rId9"/>
    <p:sldId id="277" r:id="rId10"/>
    <p:sldId id="276" r:id="rId11"/>
    <p:sldId id="265" r:id="rId12"/>
    <p:sldId id="266" r:id="rId13"/>
    <p:sldId id="267" r:id="rId14"/>
    <p:sldId id="269" r:id="rId15"/>
    <p:sldId id="275" r:id="rId16"/>
    <p:sldId id="280" r:id="rId17"/>
    <p:sldId id="279" r:id="rId18"/>
    <p:sldId id="273" r:id="rId19"/>
    <p:sldId id="260" r:id="rId20"/>
    <p:sldId id="272" r:id="rId21"/>
    <p:sldId id="274" r:id="rId22"/>
    <p:sldId id="262" r:id="rId2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iba.org/professional-development/career-centre/what-is-business-analysis/" TargetMode="External"/><Relationship Id="rId2" Type="http://schemas.openxmlformats.org/officeDocument/2006/relationships/hyperlink" Target="http://www.marketsandmarketsblog.com/" TargetMode="External"/><Relationship Id="rId1" Type="http://schemas.openxmlformats.org/officeDocument/2006/relationships/slideLayout" Target="../slideLayouts/slideLayout1.xml"/><Relationship Id="rId4" Type="http://schemas.openxmlformats.org/officeDocument/2006/relationships/hyperlink" Target="https://www.investopedia.com/terms/s/swot.as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32"/>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19354" cy="954041"/>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p:nvPr/>
        </p:nvSpPr>
        <p:spPr>
          <a:xfrm>
            <a:off x="802475" y="1377186"/>
            <a:ext cx="3053080" cy="954364"/>
          </a:xfrm>
          <a:prstGeom prst="rect">
            <a:avLst/>
          </a:prstGeom>
        </p:spPr>
        <p:txBody>
          <a:bodyPr vert="horz" wrap="square" lIns="0" tIns="8890" rIns="0" bIns="0" rtlCol="0">
            <a:spAutoFit/>
          </a:bodyPr>
          <a:lstStyle/>
          <a:p>
            <a:pPr marL="12700" marR="5080">
              <a:lnSpc>
                <a:spcPct val="100699"/>
              </a:lnSpc>
              <a:spcBef>
                <a:spcPts val="70"/>
              </a:spcBef>
            </a:pPr>
            <a:r>
              <a:rPr lang="en-CA" sz="3600" b="1" spc="25" dirty="0" smtClean="0">
                <a:solidFill>
                  <a:srgbClr val="1A1A1A"/>
                </a:solidFill>
                <a:latin typeface="Trebuchet MS"/>
                <a:cs typeface="Trebuchet MS"/>
              </a:rPr>
              <a:t>Mini Project</a:t>
            </a:r>
            <a:endParaRPr lang="en-CA" sz="3600" b="1" spc="-225" dirty="0" smtClean="0">
              <a:solidFill>
                <a:srgbClr val="1A1A1A"/>
              </a:solidFill>
              <a:latin typeface="Trebuchet MS"/>
              <a:cs typeface="Trebuchet MS"/>
            </a:endParaRPr>
          </a:p>
          <a:p>
            <a:pPr marL="12700" marR="5080">
              <a:lnSpc>
                <a:spcPct val="100699"/>
              </a:lnSpc>
              <a:spcBef>
                <a:spcPts val="70"/>
              </a:spcBef>
            </a:pPr>
            <a:r>
              <a:rPr sz="2400" b="1" spc="-10" dirty="0" smtClean="0">
                <a:solidFill>
                  <a:srgbClr val="1A1A1A"/>
                </a:solidFill>
                <a:latin typeface="Trebuchet MS"/>
                <a:cs typeface="Trebuchet MS"/>
              </a:rPr>
              <a:t>P</a:t>
            </a:r>
            <a:r>
              <a:rPr sz="2400" b="1" spc="-35" dirty="0" smtClean="0">
                <a:solidFill>
                  <a:srgbClr val="1A1A1A"/>
                </a:solidFill>
                <a:latin typeface="Trebuchet MS"/>
                <a:cs typeface="Trebuchet MS"/>
              </a:rPr>
              <a:t>r</a:t>
            </a:r>
            <a:r>
              <a:rPr sz="2400" b="1" spc="-5" dirty="0" smtClean="0">
                <a:solidFill>
                  <a:srgbClr val="1A1A1A"/>
                </a:solidFill>
                <a:latin typeface="Trebuchet MS"/>
                <a:cs typeface="Trebuchet MS"/>
              </a:rPr>
              <a:t>oject </a:t>
            </a:r>
            <a:r>
              <a:rPr sz="2400" b="1" spc="120" dirty="0" smtClean="0">
                <a:solidFill>
                  <a:srgbClr val="1A1A1A"/>
                </a:solidFill>
                <a:latin typeface="Trebuchet MS"/>
                <a:cs typeface="Trebuchet MS"/>
              </a:rPr>
              <a:t>Submission</a:t>
            </a:r>
            <a:endParaRPr sz="2400" dirty="0">
              <a:latin typeface="Trebuchet MS"/>
              <a:cs typeface="Trebuchet MS"/>
            </a:endParaRPr>
          </a:p>
        </p:txBody>
      </p:sp>
      <p:sp>
        <p:nvSpPr>
          <p:cNvPr id="11" name="object 11"/>
          <p:cNvSpPr txBox="1"/>
          <p:nvPr/>
        </p:nvSpPr>
        <p:spPr>
          <a:xfrm>
            <a:off x="802650" y="3542596"/>
            <a:ext cx="3222625" cy="269240"/>
          </a:xfrm>
          <a:prstGeom prst="rect">
            <a:avLst/>
          </a:prstGeom>
        </p:spPr>
        <p:txBody>
          <a:bodyPr vert="horz" wrap="square" lIns="0" tIns="12700" rIns="0" bIns="0" rtlCol="0">
            <a:spAutoFit/>
          </a:bodyPr>
          <a:lstStyle/>
          <a:p>
            <a:pPr marL="12700">
              <a:lnSpc>
                <a:spcPct val="100000"/>
              </a:lnSpc>
              <a:spcBef>
                <a:spcPts val="100"/>
              </a:spcBef>
            </a:pPr>
            <a:r>
              <a:rPr sz="1600" b="1" spc="-80" dirty="0">
                <a:solidFill>
                  <a:srgbClr val="595959"/>
                </a:solidFill>
                <a:latin typeface="Tahoma"/>
                <a:cs typeface="Tahoma"/>
              </a:rPr>
              <a:t>Du</a:t>
            </a:r>
            <a:r>
              <a:rPr sz="1600" b="1" spc="-65" dirty="0">
                <a:solidFill>
                  <a:srgbClr val="595959"/>
                </a:solidFill>
                <a:latin typeface="Tahoma"/>
                <a:cs typeface="Tahoma"/>
              </a:rPr>
              <a:t>e</a:t>
            </a:r>
            <a:r>
              <a:rPr sz="1600" b="1" spc="-75" dirty="0">
                <a:solidFill>
                  <a:srgbClr val="595959"/>
                </a:solidFill>
                <a:latin typeface="Tahoma"/>
                <a:cs typeface="Tahoma"/>
              </a:rPr>
              <a:t> </a:t>
            </a:r>
            <a:r>
              <a:rPr sz="1600" b="1" spc="-35" dirty="0">
                <a:solidFill>
                  <a:srgbClr val="595959"/>
                </a:solidFill>
                <a:latin typeface="Tahoma"/>
                <a:cs typeface="Tahoma"/>
              </a:rPr>
              <a:t>F</a:t>
            </a:r>
            <a:r>
              <a:rPr sz="1600" b="1" spc="-70" dirty="0">
                <a:solidFill>
                  <a:srgbClr val="595959"/>
                </a:solidFill>
                <a:latin typeface="Tahoma"/>
                <a:cs typeface="Tahoma"/>
              </a:rPr>
              <a:t>r</a:t>
            </a:r>
            <a:r>
              <a:rPr sz="1600" b="1" spc="-55" dirty="0">
                <a:solidFill>
                  <a:srgbClr val="595959"/>
                </a:solidFill>
                <a:latin typeface="Tahoma"/>
                <a:cs typeface="Tahoma"/>
              </a:rPr>
              <a:t>ida</a:t>
            </a:r>
            <a:r>
              <a:rPr sz="1600" b="1" spc="-120" dirty="0">
                <a:solidFill>
                  <a:srgbClr val="595959"/>
                </a:solidFill>
                <a:latin typeface="Tahoma"/>
                <a:cs typeface="Tahoma"/>
              </a:rPr>
              <a:t>y</a:t>
            </a:r>
            <a:r>
              <a:rPr sz="1600" b="1" spc="-85" dirty="0">
                <a:solidFill>
                  <a:srgbClr val="595959"/>
                </a:solidFill>
                <a:latin typeface="Tahoma"/>
                <a:cs typeface="Tahoma"/>
              </a:rPr>
              <a:t>,</a:t>
            </a:r>
            <a:r>
              <a:rPr sz="1600" b="1" spc="-75" dirty="0">
                <a:solidFill>
                  <a:srgbClr val="595959"/>
                </a:solidFill>
                <a:latin typeface="Tahoma"/>
                <a:cs typeface="Tahoma"/>
              </a:rPr>
              <a:t> </a:t>
            </a:r>
            <a:r>
              <a:rPr lang="en-CA" sz="1600" b="1" spc="-50" dirty="0" err="1" smtClean="0">
                <a:solidFill>
                  <a:srgbClr val="595959"/>
                </a:solidFill>
                <a:latin typeface="Tahoma"/>
                <a:cs typeface="Tahoma"/>
              </a:rPr>
              <a:t>june</a:t>
            </a:r>
            <a:r>
              <a:rPr sz="1600" b="1" spc="-75" dirty="0" smtClean="0">
                <a:solidFill>
                  <a:srgbClr val="595959"/>
                </a:solidFill>
                <a:latin typeface="Tahoma"/>
                <a:cs typeface="Tahoma"/>
              </a:rPr>
              <a:t> </a:t>
            </a:r>
            <a:r>
              <a:rPr sz="1600" b="1" spc="-200" dirty="0" smtClean="0">
                <a:solidFill>
                  <a:srgbClr val="595959"/>
                </a:solidFill>
                <a:latin typeface="Tahoma"/>
                <a:cs typeface="Tahoma"/>
              </a:rPr>
              <a:t>2</a:t>
            </a:r>
            <a:r>
              <a:rPr lang="en-CA" sz="1600" b="1" dirty="0">
                <a:solidFill>
                  <a:srgbClr val="595959"/>
                </a:solidFill>
                <a:latin typeface="Tahoma"/>
                <a:cs typeface="Tahoma"/>
              </a:rPr>
              <a:t>7</a:t>
            </a:r>
            <a:r>
              <a:rPr sz="1600" b="1" dirty="0" err="1" smtClean="0">
                <a:solidFill>
                  <a:srgbClr val="595959"/>
                </a:solidFill>
                <a:latin typeface="Tahoma"/>
                <a:cs typeface="Tahoma"/>
              </a:rPr>
              <a:t>t</a:t>
            </a:r>
            <a:r>
              <a:rPr sz="1600" b="1" spc="-75" dirty="0" err="1" smtClean="0">
                <a:solidFill>
                  <a:srgbClr val="595959"/>
                </a:solidFill>
                <a:latin typeface="Tahoma"/>
                <a:cs typeface="Tahoma"/>
              </a:rPr>
              <a:t>h</a:t>
            </a:r>
            <a:r>
              <a:rPr sz="1600" b="1" spc="-75" dirty="0" smtClean="0">
                <a:solidFill>
                  <a:srgbClr val="595959"/>
                </a:solidFill>
                <a:latin typeface="Tahoma"/>
                <a:cs typeface="Tahoma"/>
              </a:rPr>
              <a:t> </a:t>
            </a:r>
            <a:r>
              <a:rPr sz="1600" b="1" spc="-55" dirty="0">
                <a:solidFill>
                  <a:srgbClr val="595959"/>
                </a:solidFill>
                <a:latin typeface="Tahoma"/>
                <a:cs typeface="Tahoma"/>
              </a:rPr>
              <a:t>at</a:t>
            </a:r>
            <a:r>
              <a:rPr sz="1600" b="1" spc="-75" dirty="0">
                <a:solidFill>
                  <a:srgbClr val="595959"/>
                </a:solidFill>
                <a:latin typeface="Tahoma"/>
                <a:cs typeface="Tahoma"/>
              </a:rPr>
              <a:t> </a:t>
            </a:r>
            <a:r>
              <a:rPr lang="en-CA" sz="1600" b="1" spc="-110" dirty="0" smtClean="0">
                <a:solidFill>
                  <a:srgbClr val="595959"/>
                </a:solidFill>
                <a:latin typeface="Tahoma"/>
                <a:cs typeface="Tahoma"/>
              </a:rPr>
              <a:t>1</a:t>
            </a:r>
            <a:r>
              <a:rPr sz="1600" b="1" spc="-110" dirty="0" smtClean="0">
                <a:solidFill>
                  <a:srgbClr val="595959"/>
                </a:solidFill>
                <a:latin typeface="Tahoma"/>
                <a:cs typeface="Tahoma"/>
              </a:rPr>
              <a:t>:00pm</a:t>
            </a:r>
            <a:endParaRPr sz="1600" dirty="0">
              <a:latin typeface="Tahoma"/>
              <a:cs typeface="Tahom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246221"/>
          </a:xfrm>
        </p:spPr>
        <p:txBody>
          <a:bodyPr/>
          <a:lstStyle/>
          <a:p>
            <a:r>
              <a:rPr lang="en-US" sz="1600" dirty="0" smtClean="0"/>
              <a:t>How female who are susceptible to selection heard about </a:t>
            </a:r>
            <a:r>
              <a:rPr lang="en-US" sz="1600" dirty="0" err="1" smtClean="0"/>
              <a:t>Ayiti</a:t>
            </a:r>
            <a:r>
              <a:rPr lang="en-US" sz="1600" dirty="0" smtClean="0"/>
              <a:t> Analytics</a:t>
            </a:r>
            <a:endParaRPr lang="fr-FR"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12" y="1200150"/>
            <a:ext cx="7667591" cy="3790950"/>
          </a:xfrm>
          <a:prstGeom prst="rect">
            <a:avLst/>
          </a:prstGeom>
        </p:spPr>
      </p:pic>
    </p:spTree>
    <p:extLst>
      <p:ext uri="{BB962C8B-B14F-4D97-AF65-F5344CB8AC3E}">
        <p14:creationId xmlns:p14="http://schemas.microsoft.com/office/powerpoint/2010/main" val="251963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1169551"/>
          </a:xfrm>
        </p:spPr>
        <p:txBody>
          <a:bodyPr/>
          <a:lstStyle/>
          <a:p>
            <a:pPr rtl="0"/>
            <a:r>
              <a:rPr lang="en-CA" sz="2400" dirty="0"/>
              <a:t>P</a:t>
            </a:r>
            <a:r>
              <a:rPr lang="en-CA" sz="2400" dirty="0" smtClean="0"/>
              <a:t>eople who have computer by best communes</a:t>
            </a:r>
            <a:r>
              <a:rPr lang="en-CA" b="0" dirty="0"/>
              <a:t/>
            </a:r>
            <a:br>
              <a:rPr lang="en-CA" b="0" dirty="0"/>
            </a:br>
            <a:r>
              <a:rPr lang="en-CA" dirty="0"/>
              <a:t/>
            </a:r>
            <a:br>
              <a:rPr lang="en-CA" dirty="0"/>
            </a:br>
            <a:endParaRPr lang="en-US" dirty="0"/>
          </a:p>
        </p:txBody>
      </p:sp>
      <p:sp>
        <p:nvSpPr>
          <p:cNvPr id="3" name="Content Placeholder 2"/>
          <p:cNvSpPr>
            <a:spLocks noGrp="1"/>
          </p:cNvSpPr>
          <p:nvPr>
            <p:ph sz="half" idx="2"/>
          </p:nvPr>
        </p:nvSpPr>
        <p:spPr>
          <a:xfrm>
            <a:off x="609600" y="1183005"/>
            <a:ext cx="3825240" cy="1231106"/>
          </a:xfrm>
        </p:spPr>
        <p:txBody>
          <a:bodyPr/>
          <a:lstStyle/>
          <a:p>
            <a:pPr rtl="0"/>
            <a:r>
              <a:rPr lang="en-CA" dirty="0" smtClean="0"/>
              <a:t>Beside of P au P , </a:t>
            </a:r>
            <a:r>
              <a:rPr lang="en-CA" dirty="0" smtClean="0"/>
              <a:t>you can see </a:t>
            </a:r>
            <a:r>
              <a:rPr lang="en-CA" dirty="0" err="1" smtClean="0"/>
              <a:t>delmas</a:t>
            </a:r>
            <a:r>
              <a:rPr lang="en-CA" dirty="0" smtClean="0"/>
              <a:t>, </a:t>
            </a:r>
            <a:r>
              <a:rPr lang="en-CA" dirty="0" err="1" smtClean="0"/>
              <a:t>petion</a:t>
            </a:r>
            <a:r>
              <a:rPr lang="en-CA" dirty="0" smtClean="0"/>
              <a:t> </a:t>
            </a:r>
            <a:r>
              <a:rPr lang="en-CA" dirty="0" err="1" smtClean="0"/>
              <a:t>ville</a:t>
            </a:r>
            <a:r>
              <a:rPr lang="en-CA" dirty="0" smtClean="0"/>
              <a:t>, Carrefour, there are more people who have computer at their home</a:t>
            </a:r>
            <a:endParaRPr lang="en-CA" dirty="0"/>
          </a:p>
          <a:p>
            <a:r>
              <a:rPr lang="en-CA" dirty="0"/>
              <a:t/>
            </a:r>
            <a:br>
              <a:rPr lang="en-CA" dirty="0"/>
            </a:br>
            <a:endParaRPr lang="en-US" dirty="0"/>
          </a:p>
        </p:txBody>
      </p:sp>
      <p:sp>
        <p:nvSpPr>
          <p:cNvPr id="7" name="AutoShape 6" descr="data:image/png;base64,iVBORw0KGgoAAAANSUhEUgAABLAAAALmCAYAAABSJm0fAAAgAElEQVR4XuzdB9gkVZkv8EMQJO+gCAiCKNEASBAUFFFhUQlKUgYUBlCQIIa9urprwpX1mnUBBYckMERZQNF1kKSwgggCS5CgwkoQEXAZEYlzn7eWntvT0/119fdVd1f49fP43Lsz3afq/OrUO3X+nKpaaO7cuXOTDwECBAgQIECAAAECBAgQIECAAIGSCiwkwCrpkbFbBAgQIECAAAECBAgQIECAAAECmYAAy0A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MsYIECAAAECBAgQIECAAAECBAgQKLWAAKvUh8fOESBAgAABAgQIECBAgAABAgQICLCMAQIECBAgQIAAAQIECBAgQIAAgVILCLBKfXjsHAECBAgQIECAAAECBAgQIECAgADLGCBAgAABAgQIECBAgAABAgQIECi1gACr1IfHzhEgQIAAAQIECBAgQIAAAQIECAiwjAECBAgQIECAAAECBAgQIECAAIFSCwiwSn147BwBAgQIECBAgAABAgQIECBAgIAAyxggQIAAAQIECBAgQIAAAQIECBAotYAAq9SHx84RIECAAAECBAgQIECAAAECBAgIsIwBAgQIECBAgAABAgQIECBAgACBUgsIsEp9eOwcAQIECBAgQIAAAQIECBAgQICAAKsiY+CJJ55IJ598crr11lvTc57znLTPPvuktdZaqyJ7bzc7Be6555503HHHpb/85S9plVVWSfvvv39aaqmlKgv16KOPppkzZ6bo19JLL53222+/rF8+BOo21h3R+gmoX/U7pnpEgAABAgQI1FNAgFWR4/q3v/0tHX/88enOO+/M9vjd7353euUrX1mRvbebnQL//d//nQU+cVz/7u/+Lh188MFpueWWqyzU//zP/6Sjjjoq/fnPf07Pfe5zs0ButdVWq2x/7HhxAnUb68XJaKksAupXWY6E/SBAgAABAgQITCxQ+gDrv/7rv9Lpp5+ennzyya49WXjhhdOyyy6bXvziF6eNNtoorb322in+rG4fAVa9jmjdJvV1mAD+4he/SOedd17PWhMjMFbJTZs2LW266abpVa96VRbW+UwsULex7njXT6AO9at+R0WPCBAgQIAAAQILCpQ+wDr11FPT9ddfn/vYLb/88mmPPfZIq6++eu7fVOGLVQ+w7rrrrnTCCSekv/71r7W4ZW6qY6Zuk/o6TAAHrTURXu20005ZcL7QQgtNdUjU9vd1G+u1PVA16tivfvWrdNZZZ6WnnnoqvexlL0t77rlndut9r08d6leNDp+uECBAgAABAgR6ClQqwIoL0M7nBD3++OPpsccem6+DMbHcfffd0yte8YraHPqqB1ixki6e4RWfOtwyN9WBVbdJfR0mgO0BVrdaE5PheFbO3Llz5x3+RRddNKs1G2644VSHRG1/X7exXtsDVaOO/eQnP0mzZ8/OehSrs/fdd98JV0vWoX7V6PDpCgECBAgQIECgHgHWBhtskP2X1M7Pww8/nF2sXnvttfMmlyussEJ673vfm4UldfgIsOpwFP9/H+o2qa/DBLA9wOpVayIw/+lPf5ouueSSbHVHfFZcccV04IEHVvoh/MM8u+o21odppe1iBARYxThqhQABAgQIECBQNoFKrcDqNakM1FgVERetF1544Tzj7bffPr3+9a8vm/mk9keANSm20v6obpP6pgRY3WpNrNaKFR4vfelLSzvexrljdRvr47S07XwCAqx8Tr5FgAABAgQIEKiaQG0CrIB/5JFH0jHHHJMeeOCB7DjEsy/ibX2LLLJI1Y7LAvsrwKr8IZyvA3Wb1DcpwIoDeffdd6fvfOc7825fnj59utsIe5yidRvr9apE9eyNAKuex1WvCBAgQIAAAQK1CrBiFdYpp5yS4nlL8en27It77rknzZw5M3uWzSabbJI9vybecBi3Bf3sZz/LHjIeKype/vKXp5133rnrczPilsUrrrgi3XTTTSkm7q1bieL5XCuvvHJ6zWtek4VneYOz2O94yHlcdP/+97/PJsXxJsVoa6uttkrrr79+euKJJ9Lxxx+f7rzzzqxvEcy98pWvnG8ERz/iNqibb745+/3b3/72tPnmm/cc5dFmPJfq1ltvTfEsn2hzvfXWm/CsuP/++9Nll12Wbr/99iwwjH0Pr3hofme/4zvx4PaWz0QNL7fcctltWM973vMmfVY+/fTTWd9//vOfp/vuuy87xvGJvkX7cUy32GKL7C1yE32mOkbiOMTtrJdffnl68MEHs/6H0TrrrJO22Wab7LhOZlLfzT76FmbxVrzNNtssLb744j27NmfOnHT00Udn+7TmmmumffbZJ7OJff3xj3+cjeX4v+NYvutd78rM8n56BVgRvIbD1Vdfnf785z9n4yXOk5ZFt+N95ZVXpnPPPTc988wz2b7E6qYlllhiwl2JvsV5Hcc9vhu/GfRFDnluIWztRHt/489222237Bh0fiY7lqLvMUbiYdS/+93vsmPTetZf65jHWxDjmHc+F7B9H7od88UWWyxrL26DjFoZ34mH0Mft1rHK9Y1vfGPutysOa6x3O9jtfWl/MHe3MRZjIMbYm970puwWz7yfMp9jvY5l/Ht00UUXpRtvvDH79ytq//Of//z0ute9LnvBQPvDy6NGXnfdddmx/9Of/pSdY8sss0x23Lfddtvcxz08i/h3sMjxGXU/6kb7M+p6HfdVV101e8RAq67krV/R3mTOk7zjz/cIECBAgAABAgQmFqhVgBVdbZ+Edguw2oODuGiPkCpCnDvuuGM+qXgQ/P77759WW221eX8ek7Uf/vCHWUASF/4TffK+DTEmpfG2pAjDel14v+QlL8n28+yzz54wwOpcpRUTkje/+c09d3OQVV15+x793muvvVJMENof3N7vRIyJREwo4neT+UQAeNppp6WHHnpowp/H5C6Ctre+9a0930o1lTESK3MiRO21H7H9rbfeOq299tpZuBfHoN9D7eO5S9/73veyt3FONDlbeumls+Ap2u72aZ+kxbmx9957pwsuuCBdc801C7TbLSCdCLbbBDAm02eeeWb6y1/+0vWnMbHecccd06tf/er53uL361//Op100kkpJtsRAsd+rrvuuhMe1xhr4R4+kw1DBwmw2sfIRPs4mbEUoVfUpH5jOUD6vbCi85jPmDEj/eIXv8ieGRjndLdPjMf3vOc9fc/FYYz1vGOsVdujbkddjLHW7RNh33bbbZeFORO9KbJq51j0P8+xjKA6zuWorxHOxRj/wx/+0NUq6keE2u3/5nX7Yt5/C+K3/f4dLHJ8tq+66vdvSOzXQQcdlJZddtnsq93qV/wHmonGVt7zpN+++HsCBAgQIECAAIH8ArUKsOLC+sQTT8xWB8Ungp9YiRErDlqf9gllvKUwVqzEBD4+MaFecskls5U78f/GiqD4L9nxiaCpW9AVqx/id93eUBZtxCSj10qQ2N+YdN9yyy3z9i8mWdFmBB0x8W8FZfFfyePv4qI6Pt0ChmEFWBEkxIV8yym239rPmCB2vgmy5R6Tyvgv/bHSK1bf/OY3v8n2PY5HrI5oPy4xkYhgJybkg35iRUGEgO0T8tivcIz9jOPZOVnfeOON06677tp1ldxkx0hMDGMVUOsYRT9a+9EaH62+xUsGwiT2a6IAK8ZdhDm//e1vs5+2VsrEJDPajklpbLe1yi3+bI899lhgdV7nJC3GZPwvVh1G6NPaz1YQMOgznTongGuttVY2rlv7FRPoONc6j0W3t/hFn+P2vAhI4hMB1y677NIzgIj9j/AyxkF84ryOlz3kXQHZOiZ5A6zO5+294AUvSAcccEC2kqXzM5mx1DkRj3H8ohe9KBvPUQ8i4GqtnontRZ3Zb7/9su90ftqPS4TDsa+xqqsVhEabcQziuLSvlOz3EoxhjPV+5317X2Lsxhi79NJLJzXG2rdVxXOs81i26nH0q/NNmbHSOM6JCJNb53ev83GisTyMfweLHJ9xXvznf/5ndo7ESsx77703O8wRzEWQ114PVlpppbTlllvO+7PO+hWrdeM/GLSvrp7MedJvTPt7AgQIECBAgACBwQRqFWD98Y9/TN/+9rfnrfiIB7jHg9zbP+0TygiJWhO5uFUvbu+KMCoCm7igjWCh9Z1///d/T3FrUytEiAlBtN1+O1q3N5RNNCGIlRCxsqa1D3H7XoQqrYlwBFLxUPq4XbFzxdcoA6y4Bez73/9+tp8xUYpbGuP2xNatS/HnMaGN1Wm33XbbvNu+2sOo9tVY/VYcDTKEY6ISYUdrlU9MVnbYYYdsH1sTlti/mMycccYZ81YfRD/iezGJmSh0yDtGYsxEGBkr6eITk50YTzEGW/sRYVMEgbFarP3TyyP2u33cxfdifMTEvX01SUxKo2+tILTXmGufpLX6FduIW1HjFrg4XjHOIoBrBbN5j0XnLXWt38VE8Z3vfGd64QtfmO1ztH/VVVelH/zgB/NCxW77G2Mpwon4RJgSAVFrtUTnPkUQ+K1vfSu7pSm2ESsAO2+vzdOPPAFWa//jfIjJbbcAbqr1JlZ4RogVKwUjvOvW785VWnErYYR8nZ+JjksEnXE7a3yidsVqvDg2rXrU6yUYwxjreY7PIGMsbos9//zzsxWOE42hOpxj8R8M4vxt3Y7bOTbinGide3GOx6rHuLUwakAE6PFvTNwW3u+4d1pFm1P9d3AY4zOO91SegdU+FqN+TfY8yTOmfYcAAQIECBAgQGAwgdoEWHEhHmFQTFziE6t7YlXCGmusMZ9Ie4DV+ou4veRtb3tbdkHf7dP5m5hYxiSg2wqPuMiPSWAEDxNNCDpXmcQkJG6V6vasn3i2SfzX89ZkLPZxVAFW54PxN9xwwyyQ6NX3WN0RYdFb3vKW+b4zjAArJtKx8qp1zCO8imO+yiqrdD2OEXIdd9xx2QqWiSa1kxkj8ZyiaDtWm8XELsKreP5O521Lsc8RfkRI0RofvQKs9v3ot5ovVl3E6q/oW2wznu0Wq8zaP90mi+3PEhqsdMz/7W5tR4gYE+tuz+XqDG87nyEVY+jYY4/NVoz0C6Xabx/sF3ZN1Mf2ACuC6Tgn2z9x/sVxbq1iiWMSdSCeRdXr9rTJjKW8xyEC9XPOOSf7eoz5uAU39qnfMe91XDpXcHZbwRptD2Os5+nzoGMs6kLUhzjn4hPHqjOwrus5FrdWxmrkqEetT69bBOPfzriduXUbfQTkcSth+7Ozoo1h/Ds4yDHNOz5jX4sIsKZ6nuQZ075DgAABAgQIECAwmEDlA6zW6ppY2dIKJoIgbpuIFQmdQUvnRfhEwVGLMoKxCKXik2eC3Dkh6PYsrridLh7KHt+NfYxAKsKEXp+4PSpCrNYtDaMKsNrDgZgcv+9978tW0wz6GUaAFau+4q2TrYe191ox0r6v8ZD3uBU0JrW9gpHJjJFYURQvAsgzRjpvyewVYLW32e82uthubD9+E59YgRQrkdqDlc7JYqzYiNAjngcz1U9n27HCI86/zklwazudAW7nG0M7z6EITmMlRGdQ1Hn7YB6nXn1tD7DyeEQ4HkFt3M6WN8DKU2/ybDu+k+dFAJ3Hpd/242H7EfrEJ8+47FcP8471PH0ueozFNqt8jk10LCPsiUA7xkh8+gXgsco2VqzFJ1ZExu3zEXi1f4bx7+Awxmfs81QDrCLOkzxj2ncIECBAgAABAgQGE6hUgBWT4fY3bsXktfPZLdH9iS4+2yd9cTtFPOsnAqZen1htEbeotcKxbrcldvtt+4QgbgFqf55WfD+eDfWjH/0o+2mv1RPt7eZ54PownoHVPmnpFsTlHW7DCLDaJ9vdjLvtW6zCittM43bT+PS7zTTPGGm9IbL1nKo8Y6Rf+NA5Ac3zUPV243hGVryEoP02zvbJYoSmseopgqYiPr3e4jVR2+3hQbdJc/s51OvB7O23D+Z94HuvfRo0wIp2IriK5+WEZbfVk4PWm0GORb8xFG11HpdYoTjR2xnb24xaG7duxm1Urc8wxnrePhc9xqp+jvU7lnluiW3Zt/8HlW7B5bD+HSx6fLb6M5UAK2pmP9t+50neMe17BAgQIECAAAECgwlUKsDq17VB3zCX51lM8bDkCDziVrqYrMbbuWLC2u/TPiGI4K3zodjtk4tuq2U62x9HgNX5UPxez9npZxF/P4wAqz0A6XW7U+e+xYqQWIEVK7Hi07nyJ/4sTzDQ3m7nKoLp06enWDE00affNiKYOeqoo7IAIoKZuK2nPbzt1naEufECg+hjt7E9mQAgz7HtFpR0vsGzWzuxqnDWrFnZX3ULIB988MHs3Iv97nVbZPsKwTxB8ET9yTPhj5VjYRwT5Pa3ufV6KUC/45zHN45rtBMhepi0Pv2O92SOS2fg1nkchzHW8xhMpi/xm4nGWN3Psfb6GG/cjRcb9Pr0G6fD+ndw0JrUb3y2+jfVAKtf/cq7H3nHtu8RIECAAAECBAjkE6h8gBWrHuJWqHhexaabbtp3kt/vQr2TbbIXqvEGtVi5FRPe+LSvoOkMhvKs2BlHgDXoiq6JhtwwAqw8gUO3fTr99NPnPTer26qyQcdI+62M3cLKbvvQbxvdnp2U75T+329VIcBqHxOx6qFz0hhBXBzjeAZcfDrfLth5+2Ce82giw0HGU+cz9yJkjGfDdQaX/Y5zr/2Jh8VH+DJ79uz00EMP9T30vcL4ogOCYYz1vp179guD9iV+Fi9V+O53v5s9b65zjNX9HGsPcaYaYA3j38E4PoMe07z7IcDKe1b5HgECBAgQIECgWgKVCrD6XYTnoR90Qpn3grlz250rFdoDrMkEQwKsBY/uIIFD+6/7TW5GMUb6bWOqk+t4o2U8A6v9GVSDThbznE+t70ym7TznVvszyzpXabXfPtjrpQ2D9GHQ8dT5goMiVvPF/kboHW+VbK0SzNOHUQVYeY5Z5/72G+t5+jeZsCN+M9H+1v0cK0OANdG/g5M5pnnHX78aP9G/193C9InGdJ7v5x3jvkeAAAECBAgQIDCxgADr4INTPF+n1yfvBXPn7ydagdUZRuW5NU+AVVyAVfQKrPYxkvc5TP0m9ZMddxOd7pMJmfIW0Mm0PdHqmNZ2O0Oi9jfJtd8+uOqqq2YPpO/2HKq8fRg0wIp228dSt+d49TvOnfsWK4XiDabxhsH4xK2TcXtsvNEy+tj+TLM8bQ96XPqNu2GM9bzHZ9C+RLt5V2AVFUJMZh+H1f8yBFgT/TsowMp75H2PAAECBAgQIECgJSDA6hNgtV+AT/YZWN0mR1V4BtZkgrZep9YwbiFsDw8m+wysbqv68gQD7f0cxnOB2p85E9vK8xD3fmWtTJPr2Nc8b7yL77W/SCCeBbbPPvukeN5d++2F2267bXrzm9/cj2DCv59MgNUeEnRbBTXoWGp/7lfsbARX22yzTdbfzk+etgc95v0CrGGM9bwHbdC+9BtjdT/HigywhvXv4KDHtN/4bI0lK7DynlW+R4AAAQIECBColoAAq0+AFStAjj766HnPock7UW5/g9ryyy+fDjrooOxB1a1P+wN28zx8Os8KrFi9ccopp2QPTI9Pv2cC5WmzfVLfCg/ab0vLO9yHEWC1v8lx2rRp6f3vf3/27KeJPp1vIXzLW96Stt566/l+kicYaP/BZN7Q1W8befYzr33re4NOFgdpfzJttwdT3d6a2Nr+7373u3TccceleAPekksumd73vvelxRdffN4D3lt/9sIXvnCQXV7gu5MJsNrP4yICrPYVQ/3erNlvDEUHBz0u/QKCYYz1vAdt0L5EuxONsbqfY0UGWMP6d3DQY9pvfAqw8p5NvkeAAAECBAgQqKaAAKtPgNX51roIm+Jh0xO9Ea4zGIoHO++xxx7Z7UCtT/vtT3me3xMPdD7zzDPTU089lTXRa0VO+6qkfoFTtHnWWWeleCB1rzbbg7ipBAV5JtuDnkLtb3oM21122SW9+tWvnrCZ6HM8XyiOa6/bhgbd186Hife7nS22ffbZZ6drrrkm29duwUdnm2uuuWaaMWPGfM+0GtRr0MniIO13rszp9Va+VpudtwZOdBttPBMqXogQq0Dis/3222fnX5wP4VSETbQ7aIAV580JJ5yQ7rjjjmy/uq0CHHQsDRL03nXXXVmwF/VmVM/AGsZYzzvOih5jVT7H8tzyWGSANax/BwetSXkDrPbzqNuLOjrH3LD2I+/Y9j0CBAgQIECAAIF8AgKsPgFWMEbQ0JosR1ASt/TErT3tgVSLOyZFF110UbrwwguzyfWiiy6a3vOe96R11113viPSeavQy1/+8uyh2/EMpfZPtHHVVVel888/f1541Stsij9vD5xikrPvvvumuIDv/MSb3aJPMfltfbqFYvfee2869thjU6y8iE+EcfG2tc79jL+Lfb399tuz585EyNC+Uqt94pH3TX39hnBnsBFvo4znIMWKt26feJtbBCFhH5+111477b333guEQoOGDt3GSK8w7fHHH89CwxtuuGHeLvYKH9ofYB7eu+22W9poo436sfT8+0EnaYNsqDNciHMjQqx3vOMdC/h2niPRtxh78RD0Xp+f/vSnKVY7xWeNNdbI2rztttuy/7v9uViD7HPndwcNsK699trsWMbkPj4x5mPVY/tn0LHUvgJrosA4zseTTjopxeq0+IwqwBrWWM9z3AYdYxHgRB2OT68xVtVzbNQBVrfjXsS/g4PWpMkEWP1WMkbfhrUfeca17xAgQIAAAQIECOQXEGDlCLAiKDn++ONTrHiITzyPZtNNN03bbbfdfCuxHn300fQf//Ef2bN9nnnmmey7vVaidHtY8yabbJJ22GGHeQ9qjvZ++MMfpl/+8pdZONT+6bUCqzNwWmGFFdL06dNTrByLTwQoF198cbrsssvm7WOr3W5tdtvP9ddfP7397W+fr+8RCkXI9utf/zp7KP7BHa7tb4yL7UUQFoFMBBFhFb+P4KlbMDbRcO4MEaKN2LcIp1rPDYr2I+w499xz590KGuFArGhaffXVF2h+0NAhGpgzZ0465phj0h//+MesvZhgRrASgVPsRzjGsYnVX3/4wx/m22av8CHCxQgpYqVZfMIqQpJYZdbNKYKUaDvCyc0333yBlxMMOknLX0bmnwC2/y7G3e67755WXnnl7I9j1dKll16a4vbP1mrCXkFiezvt4zrCsfhfHNc8k9O8/cgbYMU5FIFaex/iPIvwtPMW1kHHUmewHedanCdxy2Trc99996XTTjttvnE0ygBrGGM9zzHqDLBav5nKGKvqOTaOAGsY/w4OWpPyBlidb5hsf5Zc1Mk4z+Kcbf1HqGHtR55x7TsECBAgQIAAAQL5BQRYOQKs4IwL4hNPPDHFc1PaP3ErUwQLMTGPwKn9E7cUxQqfXm9G61wRFL+NsGPppZfOJufRXiu4iqBlpZVWylZjxadXgNUZOMV34yI99jPajv1vhWvx1rQXvehF825l69Vmt/1stRkrzGJCH5Ob9gllTOYjJGp9YtLQ/tDt+PNwi/2KfkY78Zu4/W6QT7Qbz7mJVXLtIV+017rNM9pvhSXRdvxdhCoRonX7DBo6tNrovM2zvY/tRmEXAdPvf//77La4XuFD/L6bfbjFcYvnfsUnJuH33HNPitvy4tj2mtwOOkkb5Di0tx2BQoSYsbql9YljEe6dxyLGyH777Zf1Z6JPnF9x/sUKv/bPK17xirTnnnsOHHx221Z7gNUam53fi3HUfl7G30cfYh/ilt3Oz6BjKcZwhNYRMLc+cTxf+tKXprjVOMZMTL5bqzvDdJS3EA5zrPcbb+1jLI5PhNURGLfO+8mOsSqeY+MIsOL4FP3v4KA1KW+A1bk6N/Y9/h2OcyjO3wi+259LOaz96Dem/T0BAgQIECBAgMBgAgKsnAFWsN5///0pnjEVYcFEn9YKrVgt075yottvYsXMySefnB544IGuTUbYEau9YmXWz372szR79uzsexO9lS4u3mOlT3uA0N54tBm3a8XKjv/8z//M1WasoIr9jAn0RJ+YVMbzvrqtbOo2UWy1FZPPAw44IAvpBv1EiBWremJlWet5Xr3aiP2L2/u6hQ2t3wwaOrR+FxPpX/ziF9lKtF77ERPPnQd7y64AACAASURBVHbaKcUto7Gq784775wwwIq2I7CYNWtWX/vWfiyzzDLZg85XXHHF+RgGnaQNchza245bViO4jdtZY5VSKzDtbC+Cu7i9Nm9o2X4rb7QV4ziCyFjlWMSnPcDK217n6p/O301mLEXYGaHs9ddfv8DKy1b7EeDECr94/lZ8b5QrsGIfhjXWJ3LvHL+xgjJWVk40xuJ8j1uz+42xqp1j4wqwiv53cNCalDfAiv2MFdPxjLrW7e/tYyv+482BBx6Y/cei+AxzP/LWEt8jQIAAAQIECBDoL1D6ACueexMT4ZgwbbHFFtmkbSqfCKFmzpyZXbDGRWyEJjHhz/tp3Y4WQUU8f6a16ipCq5hExoqQ2M/W6pg87UbYceWVV2arq+LV7rGN+K/Fseoibn2It6vFZD2+E7fBxScm/hM9MyjaiOcsxa1OEZLFypGY9Mbzg9785jdnAVO0GSs9YsVH6xkx6623Xs9djjYjFIvQK0K81qqrCJ+i3bi1rf3WvW4NPfzww+nHP/5xuuWWW7Lft9xe+9rXZm6D3kLYvo04pnH7ZkzoY0LaWnUVlhE0vOY1r8nM+m1jqmMk+hjPQYs+xu1W4RxjY4MNNkhbbbVVtjIsjnkEJuEZz+6K1QATjcOwj7ArxkD8v63VVtH/OK6x4ilWMcWYiXCs20sGYqzG2I9jFxO3WPnUurU0zzid6Dvtt5WFcaxIiv2K290uuOCC7FyJPsfxfv7zn5+NlXhwe7+At32bEaLGM8xaYW/eN0/m7Vuc0+edd96EIWjsf6zeiAfHRx/i7YmtW1W7bWeyYymOd4RTEczGRLxlF+MobjWOsdx6kH3cYtxrDA16zCNkjlthYwzHmIoXVnQGoe39HMZY73W8eoUMYRznWzw/LJxiVVp4bLnlltktvHnfmlr2c2zQY9mq7eHZ79/OQcdpUf8ODtqnQcdnZ/1pjY34dzXqcesWwmHvR94a5HsECBAgQIAAAQITC5Q+wHIACRAgEAKdt6FGgBSr6bq9TIFY/QQGXSVTPwE9IkCAAAECBAgQINBsAQFWs4+/3hOojED7g9zzvLmwMh2zo7kEBFi5mHyJAAECBAgQIECAQG0FBFi1PbQ6RqBeAnGra9xSF5+49bHzRQH16q3edAoIsIwJAgQIECBAgAABAs0WEGA1+/jrPYFKCMQzv+LZTK3nX73hDW9Ib33rWyux73ayGAEBVjGOWiFAgAABAgQIECBQVQEBVlWPnP0m0CCB9jcQ5nkDW4NoGtNVAVZjDrWOEiBAgAABAgQIEOgqIMAyMAgQKLVA58Pb4w2AM2bMyP12uVJ3zs7lFhBg5abyRQIECBAgQIAAAQK1FBBg1fKw6hSB+gjMmTMnHX300enBBx9Msfoq3jy4wQYb1KeDepJL4NFHH00zZ85M99xzT1p66aXTfvvtlz0LzYc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BAgQIAAAQIECBAgQIBAMwQEWM04znpJgAABAgQIECBAgAABAgQIEKisgACrsofOjhMgQIAAAQIECBAgQIAAAQIEmiEgwGrGcdZLAgQIECBAgAABAgQIECBAgEBlBQRYlT10dpwAAQIECBAgQIAAAQIECBAg0AwBAVYzjrNeEiBAgAABAgQIECBAgAABAgQqKyDAquyhs+MECBAgQIAAAQIECBAgQIAAgWYICLCacZz1kgABAgQIECBAgAABAgQIECBQWQEBVmUPnR0nQIAAAQIECBAgQIAAAQIECDRDQIDVjOOslwQIECBAgAABAgQIECBAgACBygoIsCp76Ow4AQIECBAgQIAAAQIECBAgQKAZAgKsZhxnvSRAgAABAgQIECBAgAABAgQIVFZAgFXZQ2fHCRAgQIAAAQIECBAgQIAAAQLNEBBgNeM46yUBAgQIECBAgAABAgQIECBAoLICAqzKHjo7ToAAAQIECBAgQIAAAQIECBBohoAAqxnHWS8JECBAgAABAgQIECBAgAABApUVEGBV9tDZcQIECIxO4K4//LXwja2+0pKFt6nB6gg8/cffFL6zi7zgpYW3qcFqCDzyyCNp7ty5he7scsstV2h7GiNAgAABAgSmJiDAmpqfXxMgQKD2Al887fZ04S//WHg/37Dh89M/vXudwtvVYPkF/nLWx9MT//Xjwnd08Q23T0vtfHjh7Wqw3AK//OUv02233Vb4Tr7whS9Mb3jDGwpvV4MECBAgQIDA5AQEWJNz8ysCBAg0QmD21X9MXzr99qH19dCdX5J23GLlobWv4fIJPH712enR7x8xtB1b6h2fSYu/asehta/hcgnce++96dJLLx3aTr3yla9M8T8fAgQIECBAYPwCAqzxHwN7QIAAgdIKnHbR3en4H941tP3b402rpn3fuvrQ2tdw+QQeu+jo9NhlM4e2Y0u86aC0xFb7D619DZdL4De/+U266qqrhrZTL33pS9Nmm202tPY1TIAAAQIECOQXEGDlt/JNAgQINE5AgDWeQ3700Uenb3zjG+m0005LG2200Xh2YkhbFWANCbZPs3UdUwKs8Yyn6667Lu25557pwAMPTIceeuh4dsJWCRAgQKBxAgKsxh1yHSZAgEB+gaoEWBdddFE66KCD0l/+8pd5nVt66aXThhtumN72trelXXfdNS25ZHUeGv/1r389felLX0rnnntu2nTTTXMfsDlz5qSPfvSj6fzzz08HHHBA+sd//Me02GKL5f79KL5YlQCryWOqSn2vSoBVJdM8deDqq69Ob3/729P/+T//J33wgx/M85PsIft33HFHmjVrVgqPOHZ/93d/lzbZZJO0zTbbZLV62rRpudryJQIECBBopoAAq5nHXa8JECCQS6AqAdY555yTrQLYZZdd0jrr/O+D4SPMmj17dvr1r3+d9t577/TP//zPlQmxJhtgxaqIGTNmpD/+8Y9prbXWSsccc8w8j1wHfARfqkqA1eQxVaW+VyXAqpJpnjIwaID11FNPpZNPPjl94QtfyGpz3Jq56qqrpieffDLdfPPN6c9//nN697vfnT7zmc+k5z73uXl2wXcIECBAoIECAqwGHnRdJkCAQF6BqgVY//Zv/5Z23nnned175JFH0ic/+cn0H//xH+m4445LW265Zd6uj/V7kwmwYnXDN7/5zXThhRembbfdNv3f//t/05e//OW0xx57jLUvnRuvWoDVxDHVCluq0PeqBVhVMM1TMAYJsKI2xWrSWBEawfrhhx+erY5deOGFs01FuHXNNdekm266KQuxnvOc5+TZBd8hQIAAgQYKCLAaeNB1mQABAnkFqh5gRT/PPvvsdNhhh6XOiWNeg3F8bzIBVqy6+sAHPpDWXnvtbBL4oQ99KFvl8PnPfz7F7ZRl+VQ9wGrCmOoVYJWx71UPsMpomqdWDBJg/fd///e8W7y/9a1vpfXWWy/PJnyHAAECBAgsICDAMigIECBAoKdAHQKsU045JX3sYx9LMXHacccd5/U1Aq2YhMUqpVihddRRR2V/F7e4bL311umZZ55Jv/rVr9Kpp56afvzjH2e3uLzmNa9JO+20U9ptt93mu83lzjvvTO9///uz/22xxRZp5syZKUKA+M0b3vCGLFh6+ctfvoDz73//+2xl2I9+9KPstpq///u/z26FPO+88wZ+BtZPf/rTbLXVd77znex5MhFcRTsnnHBCttqhLJ86BFh1H1MTBVi9+j6u8VWHAKuX6bXXXpvdEnz88cdnz4864ogjslVK+++/f/bcqUUWWWToNeqvf/1r9h8BzjzzzGxbsYo1tr/ssstmq13zPAOr1b/Y5w9/+MPZfvsQIECAAIHJCAiwJqPmNwQIEGiIQNUDrFiV9A//8A8pbiWMwOpFL3rRvCMXq5wi9HnFK16RzjjjjCxgevTRR9PBBx+c3vKWt6SvfvWr2S15MWGL4Co+8f2rrroqC6Q+8pGPpEUXXTT785hEx9u4Nt5443TjjTdmD05//etfn+65557sgepx28zXvva17P9tfW6//fZslVT8vxGsrbLKKln78ZuYHMZzYfI+xD2eIxOBVUwwI4iLZ8u0Aq1Pf/rT6b3vfW9aaKGFSjFqqx5gNWFM9QqwJur7uAZX1QOsiUxbq5xiBen3vve97IHnSy21VHrZy16W3Y4X5/owa1SEV//yL/+STjrppCyI32yzzdKtt96afvKTn6R11103/fKXv+wbYD3++OPps5/9bNZGvFU16qIPAQIECBCYrIAAa7JyfkeAAIEGCFQtwOr2EPflllsue4D7RhttNN8Ra92mF2FPhFWvfe1r54U8MemKv48/ixVVrWe1PPzww1kg9qc//WleUNQeYEXoFMFWvBExHkQcqybijVvxZsCYcLZeN//EE09kE8MIzmLFV7zNKwKm+POYqMaDjGNFVt4Aq3WLToRtsSIiVji0bimM/YtJ7gte8IJSjNiqBVhNHFMTPXC81/k0rsFVtQBrkPHUCrDCNupHvFm09VbRYdeo2OYPf/jDLPxufwlG1LTrr78+q6kRmPdbgRU185BDDkl/+MMfspdKrLnmmuMaKrZLgAABAjUQEGDV4CDqAgECBIYlULUAq5tDPP8pbvuL4Kk9xImAKm4rbA+Q8jjG7y644IL07W9/O3vGVHuA9apXvSoLn5Zccsl5TcVr42Piuemmm857w9bdd9+drfRaccUV01e+8pW0zDLLzPt+PNA4HsB+9NFH5w6wInD4+Mc/Pt+D6p9++uksmIvbGcv0APuqBVhNHFOtAGuQvuc5d4bxnaoFWIOYtgKsQd+iWkSNaq3qjNuQY/XU+uuvP9+uX3zxxdmz9vIGWBGot9fMYYwFbRIgQIBA/QUEWPU/xnpIgACBSQtULcBqf1B7rBS4//77s2dCxcRp1113zVY9tcKibpO8TqiYxN12223phhtuSA899FD211deeWW2mqBbgPW2t70tezZN+6e1AiFuX2y9Ir41MY3nwcT/Om/vG+Qh7nGbzz/90z+l++67b4GVVrGdvfbaK3s2VnynDG/3qlqA1cQx1e0Wwn7n06SLzBR/WLUAa5Dx1KoTE72AYlg1qlW3IgiPWxWf97znzXek8j7EvdWOAGuKA93PCRAgQCATEGAZCAQIECDQU6DKAVarU3PmzMlud4kHtcfDhGMlVHwmCrBish6vdY/nR1133XUL+MQzaIoIsHqtXhgkwLrllluy23ye//znZw+fbz2XK3Y6nukVz+CKZ+fEiq7VVltt7KO9ygFWU8bURA9x73U+jWtgVTnA6jeeJgqwhl2jWsFT7OORRx6Zpk2bNqkAK26FjvA8HgQft0dvvvnm4xoqtkuAAAECNRAQYNXgIOoCAQIEhiVQhwCrFVZ96Utfyh7kHm/O6hdgxdsB43lVEQB94hOfyB7k3lq9NNHtOaNegRWT2FhhFg9J7veZaBVHv98W+fd1CLDqPKaibxMFWL36XuQYGaStOgRYvUwnCrCGXaOKWoEVNSqewffFL34x+w8CZXqhxCDjzHcJECBAoBwCAqxyHAd7QYAAgVIK1CHAiglUPAsq/nfCCSekbbfdtm+A1XqDX9zyFxOu9k8RAVbruVjxBsR4e2A8p6v1GeQZWP/zP/+TPTQ+Vjn0elB7rCCbMWNG9hax2Fb787nGMejqEGDVeUz1C7B69X0cYym2WYcAq5fpRAHWsGvUY489lj71qU+ln//851lIvt566813iPM+Ayt+1KpB8abVzrexjmvc2C4BAgQIVFNAgFXN42avCRAgMBKBOgRYv/71r7MHuMen/Ta6iW4hbE0c422CH/vYx7Lb8trfvhVvAJvKLYSt51bFW77iQfJx61/rLYRxm2M8xD3PWwgvv/zytN9++6X9998/e5ZWvH2w89MKucKh20R0JAOpbSN1CLDqPKb6BVi9+j7qcdTaXh0CrF6mEwVYw65R4XvaaadltTNWo0Z9iTcgRh385S9/ma1Mjbeu9nuIe7QTb1eNl2XEWwi32mqr7IUTEd63nv0XoX20FaFY1LP2l1qMa1zZLgECBAiUU0CAVc7jYq8IECBQCoGqBVjtr6gPwLjN5vvf/35mecQRR6Qdd9xx3qRpogDrwQcfzIKrH/3oR2n77bfP3sAVE6yf/OQn2QqmeN7UVAKs2J9Y2RAPfI+gaocddkgrrbRSilUV8Yyh2GbccnPuuefOe2ZX54AY5C2DEYpFf8pwC0/VAqwmjanWGGvdQjhI38dVsKoWYA1iOlGANYoa9cADD2R148c//nF685vfnDbeeON06623pgjOp0+fnq666qr0+te/foEXV3QbC3/+85+zmhZvNIxPvMF11VVXTfEQ+qit8fdvetObstu8l1tuuXENJ9slQIAAgZILCLBKfoDsHgECBMYpUJUA66KLLkqxWirCoPZPTJJiUhSTrTXXXHO+t/3FRKm1AurFL37xAsz33ntvOvbYY7MQ6+67786egxWvs49bayK8ag+w7rzzzvT+978/vfWtb81WK7R/YgVU/FlM1iJAWnzxxbO/jpUMN954Y/aA5EsvvTR70Ppb3vKW9L73vS97y2Hc9he3PG600UZdh0DrGTWxOizCuM6HLLf/KCadBxxwQHYbUEwix7nCoSoBVhPHVGvMTKbv46pTVQmwJmN67bXXZm8Qjef3Rfje+Rl2jYrtRVA2c+bM7LloETJFHYwVn+uuu2467LDDsoC9s+b1Ggux0ire4hqB+q9+9ausrkbd22STTdI222yTtttuu+w/DvgQIECAAIFeAgIsY4MAAQIEegpUJcByCKsjUJUAqzqizd7TqgRYzT5Kek+AAAECBIoREGAV46gVAgQI1FJAgFXLwzrWTgmwxspfu40LsGp3SHWIAAECBAj0FBBgGRwECBAg0FNAgGVwFC0gwCpatNntCbCaffz1ngABAgSaJSDAatbx1lsCBAgMJPBfv30kffio/xroN4N8+Yj3vixtuu60QX7iuxUXePKOn6c53z14aL1Ydt/vpEVfvPHQ2tdwuQTiGXMXXHDB0Hbqta99ber2jLyhbVDDBAgQIECAQE8BAZbBQYAAAQITCvzkmgfS2Zfek556Zm5hUgsvlNI7XvfC9JbNViysTQ1VR+Dxa89Lf/v5qfEk++J2euFF0nNfu1dafMPti2tTS5UQiIeB33TTTSkeEl7UJ16ysNZaa6V11lmnqCa1Q4AAAQIECExRQIA1RUA/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sECBAgQIAAAQIECBAgQIAAAQJTFBBgTRHQzwkQIECAAAECBAgQIECAAAECBIYrIMAarq/WCRAgQIAAAQIECBAgQIAAAQIEpiggwJoioJ8TIECAAAECBAgQIECAAAECBAgMV0CANVxfrRMgQIAAAQIECBAgQIAAAQIECExRQIA1RUA/J0CAAAECBAgQIECAAAECBAgQGK6AAGu4vlonQIAAAQIECBAgQIAAAQIECBCYooAAa4qAfk6AAAECBAgQIECAAAECBAgQIDBcAQHWcH21ToAAAQIECBAgQIAAAQIECBAgMEUBAdYUAf2cAAECBAgQIECAAAECBAgQIEBguAICrOH6ap0AAQIECBAgQIAAAQIECBAgQGCKAgKsKQL6OQECBAgQIECAAAECBAgQIECAwHAFBFjD9dU6AQIECBAgQIAAAQIECBAgQIDAFAUEWFME9HMCBAgQIECAAAECBAgQIECAAIHhCgiwhuurdQIECBAgQIAAAQIECBAgQIAAgSkKCLCmCOjnBAgQIECAAAECBAgQIECAAAECwxUQYA3XV+sECBAgQIAAAQIECBAgQIAAAQJTFBBgTRHQzwkQIECAAAECBAgQIECAAAECBIYrUOoA67777kuzZs1KZ511VrrqqqvS8ssvn/7+7/8+HXrooWnzzTdPCy200AI6DzzwQDruuOPSiSeemG699da0+uqrp5133jl94AMfSC9+8YsX+P6jjz6avvvd76aTTjpp3jZ22mmndNhhh6X1119/gW0M+v3hHj6tEyBAgAABAgQIECBAgAABAgTqL1DaAOu6665L73rXu1IEUrvttltaY4010vXXX59+8IMfZEfl5JNPThE0tX9uueWWNGPGjHT77bcv8JuXvOQlWVAVoVTrc//996cDDjggXXzxxWn77bdPG2ywQfrd736XBWbLLLNM+va3v5222267SX+//sNHDwkQIECAAAECBAgQIECAAAECwxcobYD185//PJ133nnpIx/5SFphhRUyiblz56ZTTz01vfvd787+d9RRR2VBU3xiZdQhhxySLrnkknT88cenrbfeOls9Fb857bTT0oEHHph22WWXdOSRR6allloqPf300+mzn/1s+vrXv56OPvroNH369LTwwgtnbV122WVp7733TmuttVYWeq288soDf3/4h84WCBAgQIAAAQIECBAgQIAAAQLNEChtgNWLP24LfOc735lWWmmlLMx63vOel331mmuuSTvssEO28uqLX/xiWnzxxec1MWfOnHTwwQenK6+8Mp199tnZKqy77rorC61WXHHF7JbDadOmzft+hFuf/OQn07/+67+m2bNnp2222Wbg7zdj+OglAQIECBAgQIAAAQIECBAgQGD4ApULsG644Ya06667Zs/Aal+Bdcwxx2SrrE4//fQs4Or8RBj1iU98IlvVteOOO6YLL7wwbbvttumII45IH//4xxf4/hlnnJHdwvjVr341fehDHxr4+8M/dLZAgAABAgQIECBAgAABAgQIEGiGQKUCrFhJ9bGPfSydcsop6dhjj80Cptbnc5/7XPrUpz6VLr/88rTFFlsscPRitdZee+2VPdcqnnvV+r+jrT333HOB719xxRVpyy23zMKtaDuCsfh93u8vssgizRhBekmAAAECBAgQIECAAAECBAgQGLJAqQOsBx98MHt+VTzfKv7/559/flpsscWylVSxCmvRRRfNeB577LFslVS8sTBu+YvVWZ2f+G089P3www/Pbg9sBV69Vmy1bkmM1Vpf+9rX0pe//OUsIMv7/SWWWGLIh07zBAgQIECAAAECBAgQIECAAIFmCJQ6wLrjjjuyVVYRJrU+66yzTtpnn33SfvvtN+/h7q0AK55xFbf+xXc6P60VVZ0BVq8VW61nbUUY1h5g5f3+IAFWe/+aMez0kgABAgQIECBAgAABAgQIECirwMYbb1y6XSt1gNWu9dRTT6Xf/va36fOf/3z2ZsBYTRXPvYqHsOdZgdV65lXeFVitZ2298Y1vzLUCq/P7AqzSjXU7RIAAAQIECBAgQIAAAQIECOQQEGDlQOr3lUceeSQdeuihWYg1c+bMbCVW+1sD+z0D66STTkrvec97svArHvre75lWn/70p1P8L565Ncj3F1pooX5d8fcECBAgQIAAAQIECBAgQIAAAQI5BCqzAqu9LxFe7b333vOeZxV/F7f5ffjDH+77FsJ4RtY222yTPU8rVnH1ewth66Hvg34/h72vECBAgAABAgQIECBAgAABAgQI5BCoXIA1d+7cLKz6yEc+Ml/41LpFsPXWwPa3AD788MPZSq177703eyj8GmuskVq3/MUzro466qi0zDLLzON6/PHH00c/+tF01llnpXPPPTe9+tWvHvj7Oex9hQABAgQIECBAgAABAgQIECBAIIdAKQOsv/3tb+kzn/lMiudPxf9abxuM/tx4441p//33T3/4wx/S2WefnTbZZJOsm/fdd192a+Dtt9+e4jbBrbbaKvvzZ555Jns74UEHHZQ++MEPZrcDRrgVbzY85JBD0ve+970Uq6z22GOPFLf9RUB2ySWXpH333TdtvfXW6cgjj0xLLbXUwN/PYe8rBAgQIECAAAECBAgQIECAAAECOQRKGWDFM60++9nPps997nPZGwV33HHH9LznPS/ddNNN6YILLkhPPvlktvoqnknVHm5ddtll2a2Fc+bMSbvttltabbXV0tVXX50uuuiiLAhrPfS95XLLLbekGTNmpJtvvjltv/32aYMNNpi3jbXWWiudcMIJab311pvHOOj3c/j7CgECBAgQIECAAAECBAgQIECAQB+BUgZYsc9xG99Pf/rTdOqpp6ZLL7003XXXXVmY9brXvS5bObX++utnK6baP7F6Km4N/MY3vpHOO++89NBDD6XNNtssC7VidVaspOr83Hnnnemb3/xmOuecc+ZtY5999sluOVxhhRWm/H0jkAABAgQIECBAgAABAgQIECBAYGoCpQ2wptYtvyZAgAABAgQIECBAgAABAgQIEKiLgACrLkdSPwgQIECAAAECBAgQIECAAAEC6O4C/QAAIABJREFUNRUQYNX0wOoWAQIECBAgQIAAAQIECBAgQKAuAgKsuhxJ/SBAgAABAgQIECBAgAABAgQI1FRAgFXTA6tbBAgQIECAAAECBAgQIECAAIG6CAiw6nIk9YMAAQIECBAgQIAAAQIECBAgUFMBAVZND6xuESBAgAABAgQIECBAgAABAgTqIiDAqsuR1A8CBAgQIECAAAECBAgQIECAQE0FBFg1PbC6RYAAAQIECBAgQIAAAQIECBCoi4AAqy5HUj8IECBAgAABAgQIECBAgAABAjUVEGDV9MDqFoGyCDx9363psZ+dkJ687fI094m/lmW3hrIfCy22ZHrO2lumJV43Iy2y8jpD2YZGCRAgQIAAAQIECBAg0EQBAVYTj7o+ExiRQIRXj8zcJ8198vERbbEcm1noOYunZfc/UYhVjsNhLwgQIECAAAECBAgQqIGAAKsGB1EXCJRV4C9n/mN64sbZZd29oe7XYq/YNi29+xeGug2NEyBAgAABAgQIECBAoCkCAqymHGn9JDAGgYf/Zcva3zbYizVuJ5z2z5ePQd0mCRAgQIAAAQIECBAgUD8BAVb9jqkeESiNwEOf2qg0+zKOHVn+8GvHsVnbJECAAAECBAgQIECAQO0EBFi1O6Q6RKA8AgIsAVZ5RqM9IUCAAAECBAgQIECgygICrCofPftOoOQCAiwBVsmHqN0jQIAAAQIECBAgQKAiAgKsihwou0mgigICLAFWFcetfSZAgAABAgQIECBAoHwCAqzyHRN7RKA2AgIsAVZtBrOOECBAgAABAgQIECAwVgEB1lj5bZxAvQUEWAKseo9wvSNAgAABAgQIECBAYFQCAqxRSdsOgQYKCLAEWA0c9rpMgAABAgQIECBAgMAQBARYQ0DVJAEC/ysgwBJgORcIECBAgAABAgQIECBQhIAAqwhFbRAg0FVAgCXAcmoQIECAAAECBAgQIECgCAEBVhGK2iBAQIDVRWD5wwVYTg0CBAgQIECAAAECBAgUISDAKkJRGwQICLAEWM4CAgQIECBAgAABAgQIDE1AgDU0Wg0TIOAWQiuwnAUECBAgQIAAAQIECBAoQkCAVYSiNggQ6CogwBJgOTUIECBAgAABAgQIECBQhIAAqwhFbRAgIMDqIuAZWE4MAgQIECBAgAABAgQIFCMgwCrGUSsECHQRsALLCiwnBgECBAgQIECAAAECBIoQEGAVoagNAgS6CgiwBFhODQIECBAgQIAAAQIECBQhIMAqQlEbBAgIsLoIuIXQiUGAAAECBAgQIECAAIFiBARYxThqhQCBLgJWYFmB5cQgQIAAAQIECBAgQIBAEQICrCIUtUGAQFcBAZYAy6lBgAABAgQIECBAgACBIgQEWEUoaoMAAQFWFwG3EDoxCBAgQIAAAQIECBAgUIyAAKsYR60QINBFwAosK7CcGAQIECBAgAABAgQIEChCQIBVhKI2CBDoKiDAEmA5NQgQIECAAAECBAgQIFCEgACrCEVtECAgwOoi4BZCJwYBAgQIECBAgAABAgSKERBgFeOoFQIEughYgWUFlhODAAECBAgQIECAAAECRQgIsIpQ1AYBAl0FBFgCLKcGAQIECBAgQIAAAQIEihAQYBWhqA0CBARYXQTcQujEIECAAAECBAgQIECAQDECAqxiHLVCgEAXASuwrMByYhAgQIAAAQIECBAgQKAIAQFWEYraIECgq4AAS4Dl1CBAgAABAgQIECBAgEARAgKsIhS1QYCAAKuLgFsInRgECBAgQIAAAQIECBAoRkCAVYyjVggQ6CJgBZYVWE4MAgQIECBAgAABAgQIFCEgwCpCURsECHQVEGAJsJwaBAgQIECAAAECBAgQKEJAgFWEojYIEBBgdRFwC6ETgwABAgQIECBAgAABAsUICLCKcdQKAQJdBKzAsgLLiUGAAAECBAgQIECAAIEiBARYRShqgwCBrgICLAGWU4MAAQIECBAgQIAAAQJFCAiwilDUBgECAqwuAm4hdGIQIECAAAECBAgQIECgGAEBVjGOWiFAoIuAFVhWYDkxCBAgQIAAAQIECBAgUISAAKsIRW0QINBVQIAlwHJqECBAgAABAgQIECBAoAgBAVYRitogQECA1UXALYRODAIECBAgQIAAAQIECBQjIMAqxlErBAh0EbACywosJwYBAgQIECBAgAABAgSKEBBgFaGoDQIEugoIsARYTg0CBAgQIECAAAECBAgUISDAKkJRGwQICLC6CLiF0IlBgAABAgQIECBAgACBYgQEWMU4aoUAgS4CVmBZgeXEIECAAAECBAgQIECAQBECAqwiFLVBgEBXAQGWAMupQYAAAQIECBAgQIAAgSIEBFhFKGqDAAEBVhcBtxA6MQgQIECAAAECBAgQIFCMgACrGEetECDQRcAKLCuwnBgECBAgQIAAAQIECBAoQkCAVYSiNggQ6CogwBJgOTUIECBAgAABAgQIECBQhIAAqwhFbRAgIMDqIuAWQicGAQIECBAgQIAAAQIEihEQYBXjqBUCBLoIWIFlBZYTgwABAgQIECBAgAABAkUICLCKUNQGAQJdBQRYAiynBgECBAgQIECAAAECBIoQEGAVoagNAgQEWF0E3ELoxCBAgAABAgQIECBAgEAxAgKsYhy1QmCewB33PJrOuPjudNUtD6fHHn+61jJLLL5I2my9aemdb1w1rbnKUgv01QosK7BqfQLoHAECBAgQIECAAAECIxMQYI2M2oaaIBDh1WH/dkN64slnmtDdeX1c7DkLp28cuv4CIZYAS4DVqBNBZwkQIECAAAECBAgQGJqAAGtotBpuosDnT741XXrdn5rY9fSGDZ+f/und68zXdwGWAKuRJ4NOEyBAgAABAgQIECBQuIAAq3BSDTZZYMdPXFn72wZ7Hd+4nfD8IzYXYLUJeAZWk6uBvhMgQIAAAQIECBAgUKSAAKtITW01XmCbj1zRaIMLv7KFAEuA1ehzQOcJECBAgAABAgQIEBiOgABrOK5abaiAAEuA1T70rcBqaCHQbQIECBAgQIAAAQIEChcQYBVOqsEmCwiwBFgCrCZXAH0nQIAAAQIECBAgQGBYAgKsYclqt5ECAiwBlgCrkae+ThMgQIAAAQIECBAgMGQBAdaQgTXfLAEBlgBLgNWsc15vCRAgQIAAAQIECBAYjYAAazTOttIQAQGWAEuA1ZCTXTcJECBAgAABAgQIEBipgABrpNw2VncBAZYAS4BV97Nc/wgQIECAAAECBAgQGIeAAGsc6rZZWwEBlgBLgFXb01vHCBAgQIAAAQIECBAYo4AAa4z4Nl0/AQGWAEuAVb/zWo8IECBAgAABAgQIEBi/gABr/MfAHtRIQIAlwBJg1eiE1hUCBAgQIECAAAECBEojIMAqzaGwI3UQEGAJsARYdTiT9YEAAQIECBAgQIAAgbIJCLDKdkTsT6UFBFgCLAFWpU9hO0+AAAECBAgQIECAQEkFBFglPTB2q5oCAiwBlgCrmueuvSZAgAABAgQIECBAoNwCAqxyHx97VzEBAZYAS4BVsZPW7hIgQIAAAQIECBAgUAkBAVYlDpOdrIqAAEuAJcCqytlqPwkQIECAAAECBAgQqJKAAKtKR8u+ll5AgCXAEmCV/jS1gwQIECBAgAABAgQIVFBAgFXBg2aXyysgwBJgCbDKe37aMwIECBAgQIAAAQIEqisgwKrusbPnJRQQYAmwBFglPDHtEgECBAgQIECAAAEClRcQYFX+EOpAmQQEWAIsAVaZzkj7QoAAAQIECBAgQIBAXQQEWHU5kvpRCgEBlgBLgFWKU9FOECBAgAABAgQIECBQMwEBVs0OqO6MV0CAJcASYI33HLR1AgQIECBAgAABAgTqKSDAqudx1asxCQiwBFgCrDGdfDZLgAABAgQIECBAgECtBQRYtT68OjdqAQGWAEuANeqzzvYIECBAgAABAgQIEGiCgACrCUdZH0cmIMASYAmwRna62RABAgQIECBAgAABAg0SEGA16GDr6vAFBFgCLAHW8M8zWyBAgAABAgQIECBAoHkCAqzmHXM9HqKAAEuAJcAa4gmmaQIECBAgQIAAAQIEGisgwGrsodfxYQgIsARYAqxhnFnaJECAAAECBAgQIECg6QICrKaPAP0vVECAJcASYBV6SmmMAAECBAgQIECAAAECmYAAy0AgUKCAAEuAJcAq8ITSFAECBAgQIECAAAECBJ4VEGAZCgQKFBBgCbAEWAWeUJoiQIAAAQIECBAgQICAAMsYIFC8gABLgCXAKv680iIBAgQIECBAgAABAgSswDIGCBQoIMASYAmwCjyhNEWAAAECBAgQIECAAIFnBQRYhgKBAgUEWAIsAVaBJ5SmCBAgQIAAAQIECBAgIMAyBggULyDAEmAJsIo/r7RIgAABAgQIECBAgAABK7CMAQIFCgiwBFgCrAJPKE0RIECAAAECBAgQIEDgWQEBlqFAoEABAZYAS4BV4AmlKQIECBAgQIAAAQIECAiwjAECxQsIsARYAqzizystEiBAgAABAgQIECBAwAosY4BAgQICLAGWAKvAE0pTBAgQIECAAAECBAgQeFZAgGUoEChQQIAlwBJgFXhCaYoAAQIECBAgQIAAAQICLGOAQPECAiwBlgCr+PNKiwQIECBAgAABAgQIELACyxggUKCAAEuAJcAq8ITSFAECBAgQIECAAAECBJ4VEGAZCgQKFBBgCbAEWAWeUJoiQIAAAQIECBAgQICAAMsYIFC8gABLgCXAKv680iIBAgQIECBAgAABAgSswDIGCBQoIMASYAmwCjyhNEWAAAECBAgQIECAAIFnBQRYhgKBAgUEWAIsAVaBJ5SmCBAgQIAAAQIECBAgIMAyBggULyDAEmAJsIo/r7RIgAABAgQIECBAgAABK7CMAQIFCgiwBFgCrAJPKE0RIECAAAECBAgQIEDgWQEBlqFAoEABAZYAS4BV4AmlKQIECBAgQIAAAQIECAiwjAECxQsIsARYAqzizystEiBAgAABAgQIECBAwAosY4BAgQICLAGWAKvAE0pTBAgQIECAAAECBAgQeFZAgGUoEChQQIAlwOoXYD388MPp5ptvTvfcc0966qmnChx95Wtq0UUXTausskp62ctelqZNm1a+HbRHBAgQIECAAAECBAhURkCAVZlDZUerICDAEmBNFGBFeDV79uz09NNPV2E4F7aPiyyySNp2222FWIWJaogAAQIECBAgQIBA8wQEWM075no8RAEBlgBrogDriiuuSHfdddcQR2B5m1599dXTFlvMPz7Ku7f2jAABAgQIECBAgACBsgkIsMp2ROxPpQUEWAKsiQKsM888s/a3DfY6geN2wt13373S57edJ0CAAAECBAgQIEBgfAICrPHZ23INBQRYAqyJAqxZs2bVcNTn79L06dPzf9k3CRAgQIAAAQIECBAg0CYgwDIcCBQoIMASYAmwep9QAqwCi42mCBAgQIAAAQIECDRMQIDVsAOuu8MVEGAJsARYAqzhVhmtEyBAgAABAgQIEGimgACrmcddr4ckIMASYAmwBFhDKi+aJUCAAAECBAgQINBoAQFWow+/zhctIMASYAmwBFhF1xXtESBAgAABAgQIECCQkgDLKCBQoIAAS4AlwBJgFVhSNEWAAAECBAgQIECAwLMCAixDgUCBAgIsAZYAS4BVYEnRFAECBAgQIECAAAECAixjgEDxAgIsAZYAS4BVfGXRIgECBAgQIECAAAECVmAZAwQKFBBgCbAEWAKsAkuKpggQIECAAAECBAgQeFZAgGUoEChQQIAlwBJgCbAKLCmaIkCAAAECBAgQIEBAgGUMECheQIAlwBJgCbCKryxaJECAAAECBAgQIEDACixjgECBAgIsAZYAS4BVYEnRFAECBAgQIECAAAECzwqUOsC677770qxZs9L3v//9dNlll6Xll18+7bTTTumwww5L66+/flpooYUWOJAPPPBAOu6449KJJ56Ybr311rT66qunnXfeOX3gAx9IL37xixf4/qOPPpq++93vppNOOildddVVfbcx6PeNtGYJCLAEWAIsAVazqp7eEiBAgAABAgQIEBiNQGkDrOuuuy69613vykKozTffPC299NLp9ttvT3fddVcWSkXgtNVWW82ndMstt6QZM2Zk39ttt93SGmuska6//vr0gx/8IL3kJS/JgqoIvlqf+++/Px1wwAHp4osvTttvv33aYIMN0u9+97t01llnpWWWWSZ9+9vfTtttt92kvz+aQ2grZRIQYAmwBFgCrDLVJPtCgAABAgQIECBAoC4CpQ2wYjXUOeeck97//vdngVWstpozZ0762Mc+lr71rW+lXXfdNc2cOTMtt9xy2bGIlVGHHHJIuuSSS9Lxxx+ftt566+w3c+fOTaeddlo68MAD0y677JKOPPLItNRSS6Wnn346ffazn01f//rX09FHH52mT5+eFl544aytWO219957p7XWWisLvVZeeeWBv1+XAaIfgwkIsARYAiwB1mBVw7cJECBAgAABAgQIEMgjUNoAq9fO33DDDVl4teyyy6bTTz89rbnmmtlXr7nmmrTDDjtkK6+++MUvpsUXX3xeExF8HXzwwenKK69MZ599drYKK1ZyRWi14oorZrccTps2bd73I9z65Cc/mf71X/81zZ49O22zzTYDfz8Pvu/UT0CAJcASYAmw6lfZ9IgAAQIECBAgQIDA+AUqF2DFLYXvfOc706KLLjpfgHXMMcdkq6wi1Iq/7/xEGPWJT3winXfeeWnHHXdMF154Ydp2223TEUcckT7+8Y8v8P0zzjgju4Xxq1/9avrQhz408PfHf2jtwTgEBFgCLAGWAGsctcc2CRAgQIAAAQIECNRdoHIB1i9+8Yv09re/PW2xxRbz3UL4uc99Ln3qU59Kl19+efZ3nZ9TTz017bXXXtlzreK5V63/+5RTTkl77rnnAt+/4oor0pZbbpmFW9F2BGPx+7zfX2SRReo+dvSvi4AAS4AlwBJgKY4ECBAgQIAAAQIECBQvUKkA66mnnkqf/vSns1VT8fyr/fbbLxN57LHHslVS8cbCuOUvHvre+Tn//POzNxgefvjh2e2BrcCr14qt1i2JsVrra1/7Wvryl7+cBWR5v7/EEkvkPlqxLZ96CPzjrL/VoyOT7MUXpj93vl+ucd57J9lSPX72u52+M19HYgVpkz/rrLNOk7uv7wQIECBAgAABAgQqI7DxxhuXbl8rFWC1Hq6+4YYbprhlMJ5f1R5gxTOu4ta/bpOk1oqqzgCr14qt1q2KEYa1B1h5vy/AKt1YH8kOCbAEWO0DTYA1/2knwBpJGbIRAgQIECBAgAABAlMWEGBNgfDuu+/OnnF14403ppNOOilttdVW81rLswKr9cyrvCuwWg+Lf+Mb35hrBVbn9wcJsKbA4qclE3ALoVsI24fk8odfO98IjVWiTf7EizN8CBAgQIAAAQIECBAgMBmBSqzAuv/++7PnVl133XXZQ9Xf8Y53pIUWWmhef9vfGtjvGVgRfr3nPe/JVnBFINbvmVZxy2L879hjjx3o++37N5kD4zfVFBBgCbAEWL3PXQFWNeuavSZAgAABAgQIECBQBoHSB1gRXh166KHpoosuSkcddVT2hsFu4VDc5vfhD3+471sI4xlZ22yzTWo9E6vfWwhbD30f9PtlOLj2YfQCAiwBlgBLgDX6ymOLBAgQIECAAAECBOovUOoA64EHHkgf+chH0gUXXDBheBWHqXWLYOutge1vAXz44YezB77fe++96bTTTktrrLFGat3yF8+4imBsmWWWmXe0H3/88fTRj340nXXWWencc89Nr371qwf+fv2Hjh52ExBgCbAEWAIs1ZEAAQIECBAgQIAAgeIFShtgDRJeBct9992X3Rp4++23z/eMrGeeeSZ7O+FBBx2UPvjBD2a3A0a49eijj6ZDDjkkfe9730uxymqPPfbIVnbNnTs3XXLJJWnfffdNW2+9dTryyCPTUkstNfD3iz9UWqyCgABLgCXAEmBVoVbZRwIECBAgQIAAAQJVEyhtgNW6JXD11VdPa621Vlp44YUXsH3Tm96UrdBqrbZqvaVwzpw5abfddkurrbZauvrqq7PbD+Nh7O1vLozGbrnlljRjxox08803p+233z5tsMEG6aabbspWfMU2TzjhhLTeeuvN2+6g36/aYLC/UxcQYAmwBFgCrKlXEi0QIECAAAECBAgQINApUNoAK1Y+xbOvJvp86EMfSl/4whfSYostln0tVk/FrYHf+MY30nnnnZceeuihtNlmm6W99947W50VK6k6P3feeWf65je/mc4555x01113pXjN+z777JPdcrjCCitM+fuGXLMEBFgCLAGWAKtZVU9vCRAgQIAAAQIECIxGoLQB1mi6bysEihUQYAmwBFgCrGKritYIECBAgAABAgQIEAgBAZZxQKBAAQGWAEuAJcAqsKRoigABAgQIECBAgACBZwUEWIYCgQIFBFgCLAGWAKvAkqIpAgQIECBAgAABAgQEWMYAgeIFBFgCLAGWAKv4yqJFAgQIECBAgAABAgSswDIGCBQoIMASYAmwBFgFlhRNESBAgAABAgQIECDwrIAAy1AgUKCAAEuAJcASYBVYUjRVUYGn77s1PfazE9KTt12e5j7x14r2It9uL7TYkuk5a2+ZlnjdjLTIyuvk+5FvESBQOwF1r3aHVIcIlFJAgFXKw2KnqiogwBJgCbAEWFWtX/a7GIGYxD0yc58098nHi2mwIq0s9JzF07L7nyjEqsjxspsEihRQ94T3RY4nbRGYSECAZXwQKFBAgCXAEmAJsAosKZqqoMBfzvzH9MSNsyu451Pf5cVesW1aevcvTL0hLRAgUCkBdU/dq9SAtbOVFhBgVfrw2fmyCQiwBFgCLAFW2eqS/RmtwMP/smXtbxvsJRq3E07758tHC25rBAiMXUDdU/fGPgjtQGMEBFiNOdQ6OgoBAZYAS4AlwBpFrbGN8go89KmNyrtzI9iz5Q+/dgRbsQkCBMokoO6pe2Uaj/al3gICrHofX70bsYAAS4AlwBJgjbjs2FzJBEzkTORKNiTtDoGhC6h76t7QB5kNEHhWQIBlKBAoUECAJcASYAmwCiwpmqqggImciVwFh61dJjAlAXVP3ZvSAPJjAgMICLAGwPJVAv0EBFgCLAGWAKtfnfD39RYwkTORq/cI1zsCCwqoe+qe84LAqAQEWKOStp1GCAiwBFgCLAFWI4qdTvYUMJEzkXN6EGiagLqn7jVtzOvv+AQEWOOzt+UaCgiwBFgCLAFWDUubLg0gYCJnIjfAcPFVArUQUPfUvVoMZJ2ohIAAqxKHyU5WRUCAJcASYAmwqlKv7OdwBEzkTOSGM7K0SqC8Auqeulfe0WnP6iYgwKrbEdWfsQoIsARYAiwB1liLkI2PXcBEzkRu7IPQDhAYsYC6p+6NeMjZXIMFBFgNPvi6XryAAEuAJcASYBVfWbRYJQETORO5Ko1X+0qgCAF1T90rYhxpg0AeAQFWHiXfIZBTQIAlwBJgCbBylgtfq6mAiZyJXE2Htm4R6Cmg7ql7Tg8CoxIQYI1K2nYaISDAEmAJsARYjSh2Omki10Ng+cNN5JweBJomIMBS95o25vV3fAICrPHZ23INBQRYAiwBlgCrhqVNlwYQMJEzkRtguPgqgVoIqHvqXi0Gsk5UQkCAVYnDZCerIiDAEmAJsARYValX9nM4AiZyJnLDGVlaJVBeAXVP3Svv6LRndRMQYNXtiOrPWAUEWAIsAZYAa6xFyMbHLmAiZyI39kFoBwiMWEDdU/dGPORsrsECAqwGH3xdL15AgCXAEmAJsIqvLFqskoCJnIlclcarfSVQhIC6p+4VMY60QSCPgAArj5LvEMgpIMASYAmwBFg5y4Wv1VTARM5ErqZDW7cI9BRQ99Q9pweBUQkIsEYlbTuNEBBgCbAEWAKsRhQ7nTSR6yHgLYRODgLNExBgCbCaN+r1eFwCAqxxydtuLQUEWAIsAZYAq5bFTadyC5jImcjlHiy+SKAmAuqeuleToawbFRAQYFXgINnF6ggIsARYAiwBVnUqlj0dhoCJnIncMMaVNgmUWUDdU/fKPD7tW70EBFj1Op56M2YBAZYAS4AlwBpzGbL5MQuYyJnIjXkI2jyBkQuoe+reyAedDTZWQIDV2EOv48MQEGAJsARYAqxh1BZtVkfARM5Erjqj1Z4SKEZA3VP3ihlJWiHQX0CA1d/INwjkFhBgCbAEWAKs3AXDF2spYCJnIlfLga1TBCYQUPfUPScIgVEJCLBGJW07jRAQYAmwBFgCrEYUO53sKWAiZyLn9CDQNAF1T91r2pjX3/EJCLDGZ2/LNRQQYAmwBFgCrBqWNl0aQMBEzkRugOHiqwRqIaDuqXu1GMg6UQkBAVYlDpOdrIqAAEuAJcASYFWlXtnP4QiYyJnIDWdkaZVAeQXUPXWvvKPTntVNQIBVtyOqP2MVEGAJsARYAqyxFiEbH7uAiZyJ3NgHoR0gMGIBdU/dG/GQs7kGCwiwGnzwdb14AQGWAEuAJcAqvrJosUoCJnImclUar/aVQBEC6p66V8Q40gaBPAICrDxKvkMgp4AAS4AlwBJg5SwXvlZTARM5E7maDm3dItBTQN1T95weBEYlIMAalbTtNEJAgCXAEmAJsBpR7HTSRK6HwPKHm8g5PQg0TUCApe41bczr7/gEBFjjs7flGgoIsARYAiwBVg1Lmy4NIGAiZyI3wHDxVQK1EFD31L1aDGSdqISAAKsSh8lOVkVAgCXAEmAJsKpSr4rczzvueTSdcfHd6apbHk6PPf50kU2Xrq0lFl8kbbbetPTON66a1lxlqQX2z0TORK50g9YODUVA3fv/rOqeujeUk0yjBLoICLAMCwIFCgiwBFgCLAFWgSWlEk3FJO6wf7shPfHkM5XY36J2crHnLJy+ceiGbFXHAAAgAElEQVT6C4RYJnImckWNMe2UVyDq3gf/7Yb0uLqXHSR1T90r79lqz+omIMCq2xHVn7EKCLAEWAIsAdZYi9AYNv75k29Nl173pzFsefybfMOGz0//9O515tsREzkTufGPTHswbAF1T92b6Hpv2ONP+wSaLCDAavLR1/fCBQRYAiwBlgCr8MJS8gZ3/MSVtb9tsNchiNsJzz9icwFWm4CHuJf8hLV7hQioe+qeAKuQU0kjBAYWEGANTOYHBHoLCLAEWAIsAVbTaqS6p+6ZyDXtrNdfdU/dU/fUAQLjERBgjcfdVmsq4ILGBY0AS4BV0/LWs1vqnrpnIte0s15/1T11T91TBwiMR0CANR53W62pgAsaFzQCLAFWTcubAKuHwIVfUfdM5Jp21uuv6z11T91TBwiMR0CANR53W62pgAsaFzQCLAFWTcubAEuAlWtoewZWLiZfqriA6z3XewKsip/Edr+yAgKsyh46O15GARc0LmgEWAKsMtamYe6TuqfumcgN8wzTdhkF1D11T90r45lpn5ogIMBqwlHWx5EJuKBxQSPAEmCNrOCUZEPqnrpnIleSk9FujExA3VP31L2RnW42RGA+AQGWAUGgQAEXNC5oBFgCrAJLSiWaUvfUPRO5SpyqdrJAAXVP3VP3CjyhNEVgAAEB1gBYvkqgn4ALGhc0AiwBVr86Ube/V/fUPRO5up3V+tNPQN1T99S9fmeJvycwHAEB1nBctdpQARc0LmgEWAKsppU/dU/dM5Fr2lmvv+qeuqfuqQMExiMgwBqPu63WVMAFjQsaAZYAq6blrWe31D11z0SuaWe9/qp76p66pw4QGI+AAGs87rZaUwEXNC5oBFgCrJqWNwFWD4ELv6Lumcg17azXX9d76p66pw4QGI+AAGs87rZaUwEXNC5oBFgCrJqWNwGWACvX0F7+8Gtzfc+XCFRZwPWe6z0BVpXPYPteZQEBVpWPnn0vnYALGhc0AiwBVukK05B3SN1T90zkhnySab50Auqeuqfule60tEMNERBgNeRA6+ZoBFzQuKARYAmwRlNtyrMVdU/dM5Erz/loT0YjoO6pe+reaM41WyHQKSDAMiYIFCjggsYFjQBLgFVgSalEU+qeumciV4lT1U4WKKDuqXvqXoEnlKYIDCAgwBoAy1cJ9BNwQeOCRoAlwOpXJ+r29+qeumciV7ezWn/6Cah76p661+8s8fcEhiMgwBqOq1YbKuCCxgWNAEuA1bTyp+6peyZyTTvr9VfdU/fUPXWAwHgEBFjjcbfVmgq4oHFBI8ASYNW0vPXslrqn7pnINe2s1191T91T99QBAuMREGCNx91WayrggsYFjQBLgFXT8ibA6iFw4VfUPRO5pp31+ut6T91T99QBAuMREGCNx91WayrggsYFjQBLgFXT8ibAEmDlGtrLH35tru/5EoEqC7jec70nwKryGWzfqywgwKry0bPvpRNwQeOCRoAlwCpdYRryDql76p6J3JBPMs2XTkDdU/fUvdKdlnaoIQICrIYcaN0cjYALGhc0AiwB1miqTXm2ou6peyZy5Tkf7cloBNQ9dU/dG825ZisEOgUEWMYEgQIFXNC4oBFgCbAKLCmVaErdU/dM5CpxqtrJAgXUPXVP3SvwhNIUgQEEBFgDYPkqgX4CLmhc0AiwBFj96kTd/l7dU/dM5Op2VutPPwF1T91T9/qdJf6ewHAEBFjDcdVqQwVc0LigEWAJsJpW/tQ9dc9Ermlnvf6qe+qeuqcOEBiPgABrPO62WlMBFzQuaARYAqyalree3VL31D0Tuaad9fqr7ql76p46QGA8AgKs8bjbak0FXNC4oBFgCbBqWt4EWD0ELvyKumci17SzXn9d76l76p46QGA8AgKs8bjbak0FXNC4oBFgCbBqWt4EWAKsXEN7+cOvzfU9XyJQZQHXe673BFhVPoPte5UFBFhVPnr2vXQCLmhc0AiwBFilK0xD3iF1T90zkRvySab50gmoe+qeule609IONURAgNWQA62boxFwQeOCRoAlwBpNtSnPVtQ9dc9Erjznoz0ZjYC6p+6pe6M512yFQKeAAMuYIFCggAsaFzQCLAFWgSWlEk2pe+qeiVwlTlU7WaCAuqfuqXsFnlCaIjCAgABrACxfJdBPwAWNCxoBlgCrX52o29+re+qeiVzdzmr96Seg7ql76l6/s8TfExiOgABrOK5abaiACxoXNAIsAVbTyp+6p+71m8g9/PDD6eabb0733HNPeuqpp2p9iiy66KJplVVWSS972cvStGnTat3XJndO3VP31L3/L6DuNbkajr7vAqzRm9tijQVc0LigEWAJsGpc4rp2Td1T9yaqexFezZ49Oz399NONOjUWWWSRtO222wqxanrU1T11T91b8ORW92pa8ErWLQFWyQ6I3am2gAsaFzQCLAFWtavY4Huv7ql7E9W9K664It11112DD6wa/GL11VdPW2wx//ioQbd0IaWk7ql76l73UqDuKZHDFhBgDVtY+40ScEHjgkaAJcBqVNEzkUsXfkXdm6junXnmmbW/bbDXOR+31ey+++5NKwmN6K/rPXVP3et+qqt7jSiBY+2kAGus/DZeNwEXNC5oBFgCrLrVtX79UffUPXVP3etXJ+r29+qeuqfuqXt1q2tV6Y8AqypHyn5WQsAFjQsaFzQuaCpRrArcSXVP3VP31L0CS0olmlL31D11T92rRLGq4U4KsGp4UHVpfAIuaFzQuKBxQTO+CjSeLat76p66p+6Np/qMb6vqnrqn7ql746tAzd6yAKvZx1/vCxZwQeOCxgWNC5qCy0rpm1P31D11T90rfaEqeAfVPXVP3VP3Ci4rmsspIMDKCeVrBPIIuKBxQeOCxgVNnlpRp++oe+qeuqfu1amm5emLuqfuqXvqXp5a4TvFCwiwijfVYoMFXNC4oHFB44KmaSVQ3VP31D11T91rloC3r8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XND0qxN1+3t1T91T99S9utW1fv1R99Q9dU/d61cn/P1wBARYw3HVakMFXNC4oHFB44KmaeVP3VP31D11T91rloC3EM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XND0qxN1+3t1T91T99S9utW1fv1R99Q9dU/d61cn/P1wBARYw3HVakMFXNC4oHFB44KmaeVP3VP31D11T91rloC3EM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XND0qxN1+3t1T91T99S9utW1fv1R99Q9dU/d61cn/P1wBARYw3HVakMFXNC4oHFB44KmaeVP3VP31D11T91rloC3EM5/vJc//Nr5/mDWrFnNGhAdvZ0+fXqj+6/zwxUQYA3XV+sNEzCRM5EzkTORa1jZS+qeuqfuqXvqXrMEBFgCrIlGvACrWfVg1L0VYI1a3PZqLWAiZyJnImciV+si16Vz6p66p+6pe+peswQEWAIsAVazzvky9VaAVaajYV8qL2AiZyJnImciV/lCNmAH1D11T91T9wYsG5X/urqn7ql76l7lC1lFOyDAquiBs9vlFHBB44LGBY0LmnJWp+Htlbqn7ql76t7wKkw5W1b31D11T90rZ3Wq/14JsOp/jPVwhAIuaFzQuKBxQTPCklOKTal76p66p+6VohiNcCfUPXVP3VP3RlhybKpNQIBlOBAoUMAFjQsaFzQuaAosKZVoSt1T99Q9da8SxarAnVT31D11T90rsKRoagABAdYAWL5KoJ+ACxoXNC5o/l97dwJ1V1XffXwHLIM0uAilKVpFKlmUWkgFhSAIBU2kCoQphDwgYZBBQAYZZBAooSWKzAKCjEG4gGEWqoUCC4USBILaAmUhhbgYShGoYAqxDO/a5+1J733y5LnPDfecnHP2567FAp977j57f/e5X//7d8+goOnmiaa9z3u8x3u81zSvdRsP7/Ee7/FeN094vxgCAqxiuGo1UQIKGgWNgkZBk5r+eI/3eI/3eC8tAp5C2DnfY2bM7fhDq9VK64AYNNqBgYGkx2/wxRIQYBXLV+uJEbCQs5CzkLOQS0x7gfd4j/d4j/fSIiDAEmANd8QLsNLyQdmjFWCVTdz+Gk3AQs5CzkLOQq7RkhticLzHe7zHe7yXFgEBlgBLgJXWd75KoxVgVWk29KX2BCzkLOQs5Czkai+yHgfAe7zHe7zXozZqvznv8R7v8V7tRVbTAQiwajpxul1NAgoaBY2CRkFTTTsV1yve4z3e473iDFPNlnmP93iP96ppp+b3SoDV/Dk2whIJKGgUNAoaBU2JyqnErniP93iP9yohoxI7wXu8x3u8V6Jy7KqNgADL4YBAHwkoaBQ0ChoFTR+VUoumeI/3eI/3aiGrPnaS93iP93ivj0rRVA8EBFg9wLIpAt0IKGgUNAoaBU03TzTtfd7jPd7jvaZ5rdt4eI/3eI/3unnC+8UQEGAVw1WriRJQ0ChoFDQKmtT0x3u8x3u8x3tpEfAUws75HjNjbscfWq1WWgfEoNEODAwkPX6DL5aAAKtYvlpPjICFnIWchZyFXGLaC7zHe7zHe7yXFgEBlgBruCNegJWWD8oerQCrbOL212gCFnIWchZyFnKNltwQg+M93uM93uO9tAgIsARYAqy0vvNVGq0Aq0qzoS+1J2AhZyFnIWchV3uR9TgA3uM93uO9HrVR+815j/d4j/dqL7KaDkCAVdOJ0+1qElDQKGgUNAqaatqpuF7xHu/xHu8VZ5hqtsx7vMd7vFdNOzW/VwKs5s+xEZZIQEGjoFHQKGhKVE4ldsV7vMd7vFcJGZXYCd7jPd7jvRKVY1dtBARYDgcE+khAQaOgUdAoaPqolFo0xXu8x3u8VwtZ9bGTvMd7vMd7fVSKpnogIMDqAZZNEehGQEGjoFHQKGi6eaJp7/Me7/Ee7zXNa93Gw3u8x3u8180T3i+GgACrGK5aTZSAgkZBo6BR0KSmP97jPd7jPd5Li4CnEHbO95gZczv+0Gq10jogBo12YGAg6fEbfLEEahFgLViwIFx88cXhhBNOCEcccUQ45phjFkvlpZdeCpdcckm4/PLLwxNPPBHWWGONsMMOO4SDDz44fPSjH13kc/Pnzw9XXHFFmDVrVnjggQfCmDFjwuTJk8MhhxwS1ltvvTBq1KiOz/S6fbHTp/WqEbCQs5CzkLOQq5qXiu4P7/Ee7/Fe0Z6pWvu8x3u8x3tV81Iq/al8gPXv//7vWWh14403ZnMyY8aMcPzxxw85P48//njYc889w5NPPhmmTJkS1lxzzfCLX/wi3HrrreHP/uzPsqAqhlL568UXXwz77bdfuOuuu8LWW28dxo8fH55++ukwe/bsMHr06HDBBReErbbaaom3T+UgMs7/I6CgUdAoaBQ0qTmR93iP93iP99Ii4Ayszvl2BlYnD2dgpeWDskdb2QDr7bffzoKko48+OvzxH/9x2G677cJxxx232AArnhl10EEHhbvvvjtceumlYYsttsjOnnr33XfD1VdfHfbff/+w4447hnPPPTestNJKIbZ/0kknhbPOOiucf/75IX7RlllmmYz/PffcE6ZPnx7GjRuXhV6rr756z9uXPZH2Vw0CFnIWchZyFnLVsFF5veA93uM93ivPONXYE+/xHu/xXjVslF4vKhtgvfzyy2G33XYL66+/fhZi/fKXvwybbrrpYgOshx9+OGyzzTbZmVennnpqWH755RfO5uuvvx4OPPDAMGfOnHDddddlZ2HNmzcvC63Gjh2bXXK4yiqrLNw+hlvxLK+ZM2eG22+/PUycOLHn7dM7lIw4ElDQKGgUNAqa1GzIe7zHe7zHe2kRcAZW53w7A6uThzOw0vJB2aOtbID11ltvhd/85jdZwBTPpLrvvvuGDbAuvPDC7Cyra665JkydOnURjjGMOvbYY8PNN98ctt1223DHHXeESZMmhVNOOWXIe2pde+21YZdddglnnHFGOOyww3revuyJtL9qELCQs5CzkLOQq4aNyusF7/Ee7/Feecapxp54j/d4j/eqYaP0elHZAGvwVHQLsE4++eTsJu/33ntv2GSTTqnGtq666qrsjK54X6t436v8f1955ZVh1113XWTm8/3FG8bHtmMwFj8/0u2XXXbZ9I4mI3YG1ukKGgWNgiY1FVrI8R7v8R7vpUXAGVjOwBruiHcGVlo+KHu0jQiw3njjjewsqfjI0njJ34QJExbheMstt2RPF8xvAp8HXos7Yyu/JDGerXXmmWeG0047LQvIRrr9iiuuWPZc2l8FCFjIWchZyFnIVUBFpXaB93iP93ivVOlUYGe8x3u8x3sVUFGSXWhUgBXvcRUv/Vt77bUXe0bV4ABrcWdsPfHEE9mliDEMaw+wRrq9ACvJ75MzsJyB1XHguydCpwf8ItdML1rIWchZyFnINdNuix8V7/Ee7/Feat6ryngbFWANdwZWfs+rkZ6BFW8av9NOO4Utt9xyRGdgDd6+lwArnu3l1QwCR7febMZAlnAU3xxYoeOTa968zxK21IyPPT35oo6BxGA85ddQPy6kzKMpY+c93ms/lnmv85vNe00xXec4eI/3eG/x323ea473Nthgg8oNphEBVvtTA7vdA2vWrFlh9913D/lN37vd0+rEE08M8Z/vfe972U3iR7p9vPH8SF8CrJGSqv52ChoFjYJGQVN9U/W3h7zHe7zHe/21SvVb4z3e4z3eq76p3nsPBVjvgWG3m7jHy/y+9rWvdX0KYbxH1sSJE0N+T6xuTyHMb/re6/bvYag+WmMCTil3Snn74esSws4vs0sIayy3YbrOe7zHe4v/gvAe7zWRgJu4d86qek+918TveVXH1IgzsCLc/BLB/KmB7U8BfPXVV8Pee+8dnn/++XD11VeHNddcM+SX/MV7XJ133nlh9OjRC+dowYIF4aijjgqzZ88ON910U9hwww173r6qE65fxRKwkLOQs5CzkCvWMtVrnfd4j/d4r3pmKrZHvMd7vMd7xVpG64sj0JgA64UXXsguDXzyySdDvExw8803z8b8zjvvZE8nPOCAA8Khhx6aXQ4Yw6358+eHgw46KFx//fUhnmU1bdq0EC/7e/fdd8Pdd98d9tprr7DFFluEc889N6y00ko9b++QS5OAgkZBo6BR0KRmP97jPd7jPd5Li4AzsDrn2xlYnTyceZqWD8oebWUDrHhfqxtvvDE89dRTGZNnn302C5O+8IUvhM022yz728c+9rGw/fbbZ4FUfN1zzz1h+vTp4fXXXw9TpkwJH/nIR8KDDz4Y7rzzzuxm7PG+V2PHjl3I+PHHHw977rlneOyxx8LWW28dxo8fHx599NFw2223hXHjxoXLLrssrLPOOku8fdmTaX9Ln4CFnIWchZyF3NI3Ubk94D3e4z3eK9c6S39vvMd7vMd7S99EafagsgHWm2++GQ4//PBw/vnnL3Zm4llVp59+elhhhf9/I8F49lS8NPDss88ON998c3jllVfCRhttlIVa8eyseCbV4NczzzwTzjnnnHDDDTeEefPmhfjUhD322CO75HC11VZ7z9uneVilO2oFjYJGQaOgSc2AvMd7vMd7vJcWAWdgdc63M7A6eTgDKy0flD3aygZYZYOwPwT6QcBCzkLOQs5Crh8uqVMbvMd7vMd7dXJWP/rKe7zHe7zXD5doo3cCAqzemfkEAosloKBR0ChoFDSpKZL3eI/3eI/30iLgDCxnYA13xDsDKy0flD1aAVbZxO2v0QQs5CzkLOQs5BotuSEGx3u8x3u8x3tpERBgCbAEWGl956s0WgFWlWZDX2pPwELOQs5CzkKu9iLrcQC8x3u8x3s9aqP2m/Me7/Ee79VeZDUdgACrphOn29UkoKBR0ChoFDTVtFNxveI93uM93ivOMNVsmfd4j/d4r5p2an6vBFjNn2MjLJGAgkZBo6BR0JSonErsivd4j/d4rxIyKrETvMd7vMd7JSrHrtoICLAcDgj0kYCCRkGjoFHQ9FEptWiK93iP93ivFrLqYyd5j/d4j/f6qBRN9UBAgNUDLJsi0I2AgkZBo6BR0HTzRNPe5z3e4z3ea5rXuo2H93iP93ivmye8XwwBAVYxXLWaKAEFjYJGQaOgSU1/vMd7vMd7vJcWAU8h7JzvMTPmdvyh1WqldUAMGu3AwEDS4zf4YgkIsIrlq/XECFjIWchZyFnIJaa9wHu8x3u8x3tpERBgCbCGO+IFWGn5oOzRCrDKJm5/jSZgIWchZyFnIddoyQ0xON7jPd7jPd5Li4AAS4AlwErrO1+l0QqwqjQb+lJ7AhZyFnIWchZytRdZjwPgPd7jPd7rURu135z3eI/3eK/2IqvpAARYNZ043a4mAQWNgkZBo6Cppp2K6xXv8R7v8V5xhqlmy7zHe7zHe9W0U/N7JcBq/hwbYYkEFDQKGgWNgqZE5VRiV7zHe7zHe5WQUYmd4D3e4z3eK1E5dtVGQIDlcECgjwQUNAoaBY2Cpo9KqUVTvMd7vMd7tZBVHzvJe7zHe7zXR6VoqgcCAqweYNkUgW4EFDQKGgWNgqabJ5r2Pu/xHu/xXtO81m08vMd7vMd73Tzh/WIICLCK4arVRAkoaBQ0ChoFTWr64z3e4z3e4720CHgKYed8j5kxt+MPrVYrrQNi0GgHBgaSHr/BF0tAgFUsX60nRsBCzkLOQs5CLjHtBd7jPd7jPd5Li4AAS4A13BEvwErLB2WPVoBVNnH7azQBCzkLOQs5C7lGS26IwfEe7/Ee7/FeWgQEWAIsAVZa3/kqjVaAVaXZ0JfaE7CQs5CzkLOQq73IehwA7/Ee7/Fej9qo/ea8x3u8x3u1F1lNByDAqunE6XY1CShoFDQKGgVNNe1UXK94j/d4j/eKM0w1W+Y93uM93qumnZrfKwFW8+fYCEskoKBR0ChoFDQlKqcSu+I93uM93quEjErsBO/xHu/xXonKsas2AgIshwMCfSSgoFHQKGgUNH1USi2a4j3e4z3eq4Ws+thJ3uM93uO9PipFUz0QEGD1AMumCHQjoKBR0ChoFDTdPNG093mP93iP95rmtW7j4T3e4z3e6+YJ7xdDQIBVDFetJkpAQaOgUdAoaFLTH+/xHu/xHu+lRcBTCDvne8yMuR1/aLVaaR0Qg0Y7MDCQ9PgNvlgCAqxi+Wo9MQIWchZyFnIWcolpL/Ae7/Ee7/FeWgQEWAKs4Y54AVZaPih7tAKssonbX6MJWMhZyFnIWcg1WnJDDI73eI/3eI/30iIgwBJgCbDS+s5XabQCrCrNhr7UnoCFnIWchZyFXO1F1uMAeI/3eI/3etRG7TfnPd7jPd6rvchqOgABVk0nTrerSUBBo6BR0Choqmmn4nrFe7zHe7xXnGGq2TLv8R7v8V417dT8Xgmwmj/HRlgiAQWNgkZBo6ApUTmV2BXv8R7v8V4lZFRiJ3iP93iP90pUjl21ERBgORwQ6CMBBY2CRkGjoOmjUmrRFO/xHu/xXi1k1cdO8h7v8R7v9VEpmuqBgACrB1g2RaAbAQWNgkZBo6Dp5ommvc97vMd7vNc0r3UbD+/xHu/xXjdPeL8YAgKsYrhqNVECChoFjYJGQZOa/niP93iP93gvLQKeQtg532NmzO34Q6vVSuuAGDTagYGBpMdv8MUSEGAVy1friRGwkLOQs5CzkEtMe4H3eI/3eI/30iIgwBJgDXfEC7DS8kHZoxVglU3c/hpNwELOQs5CzkKu0ZIbYnC8x3u8x3u8lxYBAZYAS4CV1ne+SqMVYFVpNvSl9gQs5JRWtJ4AACAASURBVCzkLOQs5Govsh4HwHu8x3u816M2ar857/Ee7/Fe7UVW0wEIsGo6cbpdTQIKGgWNgkZBU007Fdcr3uM93uO94gxTzZZ5j/d4j/eqaafm90qA1fw5NsISCShoFDQKGgVNicqpxK54j/d4j/cqIaMSO8F7vMd7vFeicuyqjYAAy+GAQB8JKGgUNAoaBU0flVKLpniP93iP92ohqz52kvd4j/d4r49K0VQPBARYPcCyKQLdCChoFDQKGgVNN0807X3e4z3e472mea3beHiP93iP97p5wvvFEBBgFcNVq4kSUNAoaBQ0CprU9Md7vMd7vMd7aRHwFMLO+R4zY27HH1qtVloHxKDRDgwMJD1+gy+WgACrWL5aT4yAhZyFnIWchVxi2gu8x3u8x3u8lxYBAZYAa7gjXoCVlg/KHq0Aq2zi9tdoAhZyFnIWchZyjZbcEIPjPd7jPd7jvbQICLAEWAKstL7zVRqtAKtKs6EvtSdgIWchZyFnIVd7kfU4AN7jPd7jvR61UfvNeY/3eI/3ai+ymg5AgFXTidPtahJQ0ChoFDQKmmraqbhe8R7v8R7vFWeYarbMe7zHe7xXTTs1v1cCrObPsRGWSEBBo6BR0ChoSlROJXbFe7zHe7xXCRmV2Ane4z3e470SlWNXbQQEWA4HBPpIQEGjoFHQKGj6qJRaNMV7vMd7vFcLWfWxk7zHe7zHe31UiqZ6ICDA6gGWTRHoRkBBo6BR0Chounmiae/zHu/xHu81zWvdxsN7vMd7vNfNE94vhoAAqxiuWk2UgIJGQaOgUdCkpj/e4z3e4z3eS4uApxB2zveYGXM7/tBqtdI6IAaNdmBgIOnxG3yxBARYxfLVemIELOQs5CzkLOQS017gPd7jPd7jvbQICLAEWMMd8QKstHxQ9mgFWGUTt79GE7CQs5CzkLOQa7Tkhhgc7/Ee7/Ee76VFQIAlwBJgpfWdr9JoBVhVmg19qT0BCzkLOQs5C7nai6zHAfAe7/Ee7/Wojdpvznu8x3u8V3uR1XQAAqyaTpxuV5OAgkZBo6BR0FTTTsX1ivd4j/d4rzjDVLNl3uM93uO9atqp+b0SYDV/jo2wRAIKGgWNgkZBU6JyKrEr3uM93uO9SsioxE7wHu/xHu+VqBy7aiMgwHI4INBHAgoaBY2CRkHTR6XUoine4z3e471ayKqPneQ93uM93uujUjTVAwEBVg+wbIpANwIKGgWNgkZB080TTXuf93iP93ivaV7rNh7e4z3e471unvB+MQQEWMVw1WqiBBQ0ChoFjYImNf3xHu/xHu/xXloEPIWwc77HzJjb8YdWq5XWATFotAMDA0mP3+CLJSDAKpav1hMjYCFnIWchZyGXmPYC7/Ee7/Ee76VFQIAlwBruiBdgpeWDskcrwCqbuP01moCFnIWchZyFXKMlN8TgeI/3eI/3eC8tAgIsAZYAK63vfJVGK8Cq0mzoS+0JWMhZyFnIWcjVXmQ9DoD3eI/3eK9HbdR+c97jPd7jvdqLrKYDEGDVdOJ0u5oEFDQKGgWNgqaadiquV7zHe7zHe8UZppot8x7v8R7vVdNOze+VAKv5c2yEJRJQ0ChoFDQKmhKVU4ld8R7v8R7vVUJGJXaC93iP93ivROXYVRsBAZbDAYE+ElDQKGgUNAqaPiqlFk3xHu/xHu/VQlZ97CTv8R7v8V4flaKpHggIsHqAZVMEuhFQ0ChoFDQKmm6eaNr7vMd7vMd7TfNat/HwHu/xHu9184T3iyEgwCqGq1YTJaCgUdAoaBQ0qemP93iP93iP99Ii4CmEnfM9Zsbcjj+0Wq20DohBox0YGEh6/AZfLAEBVrF8tZ4YAQs5CzkLOQu5xLQXeI/3eI/3eC8tAgIsAdZwR7wAKy0flD1aAVbZxO2v0QQs5CzkLOQs5BotuSEGx3u8x3u8x3tpERBgCbAEWGl956s0WgFWlWZDX2pPwELOQs5CzkKu9iLrcQC8x3u8x3s9aqP2m/Me7/Ee79VeZDUdgACrphOn29UkoKBR0ChoFDTVtFNxveI93uM93ivOMNVsmfd4j/d4r5p2an6vBFjNn2MjLJGAgkZBo6BR0JSonErsivd4j/d4rxIyKrETvMd7vMd7JSrHrtoICLAcDgj0kYCCRkGjoFHQ9FEptWiK93iP93ivFrLqYyd5j/d4j/f6qBRN9UBAgNUDLJsi0I2AgkZBo6BR0HTzRNPe5z3e4z3ea5rXuo2H93iP93ivmye8XwwBAVYxXLWaKAEFjYJGQaOgSU1/vMd7vMd7vJcWAU8h7JzvMTPmdvyh1WqldUAMGu3AwEDS4zf4YgkIsIrlq/XECFjIWchZyFnIJaa9wHu8x3u8x3tpERBgCbCGO+IFWGn5oOzRCrDKJm5/jSZgIWchZyFnIddoyQ0xON7jPd7jPd5Li4AAS4AlwErrO1+l0QqwqjQb+lJ7AhZyFnIWchZytRdZjwPgPd7jPd7rURu135z3eI/3eK/2IqvpAARYNZ043a4mAQWNgkZBo6Cppp2K6xXv8R7v8V5xhqlmy7zHe7zHe9W0U/N7JcBq/hwbYYkEFDQKGgWNgqZE5VRiV7zHe7zHe5WQUYmd4D3e4z3eK1E5dtVGQIDlcECgjwQUNAoaBY2Cpo9KqUVTvMd7vMd7tZBVHzvJe7zHe7zXR6VoqgcCAqweYNkUgW4EFDQKGgWNgqabJ5r2Pu/xHu/xXtO81m08vMd7vMd73Tzh/WIICLCK4arVRAkoaBQ0ChoFTWr64z3e4z3e4720CHgKYed8j5kxt+MPrVYrrQNi0GgHBgaSHr/BF0tAgFUsX60nRsBCzkLOQs5CLjHtBd7jPd7jPd5Li4AAS4A13BEvwErLB2WPVoBVNnH7azQBCzkLOQs5C7lGS26IwfEe7/Ee7/FeWgQEWAIsAVZa3/kqjVaAVaXZ0JfaE7CQs5CzkLOQq73IehwA7/Ee7/Fej9qo/ea8x3u8x3u1F1lNByDAqunE6XY1CShoFDQKGgVNNe1UXK94j/d4j/eKM0w1W+Y93uM93qumnZrfKwFW8+fYCEskoKBR0ChoFDQlKqcSu+I93uM93quEjErsBO/xHu/xXonKsas2AgIshwMCfSSgoFHQKGgUNH1USi2a4j3e4z3eq4Ws+thJ3uM93uO9PipFUz0QEGD1AMumCHQjoKBR0ChoFDTdPNG093mP93iP95rmtW7j4T3e4z3e6+YJ7xdDQIBVDFetJkpAQaOgUdAoaFLTH+/xHu/xHu+lRcBTCDvne8yMuR1/aLVaaR0Qg0Y7MDCQ9PgNvlgCAqxi+Wo9MQIWchZyFnIWcolpL/Ae7/Ee7/FeWgQEWAKs4Y54AVZaPih7tAKssonbX6MJWMhZyFnIWcg1WnJDDI73eI/3eI/30iIgwBJgCbDS+s5XabQCrCrNhr7UnoCFnIWchZyFXO1F1uMAeI/3eI/3etRG7TfnPd7jPd6rvchqOgABVk0nTrerSUBBo6BR0Choqmmn4nrFe7zHe7xXnGGq2TLv8R7v8V417dT8Xgmwmj/HRlgiAQWNgkZBo6ApUTmV2BXv8R7v8V4lZFRiJ3iP93iP90pUjl21ERBgORwQ6CMBBY2CRkGjoOmjUmrRFO/xHu/xXi1k1cdO8h7v8R7v9VEpmuqBgACrB1g2RaAbAQWNgkZBo6Dp5ommvc97vMd7vNc0r3UbD+/xHu/xXjdPeL8YAgKsYrhqNVECChoFjYJGQZOa/niP93iP93gvLQKeQtg532NmzO34Q6vVSuuAGDTagYGBpMdv8MUSEGAVy1friRGwkLOQs5CzkEtMe4H3eI/3eI/30iIgwBJgDXfEC7DS8kHZoxVglU3c/hpNwELOQs5CzkKu0ZIbYnC8x3u8x3u8lxYBAZYAS4CV1ne+SqMVYFVpNvSl9gQs5CzkLOQs5Govsh4HwHu8x3u816M2ar857/Ee7/Fe7UVW0wEIsGo6cbpdTQIKGgWNgkZBU007Fdcr3uM93uO94gxTzZZ5j/d4j/eqaafm90qA1fw5NsISCShoFDQKGgVNicqpxK54j/d4j/cqIaMSO8F7vMd7vFeicuyqjYAAy+GAQB8JKGgUNAoaBU0flVKLpniP93iP92ohqz52kvd4j/d4r49K0VQPBARYPcCyKQLdCChoFDQKGgVNN0807X3e4z3e472mea3beHiP93iP97p5wvvFEBBgFcNVq4kSUNAoaBQ0CprU9Md7vMd7vMd7aRHwFMLO+R4zY27HH1qtVloHxKDRDgwMJD1+gy+WgACrWL5aT4yAhZyFnIWchVxi2gu8x3u8x3u8lxYBAZYAa7gjXoCVlg/KHq0Aq2zi9tdoAhZyFnIWchZyjZbcEIPjPd7jPd7jvbQICLAEWAKstL7zVRqtAKtKs6EvtSdgIWchZyFnIVd7kfU4AN7jPd7jvR61UfvNeY/3eI/3ai+ymg5AgFXTidPtahJQ0ChoFDQKmmraqbhe8R7v8R7vFWeYarbMe7zHe7xXTTs1v1cCrObPsRGWSEBBo6BR0ChoSlROJXbFe7zHe7xXCRmV2Ane4z3e470SlWNXbQQEWA4HBPpIQEGjoFHQKGj6qJRaNMV7vMd7vFcLWfWxk7zHe7zHe31UiqZ6ICDA6gGWTRHoRkBBo6BR0Chounmiae/zHu/xHu81zWvdxsN7vMd7vNfNE94vhoAAqxiuWk2UgIJGQaOgUdCkpj/e4z3e4z3eS4uApxB2zveYGXM7/tBqtdI6IAaNdmBgIOnxG3yxBARYxfLVemIELOQs5CzkLOQS017gPd7jPd7jvbQICLAEWMMd8QKstHxQ9mgFWGUTt79GE7CQs5CzkLOQa7Tkhhgc7/Ee7/Ee76VFQIAlwBJgpfWdr9JoBVhVmg19qT0BCzkLOQs5C7nai6zHAfAe7/Ee7/Wojdpvznu8x3u8V3uR1XQAAqyaTpxuV5OAgkZBo6BR0FTTTsX1ivd4j/d4rzjDVLNl3uM93uO9atqp+b0SYDV/jo2wRAIKGgWNgkZBU6JyKrEr3uM93uO9SsioxE7wHu/xHu+VqBy7aiMgwHI4INBHAgoaBY2CRkHTR6XUoine4z3e471ayKqPneQ93uM93uujUjTVAwEBVg+wbIpANwIKGgWNgkZB080TTXuf93iP93ivaV7rNh7e4z3e471unvB+MQQEWMVw1WqiBBQ0ChoFjYImNf3xHu/xHu/xXloEPIWwc77HzJjb8YdWq5XWATFotAMDA0mP3+CLJSDAKpav1hMjYCFnIWchZyGXmPYC7/Ee7/Ee76VFQIAlwBruiBdgpeWDskcrwCqbuP01moCFnIWchZyFXKMlN8TgeI/3eI/3eC8tAgIsAZYAK63vfJVGK8Cq0mzoS+0JWMhZyFnIWcjVXmQ9DoD3eI/3eK9HbdR+c97jPd7jvdqLrKYDEGDVdOJ0u5oEFDQKGgWNgqaadiquV7zHe7zHe8UZppot8x7v8R7vVdNOze+VAKv5c2yEJRJQ0ChoFDQKmhKVU4ld8R7v8R7vVUJGJXaC93iP93ivROXYVRsBAZbDAYE+ElDQKGgUNAqaPiqlFk3xHu/xHu/VQlZ97CTv8R7v8V4flaKpHggIsHqAZVMEuhFQ0ChoFDQKmm6eaNr7vMd7vMd7TfNat/HwHu/xHu9184T3iyEgwCqGq1YTJaCgUdAoaBQ0qemP93iP93iP99Ii4CmEnfM9Zsbcjj+0Wq20DohBox0YGEh6/AZfLAEBVrF8tZ4YAQs5CzkLOQu5xLQXeI/3eI/3eC8tAgIsAdZwR7wAKy0flD1aAVbZxO2v0QQs5CzkLOQs5BotuSEGx3u8x3u8x3tpERBgCbAEWGl956s0WgFWlWZDX2pPwELOQs5CzkKu9iLrcQC8x3u8x3s9aqP2m/Me7/Ee79VeZDUdgACrphOn29UkoKBR0ChoFDTVtFNxveI93uM93ivOMNVsmfd4j/d4r5p2an6vBFjNn2MjLJGAgkZBo6BR0JSonErsivd4j/d4rxIyKrETvMd7vMd7JSrHrtoICLB6PBzmz58frrjiijBr1qzwwAMPhDFjxoTJkyeHQw45JKy33nph1KhRPbZo8yYRUNAoaBQ0CpomOW0kY+E93uM93huJK5q0De/xHu/xXpOcVqexCLB6mK0XX3wx7LfffuGuu+4KW2+9dRg/fnx4+umnw+zZs8Po0aPDBRdcELbaaqseWrRp0wgoaBQ0ChoFTdO81m08vMd7vMd73TzRtPd5j/d4j/ea5rW6jEeANcKZevvtt8NJJ50UzjrrrHD++eeH+HjQZZZZJvv0PffcE6ZPnx7GjRuXnZ21+uqrj7BVmzWNgIJGQaOgUdA0zWvdxsN7vMd7vNfNE017n/d4j/d4r2leq8t4BFgjnKl58+ZlodXYsWPDJZdcElZZZZWFn4zh1vHHHx9mzpwZbr/99jBx4sQRtmqzphFQ0ChoFDQKmqZ5rdt4eI/3eI/3unmiae/zHu/xHu81zWt1GY8Aa4Qzdccdd4RJkyaFU045JRxzzDGLfOraa68Nu+yySzjjjDPCYYcdNsJWbdY0AgoaBY2CRkHTNK91Gw/v8R7v8V43TzTtfd7jPd7jvaZ5rS7jEWCNcKauuuqqsNtuu4Urr7wy7Lrrrot86r777gubbrppFm6dfPLJYdlllx1hyzZrEgEFjYJGQaOgaZLTRjIW3uM93uO9kbiiSdvwHu/xHu81yWl1GosAa4SzFUOpE044IVxzzTVh6tSpi3zq4YcfDttss03Ydtttw5lnnhlWXHHFEbZssyYRUNAoaBQ0CpomOW0kY+E93uM93huJK5q0De/xHu/xXpOcVqexCLBGOFt5gHXvvfeGTTbplHZs4oknnsiCrQkTJvQcYH3yk58cYS9shgACCCCAAAIIIIAAAggggAACCBRL4KGHHip2B0vQugBrhNC6nYH1y1/+Muy0005hyy23FGCNkKnNEEAAAQQQQAABBBBAAAEEEECgegQEWNWbkxH36MILLwz7779/13tgnXjiiSH+M2rUqBG3bUMEEEAAAQQQQAABBBBAAAEEEEAAgcUTcAbWCI+OW265JUyePLnrUwgvuOCCsN9++42wVZshgAACCCCAAAIIIIAAAggggAACCHQjIMDqRuh/388vEYz3uDrvvPPC6NGjF35ywYIF4aijjgqzZ88ON910U9hwww1H2KrNEEAAAQQQQAABBBBAAAEEEEAAAQS6ERBgdSP0v+/Pnz8/HHTQQeH6668P8SyradOmZZcJvvvuu+Huu+8Oe+21V9hiiy3CueeeG1ZaaaURtmozBBBAAAEEEEAAAQQQQAABBBBAAIFuBARY3Qi1vf/444+HPffcMzz22GNh6623DuPHjw+PPvpouO2228K4cePCZZddFtZZZ50eWrQpAggggAACCCCAAAIIIIAAAggggEA3AgKsboQGvf/MM8+Ec845J9xwww1h3rx5Ye211w577LFH2HvvvcNqq63WY2s2RwABBBBAAAEEEEAAAQQQQAABBBDoRkCA1Y2Q9xFAAAEEEEAAAQQQQAABBBBAAAEElioBAdZSxW/nCCCAAAIIIIAAAggggAACCCCAAALdCAiwuhHyPgIIIIAAAggggAACCCCAAAIIIIDAUiUgwFqq+O0cAQQQQAABBBBAAAEEEEAAAQQQQKAbAQFWN0LeRwABBBBAAAEEEEAAAQQQQAABBBBYqgQEWEsVv50jgAACCCCAAAIIIIAAAggggAACCHQjIMDqRsj7CCCAAAIIIIAAAggggAACCCCAAAJLlYAAa6nit3MEEEAAAQQQQAABBBBAAAEEEEAAgW4EBFjdCHkfAQQQCCH86le/CrvsskvYcccdwzHHHIMJAggg0DcCM2fODNdff3245pprwlprrdW3djWEAAIIIIAAAgg0iYAAq0mzaSwI9JHAa6+9Fvbdd99w7bXXdrS6xhprhI022ihsv/32YZtttgkrrbRSH/da3aaeeOKJMHXq1CzAOv7446vbUT1DAIFCCPz6178Ou+++e7jnnnuGbP+AAw4Ip59+elhhhRV63v/JJ5+cBVjRt2uvvXbPn/cBBBBAYGkQiM6KP+7F8D3WSF4IIIBA0QQEWEUT1j4CNSXw8ssvh1133TXERdvOO+8cVlxxxWwk8X/feeedIQY6n/rUp8JZZ50VNt544zBq1KiajnRk3RZgjYyTrRBoKoHcAf/1X/8Vxo0bF5ZZZpmOoW666abh61//elhuueV6RiDA6hmZDyCAQAUIXHXVVWG33XYLV155ZVYzeiGAAAJFExBgFU1Y+wjUlEAeYMXuxwJl1VVXXTiSBQsWhNmzZ4dvfOMb2d/i+5tssklNRzqybguwRsbJVgg0lUDugAkTJoQzzzxzYajfj/EKsPpBURsIIFA2AQFW2cTtDwEEBFiOAQQQGJLAcAFW/MC7774brr766rD//vtnl9Wde+65jb6cUIDli4JA2gQEWGnPv9EjgMCiBARYjgoEECibgACrbOL2h0BNCHQLsOIwXn311bD33nuHOXPmhB/+8Idhgw02WDi6d955J7tXzDnnnJNdchhfn/3sZ8PBBx8cNt9880Uuv4lndd16663hu9/9brb9mDFjsu2/8pWvdGzfS7uxX5MnTw4333xz+JM/+ZNwyimnZPeZGT16dHbK+9e+9rWwyiqrhEceeSR885vfDD/+8Y/DBz/4wRDvZbPPPvt0nGHRHmAdeOCB4Xvf+164/PLLs0spt95663DEEUeEzTbbbJFLKefPnx+uuOKKMGvWrPDAAw+EeA+xHXbYIePw0Y9+tONoiDdyvu+++8LFF18cbrzxxvCtb30re/+CCy4IW221VU2OHN1EoJkEeg2wevnut5+B9R//8R/Zpdm5B+O9COMPBdGJ+St/qMSRRx4Zxo8fH4499tjMGXvttVd2dli8jPHwww/PnDPUjeGja+I/t99+e4hnlOWv6P34w0S8HCj31ec+97lwyCGHhHXXXXfEvnruuefCl7/85cxl8f8jBr8uueSS7P3o/C9+8YvNPGCMCoEECCwuwIo13d133x0uvPDChTVgPFM/1lbbbrtteN/73reQzuJqtbhBft/RD3/4wwu3f/PNN/ktgWPLEBFYHAEBlmMDAQSGJDCSACt+MC6WYhAUA5p4g+P4euutt7KbGR999NHhM5/5TJg4cWKIxcwtt9wSnnnmmfC3f/u32YJo2WWXzbaPC72jjjoqnH/++YtsH+8zk9/YuNd2YxgU70sT+xeDq7gA23DDDbOQ6B//8R+zQuov//Ivw9///d9nYdk666yTBXEPPvhgOPXUU7PP5X3MF68xdHrjjTfCCy+8kBVh8b9jkPU///M/WagVb2aav1588cWw3377hbvuuisLueJC8+mnn84uv1xttdVCXMS1X3oZF7F33HFH+MQnPhEuu+yy8Fd/9Vfhd7/7XXZfHTdH9UVFYOkS6CXAWpLv/ve///3MfzHUiT6KbvrJT36SuSo+NCMuBKM34ivvS9wu+izelyuG7yuvvHLmjngj+cMOOyz7cWGoG8NH15xwwgnh3nvvXeign//855m/4uLwC1/4Qha2574aO3ZsFoStt956CydhOF/Fvk+ZMiV74Mfgs3Nff/31EH8EeOqpp0Kr1cr244UAAvUkMFSAFR8CdNBBB4Wbbropc1m8X+p///d/ZzXgv/zLv2S1Ugyw83unDlWrxXurRifFein+EBn9Fz0UX7Hu4rd6Hi96jUA/CAiw+kFRGwg0kMBIA6y8eJkxY8bCp/PFX/V32mmncMwxx2Qh0PLLL58RiguX+L9jsRKLko9//OPZ32+44YbsV7b43t/93d8tPPMphl4//elPs0An3oOr13bzoiiecRWDtunTp2e/+sUzHGLxdNttt2WLp3jWVzzDKRZTMWCLZ2f9wR/8QXZvr7gobF8w/uIXvwgnnnhiiGc+5E9gjGeaxbbjjZ3j2Varr756FuLF7WIbl156adhiiy0WFmuxgPvSl76Ujat9cZcvKmOfBn+mgYeYISFQKwJ5aPSHf/iHmS+iI9pf8W8xpH4v3/0Y+HznO98Jn/zkJzNftIf77Wcz5X2JPopnqcazNaPn8teSLPDiGVfxbNW4MMyDsnip+HXXXZc9yOOMM87I3stfw/kq339csA4+O/fhhx/OnmAbHRwdmf9IUKuDQWcRQCAjMFSAFc/Ojz9Uxroo1jl5UPXkk09mtU88myr67AMf+EDWxuJqtdyl8ez59qcc8puDD4G0CQiw0p5/o0dgsQSWNMD6/e9/n5159c///M/ZpShrrrlmxz7iGUaTJk1aWIzkhUg8SykulNp/4W//YK/tthdFcaEV+9R+ynp+5lg86yE+OScvsN5+++0siIt9ae9PvmCMZ3DFz+bhVdxPDNriGWTxzIf8kpx58+aFgYGBbCEaz+bKQ7y4fb6PuG375T2xn9/+9rezSwanTZvW+Cc7+vohUCcC7aHRUP3OF1hL+t2PQXq8dG/LLbfsaP5nP/tZ2G677bKzsOKZrfHsqvYzQtvPTHgvAdbi5mJx9//r5qv8h4nY5xh85Y6N/ozBVbzkMZ6d4YUAAvUl0Ms9sPJ6L/5Q2P5woDzAGqpWi2ehxttOtP9IuiQBFr/V9xjTcwQGExBgOSYQQGBIAr0GWPEXsnjGVf65X//619mv9iuuuGJH+88++2x21lFejIx0P7222x5gDfV457zoar+EJu/oUJfXdLuJe7yfTLwPTb6IzQuyeClOvDfW4Fcsyv7hH/6h4xIeTyLzZUSgugRGeglhv7/7+f2u4n38YuAe79vXzUdLusCLZ1zFyx/jpTv/+q//moXtr7zySrbfeKZXDPfbPRkvzR7qEsW4zfPPP5/9OBD7Gy+Xjv/O75sY+xfb/KM/+qPqTrieIYBAVwLDBVjxDNJ4xvncuXOzM/DjrRbirGr5vAAAF51JREFUvUbjWaxDBVhD1WpDuY7fuk6LDRBoNAEBVqOn1+AQWHICIwmW4mLnpJNOyv7Jg5v8c/G+LcO94mUy8R4JeXGy/vrrZ5fOtJ/Z1P75XtstO8AaXMTli9jhGMRLBeM9IuK9ruJLgLXkx6tPIlA0gV4DrH5994dycREBVlxgxodZRA/H/x78aj8DYiS+iuFX/P+GeEP6H/3oR9m9tvKzyeJDL9rPyip67rSPAALFEBgqwIoP24lnYH7jG9/IarzBr89//vOlB1j8Vsz8axWBpUFAgLU0qNsnAjUgMJIAK/81Pf5Sn19uN5LPtQ//pZdeyi61i/dBaf9FbjCiXtstO8DKz8CK95CJN3fPA6zBi77hpl6AVYMvhi4mS6DXAKtf3/38DKx4OXZ+35h+B1jxx4j4xNhDDz00e6Jq/He8/1+87G+4SwiHOwMrHih5YBXvdxVvGh8DsviwjsH3xUr2oDJwBGpOYKgA66GHHsrug7r22mtn9zWN98GKt3DodglhUWdg8VvNDzLdR2AQAQGWQwIBBIYk0C0wir+wXXTRRdnj3eOT9uJ9TeLlgt1O7R68s/yJVLHgab+x++Dtem23qAAr/nIYn1rYfj+toW5YPNLFbvs4BVi+jAhUl8BIv9Mj3W7wdz9eUhcvx4uLvfZXDMP/5m/+JrvpeQyAlltuua6XEOZnx8anfQ0Oi6K74z2o4sIyv4R6uCcDvpcAK/+RI/777LPPzp6oGi+FHPxkwurOup4hgMBwBIYKsOJ9+WJtmP+gl3++XwEWvzkmEUibgAAr7fk3egQWS2C4AOs///M/sxuWxyDnL/7iL7L/XmeddRa2lRc08fTxeF+o9vtgDX6yYPxQXMx89atfze6LFW+Gnt/wPD6BJt474WMf+1j2FMJe283PgurnPbDiU7/i03ViP+O4YiF15513ht133z3EcCtfmLWHWjHoi/fCym9iHMcczzyL95mJN2zOn8IlwPKFRKC6BEYaTC3pdz+eoRSfQnjeeeeFDTbYIAORP7k1BlvtNz3vdgZW/Gy871QMvdpvjBz9G30YL9+LbecBVvvDNNpDtHgPm/hgiXgpYK+XEOYzmfcjPt01Lmjjjx177713dSdazxBAYNjaMD7BeerUqVntctxxx2UPqolPY87v95nXavFsyxhkxdonBufxUuIDDzww/Pmf//l7uoSQ3xygCKRNQICV9vwbPQJdA6wHH3wwezR8/sj4GLw88sgj2efiPU3iZSfx/lXtr/ZHv8dTyOMldTGAik/nijcujzfubX/6XrxpcDyLKy5uPvOZz4SJEydmT/b7p3/6p/Dmm28uvElwr+0WEWDFsyPi+FdeeeWsn88991x25lh8hP2sWbOyp+Xkr8cffzzsueeeIT6ePj5tK74XC77INIZe8XHS+VPF4mcEWL6QCFSXwEgDrDiCJf3ux/vhxTOmpkyZEj70oQ+F+NTWn/70p+GAAw7IFon5PQJHEmDFJ33F0Ch6MLYX244Pj4h/j/8dg6r2h1hEJ++7777ZpYM77rhjtui85ZZbspu6x4DryCOP7Okm7vlMPvroo9n+I5MY0A31dNrqzrqeIYBAO4Hf/OY3We0SvRB/bJwzZ0743Oc+F6644oqw+uqrZ5s++eST2TaPPfZYFnTFy5/vv//+LOSKP/zFOuq93MQ97oPfHJcIpEtAgJXu3Bs5AsMSeO2117LFTFzktL9iILXxxhuHadOmZWHT4KcM5tvGAOrWW2/N7tkSF1Dx1/4JEyaEL37xi9nZSh/5yEc62v3tb3+bnTEQzw6IAVG8wflf//VfZwuw+O/8kr1e2o2F1aRJk7JLHWMR1f6K49pnn33C7bffnvWr/RXvZxX/aX8vvw9NXMR9+tOfXhg2xc9Nnjw5O6Nh3XXXXYRpDPziuH7wgx9k4xozZkz2+cgvfq79pvVxn/GeMu3hnsMUAQSqQSB3QAxh2oPnxfWu1+9+9OSll14a7rrrruzG5zH4jvvaY489wvTp0ztcm/clBk3x6a+Le8VFXnxCbPRKDNl32GGHcPDBB2dtD/ZfPOM1BlbxrIkYsEcHx+2jr+PZtLEv7U8hHKmvorPjWRqRWdx3DOLys2yrMbN6gQACvRCItVU8Cz2eRb7VVltlZ9rnD6PJ24lPH4xnW8YfJuPTB+OPePHeetFzMUhvD7CGq9WGcx2/9TJrtkWgOQQEWM2ZSyNBAAEEEEAAAQQqRSBeZh0XsvHS6/bLICvVSZ1BAAEEloAAvy0BNB9B4D0SEGC9R4A+jgACCCCAAAIIIDA0gRdeeCE7iyu+2i8zwgsBBBCoOwF+q/sM6n8dCQiw6jhr+owAAggggAACCNSAwA033JDdUyteQhgvtW5/mEUNuq+LCCCAwGIJ8JuDA4HyCQiwymdujwgggAACCCCAQOMJxAdvHHLIIeGhhx4KrVYre2qtFwIIINAEAvzWhFk0hj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QAABBBBAAAEEEEiIgAArock2VAQQQAABBBBAAAEEEEAAAQQQQKCOBARYdZw1fUYAAQQQQAABBBBAAAEEEEAAAQQSIiDASmiyDRUBBBBAAAEEEEAAAQQQQAABBBCoIwEBVh1nTZ8RQAABBBBAAAEEEEAAAQQQQACBhAgIsBKabENFAAEEEEAAAQQQQAABBBBAAAEE6khAgFXHWdNnBBBAAAEEEEAAAQQQQAABBBBAICECAqyEJttQEUAAAQQQQAABBBBAAAEEEEAAgToSEGDVcdb0GQEEEEAAAQQQKJHAnDlzwqRJk8JFF10Upk6dWuKe7QoBBBBAAAEEEPj/BARYjgQEEEAAAQQQQKCPBL773e+Gr3/961mLRx11VDjyyCPD8ssvP+wefvzjH4f9998/zJs3L/vMySefHJZbbrk+9uq9NXXfffeFTTfdNFx55ZVh1113fW+N+TQCCCCAAAIIILAEBARYSwDNRxBAAAEEEEAAgcURiOHTCSecEFZfffVsk5tuuilsuOGGiwX26quvhr333jvceOON2Tb77bdfOPPMM8OKK65YGuTXXnst7LvvvuF3v/td+P73vx9WWWWVjn0LsEqbCjtCAAEEEEAAgcUQEGA5NBBAAAEEEEAAgT4SyAOsk046KZx22mnZGVXHHXdcGDVq1JB7ufPOO8P2228fvvSlL4UYFE2YMKH0AOvll19eeGbVVVddFVZddVUBVh+PCU0hgAACCCCAwHsnIMB67wy1gAACCCCAAAIILCSQB1g333xzuPzyy8Prr78errjiioVnZLWjWrBgQRZwPfDAA9lZW8cee6wAy7GEAAIIIIAAAggMQUCA5bBAAAEEEEAAAQT6SCAPsO69997wb//2b+HLX/5yuP7668MOO+ywyF4effTRMGXKlLDTTjuFXXbZJQwMDAwZYL3zzjvhnnvuCfH+WvGMrVdeeSV84hOfCDvvvHN2+eFqq63W0fbMmTOzs7lmzZoVHnnkkfDNb34z+9zaa68dDjjggLDPPvtklyj+/ve/D0cffXR2xtfg16c//enQarXCGmuskbWV3wNrs802y7a/4YYbsnBuxx13DMcff3z48Ic/3EeKmkIAAQQQQAABBDoJCLAcEQgggAACCCCAQB8JtAdYH/zgB8O0adPCOuusE84999yw0korLdzTu+++mwVB8TLDeJ+sD3zgA9kT/gZfQvjWW2+F008/PQua1l133bDtttuG97///eH+++8Pt956a9hoo43CZZddlu0jf8U+3HbbbWH8+PHhuuuuy0KyD33oQ+GHP/xhePDBB7NA6/DDDw/LLrts9re5c+eGH/zgB9nHYygWw62VV145u6ww/jsPsPbYY48sEIth1cYbbxx+/vOfh9mzZ4fJkyeHCy+8MIwdO7aPJDWFAAIIIIAAAgj8HwEBlqMBAQQQQAABBBDoI4H2AOtTn/pUFjxdc801i9zM/YUXXgi77757+NM//dMs3Hr22WeHDLDipYjx/li77bZb+Na3vhVGjx6d9TaelRXPkIpnVMWzoNoDsrwPMdw677zzwgYbbJB95rnnnsvaijdtj31aa621sr+P9B5Ycd8xdJs+fXp43/veF2K4duKJJ4ZTTjklay8GcF4IIIAAAggggEARBARYRVDVJgIIIIAAAggkS6A9wNpkk02yS/fiTdoPPfTQLOyJZz3FV7wELwZP+eWFTzzxxCIB1htvvBEOO+ywcNddd4Vrr702u2yw/RUv4TvwwAPDnDlzsjOt1ltvvezt2Id4ueGVV14Zttxyy4UfiWd9xZvLx3/iJY6xf70EWLHdGMjF8Cp//eQnPwmbb755mDFjRnYpoRcCCCCAAAIIIFAEAQFWEVS1iQACCCCAAALJEhgcYL366qvZfaqef/75cPXVV4c111wzzJ8/Pxx00EHZWVf5Dd6HCrC6nRmVh1XxBvDxHlnx/lT532IwFkOveN+r9ld8ymA8m2tJAqwYiMXLCttfeb/ze2ElO/EGjgACCCCAAAKFEhBgFYpX4wgggAACCCCQGoHBAVYc/yWXXJLdzP3iiy/Owqyf/exnYbvttgtHHHFEdobVqFGjwlABVv639ddfP3znO9/puIdWzjXfX3u4FP8mwErtyDNeBBBAAAEEmk1AgNXs+TU6BBBAAAEEECiZwFABVh5EjRs3LrtXVbxn1B133JHdAP3jH/941sOhAqyXXnopezJhvOwwnjm16qqrLjKaofYnwCp50u0OAQQQQAABBAonIMAqHLEdIIAAAggggEBKBIYKlBYsWBCOOuqoLLCK98E6++yzw8SJE8Opp54all9++cUGWIu7x1XOc6jLE+N7vQZYv/3tb7MzxOL+hgrK8qcQuoQwpSPZWBFAAAEEEKgWAQFWteZDbxBAAAEEEECg5gSGCrDikPKbuceQKD7N78Ybbwyf/exnF452qDOw4pv55Ydf+cpXFvsUwq9+9avZjdnzm6v3GmDlN4uPN2RvPyss75wAq+YHpe4jgAACCCDQAAICrAZMoiEggAACCCCAQHUILC7Ays+WisFVfCphDKZWWWWVrgFWvOF7PHvr/PPPD+uuu27Ydtttw/vf//5w//33h1tvvTVMmTIluz/W2LFjF7bVa4AVPxgvbYxB2Oc///ns6YTz5s3Lniq4xhprBAFWdY4vPUEAAQQQQCBVAgKsVGfeuBFAAAEEEECgEAIzZ84Mp512WvjRj34UNtxww459xJDo2GOPzQKn6dOnd7z31FNPZU8HjDdsP/3008MKK6yw8P14CWIMq+JN4GOYFM/iimdvTZs2Leyyyy6L3Nw99iHexP2aa64Ja621Vsd+4pMJ99lnn3D77beHCRMmLHwvBmWx35dddll45ZVXws477xy+/e1vZyHbnDlzwqRJk8JFF10Upk6d2tHer371q6wP8SmExxxzTCFMNYo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CAAMsxgAACCCCAAAIIIIAAAggggAACCCBQaQICrEpPj84hgAACCCCAAAIIIIAAAggggAACCAiwHAMIIIAAAggggAACCCCAAAIIIIAAApUmIMCq9PToHAIIIIAAAggggAACCCCAAAIIIIDA/wOtUbf95IM8mAAAAABJRU5ErkJggg=="/>
          <p:cNvSpPr>
            <a:spLocks noChangeAspect="1" noChangeArrowheads="1"/>
          </p:cNvSpPr>
          <p:nvPr/>
        </p:nvSpPr>
        <p:spPr bwMode="auto">
          <a:xfrm>
            <a:off x="2667000" y="-1314460"/>
            <a:ext cx="3505200" cy="3505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876800" y="1075750"/>
            <a:ext cx="3978275" cy="3516074"/>
          </a:xfrm>
        </p:spPr>
      </p:pic>
    </p:spTree>
    <p:extLst>
      <p:ext uri="{BB962C8B-B14F-4D97-AF65-F5344CB8AC3E}">
        <p14:creationId xmlns:p14="http://schemas.microsoft.com/office/powerpoint/2010/main" val="3118995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1" y="303367"/>
            <a:ext cx="6341050" cy="307777"/>
          </a:xfrm>
        </p:spPr>
        <p:txBody>
          <a:bodyPr/>
          <a:lstStyle/>
          <a:p>
            <a:r>
              <a:rPr lang="en-CA" sz="2000" b="1" dirty="0" smtClean="0"/>
              <a:t>People who have internet by best communes</a:t>
            </a:r>
            <a:endParaRPr lang="fr-FR" sz="2000" b="1" dirty="0"/>
          </a:p>
        </p:txBody>
      </p:sp>
      <p:sp>
        <p:nvSpPr>
          <p:cNvPr id="3" name="Subtitle 2"/>
          <p:cNvSpPr>
            <a:spLocks noGrp="1"/>
          </p:cNvSpPr>
          <p:nvPr>
            <p:ph type="subTitle" idx="4"/>
          </p:nvPr>
        </p:nvSpPr>
        <p:spPr>
          <a:xfrm>
            <a:off x="821750" y="1276350"/>
            <a:ext cx="3674050" cy="1231106"/>
          </a:xfrm>
        </p:spPr>
        <p:txBody>
          <a:bodyPr/>
          <a:lstStyle/>
          <a:p>
            <a:pPr rtl="0"/>
            <a:r>
              <a:rPr lang="en-CA" dirty="0" err="1" smtClean="0"/>
              <a:t>yu</a:t>
            </a:r>
            <a:r>
              <a:rPr lang="en-CA" dirty="0" smtClean="0"/>
              <a:t> can see in </a:t>
            </a:r>
            <a:r>
              <a:rPr lang="en-CA" dirty="0" err="1" smtClean="0"/>
              <a:t>petion</a:t>
            </a:r>
            <a:r>
              <a:rPr lang="en-CA" dirty="0" smtClean="0"/>
              <a:t> </a:t>
            </a:r>
            <a:r>
              <a:rPr lang="en-CA" dirty="0" err="1" smtClean="0"/>
              <a:t>ville</a:t>
            </a:r>
            <a:r>
              <a:rPr lang="en-CA" dirty="0" smtClean="0"/>
              <a:t> in </a:t>
            </a:r>
            <a:r>
              <a:rPr lang="en-CA" dirty="0" err="1" smtClean="0"/>
              <a:t>delmas</a:t>
            </a:r>
            <a:r>
              <a:rPr lang="en-CA" dirty="0" smtClean="0"/>
              <a:t> in Carrefour, there are more people who have internet</a:t>
            </a:r>
            <a:endParaRPr lang="en-CA" dirty="0"/>
          </a:p>
          <a:p>
            <a:r>
              <a:rPr lang="en-CA" dirty="0"/>
              <a:t/>
            </a:r>
            <a:br>
              <a:rPr lang="en-CA" dirty="0"/>
            </a:br>
            <a:endParaRPr lang="fr-FR"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3409950"/>
            <a:ext cx="1179576" cy="11033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056799"/>
            <a:ext cx="4383024" cy="3886200"/>
          </a:xfrm>
          <a:prstGeom prst="rect">
            <a:avLst/>
          </a:prstGeom>
        </p:spPr>
      </p:pic>
    </p:spTree>
    <p:extLst>
      <p:ext uri="{BB962C8B-B14F-4D97-AF65-F5344CB8AC3E}">
        <p14:creationId xmlns:p14="http://schemas.microsoft.com/office/powerpoint/2010/main" val="1107370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9550"/>
            <a:ext cx="7500499" cy="830997"/>
          </a:xfrm>
        </p:spPr>
        <p:txBody>
          <a:bodyPr/>
          <a:lstStyle/>
          <a:p>
            <a:pPr rtl="0"/>
            <a:r>
              <a:rPr lang="en-CA" sz="1800" b="1" dirty="0" smtClean="0"/>
              <a:t>People who have both internet and computer by best commune</a:t>
            </a:r>
            <a:r>
              <a:rPr lang="en-CA" sz="1800" dirty="0"/>
              <a:t/>
            </a:r>
            <a:br>
              <a:rPr lang="en-CA" sz="1800" dirty="0"/>
            </a:br>
            <a:r>
              <a:rPr lang="en-CA" sz="1800" dirty="0"/>
              <a:t/>
            </a:r>
            <a:br>
              <a:rPr lang="en-CA" sz="1800" dirty="0"/>
            </a:br>
            <a:endParaRPr lang="fr-FR" sz="1800" dirty="0"/>
          </a:p>
        </p:txBody>
      </p:sp>
      <p:sp>
        <p:nvSpPr>
          <p:cNvPr id="3" name="Subtitle 2"/>
          <p:cNvSpPr>
            <a:spLocks noGrp="1"/>
          </p:cNvSpPr>
          <p:nvPr>
            <p:ph type="subTitle" idx="4"/>
          </p:nvPr>
        </p:nvSpPr>
        <p:spPr>
          <a:xfrm>
            <a:off x="685800" y="1581150"/>
            <a:ext cx="3733800" cy="984885"/>
          </a:xfrm>
        </p:spPr>
        <p:txBody>
          <a:bodyPr/>
          <a:lstStyle/>
          <a:p>
            <a:pPr rtl="0"/>
            <a:r>
              <a:rPr lang="en-CA" dirty="0" smtClean="0"/>
              <a:t>You can see tha</a:t>
            </a:r>
            <a:r>
              <a:rPr lang="en-CA" dirty="0" smtClean="0"/>
              <a:t>t in </a:t>
            </a:r>
            <a:r>
              <a:rPr lang="en-CA" dirty="0" err="1" smtClean="0"/>
              <a:t>delmas</a:t>
            </a:r>
            <a:r>
              <a:rPr lang="en-CA" dirty="0" smtClean="0"/>
              <a:t>, </a:t>
            </a:r>
            <a:r>
              <a:rPr lang="en-CA" dirty="0" err="1" smtClean="0"/>
              <a:t>petion</a:t>
            </a:r>
            <a:r>
              <a:rPr lang="en-CA" dirty="0" smtClean="0"/>
              <a:t> </a:t>
            </a:r>
            <a:r>
              <a:rPr lang="en-CA" dirty="0" err="1" smtClean="0"/>
              <a:t>ville</a:t>
            </a:r>
            <a:r>
              <a:rPr lang="en-CA" dirty="0" smtClean="0"/>
              <a:t>, Carrefour, most applicants have both computer and laptop at the same time</a:t>
            </a:r>
            <a:r>
              <a:rPr lang="en-CA" dirty="0"/>
              <a:t/>
            </a:r>
            <a:br>
              <a:rPr lang="en-CA" dirty="0"/>
            </a:b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3321649"/>
            <a:ext cx="1447800" cy="15605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799" y="1352550"/>
            <a:ext cx="4675909" cy="3671887"/>
          </a:xfrm>
          <a:prstGeom prst="rect">
            <a:avLst/>
          </a:prstGeom>
        </p:spPr>
      </p:pic>
    </p:spTree>
    <p:extLst>
      <p:ext uri="{BB962C8B-B14F-4D97-AF65-F5344CB8AC3E}">
        <p14:creationId xmlns:p14="http://schemas.microsoft.com/office/powerpoint/2010/main" val="105308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307777"/>
          </a:xfrm>
        </p:spPr>
        <p:txBody>
          <a:bodyPr/>
          <a:lstStyle/>
          <a:p>
            <a:r>
              <a:rPr lang="en-CA" sz="1800" dirty="0" smtClean="0">
                <a:latin typeface="Tahoma" panose="020B0604030504040204" pitchFamily="34" charset="0"/>
                <a:ea typeface="Tahoma" panose="020B0604030504040204" pitchFamily="34" charset="0"/>
                <a:cs typeface="Tahoma" panose="020B0604030504040204" pitchFamily="34" charset="0"/>
              </a:rPr>
              <a:t>A</a:t>
            </a:r>
            <a:r>
              <a:rPr lang="en-CA" sz="2000" dirty="0" smtClean="0">
                <a:latin typeface="Tahoma" panose="020B0604030504040204" pitchFamily="34" charset="0"/>
                <a:ea typeface="Tahoma" panose="020B0604030504040204" pitchFamily="34" charset="0"/>
                <a:cs typeface="Tahoma" panose="020B0604030504040204" pitchFamily="34" charset="0"/>
              </a:rPr>
              <a:t>pplicants by education level</a:t>
            </a:r>
            <a:endParaRPr lang="fr-FR" sz="20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4"/>
          </p:nvPr>
        </p:nvSpPr>
        <p:spPr>
          <a:xfrm>
            <a:off x="609600" y="1504950"/>
            <a:ext cx="3657600" cy="738664"/>
          </a:xfrm>
        </p:spPr>
        <p:txBody>
          <a:bodyPr/>
          <a:lstStyle/>
          <a:p>
            <a:r>
              <a:rPr lang="en-CA" dirty="0" smtClean="0"/>
              <a:t>You can see that there are a lot people who apply in the </a:t>
            </a:r>
            <a:r>
              <a:rPr lang="en-CA" dirty="0" err="1" smtClean="0"/>
              <a:t>bootcamp</a:t>
            </a:r>
            <a:r>
              <a:rPr lang="en-CA" dirty="0" smtClean="0"/>
              <a:t> are in back+4</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409950"/>
            <a:ext cx="13716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80366"/>
            <a:ext cx="3962400" cy="4400550"/>
          </a:xfrm>
          <a:prstGeom prst="rect">
            <a:avLst/>
          </a:prstGeom>
        </p:spPr>
      </p:pic>
    </p:spTree>
    <p:extLst>
      <p:ext uri="{BB962C8B-B14F-4D97-AF65-F5344CB8AC3E}">
        <p14:creationId xmlns:p14="http://schemas.microsoft.com/office/powerpoint/2010/main" val="3976767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Applications by best communes</a:t>
            </a:r>
            <a:endParaRPr lang="fr-FR" dirty="0"/>
          </a:p>
        </p:txBody>
      </p:sp>
      <p:sp>
        <p:nvSpPr>
          <p:cNvPr id="3" name="Text Placeholder 2"/>
          <p:cNvSpPr>
            <a:spLocks noGrp="1"/>
          </p:cNvSpPr>
          <p:nvPr>
            <p:ph type="body" idx="1"/>
          </p:nvPr>
        </p:nvSpPr>
        <p:spPr>
          <a:xfrm>
            <a:off x="799629" y="1047750"/>
            <a:ext cx="3619971" cy="738664"/>
          </a:xfrm>
        </p:spPr>
        <p:txBody>
          <a:bodyPr/>
          <a:lstStyle/>
          <a:p>
            <a:r>
              <a:rPr lang="en-US" dirty="0" smtClean="0"/>
              <a:t>You can see that </a:t>
            </a:r>
            <a:r>
              <a:rPr lang="en-US" dirty="0" err="1" smtClean="0"/>
              <a:t>delmas</a:t>
            </a:r>
            <a:r>
              <a:rPr lang="en-US" dirty="0" smtClean="0"/>
              <a:t> , </a:t>
            </a:r>
            <a:r>
              <a:rPr lang="en-US" dirty="0" err="1" smtClean="0"/>
              <a:t>petion</a:t>
            </a:r>
            <a:r>
              <a:rPr lang="en-US" dirty="0" smtClean="0"/>
              <a:t> </a:t>
            </a:r>
            <a:r>
              <a:rPr lang="en-US" dirty="0" err="1" smtClean="0"/>
              <a:t>ville</a:t>
            </a:r>
            <a:r>
              <a:rPr lang="en-US" dirty="0" smtClean="0"/>
              <a:t>, Carrefour are the highest zone of applicants</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1865229"/>
            <a:ext cx="5230091" cy="3185539"/>
          </a:xfrm>
          <a:prstGeom prst="rect">
            <a:avLst/>
          </a:prstGeom>
        </p:spPr>
      </p:pic>
    </p:spTree>
    <p:extLst>
      <p:ext uri="{BB962C8B-B14F-4D97-AF65-F5344CB8AC3E}">
        <p14:creationId xmlns:p14="http://schemas.microsoft.com/office/powerpoint/2010/main" val="90436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The flow of the people who apply by weeks</a:t>
            </a:r>
            <a:endParaRPr lang="fr-FR" dirty="0"/>
          </a:p>
        </p:txBody>
      </p:sp>
      <p:pic>
        <p:nvPicPr>
          <p:cNvPr id="5"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67200" y="1962150"/>
            <a:ext cx="3978275" cy="3124200"/>
          </a:xfrm>
        </p:spPr>
      </p:pic>
      <p:sp>
        <p:nvSpPr>
          <p:cNvPr id="6" name="TextBox 5"/>
          <p:cNvSpPr txBox="1"/>
          <p:nvPr/>
        </p:nvSpPr>
        <p:spPr>
          <a:xfrm>
            <a:off x="1050350" y="1276350"/>
            <a:ext cx="3369250" cy="584775"/>
          </a:xfrm>
          <a:prstGeom prst="rect">
            <a:avLst/>
          </a:prstGeom>
          <a:noFill/>
        </p:spPr>
        <p:txBody>
          <a:bodyPr wrap="square" rtlCol="0">
            <a:spAutoFit/>
          </a:bodyPr>
          <a:lstStyle/>
          <a:p>
            <a:r>
              <a:rPr lang="en-US" sz="1600" dirty="0" smtClean="0"/>
              <a:t>We can see that the number of applicants by week keep decreasing</a:t>
            </a:r>
            <a:endParaRPr lang="fr-FR" sz="1600" dirty="0"/>
          </a:p>
        </p:txBody>
      </p:sp>
    </p:spTree>
    <p:extLst>
      <p:ext uri="{BB962C8B-B14F-4D97-AF65-F5344CB8AC3E}">
        <p14:creationId xmlns:p14="http://schemas.microsoft.com/office/powerpoint/2010/main" val="238310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07777"/>
          </a:xfrm>
        </p:spPr>
        <p:txBody>
          <a:bodyPr/>
          <a:lstStyle/>
          <a:p>
            <a:r>
              <a:rPr lang="en-US" sz="2000" dirty="0" smtClean="0"/>
              <a:t>Quick overview in boxplot by Gender and education level</a:t>
            </a:r>
            <a:endParaRPr lang="fr-FR"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971550"/>
            <a:ext cx="4191000" cy="3962400"/>
          </a:xfrm>
        </p:spPr>
      </p:pic>
      <p:pic>
        <p:nvPicPr>
          <p:cNvPr id="6" name="Content Placeholder 5"/>
          <p:cNvPicPr>
            <a:picLocks noGrp="1" noChangeAspect="1"/>
          </p:cNvPicPr>
          <p:nvPr>
            <p:ph sz="half" idx="3"/>
          </p:nvPr>
        </p:nvPicPr>
        <p:blipFill>
          <a:blip r:embed="rId3" cstate="print">
            <a:extLst>
              <a:ext uri="{28A0092B-C50C-407E-A947-70E740481C1C}">
                <a14:useLocalDpi xmlns:a14="http://schemas.microsoft.com/office/drawing/2010/main" val="0"/>
              </a:ext>
            </a:extLst>
          </a:blip>
          <a:stretch>
            <a:fillRect/>
          </a:stretch>
        </p:blipFill>
        <p:spPr>
          <a:xfrm>
            <a:off x="4724400" y="1009650"/>
            <a:ext cx="4343400" cy="3886200"/>
          </a:xfrm>
        </p:spPr>
      </p:pic>
    </p:spTree>
    <p:extLst>
      <p:ext uri="{BB962C8B-B14F-4D97-AF65-F5344CB8AC3E}">
        <p14:creationId xmlns:p14="http://schemas.microsoft.com/office/powerpoint/2010/main" val="277782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SWOT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0342619"/>
              </p:ext>
            </p:extLst>
          </p:nvPr>
        </p:nvGraphicFramePr>
        <p:xfrm>
          <a:off x="533400" y="1182688"/>
          <a:ext cx="3902076" cy="2169160"/>
        </p:xfrm>
        <a:graphic>
          <a:graphicData uri="http://schemas.openxmlformats.org/drawingml/2006/table">
            <a:tbl>
              <a:tblPr firstRow="1" bandRow="1">
                <a:tableStyleId>{93296810-A885-4BE3-A3E7-6D5BEEA58F35}</a:tableStyleId>
              </a:tblPr>
              <a:tblGrid>
                <a:gridCol w="1912938">
                  <a:extLst>
                    <a:ext uri="{9D8B030D-6E8A-4147-A177-3AD203B41FA5}">
                      <a16:colId xmlns:a16="http://schemas.microsoft.com/office/drawing/2014/main" val="1739905831"/>
                    </a:ext>
                  </a:extLst>
                </a:gridCol>
                <a:gridCol w="1989138">
                  <a:extLst>
                    <a:ext uri="{9D8B030D-6E8A-4147-A177-3AD203B41FA5}">
                      <a16:colId xmlns:a16="http://schemas.microsoft.com/office/drawing/2014/main" val="73863967"/>
                    </a:ext>
                  </a:extLst>
                </a:gridCol>
              </a:tblGrid>
              <a:tr h="370840">
                <a:tc>
                  <a:txBody>
                    <a:bodyPr/>
                    <a:lstStyle/>
                    <a:p>
                      <a:r>
                        <a:rPr lang="en-US" dirty="0" smtClean="0"/>
                        <a:t>Strengths</a:t>
                      </a:r>
                      <a:endParaRPr lang="en-US" dirty="0"/>
                    </a:p>
                  </a:txBody>
                  <a:tcPr/>
                </a:tc>
                <a:tc>
                  <a:txBody>
                    <a:bodyPr/>
                    <a:lstStyle/>
                    <a:p>
                      <a:r>
                        <a:rPr lang="en-US" dirty="0" smtClean="0"/>
                        <a:t>Weaknesses</a:t>
                      </a:r>
                      <a:endParaRPr lang="en-US" dirty="0"/>
                    </a:p>
                  </a:txBody>
                  <a:tcPr/>
                </a:tc>
                <a:extLst>
                  <a:ext uri="{0D108BD9-81ED-4DB2-BD59-A6C34878D82A}">
                    <a16:rowId xmlns:a16="http://schemas.microsoft.com/office/drawing/2014/main" val="1891954122"/>
                  </a:ext>
                </a:extLst>
              </a:tr>
              <a:tr h="370840">
                <a:tc>
                  <a:txBody>
                    <a:bodyPr/>
                    <a:lstStyle/>
                    <a:p>
                      <a:pPr marL="342900" lvl="0" indent="-342900">
                        <a:buFont typeface="+mj-lt"/>
                        <a:buAutoNum type="arabicPeriod"/>
                      </a:pPr>
                      <a:r>
                        <a:rPr lang="en-US" sz="1400" u="none" strike="noStrike" dirty="0" smtClean="0">
                          <a:effectLst/>
                        </a:rPr>
                        <a:t>Multiple brands</a:t>
                      </a:r>
                    </a:p>
                    <a:p>
                      <a:pPr marL="342900" lvl="0" indent="-342900">
                        <a:buFont typeface="+mj-lt"/>
                        <a:buAutoNum type="arabicPeriod"/>
                      </a:pPr>
                      <a:r>
                        <a:rPr lang="en-US" sz="1400" u="none" strike="noStrike" dirty="0" smtClean="0">
                          <a:effectLst/>
                        </a:rPr>
                        <a:t>Record of each transaction</a:t>
                      </a:r>
                    </a:p>
                    <a:p>
                      <a:pPr marL="342900" lvl="0" indent="-342900">
                        <a:buFont typeface="+mj-lt"/>
                        <a:buAutoNum type="arabicPeriod"/>
                      </a:pPr>
                      <a:r>
                        <a:rPr lang="en-US" sz="1400" u="none" strike="noStrike" dirty="0" smtClean="0">
                          <a:effectLst/>
                        </a:rPr>
                        <a:t>Stock on time</a:t>
                      </a:r>
                    </a:p>
                    <a:p>
                      <a:endParaRPr lang="en-US" sz="1400" dirty="0"/>
                    </a:p>
                  </a:txBody>
                  <a:tcPr/>
                </a:tc>
                <a:tc>
                  <a:txBody>
                    <a:bodyPr/>
                    <a:lstStyle/>
                    <a:p>
                      <a:pPr marL="342900" lvl="0" indent="-342900">
                        <a:buFont typeface="+mj-lt"/>
                        <a:buAutoNum type="arabicPeriod"/>
                      </a:pPr>
                      <a:r>
                        <a:rPr lang="en-US" sz="1400" u="none" strike="noStrike" dirty="0" smtClean="0">
                          <a:effectLst/>
                        </a:rPr>
                        <a:t>Problem of management</a:t>
                      </a:r>
                    </a:p>
                    <a:p>
                      <a:pPr marL="342900" lvl="0" indent="-342900">
                        <a:buFont typeface="+mj-lt"/>
                        <a:buAutoNum type="arabicPeriod"/>
                      </a:pPr>
                      <a:r>
                        <a:rPr lang="en-US" sz="1400" u="none" strike="noStrike" dirty="0" smtClean="0">
                          <a:effectLst/>
                        </a:rPr>
                        <a:t>The brands don’t really affect the customers</a:t>
                      </a:r>
                    </a:p>
                    <a:p>
                      <a:pPr marL="342900" lvl="0" indent="-342900">
                        <a:buFont typeface="+mj-lt"/>
                        <a:buAutoNum type="arabicPeriod"/>
                      </a:pPr>
                      <a:r>
                        <a:rPr lang="en-US" sz="1400" u="none" strike="noStrike" dirty="0" smtClean="0">
                          <a:effectLst/>
                        </a:rPr>
                        <a:t>Lack of information on the market</a:t>
                      </a:r>
                    </a:p>
                    <a:p>
                      <a:endParaRPr lang="en-US" sz="1400" dirty="0"/>
                    </a:p>
                  </a:txBody>
                  <a:tcPr/>
                </a:tc>
                <a:extLst>
                  <a:ext uri="{0D108BD9-81ED-4DB2-BD59-A6C34878D82A}">
                    <a16:rowId xmlns:a16="http://schemas.microsoft.com/office/drawing/2014/main" val="1064329541"/>
                  </a:ext>
                </a:extLst>
              </a:tr>
            </a:tbl>
          </a:graphicData>
        </a:graphic>
      </p:graphicFrame>
      <p:graphicFrame>
        <p:nvGraphicFramePr>
          <p:cNvPr id="6" name="Content Placeholder 5"/>
          <p:cNvGraphicFramePr>
            <a:graphicFrameLocks noGrp="1"/>
          </p:cNvGraphicFramePr>
          <p:nvPr>
            <p:ph sz="half" idx="3"/>
            <p:extLst>
              <p:ext uri="{D42A27DB-BD31-4B8C-83A1-F6EECF244321}">
                <p14:modId xmlns:p14="http://schemas.microsoft.com/office/powerpoint/2010/main" val="989959619"/>
              </p:ext>
            </p:extLst>
          </p:nvPr>
        </p:nvGraphicFramePr>
        <p:xfrm>
          <a:off x="5181598" y="514351"/>
          <a:ext cx="3200402" cy="4015060"/>
        </p:xfrm>
        <a:graphic>
          <a:graphicData uri="http://schemas.openxmlformats.org/drawingml/2006/table">
            <a:tbl>
              <a:tblPr firstRow="1" bandRow="1">
                <a:tableStyleId>{93296810-A885-4BE3-A3E7-6D5BEEA58F35}</a:tableStyleId>
              </a:tblPr>
              <a:tblGrid>
                <a:gridCol w="1600201">
                  <a:extLst>
                    <a:ext uri="{9D8B030D-6E8A-4147-A177-3AD203B41FA5}">
                      <a16:colId xmlns:a16="http://schemas.microsoft.com/office/drawing/2014/main" val="2589447466"/>
                    </a:ext>
                  </a:extLst>
                </a:gridCol>
                <a:gridCol w="1600201">
                  <a:extLst>
                    <a:ext uri="{9D8B030D-6E8A-4147-A177-3AD203B41FA5}">
                      <a16:colId xmlns:a16="http://schemas.microsoft.com/office/drawing/2014/main" val="2093880235"/>
                    </a:ext>
                  </a:extLst>
                </a:gridCol>
              </a:tblGrid>
              <a:tr h="313100">
                <a:tc>
                  <a:txBody>
                    <a:bodyPr/>
                    <a:lstStyle/>
                    <a:p>
                      <a:r>
                        <a:rPr lang="en-US" dirty="0" smtClean="0"/>
                        <a:t>Opportunities</a:t>
                      </a:r>
                      <a:endParaRPr lang="en-US" dirty="0"/>
                    </a:p>
                  </a:txBody>
                  <a:tcPr/>
                </a:tc>
                <a:tc>
                  <a:txBody>
                    <a:bodyPr/>
                    <a:lstStyle/>
                    <a:p>
                      <a:r>
                        <a:rPr lang="en-US" dirty="0" smtClean="0"/>
                        <a:t>Threats</a:t>
                      </a:r>
                      <a:endParaRPr lang="en-US" dirty="0"/>
                    </a:p>
                  </a:txBody>
                  <a:tcPr/>
                </a:tc>
                <a:extLst>
                  <a:ext uri="{0D108BD9-81ED-4DB2-BD59-A6C34878D82A}">
                    <a16:rowId xmlns:a16="http://schemas.microsoft.com/office/drawing/2014/main" val="3940832726"/>
                  </a:ext>
                </a:extLst>
              </a:tr>
              <a:tr h="3649300">
                <a:tc>
                  <a:txBody>
                    <a:bodyPr/>
                    <a:lstStyle/>
                    <a:p>
                      <a:pPr marL="342900" lvl="0" indent="-342900">
                        <a:buFont typeface="+mj-lt"/>
                        <a:buAutoNum type="arabicPeriod"/>
                      </a:pPr>
                      <a:r>
                        <a:rPr lang="en-US" sz="1400" u="none" strike="noStrike" dirty="0" smtClean="0">
                          <a:effectLst/>
                        </a:rPr>
                        <a:t>Organize a market research based on a survey</a:t>
                      </a:r>
                    </a:p>
                    <a:p>
                      <a:pPr marL="342900" lvl="0" indent="-342900">
                        <a:buFont typeface="+mj-lt"/>
                        <a:buAutoNum type="arabicPeriod"/>
                      </a:pPr>
                      <a:r>
                        <a:rPr lang="en-US" sz="1400" u="none" strike="noStrike" dirty="0" smtClean="0">
                          <a:effectLst/>
                        </a:rPr>
                        <a:t>They can use the result of the business analysis to adjust their stock </a:t>
                      </a:r>
                    </a:p>
                    <a:p>
                      <a:pPr marL="342900" lvl="0" indent="-342900">
                        <a:buFont typeface="+mj-lt"/>
                        <a:buAutoNum type="arabicPeriod"/>
                      </a:pPr>
                      <a:r>
                        <a:rPr lang="en-US" sz="1400" u="none" strike="noStrike" dirty="0" smtClean="0">
                          <a:effectLst/>
                        </a:rPr>
                        <a:t>Adjust their business to the market trends</a:t>
                      </a:r>
                    </a:p>
                    <a:p>
                      <a:endParaRPr lang="en-US" sz="1400" dirty="0"/>
                    </a:p>
                  </a:txBody>
                  <a:tcPr/>
                </a:tc>
                <a:tc>
                  <a:txBody>
                    <a:bodyPr/>
                    <a:lstStyle/>
                    <a:p>
                      <a:pPr marL="342900" lvl="0" indent="-342900">
                        <a:buFont typeface="+mj-lt"/>
                        <a:buAutoNum type="arabicPeriod"/>
                      </a:pPr>
                      <a:r>
                        <a:rPr lang="en-US" sz="1400" u="none" strike="noStrike" dirty="0" smtClean="0">
                          <a:effectLst/>
                        </a:rPr>
                        <a:t>The waste of so many products</a:t>
                      </a:r>
                    </a:p>
                    <a:p>
                      <a:pPr marL="342900" lvl="0" indent="-342900">
                        <a:buFont typeface="+mj-lt"/>
                        <a:buAutoNum type="arabicPeriod"/>
                      </a:pPr>
                      <a:r>
                        <a:rPr lang="en-US" sz="1400" u="none" strike="noStrike" dirty="0" smtClean="0">
                          <a:effectLst/>
                        </a:rPr>
                        <a:t>A considerable loss</a:t>
                      </a:r>
                    </a:p>
                    <a:p>
                      <a:pPr marL="342900" lvl="0" indent="-342900">
                        <a:buFont typeface="+mj-lt"/>
                        <a:buAutoNum type="arabicPeriod"/>
                      </a:pPr>
                      <a:r>
                        <a:rPr lang="en-US" sz="1400" u="none" strike="noStrike" dirty="0" smtClean="0">
                          <a:effectLst/>
                        </a:rPr>
                        <a:t>The lack of business analysis</a:t>
                      </a:r>
                    </a:p>
                    <a:p>
                      <a:pPr marL="342900" lvl="0" indent="-342900">
                        <a:buFont typeface="+mj-lt"/>
                        <a:buAutoNum type="arabicPeriod"/>
                      </a:pPr>
                      <a:r>
                        <a:rPr lang="en-US" sz="1400" u="none" strike="noStrike" dirty="0" smtClean="0">
                          <a:effectLst/>
                        </a:rPr>
                        <a:t>Bankruptcy</a:t>
                      </a:r>
                    </a:p>
                    <a:p>
                      <a:endParaRPr lang="en-US" sz="1400" dirty="0"/>
                    </a:p>
                  </a:txBody>
                  <a:tcPr/>
                </a:tc>
                <a:extLst>
                  <a:ext uri="{0D108BD9-81ED-4DB2-BD59-A6C34878D82A}">
                    <a16:rowId xmlns:a16="http://schemas.microsoft.com/office/drawing/2014/main" val="3958228363"/>
                  </a:ext>
                </a:extLst>
              </a:tr>
            </a:tbl>
          </a:graphicData>
        </a:graphic>
      </p:graphicFrame>
    </p:spTree>
    <p:extLst>
      <p:ext uri="{BB962C8B-B14F-4D97-AF65-F5344CB8AC3E}">
        <p14:creationId xmlns:p14="http://schemas.microsoft.com/office/powerpoint/2010/main" val="2613080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5017770" cy="421640"/>
          </a:xfrm>
          <a:prstGeom prst="rect">
            <a:avLst/>
          </a:prstGeom>
        </p:spPr>
        <p:txBody>
          <a:bodyPr vert="horz" wrap="square" lIns="0" tIns="12700" rIns="0" bIns="0" rtlCol="0">
            <a:spAutoFit/>
          </a:bodyPr>
          <a:lstStyle/>
          <a:p>
            <a:pPr marL="12700">
              <a:lnSpc>
                <a:spcPct val="100000"/>
              </a:lnSpc>
              <a:spcBef>
                <a:spcPts val="100"/>
              </a:spcBef>
            </a:pPr>
            <a:r>
              <a:rPr spc="75" dirty="0" smtClean="0"/>
              <a:t>Discussion</a:t>
            </a:r>
            <a:endParaRPr spc="60" dirty="0"/>
          </a:p>
        </p:txBody>
      </p:sp>
      <p:sp>
        <p:nvSpPr>
          <p:cNvPr id="3" name="object 3"/>
          <p:cNvSpPr txBox="1">
            <a:spLocks noGrp="1"/>
          </p:cNvSpPr>
          <p:nvPr>
            <p:ph type="body" idx="1"/>
          </p:nvPr>
        </p:nvSpPr>
        <p:spPr>
          <a:xfrm>
            <a:off x="821750" y="1352550"/>
            <a:ext cx="7544740" cy="2455031"/>
          </a:xfrm>
          <a:prstGeom prst="rect">
            <a:avLst/>
          </a:prstGeom>
        </p:spPr>
        <p:txBody>
          <a:bodyPr vert="horz" wrap="square" lIns="0" tIns="12700" rIns="0" bIns="0" rtlCol="0">
            <a:spAutoFit/>
          </a:bodyPr>
          <a:lstStyle/>
          <a:p>
            <a:pPr marL="127000" lvl="0" algn="l" rtl="0">
              <a:lnSpc>
                <a:spcPct val="115000"/>
              </a:lnSpc>
              <a:spcBef>
                <a:spcPts val="1600"/>
              </a:spcBef>
              <a:spcAft>
                <a:spcPts val="0"/>
              </a:spcAft>
              <a:buSzPts val="1600"/>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different graphics above shown the business situation of the store boutique. The amount spent by the owner is above the profits he made for the three months of record we studied. Which is very </a:t>
            </a:r>
            <a:r>
              <a:rPr lang="en-US" dirty="0" smtClean="0">
                <a:latin typeface="Verdana" panose="020B0604030504040204" pitchFamily="34" charset="0"/>
                <a:ea typeface="Verdana" panose="020B0604030504040204" pitchFamily="34" charset="0"/>
                <a:cs typeface="Times New Roman"/>
                <a:sym typeface="Times New Roman"/>
              </a:rPr>
              <a:t>alarming. </a:t>
            </a:r>
            <a:r>
              <a:rPr lang="en-US" dirty="0">
                <a:latin typeface="Verdana" panose="020B0604030504040204" pitchFamily="34" charset="0"/>
                <a:ea typeface="Verdana" panose="020B0604030504040204" pitchFamily="34" charset="0"/>
                <a:cs typeface="Times New Roman"/>
                <a:sym typeface="Times New Roman"/>
              </a:rPr>
              <a:t>The boutique can’t make any real profit concerning the selling of tomato paste. To find a solution, the team questioned:</a:t>
            </a:r>
          </a:p>
          <a:p>
            <a:pPr marL="400050" lvl="0" indent="-285750" algn="just" rtl="0">
              <a:lnSpc>
                <a:spcPct val="115000"/>
              </a:lnSpc>
              <a:spcBef>
                <a:spcPts val="1600"/>
              </a:spcBef>
              <a:spcAft>
                <a:spcPts val="0"/>
              </a:spcAft>
              <a:buSzPts val="18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frequency of orders</a:t>
            </a:r>
          </a:p>
          <a:p>
            <a:pPr marL="400050" lvl="0" indent="-285750" algn="just" rtl="0">
              <a:lnSpc>
                <a:spcPct val="115000"/>
              </a:lnSpc>
              <a:spcBef>
                <a:spcPts val="0"/>
              </a:spcBef>
              <a:spcAft>
                <a:spcPts val="0"/>
              </a:spcAft>
              <a:buSzPts val="18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quantity of boxes ordered</a:t>
            </a:r>
          </a:p>
          <a:p>
            <a:pPr marL="400050" lvl="0" indent="-285750" algn="just" rtl="0">
              <a:lnSpc>
                <a:spcPct val="115000"/>
              </a:lnSpc>
              <a:spcBef>
                <a:spcPts val="0"/>
              </a:spcBef>
              <a:spcAft>
                <a:spcPts val="0"/>
              </a:spcAft>
              <a:buSzPts val="180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Times New Roman"/>
                <a:sym typeface="Times New Roman"/>
              </a:rPr>
              <a:t>The </a:t>
            </a:r>
            <a:r>
              <a:rPr lang="en-US" dirty="0">
                <a:latin typeface="Verdana" panose="020B0604030504040204" pitchFamily="34" charset="0"/>
                <a:ea typeface="Verdana" panose="020B0604030504040204" pitchFamily="34" charset="0"/>
                <a:cs typeface="Times New Roman"/>
                <a:sym typeface="Times New Roman"/>
              </a:rPr>
              <a:t>policy regarding the offer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PLAN</a:t>
            </a:r>
            <a:endParaRPr lang="en-US" dirty="0"/>
          </a:p>
        </p:txBody>
      </p:sp>
      <p:sp>
        <p:nvSpPr>
          <p:cNvPr id="3" name="Text Placeholder 2"/>
          <p:cNvSpPr>
            <a:spLocks noGrp="1"/>
          </p:cNvSpPr>
          <p:nvPr>
            <p:ph type="body" idx="1"/>
          </p:nvPr>
        </p:nvSpPr>
        <p:spPr>
          <a:xfrm>
            <a:off x="799629" y="1275037"/>
            <a:ext cx="7544740" cy="1723549"/>
          </a:xfrm>
        </p:spPr>
        <p:txBody>
          <a:bodyPr/>
          <a:lstStyle/>
          <a:p>
            <a:pPr marL="285750" indent="-285750">
              <a:buFont typeface="Arial" panose="020B0604020202020204" pitchFamily="34" charset="0"/>
              <a:buChar char="•"/>
            </a:pPr>
            <a:r>
              <a:rPr lang="en-US" dirty="0" smtClean="0"/>
              <a:t>Problem</a:t>
            </a:r>
          </a:p>
          <a:p>
            <a:pPr marL="285750" indent="-285750">
              <a:buFont typeface="Arial" panose="020B0604020202020204" pitchFamily="34" charset="0"/>
              <a:buChar char="•"/>
            </a:pPr>
            <a:r>
              <a:rPr lang="en-US" dirty="0" smtClean="0"/>
              <a:t>Methodology</a:t>
            </a:r>
          </a:p>
          <a:p>
            <a:pPr marL="285750" indent="-285750">
              <a:buFont typeface="Arial" panose="020B0604020202020204" pitchFamily="34" charset="0"/>
              <a:buChar char="•"/>
            </a:pPr>
            <a:r>
              <a:rPr lang="en-US" dirty="0" smtClean="0"/>
              <a:t>Results</a:t>
            </a:r>
          </a:p>
          <a:p>
            <a:pPr marL="285750" indent="-285750">
              <a:buFont typeface="Arial" panose="020B0604020202020204" pitchFamily="34" charset="0"/>
              <a:buChar char="•"/>
            </a:pPr>
            <a:r>
              <a:rPr lang="en-US" dirty="0" smtClean="0"/>
              <a:t>Proposed solution</a:t>
            </a:r>
          </a:p>
          <a:p>
            <a:pPr marL="285750" indent="-285750">
              <a:buFont typeface="Arial" panose="020B0604020202020204" pitchFamily="34" charset="0"/>
              <a:buChar char="•"/>
            </a:pPr>
            <a:r>
              <a:rPr lang="en-US" dirty="0" smtClean="0"/>
              <a:t>References and appendices</a:t>
            </a:r>
          </a:p>
          <a:p>
            <a:pPr marL="285750" indent="-285750">
              <a:buFont typeface="Arial" panose="020B0604020202020204" pitchFamily="34" charset="0"/>
              <a:buChar char="•"/>
            </a:pPr>
            <a:r>
              <a:rPr lang="en-US" dirty="0" smtClean="0"/>
              <a:t>Team members</a:t>
            </a:r>
          </a:p>
          <a:p>
            <a:pPr marL="285750" indent="-285750">
              <a:buFont typeface="Arial" panose="020B0604020202020204" pitchFamily="34" charset="0"/>
              <a:buChar char="•"/>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647950"/>
            <a:ext cx="2398776" cy="2017776"/>
          </a:xfrm>
          <a:prstGeom prst="rect">
            <a:avLst/>
          </a:prstGeom>
        </p:spPr>
      </p:pic>
    </p:spTree>
    <p:extLst>
      <p:ext uri="{BB962C8B-B14F-4D97-AF65-F5344CB8AC3E}">
        <p14:creationId xmlns:p14="http://schemas.microsoft.com/office/powerpoint/2010/main" val="2056286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Proposed solution</a:t>
            </a:r>
            <a:endParaRPr lang="en-US" dirty="0"/>
          </a:p>
        </p:txBody>
      </p:sp>
      <p:sp>
        <p:nvSpPr>
          <p:cNvPr id="3" name="Text Placeholder 2"/>
          <p:cNvSpPr>
            <a:spLocks noGrp="1"/>
          </p:cNvSpPr>
          <p:nvPr>
            <p:ph type="body" idx="1"/>
          </p:nvPr>
        </p:nvSpPr>
        <p:spPr>
          <a:xfrm>
            <a:off x="799629" y="1275037"/>
            <a:ext cx="7544740" cy="276999"/>
          </a:xfrm>
        </p:spPr>
        <p:txBody>
          <a:bodyPr/>
          <a:lstStyle/>
          <a:p>
            <a:pPr marL="342900" indent="-342900" algn="just">
              <a:buFont typeface="+mj-lt"/>
              <a:buAutoNum type="arabicPeriod"/>
            </a:pPr>
            <a:endParaRPr lang="en-US" sz="1800" dirty="0"/>
          </a:p>
        </p:txBody>
      </p:sp>
    </p:spTree>
    <p:extLst>
      <p:ext uri="{BB962C8B-B14F-4D97-AF65-F5344CB8AC3E}">
        <p14:creationId xmlns:p14="http://schemas.microsoft.com/office/powerpoint/2010/main" val="1835729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800219"/>
          </a:xfrm>
        </p:spPr>
        <p:txBody>
          <a:bodyPr/>
          <a:lstStyle/>
          <a:p>
            <a:r>
              <a:rPr lang="en-US" b="1" spc="95" dirty="0">
                <a:solidFill>
                  <a:srgbClr val="1A1A1A"/>
                </a:solidFill>
              </a:rPr>
              <a:t>R</a:t>
            </a:r>
            <a:r>
              <a:rPr lang="en-US" b="1" spc="50" dirty="0">
                <a:solidFill>
                  <a:srgbClr val="1A1A1A"/>
                </a:solidFill>
              </a:rPr>
              <a:t>e</a:t>
            </a:r>
            <a:r>
              <a:rPr lang="en-US" b="1" spc="-20" dirty="0">
                <a:solidFill>
                  <a:srgbClr val="1A1A1A"/>
                </a:solidFill>
              </a:rPr>
              <a:t>f</a:t>
            </a:r>
            <a:r>
              <a:rPr lang="en-US" b="1" spc="-25" dirty="0">
                <a:solidFill>
                  <a:srgbClr val="1A1A1A"/>
                </a:solidFill>
              </a:rPr>
              <a:t>e</a:t>
            </a:r>
            <a:r>
              <a:rPr lang="en-US" b="1" spc="-40" dirty="0">
                <a:solidFill>
                  <a:srgbClr val="1A1A1A"/>
                </a:solidFill>
              </a:rPr>
              <a:t>r</a:t>
            </a:r>
            <a:r>
              <a:rPr lang="en-US" b="1" spc="80" dirty="0">
                <a:solidFill>
                  <a:srgbClr val="1A1A1A"/>
                </a:solidFill>
              </a:rPr>
              <a:t>en</a:t>
            </a:r>
            <a:r>
              <a:rPr lang="en-US" b="1" spc="55" dirty="0">
                <a:solidFill>
                  <a:srgbClr val="1A1A1A"/>
                </a:solidFill>
              </a:rPr>
              <a:t>c</a:t>
            </a:r>
            <a:r>
              <a:rPr lang="en-US" b="1" spc="110" dirty="0">
                <a:solidFill>
                  <a:srgbClr val="1A1A1A"/>
                </a:solidFill>
              </a:rPr>
              <a:t>es</a:t>
            </a:r>
            <a:r>
              <a:rPr lang="en-US" b="1" spc="-160" dirty="0">
                <a:solidFill>
                  <a:srgbClr val="1A1A1A"/>
                </a:solidFill>
              </a:rPr>
              <a:t> </a:t>
            </a:r>
            <a:r>
              <a:rPr lang="en-US" b="1" spc="15" dirty="0">
                <a:solidFill>
                  <a:srgbClr val="1A1A1A"/>
                </a:solidFill>
              </a:rPr>
              <a:t>&amp;</a:t>
            </a:r>
            <a:r>
              <a:rPr lang="en-US" b="1" spc="-240" dirty="0">
                <a:solidFill>
                  <a:srgbClr val="1A1A1A"/>
                </a:solidFill>
              </a:rPr>
              <a:t> </a:t>
            </a:r>
            <a:r>
              <a:rPr lang="en-US" b="1" spc="80" dirty="0">
                <a:solidFill>
                  <a:srgbClr val="1A1A1A"/>
                </a:solidFill>
              </a:rPr>
              <a:t>Appendi</a:t>
            </a:r>
            <a:r>
              <a:rPr lang="en-US" b="1" spc="60" dirty="0">
                <a:solidFill>
                  <a:srgbClr val="1A1A1A"/>
                </a:solidFill>
              </a:rPr>
              <a:t>c</a:t>
            </a:r>
            <a:r>
              <a:rPr lang="en-US" b="1" spc="110" dirty="0">
                <a:solidFill>
                  <a:srgbClr val="1A1A1A"/>
                </a:solidFill>
              </a:rPr>
              <a:t>es</a:t>
            </a:r>
            <a:r>
              <a:rPr lang="en-US" dirty="0"/>
              <a:t/>
            </a:r>
            <a:br>
              <a:rPr lang="en-US" dirty="0"/>
            </a:br>
            <a:endParaRPr lang="en-US" dirty="0"/>
          </a:p>
        </p:txBody>
      </p:sp>
      <p:sp>
        <p:nvSpPr>
          <p:cNvPr id="3" name="Subtitle 2"/>
          <p:cNvSpPr>
            <a:spLocks noGrp="1"/>
          </p:cNvSpPr>
          <p:nvPr>
            <p:ph type="subTitle" idx="4"/>
          </p:nvPr>
        </p:nvSpPr>
        <p:spPr>
          <a:xfrm>
            <a:off x="1371599" y="1885950"/>
            <a:ext cx="6400800" cy="1477328"/>
          </a:xfrm>
        </p:spPr>
        <p:txBody>
          <a:bodyPr/>
          <a:lstStyle/>
          <a:p>
            <a:pPr marL="342900" lvl="0" indent="-342900">
              <a:buFont typeface="+mj-lt"/>
              <a:buAutoNum type="arabicPeriod"/>
            </a:pPr>
            <a:r>
              <a:rPr lang="en-US" u="sng" dirty="0" smtClean="0">
                <a:hlinkClick r:id="rId2"/>
              </a:rPr>
              <a:t>www.marketsandmarketsblog.com</a:t>
            </a:r>
            <a:endParaRPr lang="en-US" dirty="0"/>
          </a:p>
          <a:p>
            <a:pPr marL="342900" lvl="0" indent="-342900">
              <a:buFont typeface="+mj-lt"/>
              <a:buAutoNum type="arabicPeriod"/>
            </a:pPr>
            <a:r>
              <a:rPr lang="en-US" u="sng" dirty="0" smtClean="0">
                <a:hlinkClick r:id="rId3"/>
              </a:rPr>
              <a:t>What </a:t>
            </a:r>
            <a:r>
              <a:rPr lang="en-US" u="sng" dirty="0">
                <a:hlinkClick r:id="rId3"/>
              </a:rPr>
              <a:t>is Business Analysis? | Global Standard for Business Analysis Certification | </a:t>
            </a:r>
            <a:r>
              <a:rPr lang="en-US" u="sng" dirty="0" smtClean="0">
                <a:hlinkClick r:id="rId3"/>
              </a:rPr>
              <a:t>IIBA®</a:t>
            </a:r>
            <a:endParaRPr lang="en-US" dirty="0"/>
          </a:p>
          <a:p>
            <a:pPr marL="342900" lvl="0" indent="-342900">
              <a:buFont typeface="+mj-lt"/>
              <a:buAutoNum type="arabicPeriod"/>
            </a:pPr>
            <a:r>
              <a:rPr lang="en-US" u="sng" dirty="0" smtClean="0">
                <a:hlinkClick r:id="rId4"/>
              </a:rPr>
              <a:t>Strength</a:t>
            </a:r>
            <a:r>
              <a:rPr lang="en-US" u="sng" dirty="0">
                <a:hlinkClick r:id="rId4"/>
              </a:rPr>
              <a:t>, Weakness, Opportunity, and Threat (SWOT) Analysis Definition (investopedia.com)</a:t>
            </a:r>
            <a:endParaRPr lang="en-US" dirty="0"/>
          </a:p>
          <a:p>
            <a:endParaRPr lang="en-US" dirty="0"/>
          </a:p>
        </p:txBody>
      </p:sp>
    </p:spTree>
    <p:extLst>
      <p:ext uri="{BB962C8B-B14F-4D97-AF65-F5344CB8AC3E}">
        <p14:creationId xmlns:p14="http://schemas.microsoft.com/office/powerpoint/2010/main" val="190071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3742690" cy="421640"/>
          </a:xfrm>
          <a:prstGeom prst="rect">
            <a:avLst/>
          </a:prstGeom>
        </p:spPr>
        <p:txBody>
          <a:bodyPr vert="horz" wrap="square" lIns="0" tIns="12700" rIns="0" bIns="0" rtlCol="0">
            <a:spAutoFit/>
          </a:bodyPr>
          <a:lstStyle/>
          <a:p>
            <a:pPr marL="12700">
              <a:lnSpc>
                <a:spcPct val="100000"/>
              </a:lnSpc>
              <a:spcBef>
                <a:spcPts val="100"/>
              </a:spcBef>
            </a:pPr>
            <a:r>
              <a:rPr spc="-10" dirty="0" smtClean="0"/>
              <a:t>P</a:t>
            </a:r>
            <a:r>
              <a:rPr spc="-25" dirty="0" smtClean="0"/>
              <a:t>r</a:t>
            </a:r>
            <a:r>
              <a:rPr spc="75" dirty="0" smtClean="0"/>
              <a:t>ese</a:t>
            </a:r>
            <a:r>
              <a:rPr lang="en-US" spc="75" dirty="0" smtClean="0"/>
              <a:t>ntation</a:t>
            </a:r>
            <a:endParaRPr spc="80" dirty="0"/>
          </a:p>
        </p:txBody>
      </p:sp>
      <p:sp>
        <p:nvSpPr>
          <p:cNvPr id="3" name="object 3"/>
          <p:cNvSpPr txBox="1"/>
          <p:nvPr/>
        </p:nvSpPr>
        <p:spPr>
          <a:xfrm>
            <a:off x="908371" y="1275037"/>
            <a:ext cx="1810385" cy="576440"/>
          </a:xfrm>
          <a:prstGeom prst="rect">
            <a:avLst/>
          </a:prstGeom>
        </p:spPr>
        <p:txBody>
          <a:bodyPr vert="horz" wrap="square" lIns="0" tIns="45085" rIns="0" bIns="0" rtlCol="0">
            <a:spAutoFit/>
          </a:bodyPr>
          <a:lstStyle/>
          <a:p>
            <a:pPr marL="363855" indent="-351790">
              <a:lnSpc>
                <a:spcPct val="100000"/>
              </a:lnSpc>
              <a:spcBef>
                <a:spcPts val="355"/>
              </a:spcBef>
              <a:buFont typeface="Arial"/>
              <a:buChar char="●"/>
              <a:tabLst>
                <a:tab pos="363855" algn="l"/>
                <a:tab pos="364490" algn="l"/>
              </a:tabLst>
            </a:pPr>
            <a:r>
              <a:rPr lang="en-CA" sz="1600" spc="-165" dirty="0" smtClean="0">
                <a:solidFill>
                  <a:srgbClr val="595959"/>
                </a:solidFill>
                <a:latin typeface="Tahoma"/>
                <a:cs typeface="Tahoma"/>
              </a:rPr>
              <a:t>Jeffking STERILE</a:t>
            </a:r>
            <a:endParaRPr sz="1600" dirty="0">
              <a:latin typeface="Tahoma"/>
              <a:cs typeface="Tahoma"/>
            </a:endParaRPr>
          </a:p>
          <a:p>
            <a:pPr marL="363855" indent="-351790">
              <a:lnSpc>
                <a:spcPct val="100000"/>
              </a:lnSpc>
              <a:spcBef>
                <a:spcPts val="254"/>
              </a:spcBef>
              <a:buFont typeface="Arial"/>
              <a:buChar char="●"/>
              <a:tabLst>
                <a:tab pos="363855" algn="l"/>
                <a:tab pos="364490" algn="l"/>
              </a:tabLst>
            </a:pPr>
            <a:endParaRPr lang="en-CA" sz="1600" spc="-165" dirty="0" smtClean="0">
              <a:solidFill>
                <a:srgbClr val="595959"/>
              </a:solidFill>
              <a:latin typeface="Tahoma"/>
              <a:cs typeface="Tahom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257550"/>
            <a:ext cx="2971800" cy="175411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1219201"/>
            <a:ext cx="1600200" cy="120166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105" dirty="0"/>
              <a:t>oblem</a:t>
            </a:r>
          </a:p>
        </p:txBody>
      </p:sp>
      <p:sp>
        <p:nvSpPr>
          <p:cNvPr id="3" name="object 3"/>
          <p:cNvSpPr txBox="1"/>
          <p:nvPr/>
        </p:nvSpPr>
        <p:spPr>
          <a:xfrm>
            <a:off x="821750" y="514187"/>
            <a:ext cx="6679565" cy="1365887"/>
          </a:xfrm>
          <a:prstGeom prst="rect">
            <a:avLst/>
          </a:prstGeom>
        </p:spPr>
        <p:txBody>
          <a:bodyPr vert="horz" wrap="square" lIns="0" tIns="8890" rIns="0" bIns="0" rtlCol="0">
            <a:spAutoFit/>
          </a:bodyPr>
          <a:lstStyle/>
          <a:p>
            <a:pPr marL="12700" marR="5080">
              <a:lnSpc>
                <a:spcPct val="101600"/>
              </a:lnSpc>
              <a:spcBef>
                <a:spcPts val="70"/>
              </a:spcBef>
            </a:pPr>
            <a:endParaRPr lang="en-US" sz="1400" spc="25" dirty="0" smtClean="0">
              <a:latin typeface="Tahoma" panose="020B0604030504040204" pitchFamily="34" charset="0"/>
              <a:ea typeface="Tahoma" panose="020B0604030504040204" pitchFamily="34" charset="0"/>
              <a:cs typeface="Tahoma" panose="020B0604030504040204" pitchFamily="34" charset="0"/>
            </a:endParaRPr>
          </a:p>
          <a:p>
            <a:pPr marL="12700" marR="5080">
              <a:lnSpc>
                <a:spcPct val="101600"/>
              </a:lnSpc>
              <a:spcBef>
                <a:spcPts val="70"/>
              </a:spcBef>
            </a:pPr>
            <a:endParaRPr lang="en-US" sz="1400" spc="25" dirty="0" smtClean="0">
              <a:latin typeface="Tahoma" panose="020B0604030504040204" pitchFamily="34" charset="0"/>
              <a:ea typeface="Tahoma" panose="020B0604030504040204" pitchFamily="34" charset="0"/>
              <a:cs typeface="Tahoma" panose="020B0604030504040204" pitchFamily="34" charset="0"/>
            </a:endParaRPr>
          </a:p>
          <a:p>
            <a:pPr marL="298450" marR="5080" indent="-285750">
              <a:lnSpc>
                <a:spcPct val="101600"/>
              </a:lnSpc>
              <a:spcBef>
                <a:spcPts val="70"/>
              </a:spcBef>
              <a:buFont typeface="Arial" panose="020B0604020202020204" pitchFamily="34" charset="0"/>
              <a:buChar char="•"/>
            </a:pPr>
            <a:r>
              <a:rPr lang="en-CA" sz="1400" dirty="0" err="1"/>
              <a:t>Ayiti</a:t>
            </a:r>
            <a:r>
              <a:rPr lang="en-CA" sz="1400" dirty="0"/>
              <a:t> Analytics Data wants to expand its training centers throughout all the communes of the country</a:t>
            </a:r>
            <a:r>
              <a:rPr lang="en-CA" sz="1400" dirty="0" smtClean="0"/>
              <a:t>.</a:t>
            </a:r>
          </a:p>
          <a:p>
            <a:pPr marL="298450" marR="5080" indent="-285750">
              <a:lnSpc>
                <a:spcPct val="101600"/>
              </a:lnSpc>
              <a:spcBef>
                <a:spcPts val="70"/>
              </a:spcBef>
              <a:buFont typeface="Arial" panose="020B0604020202020204" pitchFamily="34" charset="0"/>
              <a:buChar char="•"/>
            </a:pPr>
            <a:r>
              <a:rPr lang="en-CA" sz="1400" dirty="0"/>
              <a:t>Its objective is to know which three communes of the country will be the most likely to expand its training centers.</a:t>
            </a:r>
            <a:endParaRPr lang="en-US" sz="1400" b="0" i="0" u="none" strike="noStrike" cap="none" dirty="0" smtClean="0">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453464"/>
            <a:ext cx="1484376" cy="1371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3638550"/>
            <a:ext cx="1066800" cy="13133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Stakeholders</a:t>
            </a:r>
            <a:endParaRPr lang="en-US" dirty="0"/>
          </a:p>
        </p:txBody>
      </p:sp>
      <p:sp>
        <p:nvSpPr>
          <p:cNvPr id="3" name="Text Placeholder 2"/>
          <p:cNvSpPr>
            <a:spLocks noGrp="1"/>
          </p:cNvSpPr>
          <p:nvPr>
            <p:ph type="body" idx="1"/>
          </p:nvPr>
        </p:nvSpPr>
        <p:spPr>
          <a:xfrm>
            <a:off x="799629" y="1275037"/>
            <a:ext cx="7544740" cy="3357842"/>
          </a:xfrm>
        </p:spPr>
        <p:txBody>
          <a:bodyPr/>
          <a:lstStyle/>
          <a:p>
            <a:pPr marL="285750" indent="-285750" rtl="0" fontAlgn="base">
              <a:buFont typeface="Arial" panose="020B0604020202020204" pitchFamily="34" charset="0"/>
              <a:buChar char="•"/>
            </a:pPr>
            <a:r>
              <a:rPr lang="en-US" sz="1400" dirty="0" err="1" smtClean="0"/>
              <a:t>Ayiti</a:t>
            </a:r>
            <a:r>
              <a:rPr lang="en-US" sz="1400" dirty="0" smtClean="0"/>
              <a:t> Analytics (the project)</a:t>
            </a:r>
            <a:endParaRPr lang="en-US" sz="1400" dirty="0" smtClean="0"/>
          </a:p>
          <a:p>
            <a:pPr rtl="0" fontAlgn="base"/>
            <a:r>
              <a:rPr lang="en-US" sz="1400" dirty="0" smtClean="0"/>
              <a:t>Michel, as the owner is the first one impacted by this problem of losses. Business is made to generate profit to the owner so losses is not what is he was attended to.</a:t>
            </a:r>
          </a:p>
          <a:p>
            <a:pPr rtl="0" fontAlgn="base"/>
            <a:endParaRPr lang="en-US" sz="1400" dirty="0" smtClean="0"/>
          </a:p>
          <a:p>
            <a:pPr rtl="0" fontAlgn="base"/>
            <a:r>
              <a:rPr lang="en-US" sz="1400" dirty="0" smtClean="0"/>
              <a:t>If </a:t>
            </a:r>
            <a:r>
              <a:rPr lang="en-US" sz="1400" dirty="0"/>
              <a:t>the father is affected this  included that his son is also affected by the problem. </a:t>
            </a:r>
            <a:r>
              <a:rPr lang="en-US" sz="1400" dirty="0" smtClean="0"/>
              <a:t>The </a:t>
            </a:r>
            <a:r>
              <a:rPr lang="en-US" sz="1400" dirty="0"/>
              <a:t>profit </a:t>
            </a:r>
            <a:r>
              <a:rPr lang="en-US" sz="1400" dirty="0" smtClean="0"/>
              <a:t>will be benefit for him too.</a:t>
            </a:r>
          </a:p>
          <a:p>
            <a:pPr marL="285750" indent="-285750" rtl="0" fontAlgn="base">
              <a:buFont typeface="Arial" panose="020B0604020202020204" pitchFamily="34" charset="0"/>
              <a:buChar char="•"/>
            </a:pPr>
            <a:endParaRPr lang="en-US" sz="1400" dirty="0"/>
          </a:p>
          <a:p>
            <a:pPr marL="285750" indent="-285750" rtl="0" fontAlgn="base">
              <a:buFont typeface="Arial" panose="020B0604020202020204" pitchFamily="34" charset="0"/>
              <a:buChar char="•"/>
            </a:pPr>
            <a:r>
              <a:rPr lang="en-US" sz="1400" dirty="0" err="1"/>
              <a:t>Ayiti</a:t>
            </a:r>
            <a:r>
              <a:rPr lang="en-US" sz="1400" dirty="0"/>
              <a:t> Analytics (the </a:t>
            </a:r>
            <a:r>
              <a:rPr lang="en-US" sz="1400" dirty="0" smtClean="0"/>
              <a:t>staff)</a:t>
            </a:r>
            <a:endParaRPr lang="en-US" sz="1400" dirty="0"/>
          </a:p>
          <a:p>
            <a:pPr rtl="0" fontAlgn="base"/>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If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Michel chose to not sell tomato paste anymore it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would affect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them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especially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those who buy it</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 And if</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Roboto"/>
              </a:rPr>
              <a:t>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they </a:t>
            </a:r>
            <a:r>
              <a:rPr lang="en-US" sz="1400" dirty="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are not buying the product it's because there's a problem </a:t>
            </a:r>
            <a:r>
              <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rPr>
              <a:t>somewhere.</a:t>
            </a:r>
          </a:p>
          <a:p>
            <a:pPr rtl="0" fontAlgn="base"/>
            <a:endParaRPr lang="en-US" sz="1400" dirty="0" smtClean="0">
              <a:solidFill>
                <a:srgbClr val="434343"/>
              </a:solidFill>
              <a:latin typeface="Tahoma" panose="020B0604030504040204" pitchFamily="34" charset="0"/>
              <a:ea typeface="Tahoma" panose="020B0604030504040204" pitchFamily="34" charset="0"/>
              <a:cs typeface="Tahoma" panose="020B0604030504040204" pitchFamily="34" charset="0"/>
              <a:sym typeface="Times New Roman"/>
            </a:endParaRPr>
          </a:p>
          <a:p>
            <a:pPr marL="285750" indent="-285750" algn="just" rtl="0">
              <a:lnSpc>
                <a:spcPct val="115000"/>
              </a:lnSpc>
              <a:buClr>
                <a:srgbClr val="434343"/>
              </a:buClr>
              <a:buSzPts val="1300"/>
              <a:buFont typeface="Arial" panose="020B0604020202020204" pitchFamily="34" charset="0"/>
              <a:buChar char="•"/>
            </a:pPr>
            <a:r>
              <a:rPr lang="en-US" sz="1400" dirty="0" smtClean="0"/>
              <a:t>The </a:t>
            </a:r>
            <a:r>
              <a:rPr lang="en-US" sz="1400" dirty="0"/>
              <a:t>providers and all those who have participated in the supply </a:t>
            </a:r>
            <a:r>
              <a:rPr lang="en-US" sz="1400" dirty="0" smtClean="0"/>
              <a:t>chain (</a:t>
            </a:r>
            <a:r>
              <a:rPr lang="en-US" sz="1400" dirty="0"/>
              <a:t>Bus driver</a:t>
            </a:r>
            <a:r>
              <a:rPr lang="en-US" sz="1400" dirty="0" smtClean="0"/>
              <a:t>…)</a:t>
            </a:r>
          </a:p>
          <a:p>
            <a:pPr algn="just" rtl="0">
              <a:lnSpc>
                <a:spcPct val="115000"/>
              </a:lnSpc>
              <a:buClr>
                <a:srgbClr val="434343"/>
              </a:buClr>
              <a:buSzPts val="1300"/>
            </a:pPr>
            <a:r>
              <a:rPr lang="en-US" sz="1400" dirty="0" smtClean="0"/>
              <a:t>If Michel decided to stop purchasing the products, it would be non benefits for the provider.</a:t>
            </a:r>
            <a:endParaRPr lang="en-US" sz="1400" dirty="0"/>
          </a:p>
          <a:p>
            <a:r>
              <a:rPr lang="en-US" dirty="0"/>
              <a:t/>
            </a:r>
            <a:br>
              <a:rPr lang="en-US" dirty="0"/>
            </a:br>
            <a:endParaRPr lang="en-US" dirty="0"/>
          </a:p>
        </p:txBody>
      </p:sp>
    </p:spTree>
    <p:extLst>
      <p:ext uri="{BB962C8B-B14F-4D97-AF65-F5344CB8AC3E}">
        <p14:creationId xmlns:p14="http://schemas.microsoft.com/office/powerpoint/2010/main" val="2079809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dirty="0">
              <a:latin typeface="Trebuchet MS"/>
              <a:cs typeface="Trebuchet MS"/>
            </a:endParaRPr>
          </a:p>
        </p:txBody>
      </p:sp>
      <p:sp>
        <p:nvSpPr>
          <p:cNvPr id="3" name="object 3"/>
          <p:cNvSpPr txBox="1"/>
          <p:nvPr/>
        </p:nvSpPr>
        <p:spPr>
          <a:xfrm>
            <a:off x="821750" y="1276350"/>
            <a:ext cx="7401559" cy="1613262"/>
          </a:xfrm>
          <a:prstGeom prst="rect">
            <a:avLst/>
          </a:prstGeom>
        </p:spPr>
        <p:txBody>
          <a:bodyPr vert="horz" wrap="square" lIns="0" tIns="12700" rIns="0" bIns="0" rtlCol="0">
            <a:spAutoFit/>
          </a:bodyPr>
          <a:lstStyle/>
          <a:p>
            <a:r>
              <a:rPr lang="en-US" dirty="0" smtClean="0"/>
              <a:t>Firstly</a:t>
            </a:r>
            <a:r>
              <a:rPr lang="en-US" dirty="0"/>
              <a:t>, we will collect data for the analysis. We will use the data related to the </a:t>
            </a:r>
            <a:r>
              <a:rPr lang="en-US" dirty="0" smtClean="0"/>
              <a:t>lis</a:t>
            </a:r>
            <a:r>
              <a:rPr lang="en-US" dirty="0" smtClean="0"/>
              <a:t>t of applications, to the communes, and to which channel the news were spread, to the people who have paid to be enrolled in the </a:t>
            </a:r>
            <a:r>
              <a:rPr lang="en-US" dirty="0" err="1" smtClean="0"/>
              <a:t>bootcamp</a:t>
            </a:r>
            <a:r>
              <a:rPr lang="en-US" dirty="0" smtClean="0"/>
              <a:t>, either by </a:t>
            </a:r>
            <a:r>
              <a:rPr lang="en-US" dirty="0" err="1" smtClean="0"/>
              <a:t>moncash</a:t>
            </a:r>
            <a:r>
              <a:rPr lang="en-US" dirty="0" smtClean="0"/>
              <a:t> or </a:t>
            </a:r>
            <a:r>
              <a:rPr lang="en-US" dirty="0" err="1" smtClean="0"/>
              <a:t>paypal</a:t>
            </a:r>
            <a:r>
              <a:rPr lang="en-US" dirty="0" smtClean="0"/>
              <a:t>/credit card</a:t>
            </a:r>
            <a:r>
              <a:rPr lang="en-US" sz="1600" b="0" dirty="0" smtClean="0">
                <a:effectLst/>
              </a:rPr>
              <a:t/>
            </a:r>
            <a:br>
              <a:rPr lang="en-US" sz="1600" b="0" dirty="0" smtClean="0">
                <a:effectLst/>
              </a:rPr>
            </a:br>
            <a:r>
              <a:rPr lang="en-US" sz="1600" dirty="0" smtClean="0"/>
              <a:t/>
            </a:r>
            <a:br>
              <a:rPr lang="en-US" sz="1600" dirty="0" smtClean="0"/>
            </a:br>
            <a:endParaRPr sz="1600" dirty="0">
              <a:latin typeface="Tahoma"/>
              <a:cs typeface="Tahom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581836"/>
            <a:ext cx="1549197" cy="154919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647950"/>
            <a:ext cx="2322576" cy="110337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1" y="303367"/>
            <a:ext cx="3674050" cy="800219"/>
          </a:xfrm>
        </p:spPr>
        <p:txBody>
          <a:bodyPr/>
          <a:lstStyle/>
          <a:p>
            <a:r>
              <a:rPr lang="fr-FR" spc="110" dirty="0" err="1"/>
              <a:t>Methodology</a:t>
            </a:r>
            <a:r>
              <a:rPr lang="fr-FR" dirty="0"/>
              <a:t/>
            </a:r>
            <a:br>
              <a:rPr lang="fr-FR" dirty="0"/>
            </a:br>
            <a:endParaRPr lang="fr-FR" dirty="0"/>
          </a:p>
        </p:txBody>
      </p:sp>
      <p:sp>
        <p:nvSpPr>
          <p:cNvPr id="3" name="Rectangle 2"/>
          <p:cNvSpPr/>
          <p:nvPr/>
        </p:nvSpPr>
        <p:spPr>
          <a:xfrm>
            <a:off x="821751" y="1200150"/>
            <a:ext cx="4572000" cy="2031325"/>
          </a:xfrm>
          <a:prstGeom prst="rect">
            <a:avLst/>
          </a:prstGeom>
        </p:spPr>
        <p:txBody>
          <a:bodyPr>
            <a:spAutoFit/>
          </a:bodyPr>
          <a:lstStyle/>
          <a:p>
            <a:r>
              <a:rPr lang="en-US" dirty="0"/>
              <a:t>Secondly, we will use </a:t>
            </a:r>
            <a:r>
              <a:rPr lang="en-US" dirty="0" smtClean="0"/>
              <a:t>Python</a:t>
            </a:r>
            <a:r>
              <a:rPr lang="en-US" dirty="0" smtClean="0"/>
              <a:t> </a:t>
            </a:r>
            <a:r>
              <a:rPr lang="en-US" dirty="0"/>
              <a:t>to manipulate the data. We will start by treating the data and then we will look for the </a:t>
            </a:r>
            <a:r>
              <a:rPr lang="en-US" dirty="0" smtClean="0"/>
              <a:t>quantity of applicants by communes, who actually pay for the online course “ </a:t>
            </a:r>
            <a:r>
              <a:rPr lang="en-US" dirty="0" err="1" smtClean="0"/>
              <a:t>entwodiskyon</a:t>
            </a:r>
            <a:r>
              <a:rPr lang="en-US" dirty="0" smtClean="0"/>
              <a:t> nan </a:t>
            </a:r>
            <a:r>
              <a:rPr lang="en-US" dirty="0" err="1" smtClean="0"/>
              <a:t>syan</a:t>
            </a:r>
            <a:r>
              <a:rPr lang="en-US" dirty="0" smtClean="0"/>
              <a:t> done”, people who pay for the course how they heard about </a:t>
            </a:r>
            <a:r>
              <a:rPr lang="en-US" dirty="0" err="1" smtClean="0"/>
              <a:t>Ayiti</a:t>
            </a:r>
            <a:r>
              <a:rPr lang="en-US" dirty="0" smtClean="0"/>
              <a:t> Analytics</a:t>
            </a:r>
            <a:endParaRPr lang="en-US" sz="16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2724150"/>
            <a:ext cx="2214813" cy="22669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0"/>
            <a:ext cx="2791691" cy="2190750"/>
          </a:xfrm>
          <a:prstGeom prst="rect">
            <a:avLst/>
          </a:prstGeom>
        </p:spPr>
      </p:pic>
    </p:spTree>
    <p:extLst>
      <p:ext uri="{BB962C8B-B14F-4D97-AF65-F5344CB8AC3E}">
        <p14:creationId xmlns:p14="http://schemas.microsoft.com/office/powerpoint/2010/main" val="2159645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1" y="303367"/>
            <a:ext cx="5579050" cy="591983"/>
          </a:xfrm>
        </p:spPr>
        <p:txBody>
          <a:bodyPr/>
          <a:lstStyle/>
          <a:p>
            <a:r>
              <a:rPr lang="fr-FR" spc="110" dirty="0" err="1"/>
              <a:t>Methodology</a:t>
            </a:r>
            <a:r>
              <a:rPr lang="fr-FR" dirty="0"/>
              <a:t/>
            </a:r>
            <a:br>
              <a:rPr lang="fr-FR" dirty="0"/>
            </a:br>
            <a:endParaRPr lang="fr-FR" dirty="0"/>
          </a:p>
        </p:txBody>
      </p:sp>
      <p:sp>
        <p:nvSpPr>
          <p:cNvPr id="3" name="Rectangle 2"/>
          <p:cNvSpPr/>
          <p:nvPr/>
        </p:nvSpPr>
        <p:spPr>
          <a:xfrm>
            <a:off x="821751" y="1047750"/>
            <a:ext cx="4648200" cy="1477328"/>
          </a:xfrm>
          <a:prstGeom prst="rect">
            <a:avLst/>
          </a:prstGeom>
        </p:spPr>
        <p:txBody>
          <a:bodyPr wrap="square">
            <a:spAutoFit/>
          </a:bodyPr>
          <a:lstStyle/>
          <a:p>
            <a:r>
              <a:rPr lang="en-US" dirty="0"/>
              <a:t>And then, we will use mathematics and statistics tools such as average, sum, trends to make calculations based on the </a:t>
            </a:r>
            <a:r>
              <a:rPr lang="en-US" dirty="0" smtClean="0"/>
              <a:t>people who apply for the </a:t>
            </a:r>
            <a:r>
              <a:rPr lang="en-US" dirty="0" err="1" smtClean="0"/>
              <a:t>bootcamp</a:t>
            </a:r>
            <a:r>
              <a:rPr lang="en-US" dirty="0" smtClean="0"/>
              <a:t> and people who pay to be part of the next step, and with more.</a:t>
            </a: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1123950"/>
            <a:ext cx="1371600" cy="838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2952750"/>
            <a:ext cx="2514600" cy="1905000"/>
          </a:xfrm>
          <a:prstGeom prst="rect">
            <a:avLst/>
          </a:prstGeom>
        </p:spPr>
      </p:pic>
    </p:spTree>
    <p:extLst>
      <p:ext uri="{BB962C8B-B14F-4D97-AF65-F5344CB8AC3E}">
        <p14:creationId xmlns:p14="http://schemas.microsoft.com/office/powerpoint/2010/main" val="1447663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smtClean="0"/>
              <a:t>How all the applicants heard about </a:t>
            </a:r>
            <a:r>
              <a:rPr lang="en-US" sz="2400" dirty="0" err="1" smtClean="0"/>
              <a:t>Ayiti</a:t>
            </a:r>
            <a:r>
              <a:rPr lang="en-US" sz="2400" dirty="0" smtClean="0"/>
              <a:t> Analytic</a:t>
            </a:r>
            <a:endParaRPr lang="fr-FR" sz="24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9600" y="971550"/>
            <a:ext cx="8321675" cy="3886200"/>
          </a:xfrm>
        </p:spPr>
      </p:pic>
    </p:spTree>
    <p:extLst>
      <p:ext uri="{BB962C8B-B14F-4D97-AF65-F5344CB8AC3E}">
        <p14:creationId xmlns:p14="http://schemas.microsoft.com/office/powerpoint/2010/main" val="256888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276999"/>
          </a:xfrm>
        </p:spPr>
        <p:txBody>
          <a:bodyPr/>
          <a:lstStyle/>
          <a:p>
            <a:r>
              <a:rPr lang="en-US" sz="1800" dirty="0" smtClean="0"/>
              <a:t>How people who susceptible to selection heard about </a:t>
            </a:r>
            <a:r>
              <a:rPr lang="en-US" sz="1800" dirty="0" err="1" smtClean="0"/>
              <a:t>Ayiti</a:t>
            </a:r>
            <a:r>
              <a:rPr lang="en-US" sz="1800" dirty="0" smtClean="0"/>
              <a:t> Analytics</a:t>
            </a:r>
            <a:endParaRPr lang="fr-FR"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71550"/>
            <a:ext cx="7881966" cy="3733800"/>
          </a:xfrm>
          <a:prstGeom prst="rect">
            <a:avLst/>
          </a:prstGeom>
        </p:spPr>
      </p:pic>
    </p:spTree>
    <p:extLst>
      <p:ext uri="{BB962C8B-B14F-4D97-AF65-F5344CB8AC3E}">
        <p14:creationId xmlns:p14="http://schemas.microsoft.com/office/powerpoint/2010/main" val="3040536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TotalTime>
  <Words>748</Words>
  <Application>Microsoft Office PowerPoint</Application>
  <PresentationFormat>On-screen Show (16:9)</PresentationFormat>
  <Paragraphs>81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Roboto</vt:lpstr>
      <vt:lpstr>Tahoma</vt:lpstr>
      <vt:lpstr>Times New Roman</vt:lpstr>
      <vt:lpstr>Trebuchet MS</vt:lpstr>
      <vt:lpstr>Verdana</vt:lpstr>
      <vt:lpstr>Office Theme</vt:lpstr>
      <vt:lpstr>PowerPoint Presentation</vt:lpstr>
      <vt:lpstr>PLAN</vt:lpstr>
      <vt:lpstr>Problem</vt:lpstr>
      <vt:lpstr>Stakeholders</vt:lpstr>
      <vt:lpstr>PowerPoint Presentation</vt:lpstr>
      <vt:lpstr>Methodology </vt:lpstr>
      <vt:lpstr>Methodology </vt:lpstr>
      <vt:lpstr>How all the applicants heard about Ayiti Analytic</vt:lpstr>
      <vt:lpstr>How people who susceptible to selection heard about Ayiti Analytics</vt:lpstr>
      <vt:lpstr>How female who are susceptible to selection heard about Ayiti Analytics</vt:lpstr>
      <vt:lpstr>People who have computer by best communes  </vt:lpstr>
      <vt:lpstr>People who have internet by best communes</vt:lpstr>
      <vt:lpstr>People who have both internet and computer by best commune  </vt:lpstr>
      <vt:lpstr>Applicants by education level</vt:lpstr>
      <vt:lpstr>Applications by best communes</vt:lpstr>
      <vt:lpstr>The flow of the people who apply by weeks</vt:lpstr>
      <vt:lpstr>Quick overview in boxplot by Gender and education level</vt:lpstr>
      <vt:lpstr>SWOT</vt:lpstr>
      <vt:lpstr>Discussion</vt:lpstr>
      <vt:lpstr>Proposed solution</vt:lpstr>
      <vt:lpstr>References &amp; Appendices </vt:lpstr>
      <vt:lpstr>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Jeffking Sterile</cp:lastModifiedBy>
  <cp:revision>47</cp:revision>
  <dcterms:created xsi:type="dcterms:W3CDTF">2021-05-28T09:30:08Z</dcterms:created>
  <dcterms:modified xsi:type="dcterms:W3CDTF">2021-06-27T21:51:05Z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