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74" r:id="rId5"/>
    <p:sldId id="269" r:id="rId6"/>
    <p:sldId id="270" r:id="rId7"/>
    <p:sldId id="275" r:id="rId8"/>
    <p:sldId id="272" r:id="rId9"/>
    <p:sldId id="273" r:id="rId10"/>
    <p:sldId id="260" r:id="rId11"/>
    <p:sldId id="261" r:id="rId12"/>
    <p:sldId id="264" r:id="rId13"/>
    <p:sldId id="267" r:id="rId14"/>
  </p:sldIdLst>
  <p:sldSz cx="9144000" cy="5143500" type="screen16x9"/>
  <p:notesSz cx="9144000" cy="5143500"/>
  <p:embeddedFontLst>
    <p:embeddedFont>
      <p:font typeface="Trebuchet MS" panose="020B0603020202020204" pitchFamily="34" charset="0"/>
      <p:regular r:id="rId16"/>
      <p:bold r:id="rId17"/>
      <p:italic r:id="rId18"/>
      <p:boldItalic r:id="rId19"/>
    </p:embeddedFont>
    <p:embeddedFont>
      <p:font typeface="Montserrat" panose="020B0604020202020204" charset="0"/>
      <p:regular r:id="rId20"/>
      <p:bold r:id="rId21"/>
      <p:italic r:id="rId22"/>
      <p:boldItalic r:id="rId23"/>
    </p:embeddedFont>
    <p:embeddedFont>
      <p:font typeface="Tahoma" panose="020B0604030504040204" pitchFamily="34" charset="0"/>
      <p:regular r:id="rId24"/>
      <p:bold r:id="rId25"/>
    </p:embeddedFont>
    <p:embeddedFont>
      <p:font typeface="Calibri" panose="020F050202020403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iWp6OVRFIEJEE/HXDsa9FfFDJuq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68" autoAdjust="0"/>
    <p:restoredTop sz="94660"/>
  </p:normalViewPr>
  <p:slideViewPr>
    <p:cSldViewPr snapToGrid="0">
      <p:cViewPr varScale="1">
        <p:scale>
          <a:sx n="110" d="100"/>
          <a:sy n="110" d="100"/>
        </p:scale>
        <p:origin x="86"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 name="Google Shape;45;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d80886873b_33_59: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gd80886873b_33_5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d1c8d4f11_0_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dd1c8d4f11_0_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dd24ee2225_2_100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dd24ee2225_2_1007: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284ea0698_0_1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e284ea0698_0_16: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9"/>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9"/>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9"/>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10"/>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0"/>
          <p:cNvSpPr txBox="1">
            <a:spLocks noGrp="1"/>
          </p:cNvSpPr>
          <p:nvPr>
            <p:ph type="body" idx="1"/>
          </p:nvPr>
        </p:nvSpPr>
        <p:spPr>
          <a:xfrm>
            <a:off x="799629" y="1275037"/>
            <a:ext cx="7544740" cy="18923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1600" b="0" i="0">
                <a:solidFill>
                  <a:srgbClr val="595959"/>
                </a:solidFill>
                <a:latin typeface="Tahoma"/>
                <a:ea typeface="Tahoma"/>
                <a:cs typeface="Tahoma"/>
                <a:sym typeface="Tahoma"/>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10"/>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0"/>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0"/>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7"/>
        <p:cNvGrpSpPr/>
        <p:nvPr/>
      </p:nvGrpSpPr>
      <p:grpSpPr>
        <a:xfrm>
          <a:off x="0" y="0"/>
          <a:ext cx="0" cy="0"/>
          <a:chOff x="0" y="0"/>
          <a:chExt cx="0" cy="0"/>
        </a:xfrm>
      </p:grpSpPr>
      <p:sp>
        <p:nvSpPr>
          <p:cNvPr id="28" name="Google Shape;28;p11"/>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1"/>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11"/>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11"/>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1"/>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4"/>
        <p:cNvGrpSpPr/>
        <p:nvPr/>
      </p:nvGrpSpPr>
      <p:grpSpPr>
        <a:xfrm>
          <a:off x="0" y="0"/>
          <a:ext cx="0" cy="0"/>
          <a:chOff x="0" y="0"/>
          <a:chExt cx="0" cy="0"/>
        </a:xfrm>
      </p:grpSpPr>
      <p:sp>
        <p:nvSpPr>
          <p:cNvPr id="35" name="Google Shape;35;p12"/>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2"/>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8"/>
          <p:cNvPicPr preferRelativeResize="0"/>
          <p:nvPr/>
        </p:nvPicPr>
        <p:blipFill rotWithShape="1">
          <a:blip r:embed="rId6">
            <a:alphaModFix/>
          </a:blip>
          <a:srcRect/>
          <a:stretch/>
        </p:blipFill>
        <p:spPr>
          <a:xfrm>
            <a:off x="854480" y="4828426"/>
            <a:ext cx="497334" cy="240017"/>
          </a:xfrm>
          <a:prstGeom prst="rect">
            <a:avLst/>
          </a:prstGeom>
          <a:noFill/>
          <a:ln>
            <a:noFill/>
          </a:ln>
        </p:spPr>
      </p:pic>
      <p:sp>
        <p:nvSpPr>
          <p:cNvPr id="7" name="Google Shape;7;p8"/>
          <p:cNvSpPr/>
          <p:nvPr/>
        </p:nvSpPr>
        <p:spPr>
          <a:xfrm>
            <a:off x="0" y="49"/>
            <a:ext cx="500380" cy="5143500"/>
          </a:xfrm>
          <a:custGeom>
            <a:avLst/>
            <a:gdLst/>
            <a:ahLst/>
            <a:cxnLst/>
            <a:rect l="l" t="t" r="r" b="b"/>
            <a:pathLst>
              <a:path w="500380" h="5143500" extrusionOk="0">
                <a:moveTo>
                  <a:pt x="499799" y="5143499"/>
                </a:moveTo>
                <a:lnTo>
                  <a:pt x="0" y="5143499"/>
                </a:lnTo>
                <a:lnTo>
                  <a:pt x="0" y="0"/>
                </a:lnTo>
                <a:lnTo>
                  <a:pt x="499799" y="0"/>
                </a:lnTo>
                <a:lnTo>
                  <a:pt x="499799" y="5143499"/>
                </a:lnTo>
                <a:close/>
              </a:path>
            </a:pathLst>
          </a:custGeom>
          <a:solidFill>
            <a:srgbClr val="1A998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8"/>
          <p:cNvSpPr/>
          <p:nvPr/>
        </p:nvSpPr>
        <p:spPr>
          <a:xfrm>
            <a:off x="863699" y="817225"/>
            <a:ext cx="295275" cy="44450"/>
          </a:xfrm>
          <a:custGeom>
            <a:avLst/>
            <a:gdLst/>
            <a:ahLst/>
            <a:cxnLst/>
            <a:rect l="l" t="t" r="r" b="b"/>
            <a:pathLst>
              <a:path w="295275" h="44450" extrusionOk="0">
                <a:moveTo>
                  <a:pt x="295199" y="44099"/>
                </a:moveTo>
                <a:lnTo>
                  <a:pt x="0" y="44099"/>
                </a:lnTo>
                <a:lnTo>
                  <a:pt x="0" y="0"/>
                </a:lnTo>
                <a:lnTo>
                  <a:pt x="295199" y="0"/>
                </a:lnTo>
                <a:lnTo>
                  <a:pt x="295199" y="44099"/>
                </a:lnTo>
                <a:close/>
              </a:path>
            </a:pathLst>
          </a:custGeom>
          <a:solidFill>
            <a:srgbClr val="1A998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9;p8"/>
          <p:cNvSpPr/>
          <p:nvPr/>
        </p:nvSpPr>
        <p:spPr>
          <a:xfrm>
            <a:off x="1158899" y="817225"/>
            <a:ext cx="295275" cy="44450"/>
          </a:xfrm>
          <a:custGeom>
            <a:avLst/>
            <a:gdLst/>
            <a:ahLst/>
            <a:cxnLst/>
            <a:rect l="l" t="t" r="r" b="b"/>
            <a:pathLst>
              <a:path w="295275" h="44450" extrusionOk="0">
                <a:moveTo>
                  <a:pt x="295199" y="44099"/>
                </a:moveTo>
                <a:lnTo>
                  <a:pt x="0" y="44099"/>
                </a:lnTo>
                <a:lnTo>
                  <a:pt x="0" y="0"/>
                </a:lnTo>
                <a:lnTo>
                  <a:pt x="295199" y="0"/>
                </a:lnTo>
                <a:lnTo>
                  <a:pt x="295199" y="44099"/>
                </a:lnTo>
                <a:close/>
              </a:path>
            </a:pathLst>
          </a:custGeom>
          <a:solidFill>
            <a:srgbClr val="EB55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 name="Google Shape;10;p8"/>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2600" b="1" i="0" u="none" strike="noStrike" cap="none">
                <a:solidFill>
                  <a:srgbClr val="1A1A1A"/>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799629" y="1275037"/>
            <a:ext cx="7544740" cy="18923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600" b="0" i="0" u="none" strike="noStrike" cap="none">
                <a:solidFill>
                  <a:srgbClr val="595959"/>
                </a:solidFill>
                <a:latin typeface="Tahoma"/>
                <a:ea typeface="Tahoma"/>
                <a:cs typeface="Tahoma"/>
                <a:sym typeface="Tahoma"/>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2" name="Google Shape;12;p8"/>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3" name="Google Shape;13;p8"/>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4" name="Google Shape;14;p8"/>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defRPr>
            </a:lvl1pPr>
            <a:lvl2pPr marL="0" marR="0" lvl="1" indent="0" algn="r" rtl="0">
              <a:spcBef>
                <a:spcPts val="0"/>
              </a:spcBef>
              <a:buNone/>
              <a:defRPr sz="1800">
                <a:solidFill>
                  <a:srgbClr val="888888"/>
                </a:solidFill>
              </a:defRPr>
            </a:lvl2pPr>
            <a:lvl3pPr marL="0" marR="0" lvl="2" indent="0" algn="r" rtl="0">
              <a:spcBef>
                <a:spcPts val="0"/>
              </a:spcBef>
              <a:buNone/>
              <a:defRPr sz="1800">
                <a:solidFill>
                  <a:srgbClr val="888888"/>
                </a:solidFill>
              </a:defRPr>
            </a:lvl3pPr>
            <a:lvl4pPr marL="0" marR="0" lvl="3" indent="0" algn="r" rtl="0">
              <a:spcBef>
                <a:spcPts val="0"/>
              </a:spcBef>
              <a:buNone/>
              <a:defRPr sz="1800">
                <a:solidFill>
                  <a:srgbClr val="888888"/>
                </a:solidFill>
              </a:defRPr>
            </a:lvl4pPr>
            <a:lvl5pPr marL="0" marR="0" lvl="4" indent="0" algn="r" rtl="0">
              <a:spcBef>
                <a:spcPts val="0"/>
              </a:spcBef>
              <a:buNone/>
              <a:defRPr sz="1800">
                <a:solidFill>
                  <a:srgbClr val="888888"/>
                </a:solidFill>
              </a:defRPr>
            </a:lvl5pPr>
            <a:lvl6pPr marL="0" marR="0" lvl="5" indent="0" algn="r" rtl="0">
              <a:spcBef>
                <a:spcPts val="0"/>
              </a:spcBef>
              <a:buNone/>
              <a:defRPr sz="1800">
                <a:solidFill>
                  <a:srgbClr val="888888"/>
                </a:solidFill>
              </a:defRPr>
            </a:lvl6pPr>
            <a:lvl7pPr marL="0" marR="0" lvl="6" indent="0" algn="r" rtl="0">
              <a:spcBef>
                <a:spcPts val="0"/>
              </a:spcBef>
              <a:buNone/>
              <a:defRPr sz="1800">
                <a:solidFill>
                  <a:srgbClr val="888888"/>
                </a:solidFill>
              </a:defRPr>
            </a:lvl7pPr>
            <a:lvl8pPr marL="0" marR="0" lvl="7" indent="0" algn="r" rtl="0">
              <a:spcBef>
                <a:spcPts val="0"/>
              </a:spcBef>
              <a:buNone/>
              <a:defRPr sz="1800">
                <a:solidFill>
                  <a:srgbClr val="888888"/>
                </a:solidFill>
              </a:defRPr>
            </a:lvl8pPr>
            <a:lvl9pPr marL="0" marR="0" lvl="8" indent="0" algn="r" rtl="0">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6"/>
        <p:cNvGrpSpPr/>
        <p:nvPr/>
      </p:nvGrpSpPr>
      <p:grpSpPr>
        <a:xfrm>
          <a:off x="0" y="0"/>
          <a:ext cx="0" cy="0"/>
          <a:chOff x="0" y="0"/>
          <a:chExt cx="0" cy="0"/>
        </a:xfrm>
      </p:grpSpPr>
      <p:grpSp>
        <p:nvGrpSpPr>
          <p:cNvPr id="47" name="Google Shape;47;p1"/>
          <p:cNvGrpSpPr/>
          <p:nvPr/>
        </p:nvGrpSpPr>
        <p:grpSpPr>
          <a:xfrm>
            <a:off x="4997825" y="6927"/>
            <a:ext cx="4146550" cy="5143500"/>
            <a:chOff x="4997825" y="0"/>
            <a:chExt cx="4146550" cy="5143500"/>
          </a:xfrm>
        </p:grpSpPr>
        <p:pic>
          <p:nvPicPr>
            <p:cNvPr id="48" name="Google Shape;48;p1"/>
            <p:cNvPicPr preferRelativeResize="0"/>
            <p:nvPr/>
          </p:nvPicPr>
          <p:blipFill rotWithShape="1">
            <a:blip r:embed="rId3">
              <a:alphaModFix/>
            </a:blip>
            <a:srcRect/>
            <a:stretch/>
          </p:blipFill>
          <p:spPr>
            <a:xfrm>
              <a:off x="5436674" y="2866624"/>
              <a:ext cx="3622496" cy="957179"/>
            </a:xfrm>
            <a:prstGeom prst="rect">
              <a:avLst/>
            </a:prstGeom>
            <a:noFill/>
            <a:ln>
              <a:noFill/>
            </a:ln>
          </p:spPr>
        </p:pic>
        <p:sp>
          <p:nvSpPr>
            <p:cNvPr id="49" name="Google Shape;49;p1"/>
            <p:cNvSpPr/>
            <p:nvPr/>
          </p:nvSpPr>
          <p:spPr>
            <a:xfrm>
              <a:off x="4997825" y="0"/>
              <a:ext cx="4146550" cy="5143500"/>
            </a:xfrm>
            <a:custGeom>
              <a:avLst/>
              <a:gdLst/>
              <a:ahLst/>
              <a:cxnLst/>
              <a:rect l="l" t="t" r="r" b="b"/>
              <a:pathLst>
                <a:path w="4146550" h="5143500" extrusionOk="0">
                  <a:moveTo>
                    <a:pt x="4146299" y="5143499"/>
                  </a:moveTo>
                  <a:lnTo>
                    <a:pt x="0" y="5143499"/>
                  </a:lnTo>
                  <a:lnTo>
                    <a:pt x="0" y="0"/>
                  </a:lnTo>
                  <a:lnTo>
                    <a:pt x="4146299" y="0"/>
                  </a:lnTo>
                  <a:lnTo>
                    <a:pt x="4146299" y="5143499"/>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0" name="Google Shape;50;p1"/>
            <p:cNvSpPr/>
            <p:nvPr/>
          </p:nvSpPr>
          <p:spPr>
            <a:xfrm>
              <a:off x="4997825" y="0"/>
              <a:ext cx="4146550" cy="5143500"/>
            </a:xfrm>
            <a:custGeom>
              <a:avLst/>
              <a:gdLst/>
              <a:ahLst/>
              <a:cxnLst/>
              <a:rect l="l" t="t" r="r" b="b"/>
              <a:pathLst>
                <a:path w="4146550" h="5143500" extrusionOk="0">
                  <a:moveTo>
                    <a:pt x="0" y="0"/>
                  </a:moveTo>
                  <a:lnTo>
                    <a:pt x="4146299" y="0"/>
                  </a:lnTo>
                  <a:lnTo>
                    <a:pt x="4146299" y="5143499"/>
                  </a:lnTo>
                  <a:lnTo>
                    <a:pt x="0" y="5143499"/>
                  </a:lnTo>
                  <a:lnTo>
                    <a:pt x="0" y="0"/>
                  </a:lnTo>
                  <a:close/>
                </a:path>
              </a:pathLst>
            </a:custGeom>
            <a:noFill/>
            <a:ln w="9525" cap="flat" cmpd="sng">
              <a:solidFill>
                <a:srgbClr val="1A1A1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51" name="Google Shape;51;p1"/>
            <p:cNvPicPr preferRelativeResize="0"/>
            <p:nvPr/>
          </p:nvPicPr>
          <p:blipFill rotWithShape="1">
            <a:blip r:embed="rId4">
              <a:alphaModFix/>
            </a:blip>
            <a:srcRect/>
            <a:stretch/>
          </p:blipFill>
          <p:spPr>
            <a:xfrm>
              <a:off x="5053338" y="1277741"/>
              <a:ext cx="4035272" cy="1866119"/>
            </a:xfrm>
            <a:prstGeom prst="rect">
              <a:avLst/>
            </a:prstGeom>
            <a:noFill/>
            <a:ln>
              <a:noFill/>
            </a:ln>
          </p:spPr>
        </p:pic>
      </p:grpSp>
      <p:sp>
        <p:nvSpPr>
          <p:cNvPr id="52" name="Google Shape;52;p1"/>
          <p:cNvSpPr txBox="1"/>
          <p:nvPr/>
        </p:nvSpPr>
        <p:spPr>
          <a:xfrm>
            <a:off x="802475" y="1377175"/>
            <a:ext cx="3680700" cy="1771800"/>
          </a:xfrm>
          <a:prstGeom prst="rect">
            <a:avLst/>
          </a:prstGeom>
          <a:noFill/>
          <a:ln>
            <a:noFill/>
          </a:ln>
        </p:spPr>
        <p:txBody>
          <a:bodyPr spcFirstLastPara="1" wrap="square" lIns="0" tIns="8875" rIns="0" bIns="0" anchor="t" anchorCtr="0">
            <a:spAutoFit/>
          </a:bodyPr>
          <a:lstStyle/>
          <a:p>
            <a:pPr marL="12700" marR="5080" lvl="0" indent="0" algn="l" rtl="0">
              <a:lnSpc>
                <a:spcPct val="100699"/>
              </a:lnSpc>
              <a:spcBef>
                <a:spcPts val="0"/>
              </a:spcBef>
              <a:spcAft>
                <a:spcPts val="0"/>
              </a:spcAft>
              <a:buNone/>
            </a:pPr>
            <a:r>
              <a:rPr lang="en-US" sz="3800" b="1">
                <a:solidFill>
                  <a:schemeClr val="lt1"/>
                </a:solidFill>
                <a:latin typeface="Trebuchet MS"/>
                <a:ea typeface="Trebuchet MS"/>
                <a:cs typeface="Trebuchet MS"/>
                <a:sym typeface="Trebuchet MS"/>
              </a:rPr>
              <a:t>Boutique sales products Analysis</a:t>
            </a:r>
            <a:endParaRPr sz="3800">
              <a:solidFill>
                <a:schemeClr val="lt1"/>
              </a:solidFill>
              <a:latin typeface="Trebuchet MS"/>
              <a:ea typeface="Trebuchet MS"/>
              <a:cs typeface="Trebuchet MS"/>
              <a:sym typeface="Trebuchet MS"/>
            </a:endParaRPr>
          </a:p>
        </p:txBody>
      </p:sp>
      <p:grpSp>
        <p:nvGrpSpPr>
          <p:cNvPr id="53" name="Google Shape;53;p1"/>
          <p:cNvGrpSpPr/>
          <p:nvPr/>
        </p:nvGrpSpPr>
        <p:grpSpPr>
          <a:xfrm>
            <a:off x="0" y="-126125"/>
            <a:ext cx="5017135" cy="5143500"/>
            <a:chOff x="1649" y="0"/>
            <a:chExt cx="5017135" cy="5143500"/>
          </a:xfrm>
        </p:grpSpPr>
        <p:sp>
          <p:nvSpPr>
            <p:cNvPr id="54" name="Google Shape;54;p1"/>
            <p:cNvSpPr/>
            <p:nvPr/>
          </p:nvSpPr>
          <p:spPr>
            <a:xfrm>
              <a:off x="1649" y="0"/>
              <a:ext cx="4996180" cy="5143500"/>
            </a:xfrm>
            <a:custGeom>
              <a:avLst/>
              <a:gdLst/>
              <a:ahLst/>
              <a:cxnLst/>
              <a:rect l="l" t="t" r="r" b="b"/>
              <a:pathLst>
                <a:path w="4996180" h="5143500" extrusionOk="0">
                  <a:moveTo>
                    <a:pt x="0" y="5143499"/>
                  </a:moveTo>
                  <a:lnTo>
                    <a:pt x="4996174" y="5143499"/>
                  </a:lnTo>
                  <a:lnTo>
                    <a:pt x="4996174" y="0"/>
                  </a:lnTo>
                  <a:lnTo>
                    <a:pt x="0" y="0"/>
                  </a:lnTo>
                  <a:lnTo>
                    <a:pt x="0" y="5143499"/>
                  </a:lnTo>
                  <a:close/>
                </a:path>
              </a:pathLst>
            </a:custGeom>
            <a:solidFill>
              <a:srgbClr val="1A998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1"/>
            <p:cNvSpPr/>
            <p:nvPr/>
          </p:nvSpPr>
          <p:spPr>
            <a:xfrm>
              <a:off x="1649" y="0"/>
              <a:ext cx="5017135" cy="5143500"/>
            </a:xfrm>
            <a:custGeom>
              <a:avLst/>
              <a:gdLst/>
              <a:ahLst/>
              <a:cxnLst/>
              <a:rect l="l" t="t" r="r" b="b"/>
              <a:pathLst>
                <a:path w="5017135" h="5143500" extrusionOk="0">
                  <a:moveTo>
                    <a:pt x="0" y="0"/>
                  </a:moveTo>
                  <a:lnTo>
                    <a:pt x="5016599" y="0"/>
                  </a:lnTo>
                  <a:lnTo>
                    <a:pt x="5016599" y="5143499"/>
                  </a:lnTo>
                  <a:lnTo>
                    <a:pt x="0" y="5143499"/>
                  </a:lnTo>
                  <a:lnTo>
                    <a:pt x="0" y="0"/>
                  </a:lnTo>
                  <a:close/>
                </a:path>
              </a:pathLst>
            </a:custGeom>
            <a:noFill/>
            <a:ln w="9525" cap="flat" cmpd="sng">
              <a:solidFill>
                <a:srgbClr val="1A1A1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6" name="Google Shape;56;p1"/>
          <p:cNvSpPr txBox="1"/>
          <p:nvPr/>
        </p:nvSpPr>
        <p:spPr>
          <a:xfrm>
            <a:off x="632475" y="1218100"/>
            <a:ext cx="3214311" cy="615523"/>
          </a:xfrm>
          <a:prstGeom prst="rect">
            <a:avLst/>
          </a:prstGeom>
          <a:noFill/>
          <a:ln>
            <a:noFill/>
          </a:ln>
        </p:spPr>
        <p:txBody>
          <a:bodyPr spcFirstLastPara="1" wrap="square" lIns="91425" tIns="91425" rIns="91425" bIns="91425" anchor="t" anchorCtr="0">
            <a:spAutoFit/>
          </a:bodyPr>
          <a:lstStyle/>
          <a:p>
            <a:pPr lvl="0"/>
            <a:r>
              <a:rPr lang="en-US" sz="2800" dirty="0" smtClean="0">
                <a:solidFill>
                  <a:schemeClr val="bg1"/>
                </a:solidFill>
              </a:rPr>
              <a:t>Credit Risk</a:t>
            </a:r>
            <a:endParaRPr sz="2800" b="1">
              <a:solidFill>
                <a:schemeClr val="bg1"/>
              </a:solidFill>
              <a:latin typeface="Montserrat"/>
              <a:ea typeface="Montserrat"/>
              <a:cs typeface="Montserrat"/>
              <a:sym typeface="Montserrat"/>
            </a:endParaRPr>
          </a:p>
        </p:txBody>
      </p:sp>
      <p:sp>
        <p:nvSpPr>
          <p:cNvPr id="57" name="Google Shape;57;p1"/>
          <p:cNvSpPr txBox="1"/>
          <p:nvPr/>
        </p:nvSpPr>
        <p:spPr>
          <a:xfrm>
            <a:off x="675400" y="3457904"/>
            <a:ext cx="3537900" cy="14772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rgbClr val="444444"/>
                </a:solidFill>
                <a:latin typeface="Tahoma"/>
                <a:ea typeface="Tahoma"/>
                <a:cs typeface="Tahoma"/>
                <a:sym typeface="Tahoma"/>
              </a:rPr>
              <a:t>Prepared by: </a:t>
            </a:r>
            <a:r>
              <a:rPr lang="en-US" dirty="0" smtClean="0">
                <a:solidFill>
                  <a:schemeClr val="bg1"/>
                </a:solidFill>
                <a:latin typeface="Tahoma"/>
                <a:ea typeface="Tahoma"/>
                <a:cs typeface="Tahoma"/>
                <a:sym typeface="Tahoma"/>
              </a:rPr>
              <a:t>Jeffking Sterile</a:t>
            </a:r>
          </a:p>
          <a:p>
            <a:pPr marL="0" lvl="0" indent="0" algn="l" rtl="0">
              <a:spcBef>
                <a:spcPts val="0"/>
              </a:spcBef>
              <a:spcAft>
                <a:spcPts val="0"/>
              </a:spcAft>
              <a:buNone/>
            </a:pPr>
            <a:r>
              <a:rPr lang="en-US" dirty="0" smtClean="0">
                <a:solidFill>
                  <a:schemeClr val="bg1"/>
                </a:solidFill>
                <a:latin typeface="Tahoma"/>
                <a:ea typeface="Tahoma"/>
                <a:cs typeface="Tahoma"/>
                <a:sym typeface="Tahoma"/>
              </a:rPr>
              <a:t>                  </a:t>
            </a:r>
          </a:p>
          <a:p>
            <a:pPr marL="0" lvl="0" indent="0" algn="l" rtl="0">
              <a:spcBef>
                <a:spcPts val="0"/>
              </a:spcBef>
              <a:spcAft>
                <a:spcPts val="0"/>
              </a:spcAft>
              <a:buNone/>
            </a:pPr>
            <a:r>
              <a:rPr lang="en-US" dirty="0" smtClean="0">
                <a:solidFill>
                  <a:schemeClr val="bg1"/>
                </a:solidFill>
                <a:latin typeface="Tahoma"/>
                <a:ea typeface="Tahoma"/>
                <a:cs typeface="Tahoma"/>
                <a:sym typeface="Tahoma"/>
              </a:rPr>
              <a:t>               </a:t>
            </a:r>
          </a:p>
          <a:p>
            <a:pPr marL="0" lvl="0" indent="0" algn="l" rtl="0">
              <a:spcBef>
                <a:spcPts val="0"/>
              </a:spcBef>
              <a:spcAft>
                <a:spcPts val="0"/>
              </a:spcAft>
              <a:buNone/>
            </a:pPr>
            <a:r>
              <a:rPr lang="en-US" dirty="0" smtClean="0">
                <a:solidFill>
                  <a:srgbClr val="444444"/>
                </a:solidFill>
                <a:latin typeface="Tahoma"/>
                <a:ea typeface="Tahoma"/>
                <a:cs typeface="Tahoma"/>
                <a:sym typeface="Tahoma"/>
              </a:rPr>
              <a:t>                    </a:t>
            </a:r>
          </a:p>
          <a:p>
            <a:pPr marL="0" lvl="0" indent="0" algn="l" rtl="0">
              <a:spcBef>
                <a:spcPts val="0"/>
              </a:spcBef>
              <a:spcAft>
                <a:spcPts val="0"/>
              </a:spcAft>
              <a:buNone/>
            </a:pPr>
            <a:r>
              <a:rPr lang="en-US" dirty="0" smtClean="0">
                <a:solidFill>
                  <a:srgbClr val="444444"/>
                </a:solidFill>
                <a:latin typeface="Tahoma"/>
                <a:ea typeface="Tahoma"/>
                <a:cs typeface="Tahoma"/>
                <a:sym typeface="Tahoma"/>
              </a:rPr>
              <a:t>                      </a:t>
            </a:r>
          </a:p>
          <a:p>
            <a:pPr marL="0" lvl="0" indent="0" algn="l" rtl="0">
              <a:spcBef>
                <a:spcPts val="0"/>
              </a:spcBef>
              <a:spcAft>
                <a:spcPts val="0"/>
              </a:spcAft>
              <a:buNone/>
            </a:pPr>
            <a:r>
              <a:rPr lang="en-US" dirty="0" smtClean="0">
                <a:solidFill>
                  <a:srgbClr val="444444"/>
                </a:solidFill>
                <a:latin typeface="Tahoma"/>
                <a:ea typeface="Tahoma"/>
                <a:cs typeface="Tahoma"/>
                <a:sym typeface="Tahoma"/>
              </a:rPr>
              <a:t>                    </a:t>
            </a:r>
            <a:endParaRPr dirty="0">
              <a:solidFill>
                <a:srgbClr val="444444"/>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dd24ee2225_2_1007"/>
          <p:cNvSpPr txBox="1"/>
          <p:nvPr/>
        </p:nvSpPr>
        <p:spPr>
          <a:xfrm>
            <a:off x="1333500" y="1285550"/>
            <a:ext cx="5562600" cy="3831788"/>
          </a:xfrm>
          <a:prstGeom prst="rect">
            <a:avLst/>
          </a:prstGeom>
          <a:noFill/>
          <a:ln>
            <a:noFill/>
          </a:ln>
        </p:spPr>
        <p:txBody>
          <a:bodyPr spcFirstLastPara="1" wrap="square" lIns="91425" tIns="91425" rIns="91425" bIns="91425" anchor="t" anchorCtr="0">
            <a:spAutoFit/>
          </a:bodyPr>
          <a:lstStyle/>
          <a:p>
            <a:pPr lvl="0">
              <a:lnSpc>
                <a:spcPct val="150000"/>
              </a:lnSpc>
            </a:pPr>
            <a:r>
              <a:rPr lang="en-US" sz="1200" dirty="0" smtClean="0">
                <a:solidFill>
                  <a:srgbClr val="666666"/>
                </a:solidFill>
                <a:latin typeface="Tahoma"/>
                <a:ea typeface="Tahoma"/>
                <a:cs typeface="Tahoma"/>
                <a:sym typeface="Tahoma"/>
              </a:rPr>
              <a:t>Solution 1: </a:t>
            </a:r>
            <a:r>
              <a:rPr lang="en-CA" sz="1200" dirty="0">
                <a:solidFill>
                  <a:srgbClr val="666666"/>
                </a:solidFill>
                <a:latin typeface="Tahoma"/>
                <a:ea typeface="Tahoma"/>
                <a:cs typeface="Tahoma"/>
                <a:sym typeface="Tahoma"/>
              </a:rPr>
              <a:t>Leveraging expertise</a:t>
            </a:r>
          </a:p>
          <a:p>
            <a:pPr lvl="0">
              <a:lnSpc>
                <a:spcPct val="150000"/>
              </a:lnSpc>
            </a:pPr>
            <a:r>
              <a:rPr lang="en-CA" sz="1200" dirty="0">
                <a:solidFill>
                  <a:srgbClr val="666666"/>
                </a:solidFill>
                <a:latin typeface="Tahoma"/>
                <a:ea typeface="Tahoma"/>
                <a:cs typeface="Tahoma"/>
                <a:sym typeface="Tahoma"/>
              </a:rPr>
              <a:t>Using a reputable credit reference agency for more in-depth due diligence can give you invaluable insight and alert you to any potential red flags. You’ll also be able to use the credit report to create a business profile and segment the client appropriately in terms of risk and credit allowance</a:t>
            </a:r>
            <a:r>
              <a:rPr lang="en-CA" sz="1200" dirty="0" smtClean="0">
                <a:solidFill>
                  <a:srgbClr val="666666"/>
                </a:solidFill>
                <a:latin typeface="Tahoma"/>
                <a:ea typeface="Tahoma"/>
                <a:cs typeface="Tahoma"/>
                <a:sym typeface="Tahoma"/>
              </a:rPr>
              <a:t>.</a:t>
            </a:r>
          </a:p>
          <a:p>
            <a:pPr lvl="0">
              <a:lnSpc>
                <a:spcPct val="150000"/>
              </a:lnSpc>
            </a:pPr>
            <a:endParaRPr lang="en-CA" sz="1200" dirty="0">
              <a:solidFill>
                <a:srgbClr val="666666"/>
              </a:solidFill>
              <a:latin typeface="Tahoma"/>
              <a:ea typeface="Tahoma"/>
              <a:cs typeface="Tahoma"/>
              <a:sym typeface="Tahoma"/>
            </a:endParaRPr>
          </a:p>
          <a:p>
            <a:pPr lvl="0">
              <a:lnSpc>
                <a:spcPct val="150000"/>
              </a:lnSpc>
            </a:pPr>
            <a:r>
              <a:rPr lang="en-CA" sz="1200" dirty="0">
                <a:solidFill>
                  <a:srgbClr val="666666"/>
                </a:solidFill>
                <a:latin typeface="Tahoma"/>
                <a:ea typeface="Tahoma"/>
                <a:cs typeface="Tahoma"/>
                <a:sym typeface="Tahoma"/>
              </a:rPr>
              <a:t>Setting accurate credit limits</a:t>
            </a:r>
          </a:p>
          <a:p>
            <a:pPr lvl="0">
              <a:lnSpc>
                <a:spcPct val="150000"/>
              </a:lnSpc>
            </a:pPr>
            <a:r>
              <a:rPr lang="en-CA" sz="1200" dirty="0" smtClean="0">
                <a:solidFill>
                  <a:srgbClr val="666666"/>
                </a:solidFill>
                <a:latin typeface="Tahoma"/>
                <a:ea typeface="Tahoma"/>
                <a:cs typeface="Tahoma"/>
                <a:sym typeface="Tahoma"/>
              </a:rPr>
              <a:t>set </a:t>
            </a:r>
            <a:r>
              <a:rPr lang="en-CA" sz="1200" dirty="0">
                <a:solidFill>
                  <a:srgbClr val="666666"/>
                </a:solidFill>
                <a:latin typeface="Tahoma"/>
                <a:ea typeface="Tahoma"/>
                <a:cs typeface="Tahoma"/>
                <a:sym typeface="Tahoma"/>
              </a:rPr>
              <a:t>credit limits accurately, </a:t>
            </a:r>
            <a:r>
              <a:rPr lang="en-CA" sz="1200" dirty="0" smtClean="0">
                <a:solidFill>
                  <a:srgbClr val="666666"/>
                </a:solidFill>
                <a:latin typeface="Tahoma"/>
                <a:ea typeface="Tahoma"/>
                <a:cs typeface="Tahoma"/>
                <a:sym typeface="Tahoma"/>
              </a:rPr>
              <a:t>They’ll </a:t>
            </a:r>
            <a:r>
              <a:rPr lang="en-CA" sz="1200" dirty="0">
                <a:solidFill>
                  <a:srgbClr val="666666"/>
                </a:solidFill>
                <a:latin typeface="Tahoma"/>
                <a:ea typeface="Tahoma"/>
                <a:cs typeface="Tahoma"/>
                <a:sym typeface="Tahoma"/>
              </a:rPr>
              <a:t>need to spend time examining the customer’s finances. Look at the previous three to five years’ reports and question whether sales are trending up or down. </a:t>
            </a:r>
            <a:r>
              <a:rPr lang="en-CA" sz="1200" dirty="0" smtClean="0">
                <a:solidFill>
                  <a:srgbClr val="666666"/>
                </a:solidFill>
                <a:latin typeface="Tahoma"/>
                <a:ea typeface="Tahoma"/>
                <a:cs typeface="Tahoma"/>
                <a:sym typeface="Tahoma"/>
              </a:rPr>
              <a:t>These </a:t>
            </a:r>
            <a:r>
              <a:rPr lang="en-CA" sz="1200" dirty="0">
                <a:solidFill>
                  <a:srgbClr val="666666"/>
                </a:solidFill>
                <a:latin typeface="Tahoma"/>
                <a:ea typeface="Tahoma"/>
                <a:cs typeface="Tahoma"/>
                <a:sym typeface="Tahoma"/>
              </a:rPr>
              <a:t>are key indicators of financial health. And make sure to assess the business’s working capital ratio, which indicates its liquidity and ability to meet short-term financial obligations.</a:t>
            </a:r>
          </a:p>
          <a:p>
            <a:pPr lvl="0">
              <a:lnSpc>
                <a:spcPct val="150000"/>
              </a:lnSpc>
            </a:pPr>
            <a:endParaRPr lang="en-US" dirty="0" smtClean="0">
              <a:solidFill>
                <a:schemeClr val="accent5"/>
              </a:solidFill>
              <a:latin typeface="+mj-lt"/>
              <a:ea typeface="Tahoma"/>
              <a:cs typeface="Tahoma"/>
              <a:sym typeface="Tahoma"/>
            </a:endParaRPr>
          </a:p>
        </p:txBody>
      </p:sp>
      <p:sp>
        <p:nvSpPr>
          <p:cNvPr id="138" name="Google Shape;138;gdd24ee2225_2_1007"/>
          <p:cNvSpPr txBox="1">
            <a:spLocks noGrp="1"/>
          </p:cNvSpPr>
          <p:nvPr>
            <p:ph type="ctrTitle"/>
          </p:nvPr>
        </p:nvSpPr>
        <p:spPr>
          <a:xfrm>
            <a:off x="821750" y="303367"/>
            <a:ext cx="7500600" cy="4002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b="1" dirty="0" smtClean="0">
                <a:solidFill>
                  <a:srgbClr val="1A1A1A"/>
                </a:solidFill>
              </a:rPr>
              <a:t>Discussion &amp; Proposal Solutions </a:t>
            </a:r>
            <a:endParaRPr b="1">
              <a:solidFill>
                <a:srgbClr val="1A1A1A"/>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a:spLocks noGrp="1"/>
          </p:cNvSpPr>
          <p:nvPr>
            <p:ph type="title"/>
          </p:nvPr>
        </p:nvSpPr>
        <p:spPr>
          <a:xfrm>
            <a:off x="821750" y="303367"/>
            <a:ext cx="5017800" cy="413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dirty="0" smtClean="0"/>
              <a:t>Discussion &amp; proposal solution</a:t>
            </a:r>
            <a:endParaRPr/>
          </a:p>
        </p:txBody>
      </p:sp>
      <p:sp>
        <p:nvSpPr>
          <p:cNvPr id="146" name="Google Shape;146;p5"/>
          <p:cNvSpPr txBox="1">
            <a:spLocks noGrp="1"/>
          </p:cNvSpPr>
          <p:nvPr>
            <p:ph type="body" idx="1"/>
          </p:nvPr>
        </p:nvSpPr>
        <p:spPr>
          <a:xfrm>
            <a:off x="967279" y="1188336"/>
            <a:ext cx="7651532" cy="3860031"/>
          </a:xfrm>
          <a:prstGeom prst="rect">
            <a:avLst/>
          </a:prstGeom>
          <a:noFill/>
          <a:ln>
            <a:noFill/>
          </a:ln>
        </p:spPr>
        <p:txBody>
          <a:bodyPr spcFirstLastPara="1" wrap="square" lIns="0" tIns="12700" rIns="0" bIns="0" anchor="t" anchorCtr="0">
            <a:spAutoFit/>
          </a:bodyPr>
          <a:lstStyle/>
          <a:p>
            <a:pPr marL="0" lvl="0" indent="0">
              <a:lnSpc>
                <a:spcPct val="150000"/>
              </a:lnSpc>
              <a:buClr>
                <a:schemeClr val="dk1"/>
              </a:buClr>
              <a:buSzPts val="1100"/>
            </a:pPr>
            <a:r>
              <a:rPr lang="en-US" sz="1400" dirty="0" smtClean="0">
                <a:solidFill>
                  <a:srgbClr val="666666"/>
                </a:solidFill>
              </a:rPr>
              <a:t>Solution </a:t>
            </a:r>
            <a:r>
              <a:rPr lang="en-US" sz="1400" dirty="0">
                <a:solidFill>
                  <a:srgbClr val="666666"/>
                </a:solidFill>
              </a:rPr>
              <a:t>2</a:t>
            </a:r>
            <a:r>
              <a:rPr lang="en-US" sz="1400" dirty="0" smtClean="0">
                <a:solidFill>
                  <a:srgbClr val="666666"/>
                </a:solidFill>
              </a:rPr>
              <a:t>: </a:t>
            </a:r>
            <a:r>
              <a:rPr lang="en-US" sz="1400" dirty="0" smtClean="0">
                <a:solidFill>
                  <a:srgbClr val="666666"/>
                </a:solidFill>
              </a:rPr>
              <a:t>Accept only the most secure borrowers.</a:t>
            </a:r>
          </a:p>
          <a:p>
            <a:pPr marL="0" lvl="0" indent="0">
              <a:lnSpc>
                <a:spcPct val="150000"/>
              </a:lnSpc>
              <a:buClr>
                <a:schemeClr val="dk1"/>
              </a:buClr>
              <a:buSzPts val="1100"/>
            </a:pPr>
            <a:r>
              <a:rPr lang="en-US" sz="1400" dirty="0" smtClean="0">
                <a:solidFill>
                  <a:srgbClr val="666666"/>
                </a:solidFill>
              </a:rPr>
              <a:t>Thus, we will limit the </a:t>
            </a:r>
            <a:r>
              <a:rPr lang="en-US" sz="1400" dirty="0">
                <a:solidFill>
                  <a:srgbClr val="666666"/>
                </a:solidFill>
              </a:rPr>
              <a:t>C</a:t>
            </a:r>
            <a:r>
              <a:rPr lang="en-US" sz="1400" dirty="0" smtClean="0">
                <a:solidFill>
                  <a:srgbClr val="666666"/>
                </a:solidFill>
              </a:rPr>
              <a:t>, D grade </a:t>
            </a:r>
            <a:r>
              <a:rPr lang="en-US" sz="1400" dirty="0" smtClean="0">
                <a:solidFill>
                  <a:srgbClr val="666666"/>
                </a:solidFill>
              </a:rPr>
              <a:t>loans because the risk of non-payment is high and we will study them thoroughly before granting the loan</a:t>
            </a:r>
            <a:r>
              <a:rPr lang="en-US" sz="1400" dirty="0" smtClean="0">
                <a:solidFill>
                  <a:srgbClr val="666666"/>
                </a:solidFill>
              </a:rPr>
              <a:t>.</a:t>
            </a:r>
          </a:p>
          <a:p>
            <a:pPr marL="0" lvl="0" indent="0">
              <a:lnSpc>
                <a:spcPct val="150000"/>
              </a:lnSpc>
              <a:buClr>
                <a:schemeClr val="dk1"/>
              </a:buClr>
              <a:buSzPts val="1100"/>
            </a:pPr>
            <a:r>
              <a:rPr lang="en-US" sz="1400" dirty="0" smtClean="0">
                <a:solidFill>
                  <a:srgbClr val="666666"/>
                </a:solidFill>
              </a:rPr>
              <a:t>They need to know more their customer,</a:t>
            </a:r>
            <a:r>
              <a:rPr lang="en-CA" sz="1400" dirty="0">
                <a:solidFill>
                  <a:srgbClr val="666666"/>
                </a:solidFill>
              </a:rPr>
              <a:t> </a:t>
            </a:r>
            <a:r>
              <a:rPr lang="en-CA" sz="1400" dirty="0" smtClean="0">
                <a:solidFill>
                  <a:srgbClr val="666666"/>
                </a:solidFill>
              </a:rPr>
              <a:t>it’s </a:t>
            </a:r>
            <a:r>
              <a:rPr lang="en-CA" sz="1400" dirty="0">
                <a:solidFill>
                  <a:srgbClr val="666666"/>
                </a:solidFill>
              </a:rPr>
              <a:t>a type of regulation that is imperative in specific sectors, such as financial services. But its principles extend to everyone: don’t offer business to customers unless you have conducted sufficient due diligence</a:t>
            </a:r>
            <a:endParaRPr lang="en-US" sz="1400" dirty="0" smtClean="0">
              <a:solidFill>
                <a:srgbClr val="666666"/>
              </a:solidFill>
            </a:endParaRPr>
          </a:p>
          <a:p>
            <a:pPr marL="0" lvl="0" indent="0">
              <a:lnSpc>
                <a:spcPct val="150000"/>
              </a:lnSpc>
              <a:buClr>
                <a:schemeClr val="dk1"/>
              </a:buClr>
              <a:buSzPts val="1100"/>
            </a:pPr>
            <a:endParaRPr lang="en-US" sz="1400" dirty="0" smtClean="0">
              <a:solidFill>
                <a:srgbClr val="666666"/>
              </a:solidFill>
            </a:endParaRPr>
          </a:p>
          <a:p>
            <a:pPr marL="0" lvl="0" indent="0">
              <a:lnSpc>
                <a:spcPct val="150000"/>
              </a:lnSpc>
              <a:buClr>
                <a:schemeClr val="dk1"/>
              </a:buClr>
              <a:buSzPts val="1100"/>
            </a:pPr>
            <a:endParaRPr lang="en-US" sz="1400" dirty="0" smtClean="0">
              <a:solidFill>
                <a:srgbClr val="666666"/>
              </a:solidFill>
            </a:endParaRPr>
          </a:p>
          <a:p>
            <a:pPr marL="0" lvl="0" indent="0">
              <a:lnSpc>
                <a:spcPct val="150000"/>
              </a:lnSpc>
              <a:buClr>
                <a:schemeClr val="dk1"/>
              </a:buClr>
              <a:buSzPts val="1100"/>
            </a:pPr>
            <a:endParaRPr lang="en-US" sz="1400" dirty="0" smtClean="0">
              <a:solidFill>
                <a:srgbClr val="666666"/>
              </a:solidFill>
            </a:endParaRPr>
          </a:p>
          <a:p>
            <a:pPr marL="0" lvl="0" indent="0">
              <a:lnSpc>
                <a:spcPct val="150000"/>
              </a:lnSpc>
              <a:buClr>
                <a:schemeClr val="dk1"/>
              </a:buClr>
              <a:buSzPts val="1100"/>
            </a:pPr>
            <a:endParaRPr lang="en-US" sz="1400" dirty="0" smtClean="0">
              <a:solidFill>
                <a:srgbClr val="666666"/>
              </a:solidFill>
            </a:endParaRPr>
          </a:p>
          <a:p>
            <a:pPr marL="0" lvl="0" indent="0">
              <a:lnSpc>
                <a:spcPct val="150000"/>
              </a:lnSpc>
              <a:buClr>
                <a:schemeClr val="dk1"/>
              </a:buClr>
              <a:buSzPts val="1100"/>
            </a:pPr>
            <a:endParaRPr dirty="0">
              <a:solidFill>
                <a:srgbClr val="888888"/>
              </a:solidFill>
            </a:endParaRPr>
          </a:p>
          <a:p>
            <a:pPr marL="0" lvl="0" indent="0" algn="l" rtl="0">
              <a:spcBef>
                <a:spcPts val="0"/>
              </a:spcBef>
              <a:spcAft>
                <a:spcPts val="0"/>
              </a:spcAft>
              <a:buNone/>
            </a:pPr>
            <a:endParaRPr dirty="0">
              <a:solidFill>
                <a:srgbClr val="888888"/>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e284ea0698_0_16"/>
          <p:cNvSpPr txBox="1"/>
          <p:nvPr/>
        </p:nvSpPr>
        <p:spPr>
          <a:xfrm>
            <a:off x="821750" y="303367"/>
            <a:ext cx="5017800" cy="4131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sz="2600" b="1">
                <a:solidFill>
                  <a:srgbClr val="1A1A1A"/>
                </a:solidFill>
                <a:latin typeface="Trebuchet MS"/>
                <a:ea typeface="Trebuchet MS"/>
                <a:cs typeface="Trebuchet MS"/>
                <a:sym typeface="Trebuchet MS"/>
              </a:rPr>
              <a:t>Discussion &amp; Proposed Solution</a:t>
            </a:r>
            <a:endParaRPr sz="2600" b="1">
              <a:solidFill>
                <a:srgbClr val="1A1A1A"/>
              </a:solidFill>
              <a:latin typeface="Trebuchet MS"/>
              <a:ea typeface="Trebuchet MS"/>
              <a:cs typeface="Trebuchet MS"/>
              <a:sym typeface="Trebuchet MS"/>
            </a:endParaRPr>
          </a:p>
        </p:txBody>
      </p:sp>
      <p:sp>
        <p:nvSpPr>
          <p:cNvPr id="167" name="Google Shape;167;ge284ea0698_0_16"/>
          <p:cNvSpPr txBox="1"/>
          <p:nvPr/>
        </p:nvSpPr>
        <p:spPr>
          <a:xfrm>
            <a:off x="4414345" y="1138875"/>
            <a:ext cx="4172555" cy="3644587"/>
          </a:xfrm>
          <a:prstGeom prst="rect">
            <a:avLst/>
          </a:prstGeom>
          <a:noFill/>
          <a:ln>
            <a:noFill/>
          </a:ln>
        </p:spPr>
        <p:txBody>
          <a:bodyPr spcFirstLastPara="1" wrap="square" lIns="0" tIns="12700" rIns="0" bIns="0" anchor="t" anchorCtr="0">
            <a:spAutoFit/>
          </a:bodyPr>
          <a:lstStyle/>
          <a:p>
            <a:pPr marL="43815" lvl="0"/>
            <a:r>
              <a:rPr lang="en-US" sz="1600" dirty="0" smtClean="0">
                <a:solidFill>
                  <a:srgbClr val="595959"/>
                </a:solidFill>
                <a:latin typeface="Tahoma"/>
                <a:ea typeface="Tahoma"/>
                <a:cs typeface="Tahoma"/>
                <a:sym typeface="Tahoma"/>
              </a:rPr>
              <a:t>Alternative </a:t>
            </a:r>
            <a:r>
              <a:rPr lang="en-US" sz="1600" dirty="0" smtClean="0">
                <a:solidFill>
                  <a:srgbClr val="595959"/>
                </a:solidFill>
                <a:latin typeface="Tahoma"/>
                <a:ea typeface="Tahoma"/>
                <a:cs typeface="Tahoma"/>
                <a:sym typeface="Tahoma"/>
              </a:rPr>
              <a:t>solution:</a:t>
            </a:r>
            <a:r>
              <a:rPr lang="en-CA" dirty="0">
                <a:solidFill>
                  <a:schemeClr val="accent5"/>
                </a:solidFill>
                <a:latin typeface="+mj-lt"/>
              </a:rPr>
              <a:t>Most medium-sized and smaller companies protect themselves against their property and liability exposures by purchasing Commercial insurance, while large corporations and government agencies prefer to use some type of alternative risk financing. However, businesses of any size can employ this tool to enjoy such benefits as improved cash flow and a lower total cost of risk.</a:t>
            </a:r>
            <a:endParaRPr lang="en-US" sz="1600" dirty="0" smtClean="0">
              <a:solidFill>
                <a:srgbClr val="595959"/>
              </a:solidFill>
              <a:latin typeface="Tahoma"/>
              <a:ea typeface="Tahoma"/>
              <a:cs typeface="Tahoma"/>
              <a:sym typeface="Tahoma"/>
            </a:endParaRPr>
          </a:p>
          <a:p>
            <a:pPr marL="43815" lvl="0" indent="0" algn="l" rtl="0">
              <a:spcBef>
                <a:spcPts val="0"/>
              </a:spcBef>
              <a:spcAft>
                <a:spcPts val="0"/>
              </a:spcAft>
              <a:buNone/>
            </a:pPr>
            <a:endParaRPr lang="en-US" sz="1600" dirty="0" smtClean="0">
              <a:solidFill>
                <a:srgbClr val="595959"/>
              </a:solidFill>
              <a:latin typeface="Tahoma"/>
              <a:ea typeface="Tahoma"/>
              <a:cs typeface="Tahoma"/>
              <a:sym typeface="Tahoma"/>
            </a:endParaRPr>
          </a:p>
          <a:p>
            <a:pPr marL="43815" lvl="0" indent="0" algn="l" rtl="0">
              <a:spcBef>
                <a:spcPts val="0"/>
              </a:spcBef>
              <a:spcAft>
                <a:spcPts val="0"/>
              </a:spcAft>
              <a:buNone/>
            </a:pPr>
            <a:endParaRPr lang="en-US" sz="1600" dirty="0" smtClean="0">
              <a:solidFill>
                <a:srgbClr val="595959"/>
              </a:solidFill>
              <a:latin typeface="Tahoma"/>
              <a:ea typeface="Tahoma"/>
              <a:cs typeface="Tahoma"/>
              <a:sym typeface="Tahoma"/>
            </a:endParaRPr>
          </a:p>
          <a:p>
            <a:pPr marL="43815"/>
            <a:r>
              <a:rPr lang="en-US" dirty="0" smtClean="0"/>
              <a:t> </a:t>
            </a:r>
            <a:r>
              <a:rPr lang="en-US" sz="1200" dirty="0" smtClean="0"/>
              <a:t>          </a:t>
            </a:r>
          </a:p>
          <a:p>
            <a:pPr>
              <a:buFont typeface="Arial" pitchFamily="34" charset="0"/>
              <a:buChar char="•"/>
            </a:pPr>
            <a:endParaRPr lang="en-US" sz="1200" dirty="0" smtClean="0"/>
          </a:p>
          <a:p>
            <a:pPr marL="43815" lvl="0" indent="0" algn="l" rtl="0">
              <a:spcBef>
                <a:spcPts val="0"/>
              </a:spcBef>
              <a:spcAft>
                <a:spcPts val="0"/>
              </a:spcAft>
              <a:buNone/>
            </a:pPr>
            <a:endParaRPr lang="en-US" sz="1600" dirty="0" smtClean="0">
              <a:solidFill>
                <a:srgbClr val="595959"/>
              </a:solidFill>
              <a:latin typeface="Tahoma"/>
              <a:ea typeface="Tahoma"/>
              <a:cs typeface="Tahoma"/>
              <a:sym typeface="Tahoma"/>
            </a:endParaRPr>
          </a:p>
          <a:p>
            <a:pPr marL="43815" lvl="0" indent="0" algn="l" rtl="0">
              <a:spcBef>
                <a:spcPts val="0"/>
              </a:spcBef>
              <a:spcAft>
                <a:spcPts val="0"/>
              </a:spcAft>
              <a:buNone/>
            </a:pPr>
            <a:endParaRPr lang="en-US" sz="1600" dirty="0" smtClean="0">
              <a:solidFill>
                <a:srgbClr val="595959"/>
              </a:solidFill>
              <a:latin typeface="Tahoma"/>
              <a:ea typeface="Tahoma"/>
              <a:cs typeface="Tahoma"/>
              <a:sym typeface="Tahoma"/>
            </a:endParaRPr>
          </a:p>
          <a:p>
            <a:pPr marL="43815" lvl="0" indent="0" algn="l" rtl="0">
              <a:spcBef>
                <a:spcPts val="0"/>
              </a:spcBef>
              <a:spcAft>
                <a:spcPts val="0"/>
              </a:spcAft>
              <a:buNone/>
            </a:pPr>
            <a:endParaRPr sz="1600" dirty="0">
              <a:solidFill>
                <a:srgbClr val="888888"/>
              </a:solidFill>
              <a:latin typeface="Tahoma"/>
              <a:ea typeface="Tahoma"/>
              <a:cs typeface="Tahoma"/>
              <a:sym typeface="Tahoma"/>
            </a:endParaRPr>
          </a:p>
          <a:p>
            <a:pPr marL="457200" lvl="0" indent="0" algn="l" rtl="0">
              <a:spcBef>
                <a:spcPts val="0"/>
              </a:spcBef>
              <a:spcAft>
                <a:spcPts val="0"/>
              </a:spcAft>
              <a:buNone/>
            </a:pPr>
            <a:endParaRPr sz="1600" dirty="0">
              <a:solidFill>
                <a:srgbClr val="888888"/>
              </a:solidFill>
              <a:latin typeface="Tahoma"/>
              <a:ea typeface="Tahoma"/>
              <a:cs typeface="Tahoma"/>
              <a:sym typeface="Tahoma"/>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750" y="2750127"/>
            <a:ext cx="3329649" cy="194656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smtClean="0"/>
              <a:t>Time for questions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3138" y="2514600"/>
            <a:ext cx="4996944" cy="215979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d80886873b_33_59"/>
          <p:cNvSpPr txBox="1">
            <a:spLocks noGrp="1"/>
          </p:cNvSpPr>
          <p:nvPr>
            <p:ph type="title"/>
          </p:nvPr>
        </p:nvSpPr>
        <p:spPr>
          <a:xfrm>
            <a:off x="821750" y="303375"/>
            <a:ext cx="3289200" cy="413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dirty="0" smtClean="0"/>
              <a:t>Credit default risk</a:t>
            </a:r>
            <a:endParaRPr dirty="0"/>
          </a:p>
        </p:txBody>
      </p:sp>
      <p:sp>
        <p:nvSpPr>
          <p:cNvPr id="63" name="Google Shape;63;gd80886873b_33_59"/>
          <p:cNvSpPr txBox="1"/>
          <p:nvPr/>
        </p:nvSpPr>
        <p:spPr>
          <a:xfrm>
            <a:off x="3463950" y="2172725"/>
            <a:ext cx="5389500" cy="401377"/>
          </a:xfrm>
          <a:prstGeom prst="rect">
            <a:avLst/>
          </a:prstGeom>
          <a:noFill/>
          <a:ln>
            <a:noFill/>
          </a:ln>
        </p:spPr>
        <p:txBody>
          <a:bodyPr spcFirstLastPara="1" wrap="square" lIns="0" tIns="8875" rIns="0" bIns="0" anchor="t" anchorCtr="0">
            <a:spAutoFit/>
          </a:bodyPr>
          <a:lstStyle/>
          <a:p>
            <a:pPr marL="0" marR="5080" lvl="0" indent="0" algn="l" rtl="0">
              <a:lnSpc>
                <a:spcPct val="150000"/>
              </a:lnSpc>
              <a:spcBef>
                <a:spcPts val="0"/>
              </a:spcBef>
              <a:spcAft>
                <a:spcPts val="0"/>
              </a:spcAft>
              <a:buClr>
                <a:srgbClr val="000000"/>
              </a:buClr>
              <a:buFont typeface="Arial"/>
              <a:buNone/>
            </a:pPr>
            <a:endParaRPr sz="1700">
              <a:solidFill>
                <a:srgbClr val="595959"/>
              </a:solidFill>
              <a:latin typeface="Tahoma"/>
              <a:ea typeface="Tahoma"/>
              <a:cs typeface="Tahoma"/>
              <a:sym typeface="Tahoma"/>
            </a:endParaRPr>
          </a:p>
        </p:txBody>
      </p:sp>
      <p:sp>
        <p:nvSpPr>
          <p:cNvPr id="64" name="Google Shape;64;gd80886873b_33_59"/>
          <p:cNvSpPr/>
          <p:nvPr/>
        </p:nvSpPr>
        <p:spPr>
          <a:xfrm rot="10800000" flipH="1">
            <a:off x="4553282" y="1039880"/>
            <a:ext cx="164083" cy="81"/>
          </a:xfrm>
          <a:custGeom>
            <a:avLst/>
            <a:gdLst/>
            <a:ahLst/>
            <a:cxnLst/>
            <a:rect l="l" t="t" r="r" b="b"/>
            <a:pathLst>
              <a:path w="2017" h="1" fill="none" extrusionOk="0">
                <a:moveTo>
                  <a:pt x="0" y="1"/>
                </a:moveTo>
                <a:lnTo>
                  <a:pt x="2016" y="1"/>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Rectangle 57"/>
          <p:cNvSpPr/>
          <p:nvPr/>
        </p:nvSpPr>
        <p:spPr>
          <a:xfrm>
            <a:off x="3205655" y="1404551"/>
            <a:ext cx="5144814" cy="1169551"/>
          </a:xfrm>
          <a:prstGeom prst="rect">
            <a:avLst/>
          </a:prstGeom>
        </p:spPr>
        <p:txBody>
          <a:bodyPr wrap="square">
            <a:spAutoFit/>
          </a:bodyPr>
          <a:lstStyle/>
          <a:p>
            <a:r>
              <a:rPr lang="en-US" dirty="0" smtClean="0"/>
              <a:t>  </a:t>
            </a:r>
            <a:r>
              <a:rPr lang="en-CA" dirty="0"/>
              <a:t>The risk of loss which arises from the debtor being unlikely to repay the amount in full or when the debtor is more than 90 days past is the due date of credit payment, it gives rise to credit default risk</a:t>
            </a:r>
            <a:r>
              <a:rPr lang="en-CA" dirty="0" smtClean="0"/>
              <a:t>.</a:t>
            </a:r>
          </a:p>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232" y="3072679"/>
            <a:ext cx="2890718" cy="17400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dd1c8d4f11_0_3"/>
          <p:cNvSpPr txBox="1">
            <a:spLocks noGrp="1"/>
          </p:cNvSpPr>
          <p:nvPr>
            <p:ph type="ctrTitle"/>
          </p:nvPr>
        </p:nvSpPr>
        <p:spPr>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Problem</a:t>
            </a:r>
            <a:endParaRPr/>
          </a:p>
        </p:txBody>
      </p:sp>
      <p:sp>
        <p:nvSpPr>
          <p:cNvPr id="6" name="Subtitle 5"/>
          <p:cNvSpPr>
            <a:spLocks noGrp="1"/>
          </p:cNvSpPr>
          <p:nvPr>
            <p:ph type="subTitle" idx="1"/>
          </p:nvPr>
        </p:nvSpPr>
        <p:spPr>
          <a:xfrm>
            <a:off x="4081895" y="1512743"/>
            <a:ext cx="3676649" cy="1477328"/>
          </a:xfrm>
        </p:spPr>
        <p:txBody>
          <a:bodyPr/>
          <a:lstStyle/>
          <a:p>
            <a:r>
              <a:rPr lang="en-US" dirty="0" smtClean="0"/>
              <a:t>This problem is important for the client because if the risk increase, it can totally shut down of the business. </a:t>
            </a:r>
          </a:p>
          <a:p>
            <a:r>
              <a:rPr lang="en-US" dirty="0" smtClean="0"/>
              <a:t/>
            </a:r>
            <a:br>
              <a:rPr lang="en-US" dirty="0" smtClean="0"/>
            </a:b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584" y="3061854"/>
            <a:ext cx="2312905" cy="142701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CA" dirty="0" smtClean="0"/>
              <a:t>Method</a:t>
            </a:r>
            <a:endParaRPr lang="fr-FR" dirty="0"/>
          </a:p>
        </p:txBody>
      </p:sp>
      <p:sp>
        <p:nvSpPr>
          <p:cNvPr id="3" name="TextBox 2"/>
          <p:cNvSpPr txBox="1"/>
          <p:nvPr/>
        </p:nvSpPr>
        <p:spPr>
          <a:xfrm>
            <a:off x="1447800" y="1530927"/>
            <a:ext cx="3657600" cy="738664"/>
          </a:xfrm>
          <a:prstGeom prst="rect">
            <a:avLst/>
          </a:prstGeom>
          <a:noFill/>
        </p:spPr>
        <p:txBody>
          <a:bodyPr wrap="square" rtlCol="0">
            <a:spAutoFit/>
          </a:bodyPr>
          <a:lstStyle/>
          <a:p>
            <a:r>
              <a:rPr lang="en-CA" dirty="0" smtClean="0"/>
              <a:t>We use tableau to visualize the data and to have a better view to see the insights from the data</a:t>
            </a:r>
            <a:endParaRPr lang="fr-F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8035" y="2438361"/>
            <a:ext cx="3933645" cy="2705138"/>
          </a:xfrm>
          <a:prstGeom prst="rect">
            <a:avLst/>
          </a:prstGeom>
        </p:spPr>
      </p:pic>
    </p:spTree>
    <p:extLst>
      <p:ext uri="{BB962C8B-B14F-4D97-AF65-F5344CB8AC3E}">
        <p14:creationId xmlns:p14="http://schemas.microsoft.com/office/powerpoint/2010/main" val="3501485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smtClean="0"/>
              <a:t>Result</a:t>
            </a:r>
            <a:endParaRPr lang="en-US" dirty="0"/>
          </a:p>
        </p:txBody>
      </p:sp>
      <p:sp>
        <p:nvSpPr>
          <p:cNvPr id="3" name="Text Placeholder 2"/>
          <p:cNvSpPr>
            <a:spLocks noGrp="1"/>
          </p:cNvSpPr>
          <p:nvPr>
            <p:ph type="body" idx="1"/>
          </p:nvPr>
        </p:nvSpPr>
        <p:spPr>
          <a:xfrm>
            <a:off x="5486106" y="977223"/>
            <a:ext cx="3425528" cy="984885"/>
          </a:xfrm>
        </p:spPr>
        <p:txBody>
          <a:bodyPr/>
          <a:lstStyle/>
          <a:p>
            <a:r>
              <a:rPr lang="en-US" dirty="0" smtClean="0"/>
              <a:t>This dashboard is showing how the default risk </a:t>
            </a:r>
            <a:r>
              <a:rPr lang="en-US" dirty="0" err="1" smtClean="0"/>
              <a:t>expeand</a:t>
            </a:r>
            <a:r>
              <a:rPr lang="en-US" dirty="0" smtClean="0"/>
              <a:t> by year and how many it appears by grade loan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564" y="662270"/>
            <a:ext cx="3892542" cy="439881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smtClean="0"/>
              <a:t>Result</a:t>
            </a:r>
            <a:endParaRPr lang="en-US" dirty="0"/>
          </a:p>
        </p:txBody>
      </p:sp>
      <p:sp>
        <p:nvSpPr>
          <p:cNvPr id="3" name="Text Placeholder 2"/>
          <p:cNvSpPr>
            <a:spLocks noGrp="1"/>
          </p:cNvSpPr>
          <p:nvPr>
            <p:ph type="body" idx="1"/>
          </p:nvPr>
        </p:nvSpPr>
        <p:spPr>
          <a:xfrm>
            <a:off x="5423337" y="1275037"/>
            <a:ext cx="2921031" cy="2215991"/>
          </a:xfrm>
        </p:spPr>
        <p:txBody>
          <a:bodyPr/>
          <a:lstStyle/>
          <a:p>
            <a:r>
              <a:rPr lang="en-US" dirty="0" smtClean="0"/>
              <a:t>This graph allows us to study the problem according to gender and loan grade . Women make the best loans and at the same time make the loans with the highest risk level.  And in the loan </a:t>
            </a:r>
            <a:r>
              <a:rPr lang="en-US" dirty="0" smtClean="0"/>
              <a:t>grade c </a:t>
            </a:r>
            <a:r>
              <a:rPr lang="en-US" dirty="0" smtClean="0"/>
              <a:t>and d </a:t>
            </a:r>
            <a:r>
              <a:rPr lang="en-US" dirty="0" smtClean="0"/>
              <a:t>have more risk</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804" y="949036"/>
            <a:ext cx="4742533" cy="382385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6340" y="942107"/>
            <a:ext cx="3057540" cy="3938155"/>
          </a:xfrm>
          <a:prstGeom prst="rect">
            <a:avLst/>
          </a:prstGeom>
        </p:spPr>
      </p:pic>
      <p:sp>
        <p:nvSpPr>
          <p:cNvPr id="4" name="TextBox 3"/>
          <p:cNvSpPr txBox="1"/>
          <p:nvPr/>
        </p:nvSpPr>
        <p:spPr>
          <a:xfrm>
            <a:off x="5451764" y="1274618"/>
            <a:ext cx="2583872" cy="738664"/>
          </a:xfrm>
          <a:prstGeom prst="rect">
            <a:avLst/>
          </a:prstGeom>
          <a:noFill/>
        </p:spPr>
        <p:txBody>
          <a:bodyPr wrap="square" rtlCol="0">
            <a:spAutoFit/>
          </a:bodyPr>
          <a:lstStyle/>
          <a:p>
            <a:r>
              <a:rPr lang="en-CA" dirty="0" smtClean="0"/>
              <a:t>In this graph we have the loan risk amount by martial status and gender</a:t>
            </a:r>
            <a:endParaRPr lang="fr-FR" dirty="0"/>
          </a:p>
        </p:txBody>
      </p:sp>
    </p:spTree>
    <p:extLst>
      <p:ext uri="{BB962C8B-B14F-4D97-AF65-F5344CB8AC3E}">
        <p14:creationId xmlns:p14="http://schemas.microsoft.com/office/powerpoint/2010/main" val="2143804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smtClean="0"/>
              <a:t>Result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582" y="703477"/>
            <a:ext cx="6996545" cy="409456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smtClean="0"/>
              <a:t>Result</a:t>
            </a:r>
            <a:endParaRPr lang="en-US" dirty="0"/>
          </a:p>
        </p:txBody>
      </p:sp>
      <p:sp>
        <p:nvSpPr>
          <p:cNvPr id="3" name="Text Placeholder 2"/>
          <p:cNvSpPr>
            <a:spLocks noGrp="1"/>
          </p:cNvSpPr>
          <p:nvPr>
            <p:ph type="body" idx="1"/>
          </p:nvPr>
        </p:nvSpPr>
        <p:spPr>
          <a:xfrm>
            <a:off x="5422790" y="874643"/>
            <a:ext cx="2921579" cy="738664"/>
          </a:xfrm>
        </p:spPr>
        <p:txBody>
          <a:bodyPr/>
          <a:lstStyle/>
          <a:p>
            <a:r>
              <a:rPr lang="en-US" dirty="0" smtClean="0"/>
              <a:t>This dashboard offers a more detailed visualization of the problem by loan </a:t>
            </a:r>
            <a:r>
              <a:rPr lang="en-US" dirty="0" err="1" smtClean="0"/>
              <a:t>int</a:t>
            </a:r>
            <a:r>
              <a:rPr lang="en-US" dirty="0" smtClean="0"/>
              <a:t> rate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8220" y="609600"/>
            <a:ext cx="3283435" cy="4299837"/>
          </a:xfrm>
          <a:prstGeom prst="rect">
            <a:avLst/>
          </a:prstGeom>
        </p:spPr>
      </p:pic>
    </p:spTree>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1085</TotalTime>
  <Words>446</Words>
  <Application>Microsoft Office PowerPoint</Application>
  <PresentationFormat>On-screen Show (16:9)</PresentationFormat>
  <Paragraphs>46</Paragraphs>
  <Slides>13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Trebuchet MS</vt:lpstr>
      <vt:lpstr>Montserrat</vt:lpstr>
      <vt:lpstr>Arial</vt:lpstr>
      <vt:lpstr>Tahoma</vt:lpstr>
      <vt:lpstr>Calibri</vt:lpstr>
      <vt:lpstr>Office Theme</vt:lpstr>
      <vt:lpstr>PowerPoint Presentation</vt:lpstr>
      <vt:lpstr>Credit default risk</vt:lpstr>
      <vt:lpstr>Problem</vt:lpstr>
      <vt:lpstr>Method</vt:lpstr>
      <vt:lpstr>Result</vt:lpstr>
      <vt:lpstr>Result</vt:lpstr>
      <vt:lpstr>PowerPoint Presentation</vt:lpstr>
      <vt:lpstr>Result </vt:lpstr>
      <vt:lpstr>Result</vt:lpstr>
      <vt:lpstr>Discussion &amp; Proposal Solutions </vt:lpstr>
      <vt:lpstr>Discussion &amp; proposal solution</vt:lpstr>
      <vt:lpstr>PowerPoint Presentation</vt:lpstr>
      <vt:lpstr>Time for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Jean-Charles Lalanne</dc:creator>
  <cp:lastModifiedBy>Jeffking Sterile</cp:lastModifiedBy>
  <cp:revision>104</cp:revision>
  <dcterms:created xsi:type="dcterms:W3CDTF">2021-05-25T12:22:41Z</dcterms:created>
  <dcterms:modified xsi:type="dcterms:W3CDTF">2021-07-28T07:02:38Z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