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a25fdda3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a25fdda3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a25fdda3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a25fdda3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a229f91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a229f91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a229f91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a229f91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a229f91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a229f91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a229f912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a229f912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a229f91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a229f91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a25fdda3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a25fdda3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a25fdda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a25fdda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a25fdda3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a25fdda3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744050" y="266875"/>
            <a:ext cx="7801500" cy="133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0000"/>
                </a:solidFill>
              </a:rPr>
              <a:t>PROJECT PROPOSAL</a:t>
            </a:r>
            <a:endParaRPr b="1">
              <a:solidFill>
                <a:srgbClr val="FF0000"/>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1155CC"/>
                </a:solidFill>
                <a:latin typeface="Oswald"/>
                <a:ea typeface="Oswald"/>
                <a:cs typeface="Oswald"/>
                <a:sym typeface="Oswald"/>
              </a:rPr>
              <a:t>Referendum</a:t>
            </a:r>
            <a:endParaRPr>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9" name="Google Shape;139;p22"/>
          <p:cNvSpPr txBox="1"/>
          <p:nvPr>
            <p:ph idx="2" type="body"/>
          </p:nvPr>
        </p:nvSpPr>
        <p:spPr>
          <a:xfrm>
            <a:off x="5154225" y="53575"/>
            <a:ext cx="3879000" cy="50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Well, for people who knows what is a referendum, how many actually accept the referendum???</a:t>
            </a:r>
            <a:endParaRPr b="1">
              <a:solidFill>
                <a:srgbClr val="000000"/>
              </a:solidFill>
            </a:endParaRPr>
          </a:p>
          <a:p>
            <a:pPr indent="0" lvl="0" marL="0" rtl="0" algn="l">
              <a:spcBef>
                <a:spcPts val="1600"/>
              </a:spcBef>
              <a:spcAft>
                <a:spcPts val="0"/>
              </a:spcAft>
              <a:buNone/>
            </a:pPr>
            <a:r>
              <a:rPr b="1" lang="en">
                <a:solidFill>
                  <a:srgbClr val="000000"/>
                </a:solidFill>
              </a:rPr>
              <a:t>We had 53 people who know what is a referendum, and now we have 12 / 53  who accept the referendum.</a:t>
            </a:r>
            <a:endParaRPr b="1">
              <a:solidFill>
                <a:srgbClr val="000000"/>
              </a:solidFill>
            </a:endParaRPr>
          </a:p>
          <a:p>
            <a:pPr indent="0" lvl="0" marL="0" rtl="0" algn="l">
              <a:spcBef>
                <a:spcPts val="1600"/>
              </a:spcBef>
              <a:spcAft>
                <a:spcPts val="1600"/>
              </a:spcAft>
              <a:buNone/>
            </a:pPr>
            <a:r>
              <a:rPr b="1" lang="en">
                <a:solidFill>
                  <a:srgbClr val="000000"/>
                </a:solidFill>
              </a:rPr>
              <a:t>What’s wrong????</a:t>
            </a:r>
            <a:endParaRPr b="1">
              <a:solidFill>
                <a:srgbClr val="000000"/>
              </a:solidFill>
            </a:endParaRPr>
          </a:p>
        </p:txBody>
      </p:sp>
      <p:pic>
        <p:nvPicPr>
          <p:cNvPr id="140" name="Google Shape;140;p22" title="from people who know what is a referendum, how many accept the referendum ?"/>
          <p:cNvPicPr preferRelativeResize="0"/>
          <p:nvPr/>
        </p:nvPicPr>
        <p:blipFill>
          <a:blip r:embed="rId3">
            <a:alphaModFix/>
          </a:blip>
          <a:stretch>
            <a:fillRect/>
          </a:stretch>
        </p:blipFill>
        <p:spPr>
          <a:xfrm>
            <a:off x="0" y="53575"/>
            <a:ext cx="5154225"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7" name="Google Shape;147;p23"/>
          <p:cNvSpPr txBox="1"/>
          <p:nvPr>
            <p:ph idx="2" type="body"/>
          </p:nvPr>
        </p:nvSpPr>
        <p:spPr>
          <a:xfrm>
            <a:off x="5282800" y="203600"/>
            <a:ext cx="3549600" cy="43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These are the average of time people spend their time on social media.</a:t>
            </a:r>
            <a:endParaRPr b="1">
              <a:solidFill>
                <a:srgbClr val="000000"/>
              </a:solidFill>
            </a:endParaRPr>
          </a:p>
          <a:p>
            <a:pPr indent="0" lvl="0" marL="0" rtl="0" algn="l">
              <a:spcBef>
                <a:spcPts val="1600"/>
              </a:spcBef>
              <a:spcAft>
                <a:spcPts val="1600"/>
              </a:spcAft>
              <a:buNone/>
            </a:pPr>
            <a:r>
              <a:rPr b="1" lang="en">
                <a:solidFill>
                  <a:srgbClr val="000000"/>
                </a:solidFill>
              </a:rPr>
              <a:t>And obviously we can use social media to have attention and the comprehension of the people in the country. People send their time on social media, we should use the social media in the efficient way possible. We have a lot of applications people are using everyday.</a:t>
            </a:r>
            <a:endParaRPr b="1">
              <a:solidFill>
                <a:srgbClr val="000000"/>
              </a:solidFill>
            </a:endParaRPr>
          </a:p>
        </p:txBody>
      </p:sp>
      <p:pic>
        <p:nvPicPr>
          <p:cNvPr id="148" name="Google Shape;148;p23" title="18 - 23 ans, 23 - 28 ans, 28 - 33 ans, 33 -38 ans, 43 - 48 ans…"/>
          <p:cNvPicPr preferRelativeResize="0"/>
          <p:nvPr/>
        </p:nvPicPr>
        <p:blipFill>
          <a:blip r:embed="rId3">
            <a:alphaModFix/>
          </a:blip>
          <a:stretch>
            <a:fillRect/>
          </a:stretch>
        </p:blipFill>
        <p:spPr>
          <a:xfrm>
            <a:off x="0" y="0"/>
            <a:ext cx="5132775"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13" y="178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and opportunities</a:t>
            </a:r>
            <a:endParaRPr/>
          </a:p>
        </p:txBody>
      </p:sp>
      <p:grpSp>
        <p:nvGrpSpPr>
          <p:cNvPr id="154" name="Google Shape;154;p24"/>
          <p:cNvGrpSpPr/>
          <p:nvPr/>
        </p:nvGrpSpPr>
        <p:grpSpPr>
          <a:xfrm>
            <a:off x="424837" y="750841"/>
            <a:ext cx="8294372" cy="1119403"/>
            <a:chOff x="424813" y="1177875"/>
            <a:chExt cx="8294372" cy="849900"/>
          </a:xfrm>
        </p:grpSpPr>
        <p:sp>
          <p:nvSpPr>
            <p:cNvPr id="155" name="Google Shape;155;p24"/>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4"/>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3D advertisements</a:t>
            </a:r>
            <a:endParaRPr b="1">
              <a:solidFill>
                <a:schemeClr val="lt1"/>
              </a:solidFill>
            </a:endParaRPr>
          </a:p>
        </p:txBody>
      </p:sp>
      <p:sp>
        <p:nvSpPr>
          <p:cNvPr id="158" name="Google Shape;158;p24"/>
          <p:cNvSpPr txBox="1"/>
          <p:nvPr>
            <p:ph idx="4294967295" type="body"/>
          </p:nvPr>
        </p:nvSpPr>
        <p:spPr>
          <a:xfrm>
            <a:off x="3081250" y="933950"/>
            <a:ext cx="5511000" cy="11193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Enable all channel either tv and radio to play it</a:t>
            </a:r>
            <a:endParaRPr sz="1300">
              <a:solidFill>
                <a:schemeClr val="lt1"/>
              </a:solidFill>
            </a:endParaRPr>
          </a:p>
          <a:p>
            <a:pPr indent="-342900" lvl="0" marL="457200" rtl="0" algn="l">
              <a:spcBef>
                <a:spcPts val="0"/>
              </a:spcBef>
              <a:spcAft>
                <a:spcPts val="0"/>
              </a:spcAft>
              <a:buClr>
                <a:schemeClr val="lt1"/>
              </a:buClr>
              <a:buSzPts val="1800"/>
              <a:buChar char="●"/>
            </a:pPr>
            <a:r>
              <a:rPr lang="en" sz="1300">
                <a:solidFill>
                  <a:schemeClr val="lt1"/>
                </a:solidFill>
              </a:rPr>
              <a:t>Spread it by using the social media to gain the attention of the people special the young people</a:t>
            </a:r>
            <a:endParaRPr>
              <a:solidFill>
                <a:schemeClr val="lt1"/>
              </a:solidFill>
            </a:endParaRPr>
          </a:p>
        </p:txBody>
      </p:sp>
      <p:grpSp>
        <p:nvGrpSpPr>
          <p:cNvPr id="159" name="Google Shape;159;p24"/>
          <p:cNvGrpSpPr/>
          <p:nvPr/>
        </p:nvGrpSpPr>
        <p:grpSpPr>
          <a:xfrm>
            <a:off x="424826" y="1870309"/>
            <a:ext cx="8294360" cy="1198104"/>
            <a:chOff x="424813" y="2075689"/>
            <a:chExt cx="8294360" cy="849900"/>
          </a:xfrm>
        </p:grpSpPr>
        <p:sp>
          <p:nvSpPr>
            <p:cNvPr id="160" name="Google Shape;160;p24"/>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4"/>
          <p:cNvSpPr txBox="1"/>
          <p:nvPr>
            <p:ph idx="4294967295" type="body"/>
          </p:nvPr>
        </p:nvSpPr>
        <p:spPr>
          <a:xfrm>
            <a:off x="539675" y="2127488"/>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Billboard all over the street</a:t>
            </a:r>
            <a:endParaRPr b="1">
              <a:solidFill>
                <a:schemeClr val="lt1"/>
              </a:solidFill>
            </a:endParaRPr>
          </a:p>
        </p:txBody>
      </p:sp>
      <p:sp>
        <p:nvSpPr>
          <p:cNvPr id="163" name="Google Shape;163;p24"/>
          <p:cNvSpPr txBox="1"/>
          <p:nvPr>
            <p:ph idx="4294967295" type="body"/>
          </p:nvPr>
        </p:nvSpPr>
        <p:spPr>
          <a:xfrm>
            <a:off x="3081250" y="1998875"/>
            <a:ext cx="5511000" cy="10695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People who comes from work, naturally they will see</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Use straightfoward image or interaction, specially for people who can’t see</a:t>
            </a:r>
            <a:endParaRPr sz="1300">
              <a:solidFill>
                <a:schemeClr val="lt1"/>
              </a:solidFill>
            </a:endParaRPr>
          </a:p>
        </p:txBody>
      </p:sp>
      <p:grpSp>
        <p:nvGrpSpPr>
          <p:cNvPr id="164" name="Google Shape;164;p24"/>
          <p:cNvGrpSpPr/>
          <p:nvPr/>
        </p:nvGrpSpPr>
        <p:grpSpPr>
          <a:xfrm>
            <a:off x="424826" y="3197013"/>
            <a:ext cx="8294360" cy="799447"/>
            <a:chOff x="424813" y="2974405"/>
            <a:chExt cx="8294360" cy="849933"/>
          </a:xfrm>
        </p:grpSpPr>
        <p:sp>
          <p:nvSpPr>
            <p:cNvPr id="165" name="Google Shape;165;p24"/>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4"/>
          <p:cNvSpPr txBox="1"/>
          <p:nvPr>
            <p:ph idx="4294967295" type="body"/>
          </p:nvPr>
        </p:nvSpPr>
        <p:spPr>
          <a:xfrm>
            <a:off x="539675" y="31585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newspapers</a:t>
            </a:r>
            <a:endParaRPr b="1">
              <a:solidFill>
                <a:schemeClr val="lt1"/>
              </a:solidFill>
            </a:endParaRPr>
          </a:p>
        </p:txBody>
      </p:sp>
      <p:sp>
        <p:nvSpPr>
          <p:cNvPr id="168" name="Google Shape;168;p24"/>
          <p:cNvSpPr txBox="1"/>
          <p:nvPr>
            <p:ph idx="4294967295" type="body"/>
          </p:nvPr>
        </p:nvSpPr>
        <p:spPr>
          <a:xfrm>
            <a:off x="3081250" y="3229375"/>
            <a:ext cx="5450400" cy="8289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Hiring people to spread it all over the streets for free, give them to the entreprises to give to customers and workers</a:t>
            </a:r>
            <a:endParaRPr sz="1300">
              <a:solidFill>
                <a:schemeClr val="lt1"/>
              </a:solidFill>
            </a:endParaRPr>
          </a:p>
        </p:txBody>
      </p:sp>
      <p:grpSp>
        <p:nvGrpSpPr>
          <p:cNvPr id="169" name="Google Shape;169;p24"/>
          <p:cNvGrpSpPr/>
          <p:nvPr/>
        </p:nvGrpSpPr>
        <p:grpSpPr>
          <a:xfrm>
            <a:off x="424851" y="3996125"/>
            <a:ext cx="8294360" cy="1119362"/>
            <a:chOff x="424813" y="3871259"/>
            <a:chExt cx="8294360" cy="849933"/>
          </a:xfrm>
        </p:grpSpPr>
        <p:sp>
          <p:nvSpPr>
            <p:cNvPr id="170" name="Google Shape;170;p24"/>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4"/>
          <p:cNvSpPr txBox="1"/>
          <p:nvPr>
            <p:ph idx="4294967295" type="body"/>
          </p:nvPr>
        </p:nvSpPr>
        <p:spPr>
          <a:xfrm>
            <a:off x="539675" y="41895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A daily show</a:t>
            </a:r>
            <a:endParaRPr b="1">
              <a:solidFill>
                <a:schemeClr val="lt1"/>
              </a:solidFill>
            </a:endParaRPr>
          </a:p>
        </p:txBody>
      </p:sp>
      <p:sp>
        <p:nvSpPr>
          <p:cNvPr id="173" name="Google Shape;173;p24"/>
          <p:cNvSpPr txBox="1"/>
          <p:nvPr>
            <p:ph idx="4294967295" type="body"/>
          </p:nvPr>
        </p:nvSpPr>
        <p:spPr>
          <a:xfrm>
            <a:off x="3480453" y="4187886"/>
            <a:ext cx="5111700" cy="799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The people can have it on tv</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The show can be live on social wich will talk about the proposal law in the referendum so people can change their mind about it</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pic>
        <p:nvPicPr>
          <p:cNvPr id="178" name="Google Shape;178;p25"/>
          <p:cNvPicPr preferRelativeResize="0"/>
          <p:nvPr/>
        </p:nvPicPr>
        <p:blipFill>
          <a:blip r:embed="rId3">
            <a:alphaModFix/>
          </a:blip>
          <a:stretch>
            <a:fillRect/>
          </a:stretch>
        </p:blipFill>
        <p:spPr>
          <a:xfrm>
            <a:off x="55350" y="848175"/>
            <a:ext cx="8839202" cy="4295324"/>
          </a:xfrm>
          <a:prstGeom prst="rect">
            <a:avLst/>
          </a:prstGeom>
          <a:noFill/>
          <a:ln>
            <a:noFill/>
          </a:ln>
        </p:spPr>
      </p:pic>
      <p:sp>
        <p:nvSpPr>
          <p:cNvPr id="179" name="Google Shape;179;p25"/>
          <p:cNvSpPr txBox="1"/>
          <p:nvPr/>
        </p:nvSpPr>
        <p:spPr>
          <a:xfrm>
            <a:off x="315400" y="157700"/>
            <a:ext cx="6987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highlight>
                  <a:schemeClr val="dk2"/>
                </a:highlight>
                <a:latin typeface="Average"/>
                <a:ea typeface="Average"/>
                <a:cs typeface="Average"/>
                <a:sym typeface="Average"/>
              </a:rPr>
              <a:t>Here are some thinkings about the referendum from people who say they know what is a referendum</a:t>
            </a:r>
            <a:endParaRPr b="1" sz="1900" u="sng">
              <a:highlight>
                <a:schemeClr val="dk2"/>
              </a:highlight>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pic>
        <p:nvPicPr>
          <p:cNvPr id="184" name="Google Shape;184;p26"/>
          <p:cNvPicPr preferRelativeResize="0"/>
          <p:nvPr/>
        </p:nvPicPr>
        <p:blipFill>
          <a:blip r:embed="rId3">
            <a:alphaModFix/>
          </a:blip>
          <a:stretch>
            <a:fillRect/>
          </a:stretch>
        </p:blipFill>
        <p:spPr>
          <a:xfrm>
            <a:off x="91750" y="157700"/>
            <a:ext cx="8839200" cy="3760575"/>
          </a:xfrm>
          <a:prstGeom prst="rect">
            <a:avLst/>
          </a:prstGeom>
          <a:noFill/>
          <a:ln>
            <a:noFill/>
          </a:ln>
        </p:spPr>
      </p:pic>
      <p:sp>
        <p:nvSpPr>
          <p:cNvPr id="185" name="Google Shape;185;p26"/>
          <p:cNvSpPr txBox="1"/>
          <p:nvPr/>
        </p:nvSpPr>
        <p:spPr>
          <a:xfrm>
            <a:off x="194100" y="4185150"/>
            <a:ext cx="839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latin typeface="Average"/>
                <a:ea typeface="Average"/>
                <a:cs typeface="Average"/>
                <a:sym typeface="Average"/>
              </a:rPr>
              <a:t>We can change the perspective of the people in the country about the referendum</a:t>
            </a:r>
            <a:endParaRPr b="1" sz="1800" u="sng">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7" title="why people accept the referendum??"/>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8" title="why people who don't accept the referendum"/>
          <p:cNvPicPr preferRelativeResize="0"/>
          <p:nvPr/>
        </p:nvPicPr>
        <p:blipFill>
          <a:blip r:embed="rId3">
            <a:alphaModFix/>
          </a:blip>
          <a:stretch>
            <a:fillRect/>
          </a:stretch>
        </p:blipFill>
        <p:spPr>
          <a:xfrm>
            <a:off x="0" y="0"/>
            <a:ext cx="9073899" cy="3991075"/>
          </a:xfrm>
          <a:prstGeom prst="rect">
            <a:avLst/>
          </a:prstGeom>
          <a:noFill/>
          <a:ln>
            <a:noFill/>
          </a:ln>
        </p:spPr>
      </p:pic>
      <p:sp>
        <p:nvSpPr>
          <p:cNvPr id="196" name="Google Shape;196;p28"/>
          <p:cNvSpPr txBox="1"/>
          <p:nvPr/>
        </p:nvSpPr>
        <p:spPr>
          <a:xfrm>
            <a:off x="242625" y="4221550"/>
            <a:ext cx="863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A lot of people don’t accept the referendum because they don’t trust the administratives of Jovenel moise, again we need to change their perspectives and gain their trust by staying in touch with his people, keep them up to date and have good interactions with them</a:t>
            </a:r>
            <a:endParaRPr>
              <a:solidFill>
                <a:srgbClr val="FFFFFF"/>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p:nvPr/>
        </p:nvSpPr>
        <p:spPr>
          <a:xfrm>
            <a:off x="12125" y="0"/>
            <a:ext cx="9144000" cy="192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3200400" rtl="0" algn="l">
              <a:spcBef>
                <a:spcPts val="0"/>
              </a:spcBef>
              <a:spcAft>
                <a:spcPts val="0"/>
              </a:spcAft>
              <a:buNone/>
            </a:pPr>
            <a:r>
              <a:rPr b="1" lang="en" sz="3300"/>
              <a:t>Jeffking Sterile</a:t>
            </a:r>
            <a:endParaRPr b="1" sz="3700"/>
          </a:p>
        </p:txBody>
      </p:sp>
      <p:sp>
        <p:nvSpPr>
          <p:cNvPr id="202" name="Google Shape;202;p29"/>
          <p:cNvSpPr txBox="1"/>
          <p:nvPr/>
        </p:nvSpPr>
        <p:spPr>
          <a:xfrm>
            <a:off x="1225225" y="2947800"/>
            <a:ext cx="6987300" cy="6312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lang="en" sz="2900">
                <a:solidFill>
                  <a:schemeClr val="dk1"/>
                </a:solidFill>
                <a:latin typeface="Average"/>
                <a:ea typeface="Average"/>
                <a:cs typeface="Average"/>
                <a:sym typeface="Average"/>
              </a:rPr>
              <a:t>Data science //// Data analytics</a:t>
            </a:r>
            <a:endParaRPr sz="290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138175" y="408575"/>
            <a:ext cx="4689900" cy="30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 A constitutional referendum is to be held in Haiti on June 27th 2021, because the country needs to be developed. Jovenel Moise propose the referendum to the people of haiti but he needs everyone to vote for better decisions.</a:t>
            </a:r>
            <a:endParaRPr sz="2500"/>
          </a:p>
        </p:txBody>
      </p:sp>
      <p:sp>
        <p:nvSpPr>
          <p:cNvPr id="66" name="Google Shape;66;p14"/>
          <p:cNvSpPr txBox="1"/>
          <p:nvPr>
            <p:ph idx="1" type="body"/>
          </p:nvPr>
        </p:nvSpPr>
        <p:spPr>
          <a:xfrm>
            <a:off x="5483175" y="2741575"/>
            <a:ext cx="3349200" cy="182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rPr>
              <a:t>Actually, we need  to know how many and what kind of people know exactly what is  a referendum ???</a:t>
            </a:r>
            <a:endParaRPr b="1">
              <a:solidFill>
                <a:schemeClr val="dk1"/>
              </a:solidFill>
            </a:endParaRPr>
          </a:p>
        </p:txBody>
      </p:sp>
      <p:pic>
        <p:nvPicPr>
          <p:cNvPr id="67" name="Google Shape;67;p14"/>
          <p:cNvPicPr preferRelativeResize="0"/>
          <p:nvPr/>
        </p:nvPicPr>
        <p:blipFill>
          <a:blip r:embed="rId3">
            <a:alphaModFix/>
          </a:blip>
          <a:stretch>
            <a:fillRect/>
          </a:stretch>
        </p:blipFill>
        <p:spPr>
          <a:xfrm>
            <a:off x="5628725" y="408575"/>
            <a:ext cx="2887839" cy="216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3" name="Google Shape;73;p15"/>
          <p:cNvGrpSpPr/>
          <p:nvPr/>
        </p:nvGrpSpPr>
        <p:grpSpPr>
          <a:xfrm>
            <a:off x="431925" y="1304875"/>
            <a:ext cx="2628925" cy="3416400"/>
            <a:chOff x="431925" y="1304875"/>
            <a:chExt cx="2628925" cy="3416400"/>
          </a:xfrm>
        </p:grpSpPr>
        <p:sp>
          <p:nvSpPr>
            <p:cNvPr id="74" name="Google Shape;74;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People in every age</a:t>
            </a:r>
            <a:endParaRPr>
              <a:solidFill>
                <a:schemeClr val="lt1"/>
              </a:solidFill>
            </a:endParaRPr>
          </a:p>
        </p:txBody>
      </p:sp>
      <p:sp>
        <p:nvSpPr>
          <p:cNvPr id="77" name="Google Shape;77;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Who actually know about the referendum??</a:t>
            </a:r>
            <a:endParaRPr sz="1600"/>
          </a:p>
          <a:p>
            <a:pPr indent="0" lvl="0" marL="0" rtl="0" algn="l">
              <a:spcBef>
                <a:spcPts val="1600"/>
              </a:spcBef>
              <a:spcAft>
                <a:spcPts val="0"/>
              </a:spcAft>
              <a:buNone/>
            </a:pPr>
            <a:r>
              <a:rPr lang="en" sz="1600"/>
              <a:t>The young? The adult??</a:t>
            </a:r>
            <a:endParaRPr sz="1600"/>
          </a:p>
          <a:p>
            <a:pPr indent="0" lvl="0" marL="0" rtl="0" algn="l">
              <a:spcBef>
                <a:spcPts val="1600"/>
              </a:spcBef>
              <a:spcAft>
                <a:spcPts val="1600"/>
              </a:spcAft>
              <a:buNone/>
            </a:pPr>
            <a:r>
              <a:rPr lang="en" sz="1600"/>
              <a:t>The old people??</a:t>
            </a:r>
            <a:endParaRPr sz="1600"/>
          </a:p>
        </p:txBody>
      </p:sp>
      <p:grpSp>
        <p:nvGrpSpPr>
          <p:cNvPr id="78" name="Google Shape;78;p15"/>
          <p:cNvGrpSpPr/>
          <p:nvPr/>
        </p:nvGrpSpPr>
        <p:grpSpPr>
          <a:xfrm>
            <a:off x="3320450" y="1304875"/>
            <a:ext cx="2632500" cy="3416400"/>
            <a:chOff x="3320450" y="1304875"/>
            <a:chExt cx="2632500" cy="3416400"/>
          </a:xfrm>
        </p:grpSpPr>
        <p:sp>
          <p:nvSpPr>
            <p:cNvPr id="79" name="Google Shape;79;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5"/>
          <p:cNvSpPr txBox="1"/>
          <p:nvPr>
            <p:ph idx="4294967295" type="body"/>
          </p:nvPr>
        </p:nvSpPr>
        <p:spPr>
          <a:xfrm>
            <a:off x="3389450" y="1304875"/>
            <a:ext cx="2494500" cy="6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People from wich activities</a:t>
            </a:r>
            <a:endParaRPr sz="1600">
              <a:solidFill>
                <a:schemeClr val="lt1"/>
              </a:solidFill>
            </a:endParaRPr>
          </a:p>
        </p:txBody>
      </p:sp>
      <p:sp>
        <p:nvSpPr>
          <p:cNvPr id="82" name="Google Shape;82;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People who work???</a:t>
            </a:r>
            <a:endParaRPr sz="1600"/>
          </a:p>
          <a:p>
            <a:pPr indent="0" lvl="0" marL="0" rtl="0" algn="l">
              <a:spcBef>
                <a:spcPts val="1600"/>
              </a:spcBef>
              <a:spcAft>
                <a:spcPts val="0"/>
              </a:spcAft>
              <a:buNone/>
            </a:pPr>
            <a:r>
              <a:rPr lang="en" sz="1600"/>
              <a:t>People who goes to universities??</a:t>
            </a:r>
            <a:endParaRPr sz="1600"/>
          </a:p>
          <a:p>
            <a:pPr indent="0" lvl="0" marL="0" rtl="0" algn="l">
              <a:spcBef>
                <a:spcPts val="1600"/>
              </a:spcBef>
              <a:spcAft>
                <a:spcPts val="1600"/>
              </a:spcAft>
              <a:buNone/>
            </a:pPr>
            <a:r>
              <a:rPr lang="en" sz="1600"/>
              <a:t>People who have business??</a:t>
            </a:r>
            <a:endParaRPr sz="1600"/>
          </a:p>
        </p:txBody>
      </p:sp>
      <p:grpSp>
        <p:nvGrpSpPr>
          <p:cNvPr id="83" name="Google Shape;83;p15"/>
          <p:cNvGrpSpPr/>
          <p:nvPr/>
        </p:nvGrpSpPr>
        <p:grpSpPr>
          <a:xfrm>
            <a:off x="6212550" y="1304875"/>
            <a:ext cx="2632500" cy="3416400"/>
            <a:chOff x="6212550" y="1304875"/>
            <a:chExt cx="2632500" cy="3416400"/>
          </a:xfrm>
        </p:grpSpPr>
        <p:sp>
          <p:nvSpPr>
            <p:cNvPr id="84" name="Google Shape;84;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How many knows what it the referendum</a:t>
            </a:r>
            <a:endParaRPr sz="1100">
              <a:solidFill>
                <a:schemeClr val="lt1"/>
              </a:solidFill>
            </a:endParaRPr>
          </a:p>
        </p:txBody>
      </p:sp>
      <p:sp>
        <p:nvSpPr>
          <p:cNvPr id="87" name="Google Shape;87;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Let’s see from who knows about the referendum who accept it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4200"/>
              <a:t>Aim for the maximum possible of people in haiti to be interest about the referendum so we could have better decisions for the country</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pic>
        <p:nvPicPr>
          <p:cNvPr id="97" name="Google Shape;97;p17" title="People who knows what is a referendum"/>
          <p:cNvPicPr preferRelativeResize="0"/>
          <p:nvPr/>
        </p:nvPicPr>
        <p:blipFill>
          <a:blip r:embed="rId3">
            <a:alphaModFix/>
          </a:blip>
          <a:stretch>
            <a:fillRect/>
          </a:stretch>
        </p:blipFill>
        <p:spPr>
          <a:xfrm>
            <a:off x="141700" y="98800"/>
            <a:ext cx="5259000" cy="3855250"/>
          </a:xfrm>
          <a:prstGeom prst="rect">
            <a:avLst/>
          </a:prstGeom>
          <a:noFill/>
          <a:ln>
            <a:noFill/>
          </a:ln>
        </p:spPr>
      </p:pic>
      <p:sp>
        <p:nvSpPr>
          <p:cNvPr id="98" name="Google Shape;98;p17"/>
          <p:cNvSpPr txBox="1"/>
          <p:nvPr/>
        </p:nvSpPr>
        <p:spPr>
          <a:xfrm>
            <a:off x="5872100" y="792950"/>
            <a:ext cx="31326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Average"/>
                <a:ea typeface="Average"/>
                <a:cs typeface="Average"/>
                <a:sym typeface="Average"/>
              </a:rPr>
              <a:t>The president actually has good intention to propose the referendum to the people. But there are more people who doesn’t know what is a referendum, this is where the problem took birth.</a:t>
            </a:r>
            <a:endParaRPr sz="1700">
              <a:latin typeface="Average"/>
              <a:ea typeface="Average"/>
              <a:cs typeface="Average"/>
              <a:sym typeface="Average"/>
            </a:endParaRPr>
          </a:p>
          <a:p>
            <a:pPr indent="0" lvl="0" marL="0" rtl="0" algn="l">
              <a:spcBef>
                <a:spcPts val="0"/>
              </a:spcBef>
              <a:spcAft>
                <a:spcPts val="0"/>
              </a:spcAft>
              <a:buNone/>
            </a:pPr>
            <a:r>
              <a:t/>
            </a:r>
            <a:endParaRPr sz="1700">
              <a:latin typeface="Average"/>
              <a:ea typeface="Average"/>
              <a:cs typeface="Average"/>
              <a:sym typeface="Average"/>
            </a:endParaRPr>
          </a:p>
          <a:p>
            <a:pPr indent="0" lvl="0" marL="0" rtl="0" algn="l">
              <a:spcBef>
                <a:spcPts val="0"/>
              </a:spcBef>
              <a:spcAft>
                <a:spcPts val="0"/>
              </a:spcAft>
              <a:buNone/>
            </a:pPr>
            <a:r>
              <a:rPr lang="en" sz="1700">
                <a:latin typeface="Average"/>
                <a:ea typeface="Average"/>
                <a:cs typeface="Average"/>
                <a:sym typeface="Average"/>
              </a:rPr>
              <a:t>On 120 people i asked if they know what is a referendum, we have 67 who doesn’t know and 53 who know.</a:t>
            </a:r>
            <a:endParaRPr sz="1700">
              <a:latin typeface="Average"/>
              <a:ea typeface="Average"/>
              <a:cs typeface="Average"/>
              <a:sym typeface="Average"/>
            </a:endParaRPr>
          </a:p>
        </p:txBody>
      </p:sp>
      <p:pic>
        <p:nvPicPr>
          <p:cNvPr id="99" name="Google Shape;99;p17"/>
          <p:cNvPicPr preferRelativeResize="0"/>
          <p:nvPr/>
        </p:nvPicPr>
        <p:blipFill>
          <a:blip r:embed="rId4">
            <a:alphaModFix/>
          </a:blip>
          <a:stretch>
            <a:fillRect/>
          </a:stretch>
        </p:blipFill>
        <p:spPr>
          <a:xfrm>
            <a:off x="7852500" y="2498975"/>
            <a:ext cx="1064250" cy="41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trends</a:t>
            </a:r>
            <a:endParaRPr/>
          </a:p>
        </p:txBody>
      </p:sp>
      <p:sp>
        <p:nvSpPr>
          <p:cNvPr id="105" name="Google Shape;105;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Trend 1</a:t>
            </a:r>
            <a:endParaRPr b="1" sz="2100">
              <a:solidFill>
                <a:schemeClr val="dk1"/>
              </a:solidFill>
            </a:endParaRPr>
          </a:p>
          <a:p>
            <a:pPr indent="0" lvl="0" marL="0" rtl="0" algn="l">
              <a:spcBef>
                <a:spcPts val="1600"/>
              </a:spcBef>
              <a:spcAft>
                <a:spcPts val="0"/>
              </a:spcAft>
              <a:buNone/>
            </a:pPr>
            <a:r>
              <a:rPr lang="en" sz="1600"/>
              <a:t>Lorem ipsum dolor sit amet, consectetur adipiscing elit, sed do eiusmod tempor </a:t>
            </a:r>
            <a:endParaRPr sz="1600"/>
          </a:p>
          <a:p>
            <a:pPr indent="0" lvl="0" marL="0" rtl="0" algn="l">
              <a:spcBef>
                <a:spcPts val="1600"/>
              </a:spcBef>
              <a:spcAft>
                <a:spcPts val="0"/>
              </a:spcAft>
              <a:buNone/>
            </a:pPr>
            <a:r>
              <a:rPr b="1" lang="en" sz="1600"/>
              <a:t>Client Implications:</a:t>
            </a:r>
            <a:endParaRPr b="1" sz="1600"/>
          </a:p>
          <a:p>
            <a:pPr indent="-330200" lvl="0" marL="457200" rtl="0" algn="l">
              <a:spcBef>
                <a:spcPts val="0"/>
              </a:spcBef>
              <a:spcAft>
                <a:spcPts val="0"/>
              </a:spcAft>
              <a:buSzPts val="1600"/>
              <a:buChar char="●"/>
            </a:pPr>
            <a:r>
              <a:rPr lang="en" sz="1600"/>
              <a:t>Incididunt ut labore et dolore</a:t>
            </a:r>
            <a:endParaRPr sz="1600"/>
          </a:p>
          <a:p>
            <a:pPr indent="-330200" lvl="0" marL="457200" rtl="0" algn="l">
              <a:spcBef>
                <a:spcPts val="0"/>
              </a:spcBef>
              <a:spcAft>
                <a:spcPts val="0"/>
              </a:spcAft>
              <a:buSzPts val="1600"/>
              <a:buChar char="●"/>
            </a:pPr>
            <a:r>
              <a:rPr lang="en" sz="1600"/>
              <a:t>Consectetur adipiscing elit, sed do eiusmod tempor incididunt ut labore</a:t>
            </a:r>
            <a:endParaRPr sz="1600"/>
          </a:p>
        </p:txBody>
      </p:sp>
      <p:sp>
        <p:nvSpPr>
          <p:cNvPr id="106" name="Google Shape;106;p18"/>
          <p:cNvSpPr txBox="1"/>
          <p:nvPr>
            <p:ph idx="2" type="body"/>
          </p:nvPr>
        </p:nvSpPr>
        <p:spPr>
          <a:xfrm>
            <a:off x="5282700" y="3375400"/>
            <a:ext cx="3861300" cy="1742700"/>
          </a:xfrm>
          <a:prstGeom prst="rect">
            <a:avLst/>
          </a:prstGeom>
        </p:spPr>
        <p:txBody>
          <a:bodyPr anchorCtr="0" anchor="t" bIns="91425" lIns="91425" spcFirstLastPara="1" rIns="91425" wrap="square" tIns="91425">
            <a:noAutofit/>
          </a:bodyPr>
          <a:lstStyle/>
          <a:p>
            <a:pPr indent="0" lvl="0" marL="57150" rtl="0" algn="l">
              <a:spcBef>
                <a:spcPts val="0"/>
              </a:spcBef>
              <a:spcAft>
                <a:spcPts val="1600"/>
              </a:spcAft>
              <a:buNone/>
            </a:pPr>
            <a:r>
              <a:rPr lang="en" sz="1600"/>
              <a:t> </a:t>
            </a:r>
            <a:r>
              <a:rPr b="1" lang="en" sz="1600">
                <a:solidFill>
                  <a:srgbClr val="000000"/>
                </a:solidFill>
              </a:rPr>
              <a:t>The number of the people who doesn’t know what is a referendum  in every department is high, 67 against 53. Obviously the people in haiti needs to get informed in the most way possible, that will actually increase the number.</a:t>
            </a:r>
            <a:endParaRPr b="1" sz="1600">
              <a:solidFill>
                <a:srgbClr val="000000"/>
              </a:solidFill>
            </a:endParaRPr>
          </a:p>
        </p:txBody>
      </p:sp>
      <p:pic>
        <p:nvPicPr>
          <p:cNvPr id="107" name="Google Shape;107;p18" title="how many people in each department knows what is a referendum??"/>
          <p:cNvPicPr preferRelativeResize="0"/>
          <p:nvPr/>
        </p:nvPicPr>
        <p:blipFill>
          <a:blip r:embed="rId3">
            <a:alphaModFix/>
          </a:blip>
          <a:stretch>
            <a:fillRect/>
          </a:stretch>
        </p:blipFill>
        <p:spPr>
          <a:xfrm>
            <a:off x="0" y="-25525"/>
            <a:ext cx="5213469" cy="5143499"/>
          </a:xfrm>
          <a:prstGeom prst="rect">
            <a:avLst/>
          </a:prstGeom>
          <a:noFill/>
          <a:ln>
            <a:noFill/>
          </a:ln>
        </p:spPr>
      </p:pic>
      <p:pic>
        <p:nvPicPr>
          <p:cNvPr id="108" name="Google Shape;108;p18"/>
          <p:cNvPicPr preferRelativeResize="0"/>
          <p:nvPr/>
        </p:nvPicPr>
        <p:blipFill>
          <a:blip r:embed="rId4">
            <a:alphaModFix/>
          </a:blip>
          <a:stretch>
            <a:fillRect/>
          </a:stretch>
        </p:blipFill>
        <p:spPr>
          <a:xfrm>
            <a:off x="5213475" y="0"/>
            <a:ext cx="3930525" cy="328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9" title="From activities of the people who actually understands what is a referendum"/>
          <p:cNvPicPr preferRelativeResize="0"/>
          <p:nvPr/>
        </p:nvPicPr>
        <p:blipFill>
          <a:blip r:embed="rId3">
            <a:alphaModFix/>
          </a:blip>
          <a:stretch>
            <a:fillRect/>
          </a:stretch>
        </p:blipFill>
        <p:spPr>
          <a:xfrm>
            <a:off x="0" y="0"/>
            <a:ext cx="5004201" cy="5143499"/>
          </a:xfrm>
          <a:prstGeom prst="rect">
            <a:avLst/>
          </a:prstGeom>
          <a:noFill/>
          <a:ln>
            <a:noFill/>
          </a:ln>
        </p:spPr>
      </p:pic>
      <p:sp>
        <p:nvSpPr>
          <p:cNvPr id="115" name="Google Shape;115;p19"/>
          <p:cNvSpPr txBox="1"/>
          <p:nvPr/>
        </p:nvSpPr>
        <p:spPr>
          <a:xfrm>
            <a:off x="5004200" y="2432400"/>
            <a:ext cx="408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From People who goes to school, people who works, people who has business and other, the number of people who doesn’t know what is a referendum is high</a:t>
            </a:r>
            <a:endParaRPr>
              <a:latin typeface="Average"/>
              <a:ea typeface="Average"/>
              <a:cs typeface="Average"/>
              <a:sym typeface="Average"/>
            </a:endParaRPr>
          </a:p>
        </p:txBody>
      </p:sp>
      <p:pic>
        <p:nvPicPr>
          <p:cNvPr id="116" name="Google Shape;116;p19"/>
          <p:cNvPicPr preferRelativeResize="0"/>
          <p:nvPr/>
        </p:nvPicPr>
        <p:blipFill>
          <a:blip r:embed="rId4">
            <a:alphaModFix/>
          </a:blip>
          <a:stretch>
            <a:fillRect/>
          </a:stretch>
        </p:blipFill>
        <p:spPr>
          <a:xfrm>
            <a:off x="5228050" y="64300"/>
            <a:ext cx="3915950" cy="154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3" name="Google Shape;123;p20"/>
          <p:cNvSpPr txBox="1"/>
          <p:nvPr>
            <p:ph idx="2" type="body"/>
          </p:nvPr>
        </p:nvSpPr>
        <p:spPr>
          <a:xfrm>
            <a:off x="6075750" y="760800"/>
            <a:ext cx="2756700" cy="380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The number of people in every age who doesn’t know what is a referendum is high specially between 33 - 38.</a:t>
            </a:r>
            <a:endParaRPr b="1">
              <a:solidFill>
                <a:srgbClr val="000000"/>
              </a:solidFill>
            </a:endParaRPr>
          </a:p>
        </p:txBody>
      </p:sp>
      <p:pic>
        <p:nvPicPr>
          <p:cNvPr id="124" name="Google Shape;124;p20" title="How many people by age know what is a referendum ???"/>
          <p:cNvPicPr preferRelativeResize="0"/>
          <p:nvPr/>
        </p:nvPicPr>
        <p:blipFill>
          <a:blip r:embed="rId3">
            <a:alphaModFix/>
          </a:blip>
          <a:stretch>
            <a:fillRect/>
          </a:stretch>
        </p:blipFill>
        <p:spPr>
          <a:xfrm>
            <a:off x="412825" y="0"/>
            <a:ext cx="5116449"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1" name="Google Shape;131;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Lets see for people who doesnt know what is a referendum, how many actually accept the referendum??</a:t>
            </a:r>
            <a:endParaRPr b="1">
              <a:solidFill>
                <a:srgbClr val="000000"/>
              </a:solidFill>
            </a:endParaRPr>
          </a:p>
          <a:p>
            <a:pPr indent="0" lvl="0" marL="0" rtl="0" algn="l">
              <a:spcBef>
                <a:spcPts val="1600"/>
              </a:spcBef>
              <a:spcAft>
                <a:spcPts val="1600"/>
              </a:spcAft>
              <a:buNone/>
            </a:pPr>
            <a:r>
              <a:rPr b="1" lang="en">
                <a:solidFill>
                  <a:srgbClr val="000000"/>
                </a:solidFill>
              </a:rPr>
              <a:t>None, the government needs to have the attention and the comprehension of his people about the referendum.</a:t>
            </a:r>
            <a:endParaRPr b="1">
              <a:solidFill>
                <a:srgbClr val="000000"/>
              </a:solidFill>
            </a:endParaRPr>
          </a:p>
        </p:txBody>
      </p:sp>
      <p:pic>
        <p:nvPicPr>
          <p:cNvPr id="132" name="Google Shape;132;p21" title="From people who doesn't know what is a referendum, who actually accept the referendum??"/>
          <p:cNvPicPr preferRelativeResize="0"/>
          <p:nvPr/>
        </p:nvPicPr>
        <p:blipFill>
          <a:blip r:embed="rId3">
            <a:alphaModFix/>
          </a:blip>
          <a:stretch>
            <a:fillRect/>
          </a:stretch>
        </p:blipFill>
        <p:spPr>
          <a:xfrm>
            <a:off x="0" y="0"/>
            <a:ext cx="4757751"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