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9"/>
  </p:notesMasterIdLst>
  <p:sldIdLst>
    <p:sldId id="291" r:id="rId2"/>
    <p:sldId id="304" r:id="rId3"/>
    <p:sldId id="259" r:id="rId4"/>
    <p:sldId id="286" r:id="rId5"/>
    <p:sldId id="294" r:id="rId6"/>
    <p:sldId id="308" r:id="rId7"/>
    <p:sldId id="305" r:id="rId8"/>
    <p:sldId id="306" r:id="rId9"/>
    <p:sldId id="287" r:id="rId10"/>
    <p:sldId id="309" r:id="rId11"/>
    <p:sldId id="307" r:id="rId12"/>
    <p:sldId id="263" r:id="rId13"/>
    <p:sldId id="310" r:id="rId14"/>
    <p:sldId id="311" r:id="rId15"/>
    <p:sldId id="312" r:id="rId16"/>
    <p:sldId id="313" r:id="rId17"/>
    <p:sldId id="296" r:id="rId18"/>
  </p:sldIdLst>
  <p:sldSz cx="122443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4">
          <p15:clr>
            <a:srgbClr val="A4A3A4"/>
          </p15:clr>
        </p15:guide>
        <p15:guide id="2" orient="horz" pos="569">
          <p15:clr>
            <a:srgbClr val="A4A3A4"/>
          </p15:clr>
        </p15:guide>
        <p15:guide id="3" orient="horz" pos="683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orient="horz" pos="110">
          <p15:clr>
            <a:srgbClr val="A4A3A4"/>
          </p15:clr>
        </p15:guide>
        <p15:guide id="6" pos="7410">
          <p15:clr>
            <a:srgbClr val="A4A3A4"/>
          </p15:clr>
        </p15:guide>
        <p15:guide id="7" pos="296">
          <p15:clr>
            <a:srgbClr val="A4A3A4"/>
          </p15:clr>
        </p15:guide>
        <p15:guide id="8" pos="3766" userDrawn="1">
          <p15:clr>
            <a:srgbClr val="A4A3A4"/>
          </p15:clr>
        </p15:guide>
        <p15:guide id="9" pos="3925" userDrawn="1">
          <p15:clr>
            <a:srgbClr val="A4A3A4"/>
          </p15:clr>
        </p15:guide>
        <p15:guide id="10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469"/>
    <a:srgbClr val="CDD7DC"/>
    <a:srgbClr val="CDC3B9"/>
    <a:srgbClr val="5F5550"/>
    <a:srgbClr val="C83296"/>
    <a:srgbClr val="FF5F05"/>
    <a:srgbClr val="002395"/>
    <a:srgbClr val="0A2D50"/>
    <a:srgbClr val="FC5E72"/>
    <a:srgbClr val="F5B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10242-CA4C-6D41-9E31-DFCD188008FA}" v="202" dt="2019-12-11T10:10:35.145"/>
    <p1510:client id="{B8E709F1-4350-4804-8BD6-37C51D3C859D}" v="447" dt="2019-12-11T05:05:48.542"/>
    <p1510:client id="{BFD68CB5-4DEE-98F1-F42A-B572EE2F6C3F}" v="2667" dt="2019-12-10T23:47:04.645"/>
    <p1510:client id="{C4FB3120-524C-A6F8-3523-E175398C6353}" v="38" dt="2019-12-11T05:17:09.438"/>
    <p1510:client id="{EAA4802C-3BF9-1E3F-0E6B-7A1EF6A3B2F7}" v="35" dt="2019-12-11T10:27:37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54"/>
        <p:guide orient="horz" pos="569"/>
        <p:guide orient="horz" pos="683"/>
        <p:guide orient="horz" pos="4088"/>
        <p:guide orient="horz" pos="110"/>
        <p:guide pos="7410"/>
        <p:guide pos="296"/>
        <p:guide pos="3766"/>
        <p:guide pos="3925"/>
        <p:guide orient="horz" pos="374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561F1-5409-402A-8D91-8CED5A00CF73}" type="datetimeFigureOut">
              <a:rPr lang="en-US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D4EE-037E-4822-B3B0-C97817191DD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Z-score normalization uses the brain mask B for the image I to determine the mean and standard deviation of the intensities inside the brain 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Features form patterns which are classified to their probability belonging to a pixel</a:t>
            </a:r>
            <a:endParaRPr lang="en-GB"/>
          </a:p>
          <a:p>
            <a:endParaRPr lang="en-GB"/>
          </a:p>
          <a:p>
            <a:r>
              <a:rPr lang="en-GB"/>
              <a:t>Segmentation on 3 different classes (White Matter, </a:t>
            </a:r>
            <a:r>
              <a:rPr lang="en-GB" err="1"/>
              <a:t>Gray</a:t>
            </a:r>
            <a:r>
              <a:rPr lang="en-GB"/>
              <a:t> Matter and Cerebrospinal Fluid)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Regression: modeling the relationship between a dependent variable and one or more explanatory variables</a:t>
            </a:r>
          </a:p>
          <a:p>
            <a:endParaRPr lang="en-GB">
              <a:cs typeface="Calibri"/>
            </a:endParaRPr>
          </a:p>
          <a:p>
            <a:r>
              <a:rPr lang="en-US" err="1">
                <a:cs typeface="Calibri"/>
              </a:rPr>
              <a:t>Bayessian</a:t>
            </a:r>
            <a:r>
              <a:rPr lang="en-US">
                <a:cs typeface="Calibri"/>
              </a:rPr>
              <a:t> Regression: predictor variables are </a:t>
            </a:r>
            <a:r>
              <a:rPr lang="en-US" err="1">
                <a:cs typeface="Calibri"/>
              </a:rPr>
              <a:t>corellated</a:t>
            </a:r>
            <a:r>
              <a:rPr lang="en-US">
                <a:cs typeface="Calibri"/>
              </a:rPr>
              <a:t>, small bias is introduced for </a:t>
            </a:r>
            <a:r>
              <a:rPr lang="en-US" err="1">
                <a:cs typeface="Calibri"/>
              </a:rPr>
              <a:t>regularisation</a:t>
            </a:r>
            <a:r>
              <a:rPr lang="en-US">
                <a:cs typeface="Calibri"/>
              </a:rPr>
              <a:t>. Mean Square Error </a:t>
            </a:r>
            <a:r>
              <a:rPr lang="en-US" err="1">
                <a:cs typeface="Calibri"/>
              </a:rPr>
              <a:t>minimised</a:t>
            </a:r>
            <a:r>
              <a:rPr lang="en-US">
                <a:cs typeface="Calibri"/>
              </a:rPr>
              <a:t> using bias (mean(ND)=0, least square matrix has prior ND with known mean, posterior probability able to infer using </a:t>
            </a:r>
            <a:r>
              <a:rPr lang="en-US" err="1">
                <a:cs typeface="Calibri"/>
              </a:rPr>
              <a:t>Bayes</a:t>
            </a:r>
            <a:r>
              <a:rPr lang="en-US">
                <a:cs typeface="Calibri"/>
              </a:rPr>
              <a:t> theorem)</a:t>
            </a:r>
          </a:p>
          <a:p>
            <a:endParaRPr lang="en-GB">
              <a:cs typeface="Calibri"/>
            </a:endParaRPr>
          </a:p>
          <a:p>
            <a:r>
              <a:rPr lang="en-US">
                <a:cs typeface="Calibri"/>
              </a:rPr>
              <a:t>SVR: Hyperplane in multidimensional space to separate various classes; a decision boundary between classes. Iteratively constructed to </a:t>
            </a:r>
            <a:r>
              <a:rPr lang="en-US" err="1">
                <a:cs typeface="Calibri"/>
              </a:rPr>
              <a:t>minimise</a:t>
            </a:r>
            <a:r>
              <a:rPr lang="en-US">
                <a:cs typeface="Calibri"/>
              </a:rPr>
              <a:t> the error. // </a:t>
            </a:r>
            <a:r>
              <a:rPr lang="en-US"/>
              <a:t>Radial Basis Function (RBF) kernel is used in support vector machine classification and it can map an input space in infinite dimensional space. </a:t>
            </a:r>
          </a:p>
          <a:p>
            <a:endParaRPr lang="el-GR" i="1"/>
          </a:p>
          <a:p>
            <a:r>
              <a:rPr lang="en-US">
                <a:cs typeface="Calibri"/>
              </a:rPr>
              <a:t>Decision Trees: segment predictor space into regions; for each node a test is performed on the input and if reaches a node a prediction is made =&gt; using the mean of the data in the branch</a:t>
            </a:r>
            <a:endParaRPr lang="el-GR" i="1"/>
          </a:p>
          <a:p>
            <a:endParaRPr lang="en-GB" i="1"/>
          </a:p>
          <a:p>
            <a:r>
              <a:rPr lang="en-US" i="1"/>
              <a:t>Gradient boosting is a machine learning technique for regression and classification problems, which produces a prediction model in the form of an ensemble of weak prediction models, typically decision trees ; </a:t>
            </a:r>
            <a:r>
              <a:rPr lang="en-US"/>
              <a:t>each new tree is a fit on a modified version of the original data set.</a:t>
            </a:r>
          </a:p>
          <a:p>
            <a:endParaRPr lang="en-GB">
              <a:cs typeface="Calibri"/>
            </a:endParaRPr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Adaptive Boost -&gt;</a:t>
            </a:r>
            <a:r>
              <a:rPr lang="en-US"/>
              <a:t> </a:t>
            </a:r>
            <a:r>
              <a:rPr lang="en-US" b="1"/>
              <a:t>Combine multiple “weak classifiers” into a single “strong classifier”</a:t>
            </a:r>
            <a:r>
              <a:rPr lang="en-US"/>
              <a:t>. </a:t>
            </a:r>
          </a:p>
          <a:p>
            <a:r>
              <a:rPr lang="en-US"/>
              <a:t>→ The weak learners in AdaBoost are decision trees with a single split, called decision stumps.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performs a linear mapping of the data to a lower-dimensional space in such a way that the variance of the data in the low-dimensional representation is maximized. </a:t>
            </a:r>
            <a:endParaRPr lang="el-GR"/>
          </a:p>
          <a:p>
            <a:endParaRPr lang="el-G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DISTANCE </a:t>
            </a:r>
            <a:r>
              <a:rPr lang="en-US" err="1">
                <a:cs typeface="Calibri"/>
              </a:rPr>
              <a:t>MINIMISATION</a:t>
            </a:r>
            <a:endParaRPr lang="el-GR"/>
          </a:p>
          <a:p>
            <a:r>
              <a:rPr lang="en-US" err="1"/>
              <a:t>minimise</a:t>
            </a:r>
            <a:r>
              <a:rPr lang="en-US"/>
              <a:t> the distance of xi points to u1 (maximum variance axis)</a:t>
            </a:r>
            <a:endParaRPr lang="en-GB"/>
          </a:p>
          <a:p>
            <a:endParaRPr lang="en-US"/>
          </a:p>
          <a:p>
            <a:endParaRPr lang="en-GB"/>
          </a:p>
          <a:p>
            <a:r>
              <a:rPr lang="en-US"/>
              <a:t>PCA aims to find the </a:t>
            </a:r>
            <a:r>
              <a:rPr lang="en-US" b="1"/>
              <a:t>directions </a:t>
            </a:r>
            <a:r>
              <a:rPr lang="en-US"/>
              <a:t>of</a:t>
            </a:r>
            <a:r>
              <a:rPr lang="en-US" b="1"/>
              <a:t> maximum variance</a:t>
            </a:r>
            <a:r>
              <a:rPr lang="en-US"/>
              <a:t> in high-dimensional data and projects it onto a new subspace with equal or fewer dimensions than the original one.</a:t>
            </a:r>
            <a:endParaRPr lang="en-US">
              <a:cs typeface="Calibri"/>
            </a:endParaRPr>
          </a:p>
          <a:p>
            <a:endParaRPr lang="en-GB"/>
          </a:p>
          <a:p>
            <a:r>
              <a:rPr lang="en-US"/>
              <a:t>The orthogonal axes (</a:t>
            </a:r>
            <a:r>
              <a:rPr lang="en-US" b="1"/>
              <a:t>principal components</a:t>
            </a:r>
            <a:r>
              <a:rPr lang="en-US"/>
              <a:t>) of the new subspace can be interpreted as the directions of maximum variance given the constraint that the new feature axes are orthogonal to each other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Regression: modeling the relationship between a dependent variable and one or more explanatory variables</a:t>
            </a:r>
          </a:p>
          <a:p>
            <a:r>
              <a:rPr lang="en-US">
                <a:cs typeface="Calibri"/>
              </a:rPr>
              <a:t>SVR: Hyperplane in multidimensional space to separate various classes; a decision boundary between classes. Iteratively constructed to </a:t>
            </a:r>
            <a:r>
              <a:rPr lang="en-US" err="1">
                <a:cs typeface="Calibri"/>
              </a:rPr>
              <a:t>minimise</a:t>
            </a:r>
            <a:r>
              <a:rPr lang="en-US">
                <a:cs typeface="Calibri"/>
              </a:rPr>
              <a:t> the error. // </a:t>
            </a:r>
            <a:r>
              <a:rPr lang="en-US"/>
              <a:t>Radial Basis Function (RBF) kernel is used in support vector machine classification and it can map an input space in infinite dimensional space.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Decision Trees: segment predictor space into regions; for each node a test is performed on the input and if reaches a node a prediction is made =&gt; using the mean of the data in the branch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D4EE-037E-4822-B3B0-C97817191DD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56303" y="869792"/>
            <a:ext cx="6721435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4811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063" y="1088723"/>
            <a:ext cx="11280263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591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065" y="1088720"/>
            <a:ext cx="3615497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2065" y="3519000"/>
            <a:ext cx="3615497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46827" y="1088720"/>
            <a:ext cx="3618554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46827" y="3519000"/>
            <a:ext cx="3618554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314446" y="1088720"/>
            <a:ext cx="3618554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314446" y="3519000"/>
            <a:ext cx="3618554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218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064" y="1088720"/>
            <a:ext cx="5519616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2064" y="3519000"/>
            <a:ext cx="5519616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42709" y="1088720"/>
            <a:ext cx="55226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42709" y="3519000"/>
            <a:ext cx="55226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050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67144" y="1089025"/>
            <a:ext cx="539518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360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2065" y="1089025"/>
            <a:ext cx="539518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91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62890" y="1089025"/>
            <a:ext cx="5399435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119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063" y="1088356"/>
            <a:ext cx="5399435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4121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3420000"/>
            <a:ext cx="11280263" cy="2520000"/>
          </a:xfrm>
        </p:spPr>
        <p:txBody>
          <a:bodyPr anchor="b" anchorCtr="0">
            <a:normAutofit/>
          </a:bodyPr>
          <a:lstStyle>
            <a:lvl1pPr>
              <a:defRPr sz="16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6121400"/>
            <a:ext cx="11280263" cy="360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7828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83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19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1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56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104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708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412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97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063" y="1089220"/>
            <a:ext cx="11280263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fld id="{46D46D31-4F81-C84C-9C9E-CC304FB2B6E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3" r:id="rId2"/>
    <p:sldLayoutId id="2147483694" r:id="rId3"/>
    <p:sldLayoutId id="2147483695" r:id="rId4"/>
    <p:sldLayoutId id="2147483707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8" r:id="rId1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cl.ac.uk/xxxxfgfgfg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localhost/Users/mac1/Desktop/KCL_box_red_485_rgb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nsity-normalization.readthedocs.io/en/latest/algorith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338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AdaBoost</a:t>
            </a:r>
          </a:p>
        </p:txBody>
      </p:sp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A1CAA33F-3B42-4BF5-B930-2E649D781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40" y="1628447"/>
            <a:ext cx="4759489" cy="3408625"/>
          </a:xfrm>
          <a:prstGeom prst="rect">
            <a:avLst/>
          </a:prstGeom>
        </p:spPr>
      </p:pic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676DAB4-4EAE-4159-995D-3E5AC455B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068" y="1628447"/>
            <a:ext cx="4766616" cy="3408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C7E15-4648-4CB5-AA23-4A06FA698A73}"/>
              </a:ext>
            </a:extLst>
          </p:cNvPr>
          <p:cNvSpPr txBox="1"/>
          <p:nvPr/>
        </p:nvSpPr>
        <p:spPr>
          <a:xfrm>
            <a:off x="4971533" y="5510163"/>
            <a:ext cx="2130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53.28% =&gt; 62.99%</a:t>
            </a:r>
          </a:p>
        </p:txBody>
      </p:sp>
    </p:spTree>
    <p:extLst>
      <p:ext uri="{BB962C8B-B14F-4D97-AF65-F5344CB8AC3E}">
        <p14:creationId xmlns:p14="http://schemas.microsoft.com/office/powerpoint/2010/main" val="4914277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Validation</a:t>
            </a:r>
          </a:p>
          <a:p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FB547B-632C-44AE-BEDD-F4002E7C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04" y="2432653"/>
            <a:ext cx="4802251" cy="19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37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Image-based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Using Gray Matter maps</a:t>
            </a:r>
          </a:p>
        </p:txBody>
      </p:sp>
    </p:spTree>
    <p:extLst>
      <p:ext uri="{BB962C8B-B14F-4D97-AF65-F5344CB8AC3E}">
        <p14:creationId xmlns:p14="http://schemas.microsoft.com/office/powerpoint/2010/main" val="24038708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408C8D-8796-421F-9F8D-43B9153D11C5}"/>
              </a:ext>
            </a:extLst>
          </p:cNvPr>
          <p:cNvSpPr txBox="1">
            <a:spLocks/>
          </p:cNvSpPr>
          <p:nvPr/>
        </p:nvSpPr>
        <p:spPr>
          <a:xfrm>
            <a:off x="6360946" y="1142088"/>
            <a:ext cx="5392913" cy="22114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rgbClr val="0A2D50"/>
                </a:solidFill>
                <a:latin typeface="Impact"/>
                <a:ea typeface="+mn-ea"/>
                <a:cs typeface="Impact"/>
              </a:defRPr>
            </a:lvl1pPr>
            <a:lvl2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987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975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80962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Steps</a:t>
            </a:r>
          </a:p>
          <a:p>
            <a:endParaRPr lang="en-US"/>
          </a:p>
          <a:p>
            <a:pPr lvl="2"/>
            <a:r>
              <a:rPr lang="en-US"/>
              <a:t>Downsampling the GM image</a:t>
            </a:r>
          </a:p>
          <a:p>
            <a:pPr lvl="2"/>
            <a:endParaRPr lang="en-US"/>
          </a:p>
          <a:p>
            <a:pPr lvl="2"/>
            <a:r>
              <a:rPr lang="en-US"/>
              <a:t>Gaussian filter / smoothing using a σ=0.65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30BF83-A2D2-4236-AE1C-57C05D93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1" y="1353607"/>
            <a:ext cx="4944794" cy="1791119"/>
          </a:xfrm>
          <a:prstGeom prst="rect">
            <a:avLst/>
          </a:prstGeom>
        </p:spPr>
      </p:pic>
      <p:pic>
        <p:nvPicPr>
          <p:cNvPr id="7" name="Picture 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45D51785-D116-46ED-B8D4-60251BBC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0" y="3809378"/>
            <a:ext cx="4944794" cy="17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56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Dimensionality reduction</a:t>
            </a:r>
            <a:br>
              <a:rPr lang="en-US"/>
            </a:b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408C8D-8796-421F-9F8D-43B9153D11C5}"/>
              </a:ext>
            </a:extLst>
          </p:cNvPr>
          <p:cNvSpPr txBox="1">
            <a:spLocks/>
          </p:cNvSpPr>
          <p:nvPr/>
        </p:nvSpPr>
        <p:spPr>
          <a:xfrm>
            <a:off x="6360946" y="1142088"/>
            <a:ext cx="5405863" cy="3441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rgbClr val="0A2D50"/>
                </a:solidFill>
                <a:latin typeface="Impact"/>
                <a:ea typeface="+mn-ea"/>
                <a:cs typeface="Impact"/>
              </a:defRPr>
            </a:lvl1pPr>
            <a:lvl2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987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975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80962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Approach</a:t>
            </a:r>
          </a:p>
          <a:p>
            <a:endParaRPr lang="en-US"/>
          </a:p>
          <a:p>
            <a:pPr lvl="2"/>
            <a:r>
              <a:rPr lang="en-US"/>
              <a:t>PCA</a:t>
            </a:r>
          </a:p>
          <a:p>
            <a:pPr lvl="2"/>
            <a:endParaRPr lang="en-US"/>
          </a:p>
          <a:p>
            <a:pPr lvl="2"/>
            <a:r>
              <a:rPr lang="en-US"/>
              <a:t>Directions of the minimum variance into a new subspace</a:t>
            </a:r>
          </a:p>
          <a:p>
            <a:pPr lvl="2"/>
            <a:endParaRPr lang="en-US"/>
          </a:p>
          <a:p>
            <a:pPr lvl="2"/>
            <a:r>
              <a:rPr lang="en-US"/>
              <a:t>Preserve 95% of the variance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pic>
        <p:nvPicPr>
          <p:cNvPr id="3" name="Picture 3" descr="A picture containing table, photo, cake, various&#10;&#10;Description generated with very high confidence">
            <a:extLst>
              <a:ext uri="{FF2B5EF4-FFF2-40B4-BE49-F238E27FC236}">
                <a16:creationId xmlns:a16="http://schemas.microsoft.com/office/drawing/2014/main" id="{F4DE2704-9B12-4D3A-919C-D4CB4606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7" y="2310786"/>
            <a:ext cx="4879978" cy="19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547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826" y="1252686"/>
            <a:ext cx="5399100" cy="486056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Linear Regression</a:t>
            </a:r>
          </a:p>
          <a:p>
            <a:endParaRPr lang="en-US"/>
          </a:p>
          <a:p>
            <a:r>
              <a:rPr lang="en-US"/>
              <a:t>Support Vector Regression with RBF</a:t>
            </a:r>
          </a:p>
          <a:p>
            <a:endParaRPr lang="en-US"/>
          </a:p>
          <a:p>
            <a:r>
              <a:rPr lang="en-US"/>
              <a:t>Decision Tree (AdaBoost)</a:t>
            </a:r>
          </a:p>
          <a:p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235DBA7-9DE2-495D-95EA-458A39EC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17" y="2319950"/>
            <a:ext cx="2742515" cy="1961459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307FEEBB-674C-437F-81FB-87EEC27B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830" y="2319950"/>
            <a:ext cx="2742515" cy="19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679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Validation</a:t>
            </a:r>
          </a:p>
          <a:p>
            <a:endParaRPr lang="en-US"/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CD0C76-B87E-47F4-A869-59BBC20D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51" y="1551498"/>
            <a:ext cx="4802251" cy="1992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F1EAD-9BEB-4F2A-9278-74A3ED32B5B0}"/>
              </a:ext>
            </a:extLst>
          </p:cNvPr>
          <p:cNvSpPr txBox="1"/>
          <p:nvPr/>
        </p:nvSpPr>
        <p:spPr>
          <a:xfrm>
            <a:off x="2274581" y="5072614"/>
            <a:ext cx="4086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4F89DC-3406-4FE1-B578-F3469C9D9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63" y="1416054"/>
            <a:ext cx="5399100" cy="486056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Best case </a:t>
            </a:r>
            <a:r>
              <a:rPr lang="el-GR"/>
              <a:t>32</a:t>
            </a:r>
            <a:r>
              <a:rPr lang="en-US"/>
              <a:t>% r2-score increase</a:t>
            </a:r>
          </a:p>
          <a:p>
            <a:endParaRPr lang="en-US"/>
          </a:p>
          <a:p>
            <a:r>
              <a:rPr lang="en-US"/>
              <a:t>Overall much better prediction accuracy</a:t>
            </a:r>
          </a:p>
          <a:p>
            <a:endParaRPr lang="en-US"/>
          </a:p>
          <a:p>
            <a:r>
              <a:rPr lang="en-US" err="1"/>
              <a:t>Optimise</a:t>
            </a:r>
            <a:r>
              <a:rPr lang="en-US"/>
              <a:t> the model further and find the best feature combinations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4BA22-4F9B-42A7-95E0-908BDA6E3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751" y="4008461"/>
            <a:ext cx="4805497" cy="14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85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063" y="3547430"/>
            <a:ext cx="11280263" cy="2392569"/>
          </a:xfrm>
        </p:spPr>
        <p:txBody>
          <a:bodyPr numCol="2" anchor="t" anchorCtr="0"/>
          <a:lstStyle/>
          <a:p>
            <a:r>
              <a:rPr lang="en-GB" b="1">
                <a:solidFill>
                  <a:schemeClr val="bg1"/>
                </a:solidFill>
              </a:rPr>
              <a:t>Contact details/for more information</a:t>
            </a:r>
            <a:br>
              <a:rPr lang="en-GB">
                <a:solidFill>
                  <a:schemeClr val="bg1"/>
                </a:solidFill>
              </a:rPr>
            </a:br>
            <a:r>
              <a:rPr lang="en-GB" err="1">
                <a:solidFill>
                  <a:schemeClr val="bg1"/>
                </a:solidFill>
              </a:rPr>
              <a:t>Ioannis</a:t>
            </a:r>
            <a:r>
              <a:rPr lang="en-GB">
                <a:solidFill>
                  <a:schemeClr val="bg1"/>
                </a:solidFill>
              </a:rPr>
              <a:t> Valasakis</a:t>
            </a:r>
            <a:br>
              <a:rPr lang="en-GB">
                <a:solidFill>
                  <a:schemeClr val="bg1"/>
                </a:solidFill>
              </a:rPr>
            </a:b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ioannis.valasakis@kcl.ac.uk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  <a:hlinkClick r:id="rId2"/>
              </a:rPr>
              <a:t>www.github.com/wizofe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063" y="6121400"/>
            <a:ext cx="11280263" cy="360000"/>
          </a:xfrm>
        </p:spPr>
        <p:txBody>
          <a:bodyPr/>
          <a:lstStyle/>
          <a:p>
            <a:r>
              <a:rPr lang="en-GB"/>
              <a:t>© 2019 King’s College London. All rights reserved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46122E-D61B-0745-9CAF-43668E2B0CE6}"/>
              </a:ext>
            </a:extLst>
          </p:cNvPr>
          <p:cNvSpPr txBox="1">
            <a:spLocks/>
          </p:cNvSpPr>
          <p:nvPr/>
        </p:nvSpPr>
        <p:spPr>
          <a:xfrm>
            <a:off x="482063" y="2313338"/>
            <a:ext cx="11280263" cy="7287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rgbClr val="FFFFFF"/>
                </a:solidFill>
                <a:latin typeface="+mn-lt"/>
                <a:ea typeface="+mj-ea"/>
                <a:cs typeface="Impact"/>
              </a:defRPr>
            </a:lvl1pPr>
          </a:lstStyle>
          <a:p>
            <a:r>
              <a:rPr lang="en-US" sz="450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83400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7D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_DSC1517.jpg">
            <a:extLst>
              <a:ext uri="{FF2B5EF4-FFF2-40B4-BE49-F238E27FC236}">
                <a16:creationId xmlns:a16="http://schemas.microsoft.com/office/drawing/2014/main" id="{6F93A230-7676-1F4E-9F86-F0707BB3B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35"/>
          <a:stretch/>
        </p:blipFill>
        <p:spPr>
          <a:xfrm>
            <a:off x="0" y="0"/>
            <a:ext cx="12244388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9CDD194-1527-4B40-A500-9A31309D7B23}"/>
              </a:ext>
            </a:extLst>
          </p:cNvPr>
          <p:cNvGrpSpPr>
            <a:grpSpLocks noChangeAspect="1"/>
          </p:cNvGrpSpPr>
          <p:nvPr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2ACF25-581A-8F4C-9474-7A61DC85B1E4}"/>
                </a:ext>
              </a:extLst>
            </p:cNvPr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KCL-LOGO-UK-1.png">
              <a:extLst>
                <a:ext uri="{FF2B5EF4-FFF2-40B4-BE49-F238E27FC236}">
                  <a16:creationId xmlns:a16="http://schemas.microsoft.com/office/drawing/2014/main" id="{1ABDF81F-3A71-C940-A37C-C208BB932C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r:link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6864-A815-5E44-898D-E8C2CDDC46D0}"/>
              </a:ext>
            </a:extLst>
          </p:cNvPr>
          <p:cNvSpPr/>
          <p:nvPr/>
        </p:nvSpPr>
        <p:spPr>
          <a:xfrm>
            <a:off x="0" y="3460750"/>
            <a:ext cx="12244388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50000"/>
                </a:schemeClr>
              </a:gs>
              <a:gs pos="100000">
                <a:srgbClr val="FFFFFF">
                  <a:alpha val="0"/>
                  <a:lumMod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FA840F-CFFE-9B4B-A57F-0B7DD52813B0}"/>
              </a:ext>
            </a:extLst>
          </p:cNvPr>
          <p:cNvSpPr txBox="1">
            <a:spLocks/>
          </p:cNvSpPr>
          <p:nvPr/>
        </p:nvSpPr>
        <p:spPr>
          <a:xfrm>
            <a:off x="360000" y="4439505"/>
            <a:ext cx="8424000" cy="1405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rgbClr val="FFFFFF"/>
                </a:solidFill>
                <a:latin typeface="Impact"/>
                <a:ea typeface="+mj-ea"/>
                <a:cs typeface="Impact"/>
              </a:defRPr>
            </a:lvl1pPr>
          </a:lstStyle>
          <a:p>
            <a:r>
              <a:rPr lang="en-GB"/>
              <a:t>Age regression for Brain MRI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D7633F8-8F33-8144-B9BF-0B4C6F31ECB0}"/>
              </a:ext>
            </a:extLst>
          </p:cNvPr>
          <p:cNvSpPr txBox="1">
            <a:spLocks/>
          </p:cNvSpPr>
          <p:nvPr/>
        </p:nvSpPr>
        <p:spPr>
          <a:xfrm>
            <a:off x="360000" y="5920728"/>
            <a:ext cx="8424000" cy="7920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rgbClr val="FFFFFF"/>
                </a:solidFill>
                <a:latin typeface="Georgia"/>
                <a:ea typeface="+mn-ea"/>
                <a:cs typeface="Georgia"/>
              </a:defRPr>
            </a:lvl1pPr>
            <a:lvl2pPr marL="457200" indent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eorgia"/>
                <a:ea typeface="+mn-ea"/>
                <a:cs typeface="Georgia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eorgia"/>
                <a:ea typeface="+mn-ea"/>
                <a:cs typeface="Georgia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eorgia"/>
                <a:ea typeface="+mn-ea"/>
                <a:cs typeface="Georgia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eorgia"/>
                <a:ea typeface="+mn-ea"/>
                <a:cs typeface="Georg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err="1"/>
              <a:t>Ioannis</a:t>
            </a:r>
            <a:r>
              <a:rPr lang="en-GB"/>
              <a:t> </a:t>
            </a:r>
            <a:r>
              <a:rPr lang="en-GB" err="1"/>
              <a:t>Valasakis</a:t>
            </a:r>
            <a:endParaRPr lang="en-GB"/>
          </a:p>
          <a:p>
            <a:r>
              <a:rPr lang="en-GB"/>
              <a:t>ioannis.valasakis@kcl.ac.uk</a:t>
            </a:r>
          </a:p>
        </p:txBody>
      </p:sp>
    </p:spTree>
    <p:extLst>
      <p:ext uri="{BB962C8B-B14F-4D97-AF65-F5344CB8AC3E}">
        <p14:creationId xmlns:p14="http://schemas.microsoft.com/office/powerpoint/2010/main" val="36754332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63" y="1089220"/>
            <a:ext cx="8699702" cy="458898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Predict the age from a brain MRI</a:t>
            </a:r>
          </a:p>
          <a:p>
            <a:endParaRPr lang="en-US"/>
          </a:p>
          <a:p>
            <a:r>
              <a:rPr lang="en-US"/>
              <a:t>Explore a volume-based regression approach</a:t>
            </a:r>
          </a:p>
          <a:p>
            <a:endParaRPr lang="en-US"/>
          </a:p>
          <a:p>
            <a:r>
              <a:rPr lang="en-US"/>
              <a:t>Alternatively implement an image-based regression </a:t>
            </a:r>
          </a:p>
          <a:p>
            <a:endParaRPr lang="en-US"/>
          </a:p>
          <a:p>
            <a:r>
              <a:rPr lang="en-US"/>
              <a:t>Comparison between those two</a:t>
            </a:r>
          </a:p>
        </p:txBody>
      </p:sp>
    </p:spTree>
    <p:extLst>
      <p:ext uri="{BB962C8B-B14F-4D97-AF65-F5344CB8AC3E}">
        <p14:creationId xmlns:p14="http://schemas.microsoft.com/office/powerpoint/2010/main" val="15265126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statistics</a:t>
            </a:r>
          </a:p>
        </p:txBody>
      </p:sp>
      <p:pic>
        <p:nvPicPr>
          <p:cNvPr id="19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235F7F3-EDF3-498D-B546-4F0C75CD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0" y="2338735"/>
            <a:ext cx="3013346" cy="3021739"/>
          </a:xfrm>
          <a:prstGeom prst="rect">
            <a:avLst/>
          </a:prstGeom>
        </p:spPr>
      </p:pic>
      <p:pic>
        <p:nvPicPr>
          <p:cNvPr id="21" name="Picture 21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EAA8AF1-50DA-4D7F-812E-D6E7C2BC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86" y="2340696"/>
            <a:ext cx="4125175" cy="3003560"/>
          </a:xfrm>
          <a:prstGeom prst="rect">
            <a:avLst/>
          </a:prstGeom>
        </p:spPr>
      </p:pic>
      <p:pic>
        <p:nvPicPr>
          <p:cNvPr id="23" name="Picture 23" descr="A close up of a map&#10;&#10;Description generated with high confidence">
            <a:extLst>
              <a:ext uri="{FF2B5EF4-FFF2-40B4-BE49-F238E27FC236}">
                <a16:creationId xmlns:a16="http://schemas.microsoft.com/office/drawing/2014/main" id="{1CFBEC9C-CA2E-42B4-BB71-E16A06ED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228" y="2549527"/>
            <a:ext cx="3875726" cy="26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6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Volume-based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Workflow and results</a:t>
            </a:r>
          </a:p>
        </p:txBody>
      </p:sp>
    </p:spTree>
    <p:extLst>
      <p:ext uri="{BB962C8B-B14F-4D97-AF65-F5344CB8AC3E}">
        <p14:creationId xmlns:p14="http://schemas.microsoft.com/office/powerpoint/2010/main" val="34553607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408C8D-8796-421F-9F8D-43B9153D11C5}"/>
              </a:ext>
            </a:extLst>
          </p:cNvPr>
          <p:cNvSpPr txBox="1">
            <a:spLocks/>
          </p:cNvSpPr>
          <p:nvPr/>
        </p:nvSpPr>
        <p:spPr>
          <a:xfrm>
            <a:off x="6360946" y="1142088"/>
            <a:ext cx="5392913" cy="2211442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rgbClr val="0A2D50"/>
                </a:solidFill>
                <a:latin typeface="Impact"/>
                <a:ea typeface="+mn-ea"/>
                <a:cs typeface="Impact"/>
              </a:defRPr>
            </a:lvl1pPr>
            <a:lvl2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987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975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80962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Steps</a:t>
            </a:r>
          </a:p>
          <a:p>
            <a:endParaRPr lang="en-US"/>
          </a:p>
          <a:p>
            <a:pPr lvl="2"/>
            <a:r>
              <a:rPr lang="en-US"/>
              <a:t>Resampling to a size of 128x128</a:t>
            </a:r>
          </a:p>
          <a:p>
            <a:pPr lvl="2"/>
            <a:endParaRPr lang="en-US"/>
          </a:p>
          <a:p>
            <a:pPr lvl="2"/>
            <a:r>
              <a:rPr lang="en-US"/>
              <a:t>Isotropic resolution 8x8x8 mm</a:t>
            </a:r>
          </a:p>
          <a:p>
            <a:pPr lvl="2"/>
            <a:endParaRPr lang="en-US"/>
          </a:p>
          <a:p>
            <a:pPr lvl="2"/>
            <a:r>
              <a:rPr lang="en-US"/>
              <a:t>Intensity </a:t>
            </a:r>
            <a:r>
              <a:rPr lang="en-US" err="1"/>
              <a:t>normalisation</a:t>
            </a:r>
            <a:r>
              <a:rPr lang="en-US"/>
              <a:t> using z-score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E8E2C-F3AE-413D-9305-69B07AAE79D6}"/>
              </a:ext>
            </a:extLst>
          </p:cNvPr>
          <p:cNvSpPr txBox="1"/>
          <p:nvPr/>
        </p:nvSpPr>
        <p:spPr>
          <a:xfrm>
            <a:off x="8706871" y="6645589"/>
            <a:ext cx="35396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>
                <a:ea typeface="+mn-lt"/>
                <a:cs typeface="+mn-lt"/>
                <a:hlinkClick r:id="rId3"/>
              </a:rPr>
              <a:t>https://intensity-normalization.readthedocs.io/en/latest/algorithm.html</a:t>
            </a:r>
            <a:endParaRPr lang="en-US" sz="800"/>
          </a:p>
        </p:txBody>
      </p:sp>
      <p:pic>
        <p:nvPicPr>
          <p:cNvPr id="15" name="Picture 1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FF81E28F-6F41-499E-AEA4-F70B87693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904" y="1493580"/>
            <a:ext cx="2742846" cy="581072"/>
          </a:xfrm>
          <a:prstGeom prst="rect">
            <a:avLst/>
          </a:prstGeom>
        </p:spPr>
      </p:pic>
      <p:pic>
        <p:nvPicPr>
          <p:cNvPr id="17" name="Picture 1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1E541252-EF28-4040-BD82-4A7A881D0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093" y="2430318"/>
            <a:ext cx="1790469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2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408C8D-8796-421F-9F8D-43B9153D11C5}"/>
              </a:ext>
            </a:extLst>
          </p:cNvPr>
          <p:cNvSpPr txBox="1">
            <a:spLocks/>
          </p:cNvSpPr>
          <p:nvPr/>
        </p:nvSpPr>
        <p:spPr>
          <a:xfrm>
            <a:off x="6360946" y="1142088"/>
            <a:ext cx="5405863" cy="3441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rgbClr val="0A2D50"/>
                </a:solidFill>
                <a:latin typeface="Impact"/>
                <a:ea typeface="+mn-ea"/>
                <a:cs typeface="Impact"/>
              </a:defRPr>
            </a:lvl1pPr>
            <a:lvl2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987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975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 marL="80962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Approach</a:t>
            </a:r>
          </a:p>
          <a:p>
            <a:endParaRPr lang="en-US"/>
          </a:p>
          <a:p>
            <a:pPr lvl="1"/>
            <a:r>
              <a:rPr lang="en-US"/>
              <a:t>Gaussian Mixture Model (GMM)</a:t>
            </a:r>
          </a:p>
          <a:p>
            <a:pPr lvl="1"/>
            <a:endParaRPr lang="en-US"/>
          </a:p>
          <a:p>
            <a:pPr lvl="2"/>
            <a:r>
              <a:rPr lang="en-US"/>
              <a:t>WM, GM</a:t>
            </a:r>
          </a:p>
          <a:p>
            <a:pPr lvl="2"/>
            <a:r>
              <a:rPr lang="en-US"/>
              <a:t>WM</a:t>
            </a:r>
          </a:p>
          <a:p>
            <a:pPr lvl="2"/>
            <a:r>
              <a:rPr lang="en-US"/>
              <a:t>CSF, WM, GM</a:t>
            </a:r>
          </a:p>
          <a:p>
            <a:endParaRPr lang="en-US"/>
          </a:p>
        </p:txBody>
      </p:sp>
      <p:pic>
        <p:nvPicPr>
          <p:cNvPr id="9" name="Picture 9" descr="A picture containing photo, indoor, monitor, clock&#10;&#10;Description generated with very high confidence">
            <a:extLst>
              <a:ext uri="{FF2B5EF4-FFF2-40B4-BE49-F238E27FC236}">
                <a16:creationId xmlns:a16="http://schemas.microsoft.com/office/drawing/2014/main" id="{702682A3-9B07-4FB9-9050-E78E4C6C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0" y="1445235"/>
            <a:ext cx="5244133" cy="1864506"/>
          </a:xfrm>
          <a:prstGeom prst="rect">
            <a:avLst/>
          </a:prstGeom>
        </p:spPr>
      </p:pic>
      <p:pic>
        <p:nvPicPr>
          <p:cNvPr id="12" name="Picture 12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4C1729A-9FA9-4E71-92E1-686FF803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10" y="3534562"/>
            <a:ext cx="5244133" cy="18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83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528601" cy="310558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The selected features were based on the volume (mm^3) of the brain voxels</a:t>
            </a:r>
          </a:p>
          <a:p>
            <a:endParaRPr lang="en-US"/>
          </a:p>
          <a:p>
            <a:r>
              <a:rPr lang="en-US"/>
              <a:t>Equally distributed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Green: CSF</a:t>
            </a:r>
          </a:p>
          <a:p>
            <a:r>
              <a:rPr lang="en-US"/>
              <a:t>Orange: GM</a:t>
            </a:r>
          </a:p>
          <a:p>
            <a:r>
              <a:rPr lang="en-US"/>
              <a:t>Blue: WM</a:t>
            </a:r>
          </a:p>
          <a:p>
            <a:endParaRPr lang="en-US"/>
          </a:p>
        </p:txBody>
      </p:sp>
      <p:pic>
        <p:nvPicPr>
          <p:cNvPr id="19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9247938-1F32-4344-83E2-60188114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75" y="1087388"/>
            <a:ext cx="4711272" cy="33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07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826" y="1252686"/>
            <a:ext cx="5399100" cy="486056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Linear Re</a:t>
            </a:r>
            <a:r>
              <a:rPr lang="en-GB" err="1"/>
              <a:t>gression</a:t>
            </a:r>
            <a:endParaRPr lang="en-US"/>
          </a:p>
          <a:p>
            <a:endParaRPr lang="en-US"/>
          </a:p>
          <a:p>
            <a:r>
              <a:rPr lang="en-US"/>
              <a:t>Bayesian Ridge Regression</a:t>
            </a:r>
          </a:p>
          <a:p>
            <a:endParaRPr lang="en-US"/>
          </a:p>
          <a:p>
            <a:r>
              <a:rPr lang="en-US"/>
              <a:t>Support Vector Regression with radial basis function kernel</a:t>
            </a:r>
          </a:p>
          <a:p>
            <a:endParaRPr lang="en-US"/>
          </a:p>
          <a:p>
            <a:r>
              <a:rPr lang="en-US"/>
              <a:t>Gradient Boosting</a:t>
            </a:r>
          </a:p>
          <a:p>
            <a:endParaRPr lang="en-US"/>
          </a:p>
          <a:p>
            <a:r>
              <a:rPr lang="en-US"/>
              <a:t>Decision Tree</a:t>
            </a:r>
          </a:p>
        </p:txBody>
      </p:sp>
      <p:pic>
        <p:nvPicPr>
          <p:cNvPr id="17" name="Picture 17" descr="A close up of a map&#10;&#10;Description generated with high confidence">
            <a:extLst>
              <a:ext uri="{FF2B5EF4-FFF2-40B4-BE49-F238E27FC236}">
                <a16:creationId xmlns:a16="http://schemas.microsoft.com/office/drawing/2014/main" id="{F5C92438-8011-40AA-8B94-3424A6EB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29" y="1133207"/>
            <a:ext cx="2742515" cy="1939636"/>
          </a:xfrm>
          <a:prstGeom prst="rect">
            <a:avLst/>
          </a:prstGeom>
        </p:spPr>
      </p:pic>
      <p:pic>
        <p:nvPicPr>
          <p:cNvPr id="19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97642E0E-95EB-4448-BB9F-A8FE8449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169" y="1124830"/>
            <a:ext cx="2742515" cy="1956391"/>
          </a:xfrm>
          <a:prstGeom prst="rect">
            <a:avLst/>
          </a:prstGeom>
        </p:spPr>
      </p:pic>
      <p:pic>
        <p:nvPicPr>
          <p:cNvPr id="21" name="Picture 2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F825823-7F87-4B7A-AFCC-E537240EF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29" y="3111258"/>
            <a:ext cx="2742515" cy="1961459"/>
          </a:xfrm>
          <a:prstGeom prst="rect">
            <a:avLst/>
          </a:prstGeom>
        </p:spPr>
      </p:pic>
      <p:pic>
        <p:nvPicPr>
          <p:cNvPr id="23" name="Picture 23" descr="A close up of a map&#10;&#10;Description generated with high confidence">
            <a:extLst>
              <a:ext uri="{FF2B5EF4-FFF2-40B4-BE49-F238E27FC236}">
                <a16:creationId xmlns:a16="http://schemas.microsoft.com/office/drawing/2014/main" id="{048FCE02-AB56-465B-A106-05BC6F6A6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169" y="3111258"/>
            <a:ext cx="2742515" cy="19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94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UPDATE v4 16x9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KCL UPDATE v4 16x9.potx</Template>
  <Application>Microsoft Office PowerPoint</Application>
  <PresentationFormat>Custom</PresentationFormat>
  <Slides>17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KCL UPDATE v4 16x9</vt:lpstr>
      <vt:lpstr>PowerPoint Presentation</vt:lpstr>
      <vt:lpstr>PowerPoint Presentation</vt:lpstr>
      <vt:lpstr>Aim</vt:lpstr>
      <vt:lpstr>Population statistics</vt:lpstr>
      <vt:lpstr>Volume-based approach</vt:lpstr>
      <vt:lpstr>Preprocessing</vt:lpstr>
      <vt:lpstr>Segmentation</vt:lpstr>
      <vt:lpstr>Features</vt:lpstr>
      <vt:lpstr>Regression (1/2)</vt:lpstr>
      <vt:lpstr>AdaBoost</vt:lpstr>
      <vt:lpstr>Cross Validation </vt:lpstr>
      <vt:lpstr>Image-based regression</vt:lpstr>
      <vt:lpstr>Preprocessing</vt:lpstr>
      <vt:lpstr>Dimensionality reduction </vt:lpstr>
      <vt:lpstr>Age Regression</vt:lpstr>
      <vt:lpstr>Cross Validation </vt:lpstr>
      <vt:lpstr>Contact details/for more information Ioannis Valasakis  ioannis.valasakis@kcl.ac.uk www.github.com/wizofe</vt:lpstr>
    </vt:vector>
  </TitlesOfParts>
  <Company>DAY 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1</dc:creator>
  <cp:revision>2</cp:revision>
  <dcterms:created xsi:type="dcterms:W3CDTF">2015-05-18T09:02:19Z</dcterms:created>
  <dcterms:modified xsi:type="dcterms:W3CDTF">2019-12-11T19:22:41Z</dcterms:modified>
</cp:coreProperties>
</file>