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lvl1pPr>
              <a:defRPr sz="3700"/>
            </a:lvl1pPr>
          </a:lstStyle>
          <a:p>
            <a:r>
              <a:t>Hello everyone! How are you doing today?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lvl1pPr>
              <a:defRPr sz="3700"/>
            </a:lvl1pPr>
          </a:lstStyle>
          <a:p>
            <a:r>
              <a:t>My name is Ioannis (yes that is a tricky one) and I am currently doing research at King’s College London // in Medical Imaging using Deep Learning. Today I am going to explore / and assist you / writing your first Python program.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lvl1pPr>
              <a:defRPr sz="3700"/>
            </a:lvl1pPr>
          </a:lstStyle>
          <a:p>
            <a:r>
              <a:t>It’s 1912 and Titanic is leaving Southampton. Unfortunately, not everyone survived this trip. Today we are going to discover, by programming, what are the chances of passenger survival, depending on their travel seating.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lvl1pPr>
              <a:defRPr sz="3700"/>
            </a:lvl1pPr>
          </a:lstStyle>
          <a:p>
            <a:r>
              <a:t>Does anyone know what a computer program is? ///////// A computer program is a series of instructions, written in words, numbers and symbols, that performs a specific task when executed by a computer.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lvl1pPr>
              <a:defRPr sz="3700"/>
            </a:lvl1pPr>
          </a:lstStyle>
          <a:p>
            <a:r>
              <a:t>That’s great! …and what is Python?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r>
              <a:t>Many big companies are using Python either to prototype or for production.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lvl1pPr>
              <a:defRPr sz="3700"/>
            </a:lvl1pPr>
          </a:lstStyle>
          <a:p>
            <a:r>
              <a:t> FUNCTION is a block of organized, reusable code that is used to perform a single, related action.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re">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Would you survive?"/>
          <p:cNvSpPr txBox="1">
            <a:spLocks noGrp="1"/>
          </p:cNvSpPr>
          <p:nvPr>
            <p:ph type="ctrTitle"/>
          </p:nvPr>
        </p:nvSpPr>
        <p:spPr>
          <a:prstGeom prst="rect">
            <a:avLst/>
          </a:prstGeom>
        </p:spPr>
        <p:txBody>
          <a:bodyPr/>
          <a:lstStyle>
            <a:lvl1pPr defTabSz="473201">
              <a:defRPr sz="13770"/>
            </a:lvl1pPr>
          </a:lstStyle>
          <a:p>
            <a:r>
              <a:t>Would you survive?</a:t>
            </a:r>
          </a:p>
        </p:txBody>
      </p:sp>
      <p:sp>
        <p:nvSpPr>
          <p:cNvPr id="167" name="A python introduction using the titanic dataset"/>
          <p:cNvSpPr txBox="1">
            <a:spLocks noGrp="1"/>
          </p:cNvSpPr>
          <p:nvPr>
            <p:ph type="subTitle" sz="quarter" idx="1"/>
          </p:nvPr>
        </p:nvSpPr>
        <p:spPr>
          <a:prstGeom prst="rect">
            <a:avLst/>
          </a:prstGeom>
        </p:spPr>
        <p:txBody>
          <a:bodyPr/>
          <a:lstStyle/>
          <a:p>
            <a:r>
              <a:t>A python introduction using the titanic dataset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Workflow"/>
          <p:cNvSpPr txBox="1">
            <a:spLocks noGrp="1"/>
          </p:cNvSpPr>
          <p:nvPr>
            <p:ph type="body" idx="13"/>
          </p:nvPr>
        </p:nvSpPr>
        <p:spPr>
          <a:prstGeom prst="rect">
            <a:avLst/>
          </a:prstGeom>
        </p:spPr>
        <p:txBody>
          <a:bodyPr/>
          <a:lstStyle/>
          <a:p>
            <a:r>
              <a:t>Workflow</a:t>
            </a:r>
          </a:p>
        </p:txBody>
      </p:sp>
      <p:sp>
        <p:nvSpPr>
          <p:cNvPr id="217" name="ANACONDA"/>
          <p:cNvSpPr txBox="1">
            <a:spLocks noGrp="1"/>
          </p:cNvSpPr>
          <p:nvPr>
            <p:ph type="title"/>
          </p:nvPr>
        </p:nvSpPr>
        <p:spPr>
          <a:xfrm>
            <a:off x="406399" y="1677743"/>
            <a:ext cx="12192001" cy="723901"/>
          </a:xfrm>
          <a:prstGeom prst="rect">
            <a:avLst/>
          </a:prstGeom>
        </p:spPr>
        <p:txBody>
          <a:bodyPr/>
          <a:lstStyle>
            <a:lvl1pPr defTabSz="467359">
              <a:spcBef>
                <a:spcPts val="2200"/>
              </a:spcBef>
              <a:defRPr sz="4800"/>
            </a:lvl1pPr>
          </a:lstStyle>
          <a:p>
            <a:r>
              <a:rPr dirty="0"/>
              <a:t>ANACONDA</a:t>
            </a:r>
          </a:p>
        </p:txBody>
      </p:sp>
      <p:sp>
        <p:nvSpPr>
          <p:cNvPr id="218" name="The world’s most popular Python data science platform"/>
          <p:cNvSpPr txBox="1"/>
          <p:nvPr/>
        </p:nvSpPr>
        <p:spPr>
          <a:xfrm>
            <a:off x="406399" y="3003316"/>
            <a:ext cx="12215796" cy="855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spcBef>
                <a:spcPts val="2800"/>
              </a:spcBef>
              <a:buClr>
                <a:schemeClr val="accent1"/>
              </a:buClr>
              <a:buFont typeface="Avenir Next"/>
              <a:defRPr sz="3400"/>
            </a:lvl1pPr>
          </a:lstStyle>
          <a:p>
            <a:r>
              <a:rPr dirty="0"/>
              <a:t>The world’s most popular Python data science platform</a:t>
            </a:r>
          </a:p>
        </p:txBody>
      </p:sp>
      <p:sp>
        <p:nvSpPr>
          <p:cNvPr id="219" name="Spyder"/>
          <p:cNvSpPr txBox="1"/>
          <p:nvPr/>
        </p:nvSpPr>
        <p:spPr>
          <a:xfrm>
            <a:off x="406400" y="5316332"/>
            <a:ext cx="121920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Spyder</a:t>
            </a:r>
          </a:p>
        </p:txBody>
      </p:sp>
      <p:sp>
        <p:nvSpPr>
          <p:cNvPr id="220" name="Scientific Python Development Environment"/>
          <p:cNvSpPr txBox="1"/>
          <p:nvPr/>
        </p:nvSpPr>
        <p:spPr>
          <a:xfrm>
            <a:off x="406399" y="6641906"/>
            <a:ext cx="12215796" cy="855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spcBef>
                <a:spcPts val="2800"/>
              </a:spcBef>
              <a:buClr>
                <a:schemeClr val="accent1"/>
              </a:buClr>
              <a:buFont typeface="Avenir Next"/>
              <a:defRPr sz="3400"/>
            </a:lvl1pPr>
          </a:lstStyle>
          <a:p>
            <a:r>
              <a:t>Scientific Python Development Environment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Demo time!"/>
          <p:cNvSpPr txBox="1">
            <a:spLocks noGrp="1"/>
          </p:cNvSpPr>
          <p:nvPr>
            <p:ph type="title"/>
          </p:nvPr>
        </p:nvSpPr>
        <p:spPr>
          <a:xfrm>
            <a:off x="2370656" y="3622176"/>
            <a:ext cx="8263488" cy="2509248"/>
          </a:xfrm>
          <a:prstGeom prst="rect">
            <a:avLst/>
          </a:prstGeom>
        </p:spPr>
        <p:txBody>
          <a:bodyPr/>
          <a:lstStyle/>
          <a:p>
            <a:r>
              <a:t>Demo time!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https://tiny.cc/lse-titanic"/>
          <p:cNvSpPr txBox="1">
            <a:spLocks noGrp="1"/>
          </p:cNvSpPr>
          <p:nvPr>
            <p:ph type="title"/>
          </p:nvPr>
        </p:nvSpPr>
        <p:spPr>
          <a:xfrm>
            <a:off x="1925137" y="4308462"/>
            <a:ext cx="9902101" cy="1207918"/>
          </a:xfrm>
          <a:prstGeom prst="rect">
            <a:avLst/>
          </a:prstGeom>
        </p:spPr>
        <p:txBody>
          <a:bodyPr/>
          <a:lstStyle>
            <a:lvl1pPr defTabSz="274574">
              <a:defRPr sz="7990"/>
            </a:lvl1pPr>
          </a:lstStyle>
          <a:p>
            <a:r>
              <a:rPr dirty="0"/>
              <a:t>https://</a:t>
            </a:r>
            <a:r>
              <a:rPr dirty="0" err="1"/>
              <a:t>tiny.cc</a:t>
            </a:r>
            <a:r>
              <a:rPr dirty="0"/>
              <a:t>/</a:t>
            </a:r>
            <a:r>
              <a:rPr dirty="0" err="1"/>
              <a:t>lse</a:t>
            </a:r>
            <a:r>
              <a:rPr dirty="0"/>
              <a:t>-titanic</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survivors.jpg" descr="survivors.jpg"/>
          <p:cNvPicPr>
            <a:picLocks noGrp="1" noChangeAspect="1"/>
          </p:cNvPicPr>
          <p:nvPr>
            <p:ph type="pic" idx="13"/>
          </p:nvPr>
        </p:nvPicPr>
        <p:blipFill>
          <a:blip r:embed="rId2"/>
          <a:srcRect r="11111"/>
          <a:stretch>
            <a:fillRect/>
          </a:stretch>
        </p:blipFill>
        <p:spPr>
          <a:xfrm>
            <a:off x="0" y="0"/>
            <a:ext cx="13004800" cy="97536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hank yoU!"/>
          <p:cNvSpPr txBox="1">
            <a:spLocks noGrp="1"/>
          </p:cNvSpPr>
          <p:nvPr>
            <p:ph type="title"/>
          </p:nvPr>
        </p:nvSpPr>
        <p:spPr>
          <a:prstGeom prst="rect">
            <a:avLst/>
          </a:prstGeom>
        </p:spPr>
        <p:txBody>
          <a:body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oannis…"/>
          <p:cNvSpPr txBox="1">
            <a:spLocks noGrp="1"/>
          </p:cNvSpPr>
          <p:nvPr>
            <p:ph type="title"/>
          </p:nvPr>
        </p:nvSpPr>
        <p:spPr>
          <a:xfrm>
            <a:off x="3507556" y="4737075"/>
            <a:ext cx="5989688" cy="3124250"/>
          </a:xfrm>
          <a:prstGeom prst="rect">
            <a:avLst/>
          </a:prstGeom>
        </p:spPr>
        <p:txBody>
          <a:bodyPr/>
          <a:lstStyle/>
          <a:p>
            <a:pPr algn="ctr" defTabSz="280415">
              <a:defRPr sz="8160"/>
            </a:pPr>
            <a:r>
              <a:t>Ioannis</a:t>
            </a:r>
          </a:p>
          <a:p>
            <a:pPr defTabSz="280415">
              <a:defRPr sz="8160"/>
            </a:pPr>
            <a:r>
              <a:t>[Ee-o-a-nn-e-s]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1912.jpg" descr="1912.jpg"/>
          <p:cNvPicPr>
            <a:picLocks noGrp="1" noChangeAspect="1"/>
          </p:cNvPicPr>
          <p:nvPr>
            <p:ph type="pic" idx="13"/>
          </p:nvPr>
        </p:nvPicPr>
        <p:blipFill>
          <a:blip r:embed="rId3"/>
          <a:srcRect t="2598" b="2598"/>
          <a:stretch>
            <a:fillRect/>
          </a:stretch>
        </p:blipFill>
        <p:spPr>
          <a:xfrm>
            <a:off x="0" y="0"/>
            <a:ext cx="13004800" cy="97536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What is a computer program?"/>
          <p:cNvSpPr txBox="1">
            <a:spLocks noGrp="1"/>
          </p:cNvSpPr>
          <p:nvPr>
            <p:ph type="title"/>
          </p:nvPr>
        </p:nvSpPr>
        <p:spPr>
          <a:prstGeom prst="rect">
            <a:avLst/>
          </a:prstGeom>
        </p:spPr>
        <p:txBody>
          <a:bodyPr/>
          <a:lstStyle>
            <a:lvl1pPr defTabSz="350520">
              <a:defRPr sz="10200"/>
            </a:lvl1pPr>
          </a:lstStyle>
          <a:p>
            <a:r>
              <a:t>What is a computer program?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What is python?"/>
          <p:cNvSpPr txBox="1">
            <a:spLocks noGrp="1"/>
          </p:cNvSpPr>
          <p:nvPr>
            <p:ph type="title"/>
          </p:nvPr>
        </p:nvSpPr>
        <p:spPr>
          <a:prstGeom prst="rect">
            <a:avLst/>
          </a:prstGeom>
        </p:spPr>
        <p:txBody>
          <a:bodyPr/>
          <a:lstStyle/>
          <a:p>
            <a:r>
              <a:t>What is python?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AT IS python?"/>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WHAT IS python?</a:t>
            </a:r>
          </a:p>
        </p:txBody>
      </p:sp>
      <p:sp>
        <p:nvSpPr>
          <p:cNvPr id="188" name="Characteristics"/>
          <p:cNvSpPr txBox="1">
            <a:spLocks noGrp="1"/>
          </p:cNvSpPr>
          <p:nvPr>
            <p:ph type="title"/>
          </p:nvPr>
        </p:nvSpPr>
        <p:spPr>
          <a:prstGeom prst="rect">
            <a:avLst/>
          </a:prstGeom>
        </p:spPr>
        <p:txBody>
          <a:bodyPr/>
          <a:lstStyle>
            <a:lvl1pPr defTabSz="467359">
              <a:spcBef>
                <a:spcPts val="2200"/>
              </a:spcBef>
              <a:defRPr sz="4800"/>
            </a:lvl1pPr>
          </a:lstStyle>
          <a:p>
            <a:r>
              <a:t>Characteristics</a:t>
            </a:r>
          </a:p>
        </p:txBody>
      </p:sp>
      <p:sp>
        <p:nvSpPr>
          <p:cNvPr id="189" name="High-level interpreted language…"/>
          <p:cNvSpPr txBox="1">
            <a:spLocks noGrp="1"/>
          </p:cNvSpPr>
          <p:nvPr>
            <p:ph type="body" idx="1"/>
          </p:nvPr>
        </p:nvSpPr>
        <p:spPr>
          <a:prstGeom prst="rect">
            <a:avLst/>
          </a:prstGeom>
        </p:spPr>
        <p:txBody>
          <a:bodyPr/>
          <a:lstStyle/>
          <a:p>
            <a:r>
              <a:t>High-level interpreted language</a:t>
            </a:r>
          </a:p>
          <a:p>
            <a:r>
              <a:t>Portable</a:t>
            </a:r>
          </a:p>
          <a:p>
            <a:r>
              <a:t>Readable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uses"/>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uses</a:t>
            </a:r>
          </a:p>
        </p:txBody>
      </p:sp>
      <p:sp>
        <p:nvSpPr>
          <p:cNvPr id="192" name="Where is it used?"/>
          <p:cNvSpPr txBox="1">
            <a:spLocks noGrp="1"/>
          </p:cNvSpPr>
          <p:nvPr>
            <p:ph type="title"/>
          </p:nvPr>
        </p:nvSpPr>
        <p:spPr>
          <a:prstGeom prst="rect">
            <a:avLst/>
          </a:prstGeom>
        </p:spPr>
        <p:txBody>
          <a:bodyPr/>
          <a:lstStyle>
            <a:lvl1pPr defTabSz="467359">
              <a:spcBef>
                <a:spcPts val="2200"/>
              </a:spcBef>
              <a:defRPr sz="4800"/>
            </a:lvl1pPr>
          </a:lstStyle>
          <a:p>
            <a:r>
              <a:t>Where is it used?</a:t>
            </a:r>
          </a:p>
        </p:txBody>
      </p:sp>
      <p:sp>
        <p:nvSpPr>
          <p:cNvPr id="193" name="Machine Learning…"/>
          <p:cNvSpPr txBox="1">
            <a:spLocks noGrp="1"/>
          </p:cNvSpPr>
          <p:nvPr>
            <p:ph type="body" idx="1"/>
          </p:nvPr>
        </p:nvSpPr>
        <p:spPr>
          <a:prstGeom prst="rect">
            <a:avLst/>
          </a:prstGeom>
        </p:spPr>
        <p:txBody>
          <a:bodyPr/>
          <a:lstStyle/>
          <a:p>
            <a:r>
              <a:t>Machine Learning</a:t>
            </a:r>
          </a:p>
          <a:p>
            <a:r>
              <a:t>Computer Vision</a:t>
            </a:r>
          </a:p>
          <a:p>
            <a:r>
              <a:t>Web Development</a:t>
            </a:r>
          </a:p>
          <a:p>
            <a:r>
              <a:t>Data Analysis</a:t>
            </a:r>
          </a:p>
          <a:p>
            <a:r>
              <a:t>Internet of Things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uses"/>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uses</a:t>
            </a:r>
          </a:p>
        </p:txBody>
      </p:sp>
      <p:sp>
        <p:nvSpPr>
          <p:cNvPr id="196" name="Who is using it?"/>
          <p:cNvSpPr txBox="1">
            <a:spLocks noGrp="1"/>
          </p:cNvSpPr>
          <p:nvPr>
            <p:ph type="title"/>
          </p:nvPr>
        </p:nvSpPr>
        <p:spPr>
          <a:prstGeom prst="rect">
            <a:avLst/>
          </a:prstGeom>
        </p:spPr>
        <p:txBody>
          <a:bodyPr/>
          <a:lstStyle>
            <a:lvl1pPr defTabSz="467359">
              <a:spcBef>
                <a:spcPts val="2200"/>
              </a:spcBef>
              <a:defRPr sz="4800"/>
            </a:lvl1pPr>
          </a:lstStyle>
          <a:p>
            <a:r>
              <a:t>Who is using it?</a:t>
            </a:r>
          </a:p>
        </p:txBody>
      </p:sp>
      <p:pic>
        <p:nvPicPr>
          <p:cNvPr id="197" name="open-graph-default.png" descr="open-graph-default.png"/>
          <p:cNvPicPr>
            <a:picLocks noChangeAspect="1"/>
          </p:cNvPicPr>
          <p:nvPr/>
        </p:nvPicPr>
        <p:blipFill>
          <a:blip r:embed="rId3"/>
          <a:stretch>
            <a:fillRect/>
          </a:stretch>
        </p:blipFill>
        <p:spPr>
          <a:xfrm>
            <a:off x="5128129" y="6287161"/>
            <a:ext cx="2868431" cy="1505927"/>
          </a:xfrm>
          <a:prstGeom prst="rect">
            <a:avLst/>
          </a:prstGeom>
          <a:ln w="12700">
            <a:miter lim="400000"/>
          </a:ln>
        </p:spPr>
      </p:pic>
      <p:pic>
        <p:nvPicPr>
          <p:cNvPr id="198" name="best_amazon_deals_thumb800.jpg" descr="best_amazon_deals_thumb800.jpg"/>
          <p:cNvPicPr>
            <a:picLocks noChangeAspect="1"/>
          </p:cNvPicPr>
          <p:nvPr/>
        </p:nvPicPr>
        <p:blipFill>
          <a:blip r:embed="rId4"/>
          <a:stretch>
            <a:fillRect/>
          </a:stretch>
        </p:blipFill>
        <p:spPr>
          <a:xfrm>
            <a:off x="7250823" y="4026310"/>
            <a:ext cx="3946759" cy="2220053"/>
          </a:xfrm>
          <a:prstGeom prst="rect">
            <a:avLst/>
          </a:prstGeom>
          <a:ln w="12700">
            <a:miter lim="400000"/>
          </a:ln>
        </p:spPr>
      </p:pic>
      <p:pic>
        <p:nvPicPr>
          <p:cNvPr id="199" name="download.png" descr="download.png"/>
          <p:cNvPicPr>
            <a:picLocks noChangeAspect="1"/>
          </p:cNvPicPr>
          <p:nvPr/>
        </p:nvPicPr>
        <p:blipFill>
          <a:blip r:embed="rId5"/>
          <a:stretch>
            <a:fillRect/>
          </a:stretch>
        </p:blipFill>
        <p:spPr>
          <a:xfrm>
            <a:off x="1807218" y="4473273"/>
            <a:ext cx="3768991" cy="1326127"/>
          </a:xfrm>
          <a:prstGeom prst="rect">
            <a:avLst/>
          </a:prstGeom>
          <a:ln w="12700">
            <a:miter lim="400000"/>
          </a:ln>
        </p:spPr>
      </p:pic>
      <p:pic>
        <p:nvPicPr>
          <p:cNvPr id="200" name="google2.0.0.jpg" descr="google2.0.0.jpg"/>
          <p:cNvPicPr>
            <a:picLocks noChangeAspect="1"/>
          </p:cNvPicPr>
          <p:nvPr/>
        </p:nvPicPr>
        <p:blipFill>
          <a:blip r:embed="rId6"/>
          <a:stretch>
            <a:fillRect/>
          </a:stretch>
        </p:blipFill>
        <p:spPr>
          <a:xfrm>
            <a:off x="5193251" y="2684096"/>
            <a:ext cx="2738186" cy="182545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HE BASICS"/>
          <p:cNvSpPr txBox="1">
            <a:spLocks noGrp="1"/>
          </p:cNvSpPr>
          <p:nvPr>
            <p:ph type="body" idx="13"/>
          </p:nvPr>
        </p:nvSpPr>
        <p:spPr>
          <a:prstGeom prst="rect">
            <a:avLst/>
          </a:prstGeom>
        </p:spPr>
        <p:txBody>
          <a:bodyPr/>
          <a:lstStyle/>
          <a:p>
            <a:r>
              <a:t>THE BASICS</a:t>
            </a:r>
          </a:p>
        </p:txBody>
      </p:sp>
      <p:sp>
        <p:nvSpPr>
          <p:cNvPr id="205" name="output/functions"/>
          <p:cNvSpPr txBox="1">
            <a:spLocks noGrp="1"/>
          </p:cNvSpPr>
          <p:nvPr>
            <p:ph type="title"/>
          </p:nvPr>
        </p:nvSpPr>
        <p:spPr>
          <a:prstGeom prst="rect">
            <a:avLst/>
          </a:prstGeom>
        </p:spPr>
        <p:txBody>
          <a:bodyPr/>
          <a:lstStyle>
            <a:lvl1pPr defTabSz="467359">
              <a:spcBef>
                <a:spcPts val="2200"/>
              </a:spcBef>
              <a:defRPr sz="4800"/>
            </a:lvl1pPr>
          </a:lstStyle>
          <a:p>
            <a:r>
              <a:t>output/functions</a:t>
            </a:r>
          </a:p>
        </p:txBody>
      </p:sp>
      <p:sp>
        <p:nvSpPr>
          <p:cNvPr id="206" name="print(‘Hello Python!’)…"/>
          <p:cNvSpPr txBox="1">
            <a:spLocks noGrp="1"/>
          </p:cNvSpPr>
          <p:nvPr>
            <p:ph type="body" sz="quarter" idx="1"/>
          </p:nvPr>
        </p:nvSpPr>
        <p:spPr>
          <a:xfrm>
            <a:off x="155002" y="2458636"/>
            <a:ext cx="5839398" cy="1420028"/>
          </a:xfrm>
          <a:prstGeom prst="rect">
            <a:avLst/>
          </a:prstGeom>
        </p:spPr>
        <p:txBody>
          <a:bodyPr/>
          <a:lstStyle/>
          <a:p>
            <a:pPr marL="0" lvl="1" indent="377825" defTabSz="496570">
              <a:spcBef>
                <a:spcPts val="2300"/>
              </a:spcBef>
              <a:buSzTx/>
              <a:buNone/>
              <a:defRPr sz="2890"/>
            </a:pPr>
            <a:r>
              <a:rPr dirty="0"/>
              <a:t>print(‘Hello Python!’)</a:t>
            </a:r>
          </a:p>
          <a:p>
            <a:pPr marL="0" lvl="1" indent="377825" defTabSz="496570">
              <a:spcBef>
                <a:spcPts val="2300"/>
              </a:spcBef>
              <a:buSzTx/>
              <a:buNone/>
              <a:defRPr sz="2890"/>
            </a:pPr>
            <a:r>
              <a:rPr dirty="0"/>
              <a:t>draw(x)</a:t>
            </a:r>
          </a:p>
        </p:txBody>
      </p:sp>
      <p:sp>
        <p:nvSpPr>
          <p:cNvPr id="207" name="VARIABLES"/>
          <p:cNvSpPr txBox="1"/>
          <p:nvPr/>
        </p:nvSpPr>
        <p:spPr>
          <a:xfrm>
            <a:off x="7505079" y="1476072"/>
            <a:ext cx="2662679"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rPr dirty="0"/>
              <a:t>VARIABLES</a:t>
            </a:r>
          </a:p>
        </p:txBody>
      </p:sp>
      <p:sp>
        <p:nvSpPr>
          <p:cNvPr id="208" name="a = 3…"/>
          <p:cNvSpPr txBox="1"/>
          <p:nvPr/>
        </p:nvSpPr>
        <p:spPr>
          <a:xfrm>
            <a:off x="7081452" y="2321228"/>
            <a:ext cx="5397970" cy="1420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1" indent="377825" defTabSz="496570">
              <a:spcBef>
                <a:spcPts val="2300"/>
              </a:spcBef>
              <a:buClr>
                <a:schemeClr val="accent1"/>
              </a:buClr>
              <a:buFont typeface="Avenir Next"/>
              <a:defRPr sz="2890"/>
            </a:pPr>
            <a:r>
              <a:t>a = 3</a:t>
            </a:r>
          </a:p>
          <a:p>
            <a:pPr lvl="1" indent="377825" defTabSz="496570">
              <a:spcBef>
                <a:spcPts val="2300"/>
              </a:spcBef>
              <a:buClr>
                <a:schemeClr val="accent1"/>
              </a:buClr>
              <a:buFont typeface="Avenir Next"/>
              <a:defRPr sz="2890"/>
            </a:pPr>
            <a:r>
              <a:t>b = ‘3’</a:t>
            </a:r>
          </a:p>
        </p:txBody>
      </p:sp>
      <p:sp>
        <p:nvSpPr>
          <p:cNvPr id="209" name="Data types"/>
          <p:cNvSpPr txBox="1"/>
          <p:nvPr/>
        </p:nvSpPr>
        <p:spPr>
          <a:xfrm>
            <a:off x="394502" y="4514850"/>
            <a:ext cx="249741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Data types</a:t>
            </a:r>
          </a:p>
        </p:txBody>
      </p:sp>
      <p:sp>
        <p:nvSpPr>
          <p:cNvPr id="210" name="Integer…"/>
          <p:cNvSpPr txBox="1"/>
          <p:nvPr/>
        </p:nvSpPr>
        <p:spPr>
          <a:xfrm>
            <a:off x="394502" y="5389114"/>
            <a:ext cx="2497411" cy="3798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44500" indent="-444500">
              <a:spcBef>
                <a:spcPts val="2800"/>
              </a:spcBef>
              <a:buClr>
                <a:schemeClr val="accent1"/>
              </a:buClr>
              <a:buSzPct val="104999"/>
              <a:buFont typeface="Avenir Next"/>
              <a:buChar char="▸"/>
              <a:defRPr sz="3400"/>
            </a:pPr>
            <a:r>
              <a:t>Integer</a:t>
            </a:r>
          </a:p>
          <a:p>
            <a:pPr marL="444500" indent="-444500">
              <a:spcBef>
                <a:spcPts val="2800"/>
              </a:spcBef>
              <a:buClr>
                <a:schemeClr val="accent1"/>
              </a:buClr>
              <a:buSzPct val="104999"/>
              <a:buFont typeface="Avenir Next"/>
              <a:buChar char="▸"/>
              <a:defRPr sz="3400"/>
            </a:pPr>
            <a:r>
              <a:t>Float</a:t>
            </a:r>
          </a:p>
          <a:p>
            <a:pPr marL="444500" indent="-444500">
              <a:spcBef>
                <a:spcPts val="2800"/>
              </a:spcBef>
              <a:buClr>
                <a:schemeClr val="accent1"/>
              </a:buClr>
              <a:buSzPct val="104999"/>
              <a:buFont typeface="Avenir Next"/>
              <a:buChar char="▸"/>
              <a:defRPr sz="3400"/>
            </a:pPr>
            <a:r>
              <a:t>String</a:t>
            </a:r>
          </a:p>
          <a:p>
            <a:pPr marL="444500" indent="-444500">
              <a:spcBef>
                <a:spcPts val="2800"/>
              </a:spcBef>
              <a:buClr>
                <a:schemeClr val="accent1"/>
              </a:buClr>
              <a:buSzPct val="104999"/>
              <a:buFont typeface="Avenir Next"/>
              <a:buChar char="▸"/>
              <a:defRPr sz="3400"/>
            </a:pPr>
            <a:r>
              <a:t>Boolean</a:t>
            </a:r>
          </a:p>
        </p:txBody>
      </p:sp>
      <p:sp>
        <p:nvSpPr>
          <p:cNvPr id="211" name="ARITHMETIC OPERATIONS"/>
          <p:cNvSpPr txBox="1"/>
          <p:nvPr/>
        </p:nvSpPr>
        <p:spPr>
          <a:xfrm>
            <a:off x="7505078" y="4514850"/>
            <a:ext cx="5105219"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43991">
              <a:lnSpc>
                <a:spcPct val="80000"/>
              </a:lnSpc>
              <a:spcBef>
                <a:spcPts val="2100"/>
              </a:spcBef>
              <a:defRPr sz="4560" cap="all">
                <a:solidFill>
                  <a:schemeClr val="accent1"/>
                </a:solidFill>
                <a:latin typeface="+mn-lt"/>
                <a:ea typeface="+mn-ea"/>
                <a:cs typeface="+mn-cs"/>
                <a:sym typeface="DIN Condensed"/>
              </a:defRPr>
            </a:lvl1pPr>
          </a:lstStyle>
          <a:p>
            <a:r>
              <a:rPr dirty="0"/>
              <a:t>ARITHMETIC OPERATIONS</a:t>
            </a:r>
          </a:p>
        </p:txBody>
      </p:sp>
      <p:sp>
        <p:nvSpPr>
          <p:cNvPr id="212" name="+…"/>
          <p:cNvSpPr txBox="1"/>
          <p:nvPr/>
        </p:nvSpPr>
        <p:spPr>
          <a:xfrm>
            <a:off x="7505078" y="5261427"/>
            <a:ext cx="2497411" cy="3798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&gt;, &gt;=</a:t>
            </a:r>
          </a:p>
          <a:p>
            <a:pPr marL="266700" indent="-266700" defTabSz="350520">
              <a:spcBef>
                <a:spcPts val="1600"/>
              </a:spcBef>
              <a:buClr>
                <a:schemeClr val="accent1"/>
              </a:buClr>
              <a:buSzPct val="104999"/>
              <a:buFont typeface="Avenir Next"/>
              <a:buChar char="▸"/>
              <a:defRPr sz="2040"/>
            </a:pPr>
            <a:r>
              <a:rPr dirty="0"/>
              <a:t>&lt;, &lt;=</a:t>
            </a:r>
          </a:p>
          <a:p>
            <a:pPr marL="266700" indent="-266700" defTabSz="350520">
              <a:spcBef>
                <a:spcPts val="1600"/>
              </a:spcBef>
              <a:buClr>
                <a:schemeClr val="accent1"/>
              </a:buClr>
              <a:buSzPct val="104999"/>
              <a:buFont typeface="Avenir Next"/>
              <a:buChar char="▸"/>
              <a:defRPr sz="2040"/>
            </a:pPr>
            <a:r>
              <a:rPr dirty="0"/>
              <a:t>and, or, not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307</Words>
  <Application>Microsoft Macintosh PowerPoint</Application>
  <PresentationFormat>Custom</PresentationFormat>
  <Paragraphs>55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Avenir Next</vt:lpstr>
      <vt:lpstr>Avenir Next Medium</vt:lpstr>
      <vt:lpstr>DIN Alternate</vt:lpstr>
      <vt:lpstr>DIN Condensed</vt:lpstr>
      <vt:lpstr>Helvetica</vt:lpstr>
      <vt:lpstr>Helvetica Neue</vt:lpstr>
      <vt:lpstr>New_Template7</vt:lpstr>
      <vt:lpstr>Would you survive?</vt:lpstr>
      <vt:lpstr>Ioannis [Ee-o-a-nn-e-s]</vt:lpstr>
      <vt:lpstr>PowerPoint Presentation</vt:lpstr>
      <vt:lpstr>What is a computer program?</vt:lpstr>
      <vt:lpstr>What is python?</vt:lpstr>
      <vt:lpstr>Characteristics</vt:lpstr>
      <vt:lpstr>Where is it used?</vt:lpstr>
      <vt:lpstr>Who is using it?</vt:lpstr>
      <vt:lpstr>output/functions</vt:lpstr>
      <vt:lpstr>ANACONDA</vt:lpstr>
      <vt:lpstr>Demo time!</vt:lpstr>
      <vt:lpstr>https://tiny.cc/lse-titanic</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Would you survive?</dc:title>
  <cp:lastModifiedBy>Valasakis, Ioannis</cp:lastModifiedBy>
  <cp:revision>1</cp:revision>
  <dcterms:modified xsi:type="dcterms:W3CDTF">2019-11-25T04:50:18Z</dcterms:modified>
</cp:coreProperties>
</file>