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85" d="100"/>
          <a:sy n="85" d="100"/>
        </p:scale>
        <p:origin x="19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xfrm>
            <a:off x="1143000" y="685800"/>
            <a:ext cx="4572000" cy="3429000"/>
          </a:xfrm>
          <a:prstGeom prst="rect">
            <a:avLst/>
          </a:prstGeom>
        </p:spPr>
        <p:txBody>
          <a:bodyPr/>
          <a:lstStyle/>
          <a:p>
            <a:endParaRPr/>
          </a:p>
        </p:txBody>
      </p:sp>
      <p:sp>
        <p:nvSpPr>
          <p:cNvPr id="164" name="Shape 16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prstGeom prst="rect">
            <a:avLst/>
          </a:prstGeom>
        </p:spPr>
        <p:txBody>
          <a:bodyPr/>
          <a:lstStyle/>
          <a:p>
            <a:endParaRPr/>
          </a:p>
        </p:txBody>
      </p:sp>
      <p:sp>
        <p:nvSpPr>
          <p:cNvPr id="169" name="Shape 169"/>
          <p:cNvSpPr>
            <a:spLocks noGrp="1"/>
          </p:cNvSpPr>
          <p:nvPr>
            <p:ph type="body" sz="quarter" idx="1"/>
          </p:nvPr>
        </p:nvSpPr>
        <p:spPr>
          <a:prstGeom prst="rect">
            <a:avLst/>
          </a:prstGeom>
        </p:spPr>
        <p:txBody>
          <a:bodyPr/>
          <a:lstStyle>
            <a:lvl1pPr>
              <a:defRPr sz="3700"/>
            </a:lvl1pPr>
          </a:lstStyle>
          <a:p>
            <a:r>
              <a:t>Hello everyone! How are you doing today?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noRot="1" noChangeAspect="1"/>
          </p:cNvSpPr>
          <p:nvPr>
            <p:ph type="sldImg"/>
          </p:nvPr>
        </p:nvSpPr>
        <p:spPr>
          <a:prstGeom prst="rect">
            <a:avLst/>
          </a:prstGeom>
        </p:spPr>
        <p:txBody>
          <a:bodyPr/>
          <a:lstStyle/>
          <a:p>
            <a:endParaRPr/>
          </a:p>
        </p:txBody>
      </p:sp>
      <p:sp>
        <p:nvSpPr>
          <p:cNvPr id="226" name="Shape 226"/>
          <p:cNvSpPr>
            <a:spLocks noGrp="1"/>
          </p:cNvSpPr>
          <p:nvPr>
            <p:ph type="body" sz="quarter" idx="1"/>
          </p:nvPr>
        </p:nvSpPr>
        <p:spPr>
          <a:prstGeom prst="rect">
            <a:avLst/>
          </a:prstGeom>
        </p:spPr>
        <p:txBody>
          <a:bodyPr/>
          <a:lstStyle/>
          <a:p>
            <a:pPr>
              <a:defRPr sz="2400"/>
            </a:pPr>
            <a:r>
              <a:t>Pandas is a fundamental high-level building block (library) for doing practical, real world data analysis in Python.</a:t>
            </a:r>
          </a:p>
          <a:p>
            <a:pPr>
              <a:defRPr sz="2400"/>
            </a:pPr>
            <a:r>
              <a:t>Its two primary components are the Series and DataFrame. A Series is essentially a column, and a DataFrame is a multi-dimensional table made up of a collection of Series. To create a new dataframe, you can use the format on the left. To reference a specific column, you can use the notation on the right, by giving the label as an index input.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a:spLocks noGrp="1" noRot="1" noChangeAspect="1"/>
          </p:cNvSpPr>
          <p:nvPr>
            <p:ph type="sldImg"/>
          </p:nvPr>
        </p:nvSpPr>
        <p:spPr>
          <a:prstGeom prst="rect">
            <a:avLst/>
          </a:prstGeom>
        </p:spPr>
        <p:txBody>
          <a:bodyPr/>
          <a:lstStyle/>
          <a:p>
            <a:endParaRPr/>
          </a:p>
        </p:txBody>
      </p:sp>
      <p:sp>
        <p:nvSpPr>
          <p:cNvPr id="234" name="Shape 234"/>
          <p:cNvSpPr>
            <a:spLocks noGrp="1"/>
          </p:cNvSpPr>
          <p:nvPr>
            <p:ph type="body" sz="quarter" idx="1"/>
          </p:nvPr>
        </p:nvSpPr>
        <p:spPr>
          <a:prstGeom prst="rect">
            <a:avLst/>
          </a:prstGeom>
        </p:spPr>
        <p:txBody>
          <a:bodyPr/>
          <a:lstStyle/>
          <a:p>
            <a:r>
              <a:t>Anaconda Is a very popular data science framework, which allows different Python libraries to co-operate smoothly. Spyder is a Development Environment, which is user friendly and can be used to test, run and correct your programs!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noRot="1" noChangeAspect="1"/>
          </p:cNvSpPr>
          <p:nvPr>
            <p:ph type="sldImg"/>
          </p:nvPr>
        </p:nvSpPr>
        <p:spPr>
          <a:prstGeom prst="rect">
            <a:avLst/>
          </a:prstGeom>
        </p:spPr>
        <p:txBody>
          <a:bodyPr/>
          <a:lstStyle/>
          <a:p>
            <a:endParaRPr/>
          </a:p>
        </p:txBody>
      </p:sp>
      <p:sp>
        <p:nvSpPr>
          <p:cNvPr id="238" name="Shape 238"/>
          <p:cNvSpPr>
            <a:spLocks noGrp="1"/>
          </p:cNvSpPr>
          <p:nvPr>
            <p:ph type="body" sz="quarter" idx="1"/>
          </p:nvPr>
        </p:nvSpPr>
        <p:spPr>
          <a:prstGeom prst="rect">
            <a:avLst/>
          </a:prstGeom>
        </p:spPr>
        <p:txBody>
          <a:bodyPr/>
          <a:lstStyle/>
          <a:p>
            <a:r>
              <a:t>You will find Anaconda in your Start Menu (or Program Files). Just open the Navigator and through this, choose the Spyder option. </a:t>
            </a:r>
          </a:p>
          <a:p>
            <a:endParaRPr/>
          </a:p>
          <a:p>
            <a:r>
              <a:t>If anyone needs help, just let me know!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noRot="1" noChangeAspect="1"/>
          </p:cNvSpPr>
          <p:nvPr>
            <p:ph type="sldImg"/>
          </p:nvPr>
        </p:nvSpPr>
        <p:spPr>
          <a:prstGeom prst="rect">
            <a:avLst/>
          </a:prstGeom>
        </p:spPr>
        <p:txBody>
          <a:bodyPr/>
          <a:lstStyle/>
          <a:p>
            <a:endParaRPr/>
          </a:p>
        </p:txBody>
      </p:sp>
      <p:sp>
        <p:nvSpPr>
          <p:cNvPr id="244" name="Shape 244"/>
          <p:cNvSpPr>
            <a:spLocks noGrp="1"/>
          </p:cNvSpPr>
          <p:nvPr>
            <p:ph type="body" sz="quarter" idx="1"/>
          </p:nvPr>
        </p:nvSpPr>
        <p:spPr>
          <a:prstGeom prst="rect">
            <a:avLst/>
          </a:prstGeom>
        </p:spPr>
        <p:txBody>
          <a:bodyPr/>
          <a:lstStyle/>
          <a:p>
            <a:r>
              <a:t>Now if you want to know more details on the functions used, you can have a look at the libraries documentation. For example, you can see here, the marplot function from seaborn, its syntax and a detailed description.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r>
              <a:t>A quick summary of today’s lesson!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t>and I will close with a positive photo, of two of the survivors of Titanic, Louis and Lola! I hope you enjoyed it.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noRot="1" noChangeAspect="1"/>
          </p:cNvSpPr>
          <p:nvPr>
            <p:ph type="sldImg"/>
          </p:nvPr>
        </p:nvSpPr>
        <p:spPr>
          <a:prstGeom prst="rect">
            <a:avLst/>
          </a:prstGeom>
        </p:spPr>
        <p:txBody>
          <a:bodyPr/>
          <a:lstStyle/>
          <a:p>
            <a:endParaRPr/>
          </a:p>
        </p:txBody>
      </p:sp>
      <p:sp>
        <p:nvSpPr>
          <p:cNvPr id="259" name="Shape 259"/>
          <p:cNvSpPr>
            <a:spLocks noGrp="1"/>
          </p:cNvSpPr>
          <p:nvPr>
            <p:ph type="body" sz="quarter" idx="1"/>
          </p:nvPr>
        </p:nvSpPr>
        <p:spPr>
          <a:prstGeom prst="rect">
            <a:avLst/>
          </a:prstGeom>
        </p:spPr>
        <p:txBody>
          <a:bodyPr/>
          <a:lstStyle/>
          <a:p>
            <a:r>
              <a:t>If you have any questions, feel free to email me. All the source code, the solutions and the presentation from today can also be found on my GitHub page.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noRot="1" noChangeAspect="1"/>
          </p:cNvSpPr>
          <p:nvPr>
            <p:ph type="sldImg"/>
          </p:nvPr>
        </p:nvSpPr>
        <p:spPr>
          <a:prstGeom prst="rect">
            <a:avLst/>
          </a:prstGeom>
        </p:spPr>
        <p:txBody>
          <a:bodyPr/>
          <a:lstStyle/>
          <a:p>
            <a:endParaRPr/>
          </a:p>
        </p:txBody>
      </p:sp>
      <p:sp>
        <p:nvSpPr>
          <p:cNvPr id="263" name="Shape 263"/>
          <p:cNvSpPr>
            <a:spLocks noGrp="1"/>
          </p:cNvSpPr>
          <p:nvPr>
            <p:ph type="body" sz="quarter" idx="1"/>
          </p:nvPr>
        </p:nvSpPr>
        <p:spPr>
          <a:prstGeom prst="rect">
            <a:avLst/>
          </a:prstGeom>
        </p:spPr>
        <p:txBody>
          <a:bodyPr/>
          <a:lstStyle/>
          <a:p>
            <a:r>
              <a:t>Thank you for your time :)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lvl1pPr>
              <a:defRPr sz="3700"/>
            </a:lvl1pPr>
          </a:lstStyle>
          <a:p>
            <a:r>
              <a:t>My name is Ioannis (yes that is a tricky one) and I am currently doing research at King’s College London // in Medical Imaging using Deep Learning. Today I am going to explore / and assist you / writing your first Python program.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lvl1pPr>
              <a:defRPr sz="3700"/>
            </a:lvl1pPr>
          </a:lstStyle>
          <a:p>
            <a:r>
              <a:t>It’s 1912 and Titanic is leaving Southampton. Unfortunately, as you know, not everyone survived this trip. Today we are going to discover, by programming, what are the chances of passenger survival, depending on their travel seating.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noRot="1" noChangeAspect="1"/>
          </p:cNvSpPr>
          <p:nvPr>
            <p:ph type="sldImg"/>
          </p:nvPr>
        </p:nvSpPr>
        <p:spPr>
          <a:prstGeom prst="rect">
            <a:avLst/>
          </a:prstGeom>
        </p:spPr>
        <p:txBody>
          <a:bodyPr/>
          <a:lstStyle/>
          <a:p>
            <a:endParaRPr/>
          </a:p>
        </p:txBody>
      </p:sp>
      <p:sp>
        <p:nvSpPr>
          <p:cNvPr id="181" name="Shape 181"/>
          <p:cNvSpPr>
            <a:spLocks noGrp="1"/>
          </p:cNvSpPr>
          <p:nvPr>
            <p:ph type="body" sz="quarter" idx="1"/>
          </p:nvPr>
        </p:nvSpPr>
        <p:spPr>
          <a:prstGeom prst="rect">
            <a:avLst/>
          </a:prstGeom>
        </p:spPr>
        <p:txBody>
          <a:bodyPr/>
          <a:lstStyle>
            <a:lvl1pPr>
              <a:defRPr sz="3700"/>
            </a:lvl1pPr>
          </a:lstStyle>
          <a:p>
            <a:r>
              <a:t>What do you think a computer program is? Would anyone like to tell me? ///////// A computer program is a series of instructions, written in words, numbers and symbols, that performs a specific task when executed by a computer.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noRot="1" noChangeAspect="1"/>
          </p:cNvSpPr>
          <p:nvPr>
            <p:ph type="sldImg"/>
          </p:nvPr>
        </p:nvSpPr>
        <p:spPr>
          <a:prstGeom prst="rect">
            <a:avLst/>
          </a:prstGeom>
        </p:spPr>
        <p:txBody>
          <a:bodyPr/>
          <a:lstStyle/>
          <a:p>
            <a:endParaRPr/>
          </a:p>
        </p:txBody>
      </p:sp>
      <p:sp>
        <p:nvSpPr>
          <p:cNvPr id="185" name="Shape 185"/>
          <p:cNvSpPr>
            <a:spLocks noGrp="1"/>
          </p:cNvSpPr>
          <p:nvPr>
            <p:ph type="body" sz="quarter" idx="1"/>
          </p:nvPr>
        </p:nvSpPr>
        <p:spPr>
          <a:prstGeom prst="rect">
            <a:avLst/>
          </a:prstGeom>
        </p:spPr>
        <p:txBody>
          <a:bodyPr/>
          <a:lstStyle>
            <a:lvl1pPr>
              <a:defRPr sz="3700"/>
            </a:lvl1pPr>
          </a:lstStyle>
          <a:p>
            <a:r>
              <a:t>That’s great! …and what is Python?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a:spLocks noGrp="1" noRot="1" noChangeAspect="1"/>
          </p:cNvSpPr>
          <p:nvPr>
            <p:ph type="sldImg"/>
          </p:nvPr>
        </p:nvSpPr>
        <p:spPr>
          <a:prstGeom prst="rect">
            <a:avLst/>
          </a:prstGeom>
        </p:spPr>
        <p:txBody>
          <a:bodyPr/>
          <a:lstStyle/>
          <a:p>
            <a:endParaRPr/>
          </a:p>
        </p:txBody>
      </p:sp>
      <p:sp>
        <p:nvSpPr>
          <p:cNvPr id="191" name="Shape 191"/>
          <p:cNvSpPr>
            <a:spLocks noGrp="1"/>
          </p:cNvSpPr>
          <p:nvPr>
            <p:ph type="body" sz="quarter" idx="1"/>
          </p:nvPr>
        </p:nvSpPr>
        <p:spPr>
          <a:prstGeom prst="rect">
            <a:avLst/>
          </a:prstGeom>
        </p:spPr>
        <p:txBody>
          <a:bodyPr/>
          <a:lstStyle/>
          <a:p>
            <a:r>
              <a:t>Python is a programming language, created by Guido Van Rossum in 1991, in an effort to create a simple, modern, readable language. Its usage skyrocketed the last 10 years, as computers become faster and because of its extreme user friendliness. In comparison, with a language like C++ the development time can be 3-4x times slower!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noRot="1" noChangeAspect="1"/>
          </p:cNvSpPr>
          <p:nvPr>
            <p:ph type="sldImg"/>
          </p:nvPr>
        </p:nvSpPr>
        <p:spPr>
          <a:prstGeom prst="rect">
            <a:avLst/>
          </a:prstGeom>
        </p:spPr>
        <p:txBody>
          <a:bodyPr/>
          <a:lstStyle/>
          <a:p>
            <a:endParaRPr/>
          </a:p>
        </p:txBody>
      </p:sp>
      <p:sp>
        <p:nvSpPr>
          <p:cNvPr id="197" name="Shape 197"/>
          <p:cNvSpPr>
            <a:spLocks noGrp="1"/>
          </p:cNvSpPr>
          <p:nvPr>
            <p:ph type="body" sz="quarter" idx="1"/>
          </p:nvPr>
        </p:nvSpPr>
        <p:spPr>
          <a:prstGeom prst="rect">
            <a:avLst/>
          </a:prstGeom>
        </p:spPr>
        <p:txBody>
          <a:bodyPr/>
          <a:lstStyle/>
          <a:p>
            <a:r>
              <a:t>Python is found very frequently in Machine Learning and Computer Vision applications, typically dominated by other languages like C++. Especially for prototyping though, Python has the edge. It can also be used to create a webserver, host it and let it serve more complex websites, using different frameworks (that is collections of software functions).</a:t>
            </a:r>
          </a:p>
          <a:p>
            <a:endParaRPr/>
          </a:p>
          <a:p>
            <a:r>
              <a:t>Many commercial websites and servers are based on Python and in some places like Instagram, that is the main language used, including production. Data analysis is another very strong field.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noRot="1" noChangeAspect="1"/>
          </p:cNvSpPr>
          <p:nvPr>
            <p:ph type="sldImg"/>
          </p:nvPr>
        </p:nvSpPr>
        <p:spPr>
          <a:prstGeom prst="rect">
            <a:avLst/>
          </a:prstGeom>
        </p:spPr>
        <p:txBody>
          <a:bodyPr/>
          <a:lstStyle/>
          <a:p>
            <a:endParaRPr/>
          </a:p>
        </p:txBody>
      </p:sp>
      <p:sp>
        <p:nvSpPr>
          <p:cNvPr id="206" name="Shape 206"/>
          <p:cNvSpPr>
            <a:spLocks noGrp="1"/>
          </p:cNvSpPr>
          <p:nvPr>
            <p:ph type="body" sz="quarter" idx="1"/>
          </p:nvPr>
        </p:nvSpPr>
        <p:spPr>
          <a:prstGeom prst="rect">
            <a:avLst/>
          </a:prstGeom>
        </p:spPr>
        <p:txBody>
          <a:bodyPr/>
          <a:lstStyle/>
          <a:p>
            <a:r>
              <a:t>Many big companies are using Python either to prototype or for production. Companies like….. and Netflix, is using Python to analyse the massive incoming data from people around the world / who stream their online movies, and take better business decisions, increase the performance of their systems, monitor for errors, etc.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lvl1pPr>
              <a:defRPr sz="2100"/>
            </a:lvl1pPr>
          </a:lstStyle>
          <a:p>
            <a:r>
              <a:t>Now let’s talk about the language basics. VARIABLES, are reserved memory locations that store values. Now, we can perform ARITHMETIC OPERATIONS in those values. Those are what you expect from mathematics, including addition, division, multiplication, subtraction. Those values can be referred (used) much later in the program. Now the variables can have different data types. BOOLEAN values are used to denote one of two values TRUE or FALSE. Like the 1/0 and the on/off of an electric switch. FUNCTION is a block of organized, reusable code that is used to perform a single, related action.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bg>
      <p:bgPr>
        <a:solidFill>
          <a:srgbClr val="222222"/>
        </a:solidFill>
        <a:effectLst/>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3"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14"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ullets">
    <p:bg>
      <p:bgPr>
        <a:solidFill>
          <a:srgbClr val="222222"/>
        </a:solidFill>
        <a:effectLst/>
      </p:bgPr>
    </p:bg>
    <p:spTree>
      <p:nvGrpSpPr>
        <p:cNvPr id="1" name=""/>
        <p:cNvGrpSpPr/>
        <p:nvPr/>
      </p:nvGrpSpPr>
      <p:grpSpPr>
        <a:xfrm>
          <a:off x="0" y="0"/>
          <a:ext cx="0" cy="0"/>
          <a:chOff x="0" y="0"/>
          <a:chExt cx="0" cy="0"/>
        </a:xfrm>
      </p:grpSpPr>
      <p:sp>
        <p:nvSpPr>
          <p:cNvPr id="102"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10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3 Up">
    <p:bg>
      <p:bgPr>
        <a:solidFill>
          <a:srgbClr val="222222"/>
        </a:solidFill>
        <a:effectLst/>
      </p:bgPr>
    </p:bg>
    <p:spTree>
      <p:nvGrpSpPr>
        <p:cNvPr id="1" name=""/>
        <p:cNvGrpSpPr/>
        <p:nvPr/>
      </p:nvGrpSpPr>
      <p:grpSpPr>
        <a:xfrm>
          <a:off x="0" y="0"/>
          <a:ext cx="0" cy="0"/>
          <a:chOff x="0" y="0"/>
          <a:chExt cx="0" cy="0"/>
        </a:xfrm>
      </p:grpSpPr>
      <p:sp>
        <p:nvSpPr>
          <p:cNvPr id="111" name="Image"/>
          <p:cNvSpPr>
            <a:spLocks noGrp="1"/>
          </p:cNvSpPr>
          <p:nvPr>
            <p:ph type="pic" sz="half" idx="13"/>
          </p:nvPr>
        </p:nvSpPr>
        <p:spPr>
          <a:xfrm>
            <a:off x="5463161" y="-90805"/>
            <a:ext cx="8585201" cy="5043805"/>
          </a:xfrm>
          <a:prstGeom prst="rect">
            <a:avLst/>
          </a:prstGeom>
        </p:spPr>
        <p:txBody>
          <a:bodyPr lIns="91439" tIns="45719" rIns="91439" bIns="45719">
            <a:noAutofit/>
          </a:bodyPr>
          <a:lstStyle/>
          <a:p>
            <a:endParaRPr/>
          </a:p>
        </p:txBody>
      </p:sp>
      <p:sp>
        <p:nvSpPr>
          <p:cNvPr id="112" name="Image"/>
          <p:cNvSpPr>
            <a:spLocks noGrp="1"/>
          </p:cNvSpPr>
          <p:nvPr>
            <p:ph type="pic" sz="half" idx="14"/>
          </p:nvPr>
        </p:nvSpPr>
        <p:spPr>
          <a:xfrm>
            <a:off x="5918717" y="4660900"/>
            <a:ext cx="7669766" cy="5219700"/>
          </a:xfrm>
          <a:prstGeom prst="rect">
            <a:avLst/>
          </a:prstGeom>
        </p:spPr>
        <p:txBody>
          <a:bodyPr lIns="91439" tIns="45719" rIns="91439" bIns="45719">
            <a:noAutofit/>
          </a:bodyPr>
          <a:lstStyle/>
          <a:p>
            <a:endParaRPr/>
          </a:p>
        </p:txBody>
      </p:sp>
      <p:sp>
        <p:nvSpPr>
          <p:cNvPr id="113" name="Image"/>
          <p:cNvSpPr>
            <a:spLocks noGrp="1"/>
          </p:cNvSpPr>
          <p:nvPr>
            <p:ph type="pic" idx="15"/>
          </p:nvPr>
        </p:nvSpPr>
        <p:spPr>
          <a:xfrm>
            <a:off x="-1016000" y="-12700"/>
            <a:ext cx="8860898" cy="9779000"/>
          </a:xfrm>
          <a:prstGeom prst="rect">
            <a:avLst/>
          </a:prstGeom>
        </p:spPr>
        <p:txBody>
          <a:bodyPr lIns="91439" tIns="45719" rIns="91439" bIns="45719">
            <a:noAutofit/>
          </a:bodyPr>
          <a:lstStyle/>
          <a:p>
            <a:endParaRP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bg>
      <p:bgPr>
        <a:solidFill>
          <a:srgbClr val="222222"/>
        </a:solidFill>
        <a:effectLst/>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cap="all">
                <a:solidFill>
                  <a:srgbClr val="FFFFFF"/>
                </a:solidFill>
                <a:latin typeface="+mn-lt"/>
                <a:ea typeface="+mn-ea"/>
                <a:cs typeface="+mn-cs"/>
                <a:sym typeface="DIN Condensed"/>
              </a:defRPr>
            </a:pPr>
            <a:endParaRPr/>
          </a:p>
        </p:txBody>
      </p:sp>
      <p:sp>
        <p:nvSpPr>
          <p:cNvPr id="122" name="Type a quote here."/>
          <p:cNvSpPr txBox="1">
            <a:spLocks noGrp="1"/>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Type a quote here.</a:t>
            </a:r>
          </a:p>
        </p:txBody>
      </p:sp>
      <p:sp>
        <p:nvSpPr>
          <p:cNvPr id="123" name="Johnny Appleseed"/>
          <p:cNvSpPr txBox="1">
            <a:spLocks noGrp="1"/>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r>
              <a:t>Johnny Appleseed</a:t>
            </a:r>
          </a:p>
        </p:txBody>
      </p:sp>
      <p:sp>
        <p:nvSpPr>
          <p:cNvPr id="124" name="Text"/>
          <p:cNvSpPr txBox="1">
            <a:spLocks noGrp="1"/>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Quote Alt">
    <p:bg>
      <p:bgPr>
        <a:solidFill>
          <a:schemeClr val="accent1"/>
        </a:solidFill>
        <a:effectLst/>
      </p:bgPr>
    </p:bg>
    <p:spTree>
      <p:nvGrpSpPr>
        <p:cNvPr id="1" name=""/>
        <p:cNvGrpSpPr/>
        <p:nvPr/>
      </p:nvGrpSpPr>
      <p:grpSpPr>
        <a:xfrm>
          <a:off x="0" y="0"/>
          <a:ext cx="0" cy="0"/>
          <a:chOff x="0" y="0"/>
          <a:chExt cx="0" cy="0"/>
        </a:xfrm>
      </p:grpSpPr>
      <p:sp>
        <p:nvSpPr>
          <p:cNvPr id="132" name="Type a quote here."/>
          <p:cNvSpPr txBox="1">
            <a:spLocks noGrp="1"/>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sz="9400" cap="all">
                <a:solidFill>
                  <a:srgbClr val="FFFFFF"/>
                </a:solidFill>
                <a:latin typeface="+mn-lt"/>
                <a:ea typeface="+mn-ea"/>
                <a:cs typeface="+mn-cs"/>
                <a:sym typeface="DIN Condensed"/>
              </a:defRPr>
            </a:lvl1pPr>
          </a:lstStyle>
          <a:p>
            <a:r>
              <a:t>Type a quote here.</a:t>
            </a:r>
          </a:p>
        </p:txBody>
      </p:sp>
      <p:sp>
        <p:nvSpPr>
          <p:cNvPr id="133" name="Image"/>
          <p:cNvSpPr>
            <a:spLocks noGrp="1"/>
          </p:cNvSpPr>
          <p:nvPr>
            <p:ph type="pic" idx="14"/>
          </p:nvPr>
        </p:nvSpPr>
        <p:spPr>
          <a:xfrm>
            <a:off x="-1016000" y="-12700"/>
            <a:ext cx="8860898" cy="9779000"/>
          </a:xfrm>
          <a:prstGeom prst="rect">
            <a:avLst/>
          </a:prstGeom>
        </p:spPr>
        <p:txBody>
          <a:bodyPr lIns="91439" tIns="45719" rIns="91439" bIns="45719">
            <a:noAutofit/>
          </a:bodyPr>
          <a:lstStyle/>
          <a:p>
            <a:endParaRPr/>
          </a:p>
        </p:txBody>
      </p:sp>
      <p:sp>
        <p:nvSpPr>
          <p:cNvPr id="134" name="Johnny Appleseed"/>
          <p:cNvSpPr txBox="1">
            <a:spLocks noGrp="1"/>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r>
              <a:t>Johnny Appleseed</a:t>
            </a:r>
          </a:p>
        </p:txBody>
      </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bg>
      <p:bgPr>
        <a:solidFill>
          <a:srgbClr val="222222"/>
        </a:solidFill>
        <a:effectLst/>
      </p:bgPr>
    </p:bg>
    <p:spTree>
      <p:nvGrpSpPr>
        <p:cNvPr id="1" name=""/>
        <p:cNvGrpSpPr/>
        <p:nvPr/>
      </p:nvGrpSpPr>
      <p:grpSpPr>
        <a:xfrm>
          <a:off x="0" y="0"/>
          <a:ext cx="0" cy="0"/>
          <a:chOff x="0" y="0"/>
          <a:chExt cx="0" cy="0"/>
        </a:xfrm>
      </p:grpSpPr>
      <p:sp>
        <p:nvSpPr>
          <p:cNvPr id="142" name="Image"/>
          <p:cNvSpPr>
            <a:spLocks noGrp="1"/>
          </p:cNvSpPr>
          <p:nvPr>
            <p:ph type="pic" idx="13"/>
          </p:nvPr>
        </p:nvSpPr>
        <p:spPr>
          <a:xfrm>
            <a:off x="-914400" y="-12700"/>
            <a:ext cx="14814645" cy="9779000"/>
          </a:xfrm>
          <a:prstGeom prst="rect">
            <a:avLst/>
          </a:prstGeom>
        </p:spPr>
        <p:txBody>
          <a:bodyPr lIns="91439" tIns="45719" rIns="91439" bIns="45719">
            <a:noAutofit/>
          </a:bodyPr>
          <a:lstStyle/>
          <a:p>
            <a:endParaRPr/>
          </a:p>
        </p:txBody>
      </p:sp>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222222"/>
        </a:solidFill>
        <a:effectLst/>
      </p:bgPr>
    </p:bg>
    <p:spTree>
      <p:nvGrpSpPr>
        <p:cNvPr id="1" name=""/>
        <p:cNvGrpSpPr/>
        <p:nvPr/>
      </p:nvGrpSpPr>
      <p:grpSpPr>
        <a:xfrm>
          <a:off x="0" y="0"/>
          <a:ext cx="0" cy="0"/>
          <a:chOff x="0" y="0"/>
          <a:chExt cx="0" cy="0"/>
        </a:xfrm>
      </p:grpSpPr>
      <p:sp>
        <p:nvSpPr>
          <p:cNvPr id="1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Blank Alt">
    <p:spTree>
      <p:nvGrpSpPr>
        <p:cNvPr id="1" name=""/>
        <p:cNvGrpSpPr/>
        <p:nvPr/>
      </p:nvGrpSpPr>
      <p:grpSpPr>
        <a:xfrm>
          <a:off x="0" y="0"/>
          <a:ext cx="0" cy="0"/>
          <a:chOff x="0" y="0"/>
          <a:chExt cx="0" cy="0"/>
        </a:xfrm>
      </p:grpSpPr>
      <p:sp>
        <p:nvSpPr>
          <p:cNvPr id="1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bg>
      <p:bgPr>
        <a:solidFill>
          <a:srgbClr val="222222"/>
        </a:solidFill>
        <a:effectLst/>
      </p:bgPr>
    </p:bg>
    <p:spTree>
      <p:nvGrpSpPr>
        <p:cNvPr id="1" name=""/>
        <p:cNvGrpSpPr/>
        <p:nvPr/>
      </p:nvGrpSpPr>
      <p:grpSpPr>
        <a:xfrm>
          <a:off x="0" y="0"/>
          <a:ext cx="0" cy="0"/>
          <a:chOff x="0" y="0"/>
          <a:chExt cx="0" cy="0"/>
        </a:xfrm>
      </p:grpSpPr>
      <p:sp>
        <p:nvSpPr>
          <p:cNvPr id="22" name="Image"/>
          <p:cNvSpPr>
            <a:spLocks noGrp="1"/>
          </p:cNvSpPr>
          <p:nvPr>
            <p:ph type="pic" idx="13"/>
          </p:nvPr>
        </p:nvSpPr>
        <p:spPr>
          <a:xfrm>
            <a:off x="-914400" y="-12700"/>
            <a:ext cx="14814645" cy="9779000"/>
          </a:xfrm>
          <a:prstGeom prst="rect">
            <a:avLst/>
          </a:prstGeom>
        </p:spPr>
        <p:txBody>
          <a:bodyPr lIns="91439" tIns="45719" rIns="91439" bIns="45719">
            <a:noAutofit/>
          </a:bodyPr>
          <a:lstStyle/>
          <a:p>
            <a:endParaRPr/>
          </a:p>
        </p:txBody>
      </p:sp>
      <p:sp>
        <p:nvSpPr>
          <p:cNvPr id="23" name="Line"/>
          <p:cNvSpPr>
            <a:spLocks noGrp="1"/>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4"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25"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4" name="Title Text"/>
          <p:cNvSpPr txBox="1">
            <a:spLocks noGrp="1"/>
          </p:cNvSpPr>
          <p:nvPr>
            <p:ph type="title"/>
          </p:nvPr>
        </p:nvSpPr>
        <p:spPr>
          <a:xfrm>
            <a:off x="406400" y="6426200"/>
            <a:ext cx="12192000" cy="2705100"/>
          </a:xfrm>
          <a:prstGeom prst="rect">
            <a:avLst/>
          </a:prstGeom>
        </p:spPr>
        <p:txBody>
          <a:bodyPr/>
          <a:lstStyle>
            <a:lvl1pPr>
              <a:spcBef>
                <a:spcPts val="0"/>
              </a:spcBef>
              <a:defRPr sz="17000"/>
            </a:lvl1pPr>
          </a:lstStyle>
          <a:p>
            <a:r>
              <a:t>Title Text</a:t>
            </a:r>
          </a:p>
        </p:txBody>
      </p:sp>
      <p:sp>
        <p:nvSpPr>
          <p:cNvPr id="35" name="Body Level One…"/>
          <p:cNvSpPr txBox="1">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xfrm>
            <a:off x="12161859" y="4191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 Centre">
    <p:bg>
      <p:bgPr>
        <a:solidFill>
          <a:srgbClr val="222222"/>
        </a:solidFill>
        <a:effectLst/>
      </p:bgPr>
    </p:bg>
    <p:spTree>
      <p:nvGrpSpPr>
        <p:cNvPr id="1" name=""/>
        <p:cNvGrpSpPr/>
        <p:nvPr/>
      </p:nvGrpSpPr>
      <p:grpSpPr>
        <a:xfrm>
          <a:off x="0" y="0"/>
          <a:ext cx="0" cy="0"/>
          <a:chOff x="0" y="0"/>
          <a:chExt cx="0" cy="0"/>
        </a:xfrm>
      </p:grpSpPr>
      <p:sp>
        <p:nvSpPr>
          <p:cNvPr id="43" name="Title Text"/>
          <p:cNvSpPr txBox="1">
            <a:spLocks noGrp="1"/>
          </p:cNvSpPr>
          <p:nvPr>
            <p:ph type="title"/>
          </p:nvPr>
        </p:nvSpPr>
        <p:spPr>
          <a:xfrm>
            <a:off x="406400" y="4038600"/>
            <a:ext cx="12192000" cy="4521200"/>
          </a:xfrm>
          <a:prstGeom prst="rect">
            <a:avLst/>
          </a:prstGeom>
        </p:spPr>
        <p:txBody>
          <a:bodyPr/>
          <a:lstStyle>
            <a:lvl1pPr>
              <a:spcBef>
                <a:spcPts val="0"/>
              </a:spcBef>
              <a:defRPr sz="17000"/>
            </a:lvl1pPr>
          </a:lstStyle>
          <a:p>
            <a:r>
              <a:t>Title Text</a:t>
            </a:r>
          </a:p>
        </p:txBody>
      </p:sp>
      <p:sp>
        <p:nvSpPr>
          <p:cNvPr id="44"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Photo - Vertical">
    <p:bg>
      <p:bgPr>
        <a:solidFill>
          <a:srgbClr val="222222"/>
        </a:solidFill>
        <a:effectLst/>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52" name="Image"/>
          <p:cNvSpPr>
            <a:spLocks noGrp="1"/>
          </p:cNvSpPr>
          <p:nvPr>
            <p:ph type="pic" idx="13"/>
          </p:nvPr>
        </p:nvSpPr>
        <p:spPr>
          <a:xfrm>
            <a:off x="-1016000" y="-12700"/>
            <a:ext cx="8860898" cy="9779000"/>
          </a:xfrm>
          <a:prstGeom prst="rect">
            <a:avLst/>
          </a:prstGeom>
        </p:spPr>
        <p:txBody>
          <a:bodyPr lIns="91439" tIns="45719" rIns="91439" bIns="45719">
            <a:noAutofit/>
          </a:bodyPr>
          <a:lstStyle/>
          <a:p>
            <a:endParaRPr/>
          </a:p>
        </p:txBody>
      </p:sp>
      <p:sp>
        <p:nvSpPr>
          <p:cNvPr id="53" name="Title Text"/>
          <p:cNvSpPr txBox="1">
            <a:spLocks noGrp="1"/>
          </p:cNvSpPr>
          <p:nvPr>
            <p:ph type="title"/>
          </p:nvPr>
        </p:nvSpPr>
        <p:spPr>
          <a:xfrm>
            <a:off x="5892800" y="6426200"/>
            <a:ext cx="6705600" cy="2705100"/>
          </a:xfrm>
          <a:prstGeom prst="rect">
            <a:avLst/>
          </a:prstGeom>
        </p:spPr>
        <p:txBody>
          <a:bodyPr/>
          <a:lstStyle>
            <a:lvl1pPr>
              <a:spcBef>
                <a:spcPts val="0"/>
              </a:spcBef>
              <a:defRPr sz="17000"/>
            </a:lvl1pPr>
          </a:lstStyle>
          <a:p>
            <a:r>
              <a:t>Title Text</a:t>
            </a:r>
          </a:p>
        </p:txBody>
      </p:sp>
      <p:sp>
        <p:nvSpPr>
          <p:cNvPr id="54" name="Body Level One…"/>
          <p:cNvSpPr txBox="1">
            <a:spLocks noGrp="1"/>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sz="5400" cap="all">
                <a:solidFill>
                  <a:srgbClr val="A6AAA9"/>
                </a:solidFill>
                <a:latin typeface="DIN Alternate"/>
                <a:ea typeface="DIN Alternate"/>
                <a:cs typeface="DIN Alternate"/>
                <a:sym typeface="DIN Alternate"/>
              </a:defRPr>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xfrm>
            <a:off x="12194440" y="431800"/>
            <a:ext cx="406898"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2"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63" name="Title Text"/>
          <p:cNvSpPr txBox="1">
            <a:spLocks noGrp="1"/>
          </p:cNvSpPr>
          <p:nvPr>
            <p:ph type="title"/>
          </p:nvPr>
        </p:nvSpPr>
        <p:spPr>
          <a:prstGeom prst="rect">
            <a:avLst/>
          </a:prstGeom>
        </p:spPr>
        <p:txBody>
          <a:bodyPr/>
          <a:lstStyle/>
          <a:p>
            <a:r>
              <a:t>Title Text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mp; Bullets">
    <p:bg>
      <p:bgPr>
        <a:solidFill>
          <a:srgbClr val="222222"/>
        </a:solidFill>
        <a:effectLst/>
      </p:bgPr>
    </p:bg>
    <p:spTree>
      <p:nvGrpSpPr>
        <p:cNvPr id="1" name=""/>
        <p:cNvGrpSpPr/>
        <p:nvPr/>
      </p:nvGrpSpPr>
      <p:grpSpPr>
        <a:xfrm>
          <a:off x="0" y="0"/>
          <a:ext cx="0" cy="0"/>
          <a:chOff x="0" y="0"/>
          <a:chExt cx="0" cy="0"/>
        </a:xfrm>
      </p:grpSpPr>
      <p:sp>
        <p:nvSpPr>
          <p:cNvPr id="7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72" name="Title Text"/>
          <p:cNvSpPr txBox="1">
            <a:spLocks noGrp="1"/>
          </p:cNvSpPr>
          <p:nvPr>
            <p:ph type="title"/>
          </p:nvPr>
        </p:nvSpPr>
        <p:spPr>
          <a:prstGeom prst="rect">
            <a:avLst/>
          </a:prstGeom>
        </p:spPr>
        <p:txBody>
          <a:bodyPr/>
          <a:lstStyle/>
          <a:p>
            <a:r>
              <a:t>Title Text</a:t>
            </a:r>
          </a:p>
        </p:txBody>
      </p:sp>
      <p:sp>
        <p:nvSpPr>
          <p:cNvPr id="7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8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82" name="Title Text"/>
          <p:cNvSpPr txBox="1">
            <a:spLocks noGrp="1"/>
          </p:cNvSpPr>
          <p:nvPr>
            <p:ph type="title"/>
          </p:nvPr>
        </p:nvSpPr>
        <p:spPr>
          <a:prstGeom prst="rect">
            <a:avLst/>
          </a:prstGeom>
        </p:spPr>
        <p:txBody>
          <a:bodyPr/>
          <a:lstStyle/>
          <a:p>
            <a:r>
              <a:t>Title Text</a:t>
            </a:r>
          </a:p>
        </p:txBody>
      </p:sp>
      <p:sp>
        <p:nvSpPr>
          <p:cNvPr id="83" name="Body Level One…"/>
          <p:cNvSpPr txBox="1">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Bullets &amp; Photo">
    <p:bg>
      <p:bgPr>
        <a:solidFill>
          <a:srgbClr val="222222"/>
        </a:solidFill>
        <a:effectLst/>
      </p:bgPr>
    </p:bg>
    <p:spTree>
      <p:nvGrpSpPr>
        <p:cNvPr id="1" name=""/>
        <p:cNvGrpSpPr/>
        <p:nvPr/>
      </p:nvGrpSpPr>
      <p:grpSpPr>
        <a:xfrm>
          <a:off x="0" y="0"/>
          <a:ext cx="0" cy="0"/>
          <a:chOff x="0" y="0"/>
          <a:chExt cx="0" cy="0"/>
        </a:xfrm>
      </p:grpSpPr>
      <p:sp>
        <p:nvSpPr>
          <p:cNvPr id="91" name="Text"/>
          <p:cNvSpPr txBox="1">
            <a:spLocks noGrp="1"/>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sz="2400" cap="all" spc="120">
                <a:latin typeface="DIN Alternate"/>
                <a:ea typeface="DIN Alternate"/>
                <a:cs typeface="DIN Alternate"/>
                <a:sym typeface="DIN Alternate"/>
              </a:defRPr>
            </a:lvl1pPr>
          </a:lstStyle>
          <a:p>
            <a:r>
              <a:t>Text</a:t>
            </a:r>
          </a:p>
        </p:txBody>
      </p:sp>
      <p:sp>
        <p:nvSpPr>
          <p:cNvPr id="92" name="Image"/>
          <p:cNvSpPr>
            <a:spLocks noGrp="1"/>
          </p:cNvSpPr>
          <p:nvPr>
            <p:ph type="pic" idx="14"/>
          </p:nvPr>
        </p:nvSpPr>
        <p:spPr>
          <a:xfrm>
            <a:off x="6665377" y="1219200"/>
            <a:ext cx="7445457" cy="8216900"/>
          </a:xfrm>
          <a:prstGeom prst="rect">
            <a:avLst/>
          </a:prstGeom>
        </p:spPr>
        <p:txBody>
          <a:bodyPr lIns="91439" tIns="45719" rIns="91439" bIns="45719">
            <a:noAutofit/>
          </a:bodyPr>
          <a:lstStyle/>
          <a:p>
            <a:endParaRPr/>
          </a:p>
        </p:txBody>
      </p:sp>
      <p:sp>
        <p:nvSpPr>
          <p:cNvPr id="93" name="Title Text"/>
          <p:cNvSpPr txBox="1">
            <a:spLocks noGrp="1"/>
          </p:cNvSpPr>
          <p:nvPr>
            <p:ph type="title"/>
          </p:nvPr>
        </p:nvSpPr>
        <p:spPr>
          <a:xfrm>
            <a:off x="406400" y="1536700"/>
            <a:ext cx="6299200" cy="723900"/>
          </a:xfrm>
          <a:prstGeom prst="rect">
            <a:avLst/>
          </a:prstGeom>
        </p:spPr>
        <p:txBody>
          <a:bodyPr/>
          <a:lstStyle/>
          <a:p>
            <a:r>
              <a:t>Title Text</a:t>
            </a:r>
          </a:p>
        </p:txBody>
      </p:sp>
      <p:sp>
        <p:nvSpPr>
          <p:cNvPr id="94" name="Body Level One…"/>
          <p:cNvSpPr txBox="1">
            <a:spLocks noGrp="1"/>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Title Text"/>
          <p:cNvSpPr txBox="1">
            <a:spLocks noGrp="1"/>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Title Text</a:t>
            </a:r>
          </a:p>
        </p:txBody>
      </p:sp>
      <p:sp>
        <p:nvSpPr>
          <p:cNvPr id="4" name="Body Level One…"/>
          <p:cNvSpPr txBox="1">
            <a:spLocks noGrp="1"/>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sz="6000" b="0" i="0" u="none" strike="noStrike" cap="all" spc="0" baseline="0">
          <a:solidFill>
            <a:schemeClr val="accent1"/>
          </a:solidFill>
          <a:uFillTx/>
          <a:latin typeface="+mn-lt"/>
          <a:ea typeface="+mn-ea"/>
          <a:cs typeface="+mn-cs"/>
          <a:sym typeface="DIN Condensed"/>
        </a:defRPr>
      </a:lvl9pPr>
    </p:titleStyle>
    <p:bodyStyle>
      <a:lvl1pPr marL="444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Would you survive?"/>
          <p:cNvSpPr txBox="1">
            <a:spLocks noGrp="1"/>
          </p:cNvSpPr>
          <p:nvPr>
            <p:ph type="ctrTitle"/>
          </p:nvPr>
        </p:nvSpPr>
        <p:spPr>
          <a:prstGeom prst="rect">
            <a:avLst/>
          </a:prstGeom>
        </p:spPr>
        <p:txBody>
          <a:bodyPr/>
          <a:lstStyle>
            <a:lvl1pPr defTabSz="473201">
              <a:defRPr sz="13770"/>
            </a:lvl1pPr>
          </a:lstStyle>
          <a:p>
            <a:r>
              <a:rPr lang="en-GB" dirty="0"/>
              <a:t>TITANIC</a:t>
            </a:r>
            <a:endParaRPr dirty="0"/>
          </a:p>
        </p:txBody>
      </p:sp>
      <p:sp>
        <p:nvSpPr>
          <p:cNvPr id="167" name="A python introduction using the titanic dataset"/>
          <p:cNvSpPr txBox="1">
            <a:spLocks noGrp="1"/>
          </p:cNvSpPr>
          <p:nvPr>
            <p:ph type="subTitle" sz="quarter" idx="1"/>
          </p:nvPr>
        </p:nvSpPr>
        <p:spPr>
          <a:prstGeom prst="rect">
            <a:avLst/>
          </a:prstGeom>
        </p:spPr>
        <p:txBody>
          <a:bodyPr/>
          <a:lstStyle/>
          <a:p>
            <a:r>
              <a:rPr lang="en-GB" dirty="0"/>
              <a:t>VISUALISATION AND PYTHON INTRODUCTION</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HE BASICS"/>
          <p:cNvSpPr txBox="1">
            <a:spLocks noGrp="1"/>
          </p:cNvSpPr>
          <p:nvPr>
            <p:ph type="body" idx="13"/>
          </p:nvPr>
        </p:nvSpPr>
        <p:spPr>
          <a:prstGeom prst="rect">
            <a:avLst/>
          </a:prstGeom>
        </p:spPr>
        <p:txBody>
          <a:bodyPr/>
          <a:lstStyle/>
          <a:p>
            <a:r>
              <a:t>THE BASICS</a:t>
            </a:r>
          </a:p>
        </p:txBody>
      </p:sp>
      <p:sp>
        <p:nvSpPr>
          <p:cNvPr id="221" name="(VERY QUICK) INTRO TO PANDAS"/>
          <p:cNvSpPr txBox="1">
            <a:spLocks noGrp="1"/>
          </p:cNvSpPr>
          <p:nvPr>
            <p:ph type="title"/>
          </p:nvPr>
        </p:nvSpPr>
        <p:spPr>
          <a:xfrm>
            <a:off x="406400" y="1536700"/>
            <a:ext cx="5839398" cy="723900"/>
          </a:xfrm>
          <a:prstGeom prst="rect">
            <a:avLst/>
          </a:prstGeom>
        </p:spPr>
        <p:txBody>
          <a:bodyPr/>
          <a:lstStyle>
            <a:lvl1pPr defTabSz="449833">
              <a:spcBef>
                <a:spcPts val="2100"/>
              </a:spcBef>
              <a:defRPr sz="4619"/>
            </a:lvl1pPr>
          </a:lstStyle>
          <a:p>
            <a:r>
              <a:t>(VERY QUICK) INTRO TO PANDAS</a:t>
            </a:r>
          </a:p>
        </p:txBody>
      </p:sp>
      <p:pic>
        <p:nvPicPr>
          <p:cNvPr id="222" name="df.png" descr="df.png"/>
          <p:cNvPicPr>
            <a:picLocks noChangeAspect="1"/>
          </p:cNvPicPr>
          <p:nvPr/>
        </p:nvPicPr>
        <p:blipFill>
          <a:blip r:embed="rId3"/>
          <a:stretch>
            <a:fillRect/>
          </a:stretch>
        </p:blipFill>
        <p:spPr>
          <a:xfrm>
            <a:off x="2507853" y="3346846"/>
            <a:ext cx="7989204" cy="3059866"/>
          </a:xfrm>
          <a:prstGeom prst="rect">
            <a:avLst/>
          </a:prstGeom>
          <a:ln w="12700">
            <a:miter lim="400000"/>
          </a:ln>
        </p:spPr>
      </p:pic>
      <p:sp>
        <p:nvSpPr>
          <p:cNvPr id="223" name="data = {…"/>
          <p:cNvSpPr txBox="1"/>
          <p:nvPr/>
        </p:nvSpPr>
        <p:spPr>
          <a:xfrm>
            <a:off x="2492267" y="7493000"/>
            <a:ext cx="3539729" cy="1308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457200">
              <a:lnSpc>
                <a:spcPts val="3800"/>
              </a:lnSpc>
              <a:spcBef>
                <a:spcPts val="0"/>
              </a:spcBef>
              <a:defRPr sz="1600">
                <a:solidFill>
                  <a:srgbClr val="111111"/>
                </a:solidFill>
                <a:latin typeface="Menlo"/>
                <a:ea typeface="Menlo"/>
                <a:cs typeface="Menlo"/>
                <a:sym typeface="Menlo"/>
              </a:defRPr>
            </a:pPr>
            <a:r>
              <a:t>data = {</a:t>
            </a:r>
          </a:p>
          <a:p>
            <a:pPr defTabSz="457200">
              <a:lnSpc>
                <a:spcPts val="3800"/>
              </a:lnSpc>
              <a:spcBef>
                <a:spcPts val="0"/>
              </a:spcBef>
              <a:defRPr sz="1600">
                <a:solidFill>
                  <a:srgbClr val="739200"/>
                </a:solidFill>
                <a:latin typeface="Menlo"/>
                <a:ea typeface="Menlo"/>
                <a:cs typeface="Menlo"/>
                <a:sym typeface="Menlo"/>
              </a:defRPr>
            </a:pPr>
            <a:r>
              <a:rPr>
                <a:solidFill>
                  <a:srgbClr val="111111"/>
                </a:solidFill>
              </a:rPr>
              <a:t>    </a:t>
            </a:r>
            <a:r>
              <a:t>'apples'</a:t>
            </a:r>
            <a:r>
              <a:rPr>
                <a:solidFill>
                  <a:srgbClr val="111111"/>
                </a:solidFill>
              </a:rPr>
              <a:t>: [</a:t>
            </a:r>
            <a:r>
              <a:rPr>
                <a:solidFill>
                  <a:srgbClr val="538192"/>
                </a:solidFill>
              </a:rPr>
              <a:t>3</a:t>
            </a:r>
            <a:r>
              <a:rPr>
                <a:solidFill>
                  <a:srgbClr val="111111"/>
                </a:solidFill>
              </a:rPr>
              <a:t>, </a:t>
            </a:r>
            <a:r>
              <a:rPr>
                <a:solidFill>
                  <a:srgbClr val="538192"/>
                </a:solidFill>
              </a:rPr>
              <a:t>2</a:t>
            </a:r>
            <a:r>
              <a:rPr>
                <a:solidFill>
                  <a:srgbClr val="111111"/>
                </a:solidFill>
              </a:rPr>
              <a:t>, </a:t>
            </a:r>
            <a:r>
              <a:rPr>
                <a:solidFill>
                  <a:srgbClr val="538192"/>
                </a:solidFill>
              </a:rPr>
              <a:t>0</a:t>
            </a:r>
            <a:r>
              <a:rPr>
                <a:solidFill>
                  <a:srgbClr val="111111"/>
                </a:solidFill>
              </a:rPr>
              <a:t>, </a:t>
            </a:r>
            <a:r>
              <a:rPr>
                <a:solidFill>
                  <a:srgbClr val="538192"/>
                </a:solidFill>
              </a:rPr>
              <a:t>1</a:t>
            </a:r>
            <a:r>
              <a:rPr>
                <a:solidFill>
                  <a:srgbClr val="111111"/>
                </a:solidFill>
              </a:rPr>
              <a:t>], </a:t>
            </a:r>
          </a:p>
          <a:p>
            <a:pPr defTabSz="457200">
              <a:lnSpc>
                <a:spcPts val="3800"/>
              </a:lnSpc>
              <a:spcBef>
                <a:spcPts val="0"/>
              </a:spcBef>
              <a:defRPr sz="1600">
                <a:solidFill>
                  <a:srgbClr val="739200"/>
                </a:solidFill>
                <a:latin typeface="Menlo"/>
                <a:ea typeface="Menlo"/>
                <a:cs typeface="Menlo"/>
                <a:sym typeface="Menlo"/>
              </a:defRPr>
            </a:pPr>
            <a:r>
              <a:rPr>
                <a:solidFill>
                  <a:srgbClr val="111111"/>
                </a:solidFill>
              </a:rPr>
              <a:t>    </a:t>
            </a:r>
            <a:r>
              <a:t>'oranges'</a:t>
            </a:r>
            <a:r>
              <a:rPr>
                <a:solidFill>
                  <a:srgbClr val="111111"/>
                </a:solidFill>
              </a:rPr>
              <a:t>: [</a:t>
            </a:r>
            <a:r>
              <a:rPr>
                <a:solidFill>
                  <a:srgbClr val="538192"/>
                </a:solidFill>
              </a:rPr>
              <a:t>0</a:t>
            </a:r>
            <a:r>
              <a:rPr>
                <a:solidFill>
                  <a:srgbClr val="111111"/>
                </a:solidFill>
              </a:rPr>
              <a:t>, </a:t>
            </a:r>
            <a:r>
              <a:rPr>
                <a:solidFill>
                  <a:srgbClr val="538192"/>
                </a:solidFill>
              </a:rPr>
              <a:t>3</a:t>
            </a:r>
            <a:r>
              <a:rPr>
                <a:solidFill>
                  <a:srgbClr val="111111"/>
                </a:solidFill>
              </a:rPr>
              <a:t>, </a:t>
            </a:r>
            <a:r>
              <a:rPr>
                <a:solidFill>
                  <a:srgbClr val="538192"/>
                </a:solidFill>
              </a:rPr>
              <a:t>7</a:t>
            </a:r>
            <a:r>
              <a:rPr>
                <a:solidFill>
                  <a:srgbClr val="111111"/>
                </a:solidFill>
              </a:rPr>
              <a:t>, </a:t>
            </a:r>
            <a:r>
              <a:rPr>
                <a:solidFill>
                  <a:srgbClr val="538192"/>
                </a:solidFill>
              </a:rPr>
              <a:t>2</a:t>
            </a:r>
            <a:r>
              <a:rPr>
                <a:solidFill>
                  <a:srgbClr val="111111"/>
                </a:solidFill>
              </a:rPr>
              <a:t>]</a:t>
            </a:r>
          </a:p>
          <a:p>
            <a:pPr defTabSz="457200">
              <a:lnSpc>
                <a:spcPts val="3800"/>
              </a:lnSpc>
              <a:spcBef>
                <a:spcPts val="0"/>
              </a:spcBef>
              <a:defRPr sz="1600">
                <a:solidFill>
                  <a:srgbClr val="111111"/>
                </a:solidFill>
                <a:latin typeface="Menlo"/>
                <a:ea typeface="Menlo"/>
                <a:cs typeface="Menlo"/>
                <a:sym typeface="Menlo"/>
              </a:defRPr>
            </a:pPr>
            <a:r>
              <a:t>}</a:t>
            </a:r>
            <a:endParaRPr>
              <a:solidFill>
                <a:srgbClr val="333333"/>
              </a:solidFill>
            </a:endParaRPr>
          </a:p>
        </p:txBody>
      </p:sp>
      <p:sp>
        <p:nvSpPr>
          <p:cNvPr id="224" name="shopping = pd.DataFrame(data)…"/>
          <p:cNvSpPr txBox="1"/>
          <p:nvPr/>
        </p:nvSpPr>
        <p:spPr>
          <a:xfrm>
            <a:off x="7545475" y="7492999"/>
            <a:ext cx="3662065" cy="584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457200">
              <a:lnSpc>
                <a:spcPts val="3800"/>
              </a:lnSpc>
              <a:spcBef>
                <a:spcPts val="0"/>
              </a:spcBef>
              <a:defRPr sz="1600">
                <a:solidFill>
                  <a:srgbClr val="111111"/>
                </a:solidFill>
                <a:latin typeface="Menlo"/>
                <a:ea typeface="Menlo"/>
                <a:cs typeface="Menlo"/>
                <a:sym typeface="Menlo"/>
              </a:defRPr>
            </a:pPr>
            <a:r>
              <a:t>shopping = pd.DataFrame(data)</a:t>
            </a:r>
          </a:p>
          <a:p>
            <a:pPr defTabSz="457200">
              <a:lnSpc>
                <a:spcPts val="3800"/>
              </a:lnSpc>
              <a:spcBef>
                <a:spcPts val="0"/>
              </a:spcBef>
              <a:defRPr sz="1600">
                <a:solidFill>
                  <a:srgbClr val="111111"/>
                </a:solidFill>
                <a:latin typeface="Menlo"/>
                <a:ea typeface="Menlo"/>
                <a:cs typeface="Menlo"/>
                <a:sym typeface="Menlo"/>
              </a:defRPr>
            </a:pPr>
            <a:r>
              <a:t>shopping.[</a:t>
            </a:r>
            <a:r>
              <a:rPr>
                <a:solidFill>
                  <a:srgbClr val="739200"/>
                </a:solidFill>
              </a:rPr>
              <a:t>‘apples’</a:t>
            </a:r>
            <a:r>
              <a: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Workflow"/>
          <p:cNvSpPr txBox="1">
            <a:spLocks noGrp="1"/>
          </p:cNvSpPr>
          <p:nvPr>
            <p:ph type="body" idx="13"/>
          </p:nvPr>
        </p:nvSpPr>
        <p:spPr>
          <a:prstGeom prst="rect">
            <a:avLst/>
          </a:prstGeom>
        </p:spPr>
        <p:txBody>
          <a:bodyPr/>
          <a:lstStyle/>
          <a:p>
            <a:r>
              <a:t>Workflow</a:t>
            </a:r>
          </a:p>
        </p:txBody>
      </p:sp>
      <p:sp>
        <p:nvSpPr>
          <p:cNvPr id="229" name="ANACONDA"/>
          <p:cNvSpPr txBox="1">
            <a:spLocks noGrp="1"/>
          </p:cNvSpPr>
          <p:nvPr>
            <p:ph type="title"/>
          </p:nvPr>
        </p:nvSpPr>
        <p:spPr>
          <a:xfrm>
            <a:off x="406400" y="1677743"/>
            <a:ext cx="12192000" cy="723901"/>
          </a:xfrm>
          <a:prstGeom prst="rect">
            <a:avLst/>
          </a:prstGeom>
        </p:spPr>
        <p:txBody>
          <a:bodyPr/>
          <a:lstStyle>
            <a:lvl1pPr defTabSz="467359">
              <a:spcBef>
                <a:spcPts val="2200"/>
              </a:spcBef>
              <a:defRPr sz="4800"/>
            </a:lvl1pPr>
          </a:lstStyle>
          <a:p>
            <a:r>
              <a:t>ANACONDA</a:t>
            </a:r>
          </a:p>
        </p:txBody>
      </p:sp>
      <p:sp>
        <p:nvSpPr>
          <p:cNvPr id="230" name="The world’s most popular Python data science platform"/>
          <p:cNvSpPr txBox="1"/>
          <p:nvPr/>
        </p:nvSpPr>
        <p:spPr>
          <a:xfrm>
            <a:off x="382604" y="3247601"/>
            <a:ext cx="12215796" cy="8556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spcBef>
                <a:spcPts val="2800"/>
              </a:spcBef>
              <a:buClr>
                <a:schemeClr val="accent1"/>
              </a:buClr>
              <a:buFont typeface="Avenir Next"/>
              <a:defRPr sz="3400"/>
            </a:lvl1pPr>
          </a:lstStyle>
          <a:p>
            <a:r>
              <a:rPr dirty="0"/>
              <a:t>The world’s most popular Python data science platform</a:t>
            </a:r>
          </a:p>
        </p:txBody>
      </p:sp>
      <p:sp>
        <p:nvSpPr>
          <p:cNvPr id="231" name="Spyder"/>
          <p:cNvSpPr txBox="1"/>
          <p:nvPr/>
        </p:nvSpPr>
        <p:spPr>
          <a:xfrm>
            <a:off x="406400" y="5316332"/>
            <a:ext cx="12192000"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467359">
              <a:lnSpc>
                <a:spcPct val="80000"/>
              </a:lnSpc>
              <a:spcBef>
                <a:spcPts val="2200"/>
              </a:spcBef>
              <a:defRPr sz="4800" cap="all">
                <a:solidFill>
                  <a:schemeClr val="accent1"/>
                </a:solidFill>
                <a:latin typeface="+mn-lt"/>
                <a:ea typeface="+mn-ea"/>
                <a:cs typeface="+mn-cs"/>
                <a:sym typeface="DIN Condensed"/>
              </a:defRPr>
            </a:lvl1pPr>
          </a:lstStyle>
          <a:p>
            <a:r>
              <a:t>Spyder</a:t>
            </a:r>
          </a:p>
        </p:txBody>
      </p:sp>
      <p:sp>
        <p:nvSpPr>
          <p:cNvPr id="232" name="Scientific Python Development Environment"/>
          <p:cNvSpPr txBox="1"/>
          <p:nvPr/>
        </p:nvSpPr>
        <p:spPr>
          <a:xfrm>
            <a:off x="382604" y="6676316"/>
            <a:ext cx="12215796" cy="8556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a:spcBef>
                <a:spcPts val="2800"/>
              </a:spcBef>
              <a:buClr>
                <a:schemeClr val="accent1"/>
              </a:buClr>
              <a:buFont typeface="Avenir Next"/>
              <a:defRPr sz="3400"/>
            </a:lvl1pPr>
          </a:lstStyle>
          <a:p>
            <a:r>
              <a:rPr dirty="0"/>
              <a:t>Scientific Python Development Environment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Demo time!"/>
          <p:cNvSpPr txBox="1">
            <a:spLocks noGrp="1"/>
          </p:cNvSpPr>
          <p:nvPr>
            <p:ph type="title"/>
          </p:nvPr>
        </p:nvSpPr>
        <p:spPr>
          <a:xfrm>
            <a:off x="2370656" y="3622176"/>
            <a:ext cx="8263488" cy="2509249"/>
          </a:xfrm>
          <a:prstGeom prst="rect">
            <a:avLst/>
          </a:prstGeom>
        </p:spPr>
        <p:txBody>
          <a:bodyPr/>
          <a:lstStyle/>
          <a:p>
            <a:r>
              <a:t>Demo time!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https://tiny.cc/lse-titanic"/>
          <p:cNvSpPr txBox="1">
            <a:spLocks noGrp="1"/>
          </p:cNvSpPr>
          <p:nvPr>
            <p:ph type="title"/>
          </p:nvPr>
        </p:nvSpPr>
        <p:spPr>
          <a:xfrm>
            <a:off x="1925137" y="4308462"/>
            <a:ext cx="9872121" cy="1136676"/>
          </a:xfrm>
          <a:prstGeom prst="rect">
            <a:avLst/>
          </a:prstGeom>
        </p:spPr>
        <p:txBody>
          <a:bodyPr/>
          <a:lstStyle>
            <a:lvl1pPr defTabSz="274574">
              <a:defRPr sz="7990"/>
            </a:lvl1pPr>
          </a:lstStyle>
          <a:p>
            <a:r>
              <a:rPr dirty="0"/>
              <a:t>https://</a:t>
            </a:r>
            <a:r>
              <a:rPr dirty="0" err="1"/>
              <a:t>tiny.cc</a:t>
            </a:r>
            <a:r>
              <a:rPr dirty="0"/>
              <a:t>/</a:t>
            </a:r>
            <a:r>
              <a:rPr dirty="0" err="1"/>
              <a:t>lse</a:t>
            </a:r>
            <a:r>
              <a:rPr dirty="0"/>
              <a:t>-titanic</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2" name="Screenshot 2019-11-25 at 22.59.41.png" descr="Screenshot 2019-11-25 at 22.59.41.png"/>
          <p:cNvPicPr>
            <a:picLocks noChangeAspect="1"/>
          </p:cNvPicPr>
          <p:nvPr/>
        </p:nvPicPr>
        <p:blipFill>
          <a:blip r:embed="rId3"/>
          <a:stretch>
            <a:fillRect/>
          </a:stretch>
        </p:blipFill>
        <p:spPr>
          <a:xfrm>
            <a:off x="298450" y="806450"/>
            <a:ext cx="12407900" cy="8140700"/>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ext"/>
          <p:cNvSpPr txBox="1">
            <a:spLocks noGrp="1"/>
          </p:cNvSpPr>
          <p:nvPr>
            <p:ph type="body" idx="13"/>
          </p:nvPr>
        </p:nvSpPr>
        <p:spPr>
          <a:prstGeom prst="rect">
            <a:avLst/>
          </a:prstGeom>
        </p:spPr>
        <p:txBody>
          <a:bodyPr/>
          <a:lstStyle/>
          <a:p>
            <a:endParaRPr/>
          </a:p>
        </p:txBody>
      </p:sp>
      <p:sp>
        <p:nvSpPr>
          <p:cNvPr id="247" name="SUMMARY"/>
          <p:cNvSpPr txBox="1">
            <a:spLocks noGrp="1"/>
          </p:cNvSpPr>
          <p:nvPr>
            <p:ph type="title"/>
          </p:nvPr>
        </p:nvSpPr>
        <p:spPr>
          <a:prstGeom prst="rect">
            <a:avLst/>
          </a:prstGeom>
        </p:spPr>
        <p:txBody>
          <a:bodyPr/>
          <a:lstStyle>
            <a:lvl1pPr defTabSz="467359">
              <a:spcBef>
                <a:spcPts val="2200"/>
              </a:spcBef>
              <a:defRPr sz="4800"/>
            </a:lvl1pPr>
          </a:lstStyle>
          <a:p>
            <a:r>
              <a:t>SUMMARY</a:t>
            </a:r>
          </a:p>
        </p:txBody>
      </p:sp>
      <p:sp>
        <p:nvSpPr>
          <p:cNvPr id="248" name="Python is a high-level interpreted language commonly used in many fields…"/>
          <p:cNvSpPr txBox="1">
            <a:spLocks noGrp="1"/>
          </p:cNvSpPr>
          <p:nvPr>
            <p:ph type="body" idx="1"/>
          </p:nvPr>
        </p:nvSpPr>
        <p:spPr>
          <a:prstGeom prst="rect">
            <a:avLst/>
          </a:prstGeom>
        </p:spPr>
        <p:txBody>
          <a:bodyPr/>
          <a:lstStyle/>
          <a:p>
            <a:r>
              <a:t>Python is a high-level interpreted language commonly used in many fields</a:t>
            </a:r>
          </a:p>
          <a:p>
            <a:r>
              <a:t>Built-in data structures</a:t>
            </a:r>
          </a:p>
          <a:p>
            <a:r>
              <a:t>Many libraries made for and working smoothly with Python</a:t>
            </a:r>
          </a:p>
          <a:p>
            <a:r>
              <a:t>Libraries like seaborn and pandas can be used to extend its functionality for handling data and adding visualisation</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survivors.jpg" descr="survivors.jpg"/>
          <p:cNvPicPr>
            <a:picLocks noGrp="1" noChangeAspect="1"/>
          </p:cNvPicPr>
          <p:nvPr>
            <p:ph type="pic" idx="13"/>
          </p:nvPr>
        </p:nvPicPr>
        <p:blipFill>
          <a:blip r:embed="rId3"/>
          <a:srcRect r="11111"/>
          <a:stretch>
            <a:fillRect/>
          </a:stretch>
        </p:blipFill>
        <p:spPr>
          <a:xfrm>
            <a:off x="0" y="0"/>
            <a:ext cx="13004800" cy="9753600"/>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Questions?…"/>
          <p:cNvSpPr txBox="1">
            <a:spLocks noGrp="1"/>
          </p:cNvSpPr>
          <p:nvPr>
            <p:ph type="title"/>
          </p:nvPr>
        </p:nvSpPr>
        <p:spPr>
          <a:xfrm>
            <a:off x="406400" y="2616200"/>
            <a:ext cx="12192000" cy="4521200"/>
          </a:xfrm>
          <a:prstGeom prst="rect">
            <a:avLst/>
          </a:prstGeom>
        </p:spPr>
        <p:txBody>
          <a:bodyPr/>
          <a:lstStyle/>
          <a:p>
            <a:pPr defTabSz="566674">
              <a:defRPr sz="16490"/>
            </a:pPr>
            <a:r>
              <a:t>Questions?</a:t>
            </a:r>
          </a:p>
          <a:p>
            <a:pPr defTabSz="566674">
              <a:defRPr sz="16490"/>
            </a:pPr>
            <a:r>
              <a:t>code@wizofe.uk</a:t>
            </a:r>
          </a:p>
        </p:txBody>
      </p:sp>
      <p:sp>
        <p:nvSpPr>
          <p:cNvPr id="257" name="https://github.com/wizofe/lse-titanic"/>
          <p:cNvSpPr txBox="1"/>
          <p:nvPr/>
        </p:nvSpPr>
        <p:spPr>
          <a:xfrm>
            <a:off x="417945" y="7897062"/>
            <a:ext cx="12957276" cy="8606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233679">
              <a:lnSpc>
                <a:spcPct val="80000"/>
              </a:lnSpc>
              <a:spcBef>
                <a:spcPts val="0"/>
              </a:spcBef>
              <a:defRPr sz="6800" cap="all">
                <a:solidFill>
                  <a:schemeClr val="accent1"/>
                </a:solidFill>
                <a:latin typeface="+mn-lt"/>
                <a:ea typeface="+mn-ea"/>
                <a:cs typeface="+mn-cs"/>
                <a:sym typeface="DIN Condensed"/>
              </a:defRPr>
            </a:lvl1pPr>
          </a:lstStyle>
          <a:p>
            <a:r>
              <a:t>https://github.com/wizofe/lse-titanic</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hank yoU!"/>
          <p:cNvSpPr txBox="1">
            <a:spLocks noGrp="1"/>
          </p:cNvSpPr>
          <p:nvPr>
            <p:ph type="title"/>
          </p:nvPr>
        </p:nvSpPr>
        <p:spPr>
          <a:xfrm>
            <a:off x="2367184" y="5000948"/>
            <a:ext cx="8270432" cy="2596504"/>
          </a:xfrm>
          <a:prstGeom prst="rect">
            <a:avLst/>
          </a:prstGeom>
        </p:spPr>
        <p:txBody>
          <a:bodyPr/>
          <a:lstStyle/>
          <a:p>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Ioannis VALASAKIS…"/>
          <p:cNvSpPr txBox="1">
            <a:spLocks noGrp="1"/>
          </p:cNvSpPr>
          <p:nvPr>
            <p:ph type="title"/>
          </p:nvPr>
        </p:nvSpPr>
        <p:spPr>
          <a:xfrm>
            <a:off x="3221695" y="4164330"/>
            <a:ext cx="6561410" cy="4269740"/>
          </a:xfrm>
          <a:prstGeom prst="rect">
            <a:avLst/>
          </a:prstGeom>
        </p:spPr>
        <p:txBody>
          <a:bodyPr/>
          <a:lstStyle/>
          <a:p>
            <a:pPr algn="ctr" defTabSz="280415">
              <a:defRPr sz="8160"/>
            </a:pPr>
            <a:r>
              <a:t>Ioannis VALASAKIS</a:t>
            </a:r>
          </a:p>
          <a:p>
            <a:pPr algn="ctr" defTabSz="280415">
              <a:defRPr sz="8160">
                <a:solidFill>
                  <a:schemeClr val="accent5"/>
                </a:solidFill>
              </a:defRPr>
            </a:pPr>
            <a:r>
              <a:t>King’s college London</a:t>
            </a:r>
          </a:p>
          <a:p>
            <a:pPr algn="ctr" defTabSz="280415">
              <a:defRPr sz="8160"/>
            </a:pPr>
            <a:r>
              <a:t>[Ee-o-a-nn-e-s]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71">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7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7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1" build="p" bldLvl="5"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 name="1912.jpg" descr="1912.jpg"/>
          <p:cNvPicPr>
            <a:picLocks noGrp="1" noChangeAspect="1"/>
          </p:cNvPicPr>
          <p:nvPr>
            <p:ph type="pic" idx="13"/>
          </p:nvPr>
        </p:nvPicPr>
        <p:blipFill>
          <a:blip r:embed="rId3"/>
          <a:srcRect t="2598" b="2598"/>
          <a:stretch>
            <a:fillRect/>
          </a:stretch>
        </p:blipFill>
        <p:spPr>
          <a:xfrm>
            <a:off x="0" y="0"/>
            <a:ext cx="13004800" cy="9753600"/>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What is a computer program?"/>
          <p:cNvSpPr txBox="1">
            <a:spLocks noGrp="1"/>
          </p:cNvSpPr>
          <p:nvPr>
            <p:ph type="title"/>
          </p:nvPr>
        </p:nvSpPr>
        <p:spPr>
          <a:prstGeom prst="rect">
            <a:avLst/>
          </a:prstGeom>
        </p:spPr>
        <p:txBody>
          <a:bodyPr/>
          <a:lstStyle>
            <a:lvl1pPr defTabSz="350520">
              <a:defRPr sz="10200"/>
            </a:lvl1pPr>
          </a:lstStyle>
          <a:p>
            <a:r>
              <a:t>What is a computer program?</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What is python?"/>
          <p:cNvSpPr txBox="1">
            <a:spLocks noGrp="1"/>
          </p:cNvSpPr>
          <p:nvPr>
            <p:ph type="title"/>
          </p:nvPr>
        </p:nvSpPr>
        <p:spPr>
          <a:prstGeom prst="rect">
            <a:avLst/>
          </a:prstGeom>
        </p:spPr>
        <p:txBody>
          <a:bodyPr/>
          <a:lstStyle/>
          <a:p>
            <a:r>
              <a:t>What is python?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WHAT IS python?"/>
          <p:cNvSpPr txBox="1">
            <a:spLocks noGrp="1"/>
          </p:cNvSpPr>
          <p:nvPr>
            <p:ph type="body" idx="13"/>
          </p:nvPr>
        </p:nvSpPr>
        <p:spPr>
          <a:prstGeom prst="rect">
            <a:avLst/>
          </a:prstGeom>
        </p:spPr>
        <p:txBody>
          <a:bodyPr/>
          <a:lstStyle/>
          <a:p>
            <a:pPr marL="0" lvl="1" indent="0" defTabSz="457200">
              <a:lnSpc>
                <a:spcPct val="80000"/>
              </a:lnSpc>
              <a:spcBef>
                <a:spcPts val="0"/>
              </a:spcBef>
              <a:buClrTx/>
              <a:buSzTx/>
              <a:buFontTx/>
              <a:buNone/>
              <a:defRPr sz="2400" cap="all" spc="120">
                <a:latin typeface="DIN Alternate"/>
                <a:ea typeface="DIN Alternate"/>
                <a:cs typeface="DIN Alternate"/>
                <a:sym typeface="DIN Alternate"/>
              </a:defRPr>
            </a:pPr>
            <a:r>
              <a:t>WHAT IS python?</a:t>
            </a:r>
          </a:p>
        </p:txBody>
      </p:sp>
      <p:sp>
        <p:nvSpPr>
          <p:cNvPr id="188" name="Characteristics"/>
          <p:cNvSpPr txBox="1">
            <a:spLocks noGrp="1"/>
          </p:cNvSpPr>
          <p:nvPr>
            <p:ph type="title"/>
          </p:nvPr>
        </p:nvSpPr>
        <p:spPr>
          <a:prstGeom prst="rect">
            <a:avLst/>
          </a:prstGeom>
        </p:spPr>
        <p:txBody>
          <a:bodyPr/>
          <a:lstStyle>
            <a:lvl1pPr defTabSz="467359">
              <a:spcBef>
                <a:spcPts val="2200"/>
              </a:spcBef>
              <a:defRPr sz="4800"/>
            </a:lvl1pPr>
          </a:lstStyle>
          <a:p>
            <a:r>
              <a:t>Characteristics</a:t>
            </a:r>
          </a:p>
        </p:txBody>
      </p:sp>
      <p:sp>
        <p:nvSpPr>
          <p:cNvPr id="189" name="High-level interpreted language…"/>
          <p:cNvSpPr txBox="1">
            <a:spLocks noGrp="1"/>
          </p:cNvSpPr>
          <p:nvPr>
            <p:ph type="body" idx="1"/>
          </p:nvPr>
        </p:nvSpPr>
        <p:spPr>
          <a:prstGeom prst="rect">
            <a:avLst/>
          </a:prstGeom>
        </p:spPr>
        <p:txBody>
          <a:bodyPr/>
          <a:lstStyle/>
          <a:p>
            <a:r>
              <a:t>High-level interpreted language</a:t>
            </a:r>
          </a:p>
          <a:p>
            <a:r>
              <a:t>Portable</a:t>
            </a:r>
          </a:p>
          <a:p>
            <a:r>
              <a:t>Readable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uses"/>
          <p:cNvSpPr txBox="1">
            <a:spLocks noGrp="1"/>
          </p:cNvSpPr>
          <p:nvPr>
            <p:ph type="body" idx="13"/>
          </p:nvPr>
        </p:nvSpPr>
        <p:spPr>
          <a:prstGeom prst="rect">
            <a:avLst/>
          </a:prstGeom>
        </p:spPr>
        <p:txBody>
          <a:bodyPr/>
          <a:lstStyle/>
          <a:p>
            <a:pPr marL="0" lvl="1" indent="0" defTabSz="457200">
              <a:lnSpc>
                <a:spcPct val="80000"/>
              </a:lnSpc>
              <a:spcBef>
                <a:spcPts val="0"/>
              </a:spcBef>
              <a:buClrTx/>
              <a:buSzTx/>
              <a:buFontTx/>
              <a:buNone/>
              <a:defRPr sz="2400" cap="all" spc="120">
                <a:latin typeface="DIN Alternate"/>
                <a:ea typeface="DIN Alternate"/>
                <a:cs typeface="DIN Alternate"/>
                <a:sym typeface="DIN Alternate"/>
              </a:defRPr>
            </a:pPr>
            <a:r>
              <a:t>uses</a:t>
            </a:r>
          </a:p>
        </p:txBody>
      </p:sp>
      <p:sp>
        <p:nvSpPr>
          <p:cNvPr id="194" name="Where is it used?"/>
          <p:cNvSpPr txBox="1">
            <a:spLocks noGrp="1"/>
          </p:cNvSpPr>
          <p:nvPr>
            <p:ph type="title"/>
          </p:nvPr>
        </p:nvSpPr>
        <p:spPr>
          <a:prstGeom prst="rect">
            <a:avLst/>
          </a:prstGeom>
        </p:spPr>
        <p:txBody>
          <a:bodyPr/>
          <a:lstStyle>
            <a:lvl1pPr defTabSz="467359">
              <a:spcBef>
                <a:spcPts val="2200"/>
              </a:spcBef>
              <a:defRPr sz="4800"/>
            </a:lvl1pPr>
          </a:lstStyle>
          <a:p>
            <a:r>
              <a:t>Where is it used?</a:t>
            </a:r>
          </a:p>
        </p:txBody>
      </p:sp>
      <p:sp>
        <p:nvSpPr>
          <p:cNvPr id="195" name="Machine Learning…"/>
          <p:cNvSpPr txBox="1">
            <a:spLocks noGrp="1"/>
          </p:cNvSpPr>
          <p:nvPr>
            <p:ph type="body" idx="1"/>
          </p:nvPr>
        </p:nvSpPr>
        <p:spPr>
          <a:prstGeom prst="rect">
            <a:avLst/>
          </a:prstGeom>
        </p:spPr>
        <p:txBody>
          <a:bodyPr/>
          <a:lstStyle/>
          <a:p>
            <a:r>
              <a:t>Machine Learning</a:t>
            </a:r>
          </a:p>
          <a:p>
            <a:r>
              <a:t>Computer Vision</a:t>
            </a:r>
          </a:p>
          <a:p>
            <a:r>
              <a:t>Web Development</a:t>
            </a:r>
          </a:p>
          <a:p>
            <a:r>
              <a:t>Data Analysis</a:t>
            </a:r>
          </a:p>
          <a:p>
            <a:r>
              <a:t>Internet of Things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uses"/>
          <p:cNvSpPr txBox="1">
            <a:spLocks noGrp="1"/>
          </p:cNvSpPr>
          <p:nvPr>
            <p:ph type="body" idx="13"/>
          </p:nvPr>
        </p:nvSpPr>
        <p:spPr>
          <a:prstGeom prst="rect">
            <a:avLst/>
          </a:prstGeom>
        </p:spPr>
        <p:txBody>
          <a:bodyPr/>
          <a:lstStyle/>
          <a:p>
            <a:pPr marL="0" lvl="1" indent="0" defTabSz="457200">
              <a:lnSpc>
                <a:spcPct val="80000"/>
              </a:lnSpc>
              <a:spcBef>
                <a:spcPts val="0"/>
              </a:spcBef>
              <a:buClrTx/>
              <a:buSzTx/>
              <a:buFontTx/>
              <a:buNone/>
              <a:defRPr sz="2400" cap="all" spc="120">
                <a:latin typeface="DIN Alternate"/>
                <a:ea typeface="DIN Alternate"/>
                <a:cs typeface="DIN Alternate"/>
                <a:sym typeface="DIN Alternate"/>
              </a:defRPr>
            </a:pPr>
            <a:r>
              <a:t>uses</a:t>
            </a:r>
          </a:p>
        </p:txBody>
      </p:sp>
      <p:sp>
        <p:nvSpPr>
          <p:cNvPr id="200" name="Who is using it?"/>
          <p:cNvSpPr txBox="1">
            <a:spLocks noGrp="1"/>
          </p:cNvSpPr>
          <p:nvPr>
            <p:ph type="title"/>
          </p:nvPr>
        </p:nvSpPr>
        <p:spPr>
          <a:prstGeom prst="rect">
            <a:avLst/>
          </a:prstGeom>
        </p:spPr>
        <p:txBody>
          <a:bodyPr/>
          <a:lstStyle>
            <a:lvl1pPr defTabSz="467359">
              <a:spcBef>
                <a:spcPts val="2200"/>
              </a:spcBef>
              <a:defRPr sz="4800"/>
            </a:lvl1pPr>
          </a:lstStyle>
          <a:p>
            <a:r>
              <a:t>Who is using it?</a:t>
            </a:r>
          </a:p>
        </p:txBody>
      </p:sp>
      <p:pic>
        <p:nvPicPr>
          <p:cNvPr id="201" name="open-graph-default.png" descr="open-graph-default.png"/>
          <p:cNvPicPr>
            <a:picLocks noChangeAspect="1"/>
          </p:cNvPicPr>
          <p:nvPr/>
        </p:nvPicPr>
        <p:blipFill>
          <a:blip r:embed="rId3"/>
          <a:stretch>
            <a:fillRect/>
          </a:stretch>
        </p:blipFill>
        <p:spPr>
          <a:xfrm>
            <a:off x="5128130" y="6287161"/>
            <a:ext cx="2868430" cy="1505927"/>
          </a:xfrm>
          <a:prstGeom prst="rect">
            <a:avLst/>
          </a:prstGeom>
          <a:ln w="12700">
            <a:miter lim="400000"/>
          </a:ln>
        </p:spPr>
      </p:pic>
      <p:pic>
        <p:nvPicPr>
          <p:cNvPr id="202" name="best_amazon_deals_thumb800.jpg" descr="best_amazon_deals_thumb800.jpg"/>
          <p:cNvPicPr>
            <a:picLocks noChangeAspect="1"/>
          </p:cNvPicPr>
          <p:nvPr/>
        </p:nvPicPr>
        <p:blipFill>
          <a:blip r:embed="rId4"/>
          <a:stretch>
            <a:fillRect/>
          </a:stretch>
        </p:blipFill>
        <p:spPr>
          <a:xfrm>
            <a:off x="7250823" y="4026310"/>
            <a:ext cx="3946759" cy="2220052"/>
          </a:xfrm>
          <a:prstGeom prst="rect">
            <a:avLst/>
          </a:prstGeom>
          <a:ln w="12700">
            <a:miter lim="400000"/>
          </a:ln>
        </p:spPr>
      </p:pic>
      <p:pic>
        <p:nvPicPr>
          <p:cNvPr id="203" name="download.png" descr="download.png"/>
          <p:cNvPicPr>
            <a:picLocks noChangeAspect="1"/>
          </p:cNvPicPr>
          <p:nvPr/>
        </p:nvPicPr>
        <p:blipFill>
          <a:blip r:embed="rId5"/>
          <a:stretch>
            <a:fillRect/>
          </a:stretch>
        </p:blipFill>
        <p:spPr>
          <a:xfrm>
            <a:off x="1807218" y="4473273"/>
            <a:ext cx="3768991" cy="1326127"/>
          </a:xfrm>
          <a:prstGeom prst="rect">
            <a:avLst/>
          </a:prstGeom>
          <a:ln w="12700">
            <a:miter lim="400000"/>
          </a:ln>
        </p:spPr>
      </p:pic>
      <p:pic>
        <p:nvPicPr>
          <p:cNvPr id="204" name="google2.0.0.jpg" descr="google2.0.0.jpg"/>
          <p:cNvPicPr>
            <a:picLocks noChangeAspect="1"/>
          </p:cNvPicPr>
          <p:nvPr/>
        </p:nvPicPr>
        <p:blipFill>
          <a:blip r:embed="rId6"/>
          <a:stretch>
            <a:fillRect/>
          </a:stretch>
        </p:blipFill>
        <p:spPr>
          <a:xfrm>
            <a:off x="5193252" y="2684096"/>
            <a:ext cx="2738185" cy="1825458"/>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HE BASICS"/>
          <p:cNvSpPr txBox="1">
            <a:spLocks noGrp="1"/>
          </p:cNvSpPr>
          <p:nvPr>
            <p:ph type="body" idx="13"/>
          </p:nvPr>
        </p:nvSpPr>
        <p:spPr>
          <a:prstGeom prst="rect">
            <a:avLst/>
          </a:prstGeom>
        </p:spPr>
        <p:txBody>
          <a:bodyPr/>
          <a:lstStyle/>
          <a:p>
            <a:r>
              <a:t>THE BASICS</a:t>
            </a:r>
          </a:p>
        </p:txBody>
      </p:sp>
      <p:sp>
        <p:nvSpPr>
          <p:cNvPr id="209" name="output/functions"/>
          <p:cNvSpPr txBox="1">
            <a:spLocks noGrp="1"/>
          </p:cNvSpPr>
          <p:nvPr>
            <p:ph type="title"/>
          </p:nvPr>
        </p:nvSpPr>
        <p:spPr>
          <a:prstGeom prst="rect">
            <a:avLst/>
          </a:prstGeom>
        </p:spPr>
        <p:txBody>
          <a:bodyPr/>
          <a:lstStyle>
            <a:lvl1pPr defTabSz="467359">
              <a:spcBef>
                <a:spcPts val="2200"/>
              </a:spcBef>
              <a:defRPr sz="4800"/>
            </a:lvl1pPr>
          </a:lstStyle>
          <a:p>
            <a:r>
              <a:t>output/functions</a:t>
            </a:r>
          </a:p>
        </p:txBody>
      </p:sp>
      <p:sp>
        <p:nvSpPr>
          <p:cNvPr id="210" name="print(‘Hello Python!’)…"/>
          <p:cNvSpPr txBox="1">
            <a:spLocks noGrp="1"/>
          </p:cNvSpPr>
          <p:nvPr>
            <p:ph type="body" sz="quarter" idx="1"/>
          </p:nvPr>
        </p:nvSpPr>
        <p:spPr>
          <a:xfrm>
            <a:off x="52782" y="2458636"/>
            <a:ext cx="5839398" cy="1420028"/>
          </a:xfrm>
          <a:prstGeom prst="rect">
            <a:avLst/>
          </a:prstGeom>
        </p:spPr>
        <p:txBody>
          <a:bodyPr/>
          <a:lstStyle/>
          <a:p>
            <a:pPr marL="0" lvl="1" indent="377825" defTabSz="496570">
              <a:spcBef>
                <a:spcPts val="2300"/>
              </a:spcBef>
              <a:buSzTx/>
              <a:buNone/>
              <a:defRPr sz="2890"/>
            </a:pPr>
            <a:r>
              <a:rPr dirty="0"/>
              <a:t>print(‘Hello Python!’)</a:t>
            </a:r>
          </a:p>
          <a:p>
            <a:pPr marL="0" lvl="1" indent="377825" defTabSz="496570">
              <a:spcBef>
                <a:spcPts val="2300"/>
              </a:spcBef>
              <a:buSzTx/>
              <a:buNone/>
              <a:defRPr sz="2890"/>
            </a:pPr>
            <a:r>
              <a:rPr dirty="0"/>
              <a:t>draw(x)</a:t>
            </a:r>
          </a:p>
        </p:txBody>
      </p:sp>
      <p:sp>
        <p:nvSpPr>
          <p:cNvPr id="211" name="VARIABLES"/>
          <p:cNvSpPr txBox="1"/>
          <p:nvPr/>
        </p:nvSpPr>
        <p:spPr>
          <a:xfrm>
            <a:off x="7794949" y="1429619"/>
            <a:ext cx="2662680"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467359">
              <a:lnSpc>
                <a:spcPct val="80000"/>
              </a:lnSpc>
              <a:spcBef>
                <a:spcPts val="2200"/>
              </a:spcBef>
              <a:defRPr sz="4800" cap="all">
                <a:solidFill>
                  <a:schemeClr val="accent1"/>
                </a:solidFill>
                <a:latin typeface="+mn-lt"/>
                <a:ea typeface="+mn-ea"/>
                <a:cs typeface="+mn-cs"/>
                <a:sym typeface="DIN Condensed"/>
              </a:defRPr>
            </a:lvl1pPr>
          </a:lstStyle>
          <a:p>
            <a:r>
              <a:t>VARIABLES</a:t>
            </a:r>
          </a:p>
        </p:txBody>
      </p:sp>
      <p:sp>
        <p:nvSpPr>
          <p:cNvPr id="212" name="a = 3…"/>
          <p:cNvSpPr txBox="1"/>
          <p:nvPr/>
        </p:nvSpPr>
        <p:spPr>
          <a:xfrm>
            <a:off x="7490089" y="2367681"/>
            <a:ext cx="2032568" cy="14200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lvl="1" indent="377825" defTabSz="496570">
              <a:spcBef>
                <a:spcPts val="2300"/>
              </a:spcBef>
              <a:buClr>
                <a:schemeClr val="accent1"/>
              </a:buClr>
              <a:buFont typeface="Avenir Next"/>
              <a:defRPr sz="2890"/>
            </a:pPr>
            <a:r>
              <a:rPr dirty="0"/>
              <a:t>a = 3</a:t>
            </a:r>
          </a:p>
          <a:p>
            <a:pPr lvl="1" indent="377825" defTabSz="496570">
              <a:spcBef>
                <a:spcPts val="2300"/>
              </a:spcBef>
              <a:buClr>
                <a:schemeClr val="accent1"/>
              </a:buClr>
              <a:buFont typeface="Avenir Next"/>
              <a:defRPr sz="2890"/>
            </a:pPr>
            <a:r>
              <a:rPr dirty="0"/>
              <a:t>b = ‘3’</a:t>
            </a:r>
          </a:p>
        </p:txBody>
      </p:sp>
      <p:sp>
        <p:nvSpPr>
          <p:cNvPr id="213" name="Data types"/>
          <p:cNvSpPr txBox="1"/>
          <p:nvPr/>
        </p:nvSpPr>
        <p:spPr>
          <a:xfrm>
            <a:off x="394502" y="4514850"/>
            <a:ext cx="2497411" cy="723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467359">
              <a:lnSpc>
                <a:spcPct val="80000"/>
              </a:lnSpc>
              <a:spcBef>
                <a:spcPts val="2200"/>
              </a:spcBef>
              <a:defRPr sz="4800" cap="all">
                <a:solidFill>
                  <a:schemeClr val="accent1"/>
                </a:solidFill>
                <a:latin typeface="+mn-lt"/>
                <a:ea typeface="+mn-ea"/>
                <a:cs typeface="+mn-cs"/>
                <a:sym typeface="DIN Condensed"/>
              </a:defRPr>
            </a:lvl1pPr>
          </a:lstStyle>
          <a:p>
            <a:r>
              <a:t>Data types</a:t>
            </a:r>
          </a:p>
        </p:txBody>
      </p:sp>
      <p:sp>
        <p:nvSpPr>
          <p:cNvPr id="214" name="Integer…"/>
          <p:cNvSpPr txBox="1"/>
          <p:nvPr/>
        </p:nvSpPr>
        <p:spPr>
          <a:xfrm>
            <a:off x="394502" y="5389114"/>
            <a:ext cx="2497411" cy="37981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marL="444500" indent="-444500">
              <a:spcBef>
                <a:spcPts val="2800"/>
              </a:spcBef>
              <a:buClr>
                <a:schemeClr val="accent1"/>
              </a:buClr>
              <a:buSzPct val="104999"/>
              <a:buFont typeface="Avenir Next"/>
              <a:buChar char="▸"/>
              <a:defRPr sz="3400"/>
            </a:pPr>
            <a:r>
              <a:t>Integer</a:t>
            </a:r>
          </a:p>
          <a:p>
            <a:pPr marL="444500" indent="-444500">
              <a:spcBef>
                <a:spcPts val="2800"/>
              </a:spcBef>
              <a:buClr>
                <a:schemeClr val="accent1"/>
              </a:buClr>
              <a:buSzPct val="104999"/>
              <a:buFont typeface="Avenir Next"/>
              <a:buChar char="▸"/>
              <a:defRPr sz="3400"/>
            </a:pPr>
            <a:r>
              <a:t>Float</a:t>
            </a:r>
          </a:p>
          <a:p>
            <a:pPr marL="444500" indent="-444500">
              <a:spcBef>
                <a:spcPts val="2800"/>
              </a:spcBef>
              <a:buClr>
                <a:schemeClr val="accent1"/>
              </a:buClr>
              <a:buSzPct val="104999"/>
              <a:buFont typeface="Avenir Next"/>
              <a:buChar char="▸"/>
              <a:defRPr sz="3400"/>
            </a:pPr>
            <a:r>
              <a:t>String</a:t>
            </a:r>
          </a:p>
          <a:p>
            <a:pPr marL="444500" indent="-444500">
              <a:spcBef>
                <a:spcPts val="2800"/>
              </a:spcBef>
              <a:buClr>
                <a:schemeClr val="accent1"/>
              </a:buClr>
              <a:buSzPct val="104999"/>
              <a:buFont typeface="Avenir Next"/>
              <a:buChar char="▸"/>
              <a:defRPr sz="3400"/>
            </a:pPr>
            <a:r>
              <a:t>Boolean</a:t>
            </a:r>
          </a:p>
        </p:txBody>
      </p:sp>
      <p:sp>
        <p:nvSpPr>
          <p:cNvPr id="215" name="ARITHMETIC OPERATIONS"/>
          <p:cNvSpPr txBox="1"/>
          <p:nvPr/>
        </p:nvSpPr>
        <p:spPr>
          <a:xfrm>
            <a:off x="7794949" y="4487680"/>
            <a:ext cx="5105220" cy="7465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443991">
              <a:lnSpc>
                <a:spcPct val="80000"/>
              </a:lnSpc>
              <a:spcBef>
                <a:spcPts val="2100"/>
              </a:spcBef>
              <a:defRPr sz="4560" cap="all">
                <a:solidFill>
                  <a:schemeClr val="accent1"/>
                </a:solidFill>
                <a:latin typeface="+mn-lt"/>
                <a:ea typeface="+mn-ea"/>
                <a:cs typeface="+mn-cs"/>
                <a:sym typeface="DIN Condensed"/>
              </a:defRPr>
            </a:lvl1pPr>
          </a:lstStyle>
          <a:p>
            <a:r>
              <a:rPr dirty="0"/>
              <a:t>ARITHMETIC OPERATIONS</a:t>
            </a:r>
          </a:p>
        </p:txBody>
      </p:sp>
      <p:sp>
        <p:nvSpPr>
          <p:cNvPr id="216" name="+…"/>
          <p:cNvSpPr txBox="1"/>
          <p:nvPr/>
        </p:nvSpPr>
        <p:spPr>
          <a:xfrm>
            <a:off x="7877583" y="5261427"/>
            <a:ext cx="2497411" cy="37981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marL="266700" indent="-266700" defTabSz="350520">
              <a:spcBef>
                <a:spcPts val="1600"/>
              </a:spcBef>
              <a:buClr>
                <a:schemeClr val="accent1"/>
              </a:buClr>
              <a:buSzPct val="104999"/>
              <a:buFont typeface="Avenir Next"/>
              <a:buChar char="▸"/>
              <a:defRPr sz="2040"/>
            </a:pPr>
            <a:r>
              <a:rPr dirty="0"/>
              <a:t>+</a:t>
            </a:r>
          </a:p>
          <a:p>
            <a:pPr marL="266700" indent="-266700" defTabSz="350520">
              <a:spcBef>
                <a:spcPts val="1600"/>
              </a:spcBef>
              <a:buClr>
                <a:schemeClr val="accent1"/>
              </a:buClr>
              <a:buSzPct val="104999"/>
              <a:buFont typeface="Avenir Next"/>
              <a:buChar char="▸"/>
              <a:defRPr sz="2040"/>
            </a:pPr>
            <a:r>
              <a:rPr dirty="0"/>
              <a:t>/</a:t>
            </a:r>
          </a:p>
          <a:p>
            <a:pPr marL="266700" indent="-266700" defTabSz="350520">
              <a:spcBef>
                <a:spcPts val="1600"/>
              </a:spcBef>
              <a:buClr>
                <a:schemeClr val="accent1"/>
              </a:buClr>
              <a:buSzPct val="104999"/>
              <a:buFont typeface="Avenir Next"/>
              <a:buChar char="▸"/>
              <a:defRPr sz="2040"/>
            </a:pPr>
            <a:r>
              <a:rPr dirty="0"/>
              <a:t>*</a:t>
            </a:r>
          </a:p>
          <a:p>
            <a:pPr marL="266700" indent="-266700" defTabSz="350520">
              <a:spcBef>
                <a:spcPts val="1600"/>
              </a:spcBef>
              <a:buClr>
                <a:schemeClr val="accent1"/>
              </a:buClr>
              <a:buSzPct val="104999"/>
              <a:buFont typeface="Avenir Next"/>
              <a:buChar char="▸"/>
              <a:defRPr sz="2040"/>
            </a:pPr>
            <a:r>
              <a:rPr dirty="0"/>
              <a:t>-</a:t>
            </a:r>
          </a:p>
          <a:p>
            <a:pPr marL="266700" indent="-266700" defTabSz="350520">
              <a:spcBef>
                <a:spcPts val="1600"/>
              </a:spcBef>
              <a:buClr>
                <a:schemeClr val="accent1"/>
              </a:buClr>
              <a:buSzPct val="104999"/>
              <a:buFont typeface="Avenir Next"/>
              <a:buChar char="▸"/>
              <a:defRPr sz="2040"/>
            </a:pPr>
            <a:r>
              <a:rPr dirty="0"/>
              <a:t>&gt;, &gt;=</a:t>
            </a:r>
          </a:p>
          <a:p>
            <a:pPr marL="266700" indent="-266700" defTabSz="350520">
              <a:spcBef>
                <a:spcPts val="1600"/>
              </a:spcBef>
              <a:buClr>
                <a:schemeClr val="accent1"/>
              </a:buClr>
              <a:buSzPct val="104999"/>
              <a:buFont typeface="Avenir Next"/>
              <a:buChar char="▸"/>
              <a:defRPr sz="2040"/>
            </a:pPr>
            <a:r>
              <a:rPr dirty="0"/>
              <a:t>&lt;, &lt;=</a:t>
            </a:r>
          </a:p>
          <a:p>
            <a:pPr marL="266700" indent="-266700" defTabSz="350520">
              <a:spcBef>
                <a:spcPts val="1600"/>
              </a:spcBef>
              <a:buClr>
                <a:schemeClr val="accent1"/>
              </a:buClr>
              <a:buSzPct val="104999"/>
              <a:buFont typeface="Avenir Next"/>
              <a:buChar char="▸"/>
              <a:defRPr sz="2040"/>
            </a:pPr>
            <a:r>
              <a:rPr dirty="0"/>
              <a:t>and, or, not</a:t>
            </a:r>
          </a:p>
        </p:txBody>
      </p:sp>
    </p:spTree>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1011</Words>
  <Application>Microsoft Macintosh PowerPoint</Application>
  <PresentationFormat>Custom</PresentationFormat>
  <Paragraphs>87</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Avenir Next</vt:lpstr>
      <vt:lpstr>Avenir Next Medium</vt:lpstr>
      <vt:lpstr>DIN Alternate</vt:lpstr>
      <vt:lpstr>DIN Condensed</vt:lpstr>
      <vt:lpstr>Helvetica</vt:lpstr>
      <vt:lpstr>Helvetica Neue</vt:lpstr>
      <vt:lpstr>Menlo</vt:lpstr>
      <vt:lpstr>New_Template7</vt:lpstr>
      <vt:lpstr>TITANIC</vt:lpstr>
      <vt:lpstr>Ioannis VALASAKIS King’s college London [Ee-o-a-nn-e-s]</vt:lpstr>
      <vt:lpstr>PowerPoint Presentation</vt:lpstr>
      <vt:lpstr>What is a computer program?</vt:lpstr>
      <vt:lpstr>What is python?</vt:lpstr>
      <vt:lpstr>Characteristics</vt:lpstr>
      <vt:lpstr>Where is it used?</vt:lpstr>
      <vt:lpstr>Who is using it?</vt:lpstr>
      <vt:lpstr>output/functions</vt:lpstr>
      <vt:lpstr>(VERY QUICK) INTRO TO PANDAS</vt:lpstr>
      <vt:lpstr>ANACONDA</vt:lpstr>
      <vt:lpstr>Demo time!</vt:lpstr>
      <vt:lpstr>https://tiny.cc/lse-titanic</vt:lpstr>
      <vt:lpstr>PowerPoint Presentation</vt:lpstr>
      <vt:lpstr>SUMMARY</vt:lpstr>
      <vt:lpstr>PowerPoint Presentation</vt:lpstr>
      <vt:lpstr>Questions? code@wizofe.uk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dc:title>
  <cp:lastModifiedBy>Valasakis, Ioannis</cp:lastModifiedBy>
  <cp:revision>4</cp:revision>
  <dcterms:modified xsi:type="dcterms:W3CDTF">2019-11-26T08:59:36Z</dcterms:modified>
</cp:coreProperties>
</file>