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2D8"/>
    <a:srgbClr val="D88080"/>
    <a:srgbClr val="80BCD2"/>
    <a:srgbClr val="C1AA6B"/>
    <a:srgbClr val="D8CAA2"/>
    <a:srgbClr val="80C6A2"/>
    <a:srgbClr val="00CC66"/>
    <a:srgbClr val="CC66FF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211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F99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F99 Phase</c:v>
                </c:pt>
              </c:strCache>
            </c:strRef>
          </c:tx>
          <c:dPt>
            <c:idx val="0"/>
            <c:bubble3D val="0"/>
            <c:spPr>
              <a:solidFill>
                <a:srgbClr val="C6A2D8"/>
              </a:solidFill>
              <a:ln w="19050">
                <a:solidFill>
                  <a:srgbClr val="C6A2D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03-4F45-90D3-ECFE2EFD4335}"/>
              </c:ext>
            </c:extLst>
          </c:dPt>
          <c:dPt>
            <c:idx val="1"/>
            <c:bubble3D val="0"/>
            <c:spPr>
              <a:solidFill>
                <a:srgbClr val="D88080"/>
              </a:solidFill>
              <a:ln w="19050">
                <a:solidFill>
                  <a:srgbClr val="D880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03-4F45-90D3-ECFE2EFD4335}"/>
              </c:ext>
            </c:extLst>
          </c:dPt>
          <c:dPt>
            <c:idx val="2"/>
            <c:bubble3D val="0"/>
            <c:spPr>
              <a:solidFill>
                <a:srgbClr val="80BCD2"/>
              </a:solidFill>
              <a:ln w="19050">
                <a:solidFill>
                  <a:srgbClr val="80BCD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D03-4F45-90D3-ECFE2EFD4335}"/>
              </c:ext>
            </c:extLst>
          </c:dPt>
          <c:dPt>
            <c:idx val="3"/>
            <c:bubble3D val="0"/>
            <c:spPr>
              <a:solidFill>
                <a:srgbClr val="D8CAA2"/>
              </a:solidFill>
              <a:ln w="19050">
                <a:solidFill>
                  <a:srgbClr val="D8CAA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03-4F45-90D3-ECFE2EFD4335}"/>
              </c:ext>
            </c:extLst>
          </c:dPt>
          <c:dLbls>
            <c:dLbl>
              <c:idx val="0"/>
              <c:layout>
                <c:manualLayout>
                  <c:x val="3.2662582909823761E-2"/>
                  <c:y val="-6.5270958036355714E-2"/>
                </c:manualLayout>
              </c:layout>
              <c:tx>
                <c:rich>
                  <a:bodyPr/>
                  <a:lstStyle/>
                  <a:p>
                    <a:fld id="{4042F6EC-9823-47F2-993F-E5826AA54AB7}" type="CATEGORYNAME">
                      <a:rPr lang="en-US">
                        <a:solidFill>
                          <a:srgbClr val="C6A2D8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03-4F45-90D3-ECFE2EFD4335}"/>
                </c:ext>
              </c:extLst>
            </c:dLbl>
            <c:dLbl>
              <c:idx val="1"/>
              <c:layout>
                <c:manualLayout>
                  <c:x val="6.084206620457274E-5"/>
                  <c:y val="3.9240803633273256E-3"/>
                </c:manualLayout>
              </c:layout>
              <c:tx>
                <c:rich>
                  <a:bodyPr/>
                  <a:lstStyle/>
                  <a:p>
                    <a:fld id="{D640A5D0-F89F-46FF-83A6-70024AB0726C}" type="CATEGORYNAME">
                      <a:rPr lang="en-US" dirty="0">
                        <a:solidFill>
                          <a:srgbClr val="D88080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D03-4F45-90D3-ECFE2EFD4335}"/>
                </c:ext>
              </c:extLst>
            </c:dLbl>
            <c:dLbl>
              <c:idx val="2"/>
              <c:layout>
                <c:manualLayout>
                  <c:x val="3.3014726381820382E-2"/>
                  <c:y val="4.8416487066736714E-2"/>
                </c:manualLayout>
              </c:layout>
              <c:tx>
                <c:rich>
                  <a:bodyPr/>
                  <a:lstStyle/>
                  <a:p>
                    <a:fld id="{1878A334-70BB-4B1C-9AB9-14CDA5E8EABC}" type="CATEGORYNAME">
                      <a:rPr lang="en-US">
                        <a:solidFill>
                          <a:srgbClr val="80BCD2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08713924807606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D03-4F45-90D3-ECFE2EFD4335}"/>
                </c:ext>
              </c:extLst>
            </c:dLbl>
            <c:dLbl>
              <c:idx val="3"/>
              <c:layout>
                <c:manualLayout>
                  <c:x val="6.92536819957318E-2"/>
                  <c:y val="3.5954802867531777E-2"/>
                </c:manualLayout>
              </c:layout>
              <c:tx>
                <c:rich>
                  <a:bodyPr/>
                  <a:lstStyle/>
                  <a:p>
                    <a:fld id="{9EDA85FF-6648-4AD6-990D-EAB4AE02D7C5}" type="CATEGORYNAME">
                      <a:rPr lang="en-US">
                        <a:solidFill>
                          <a:srgbClr val="C1AA6B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04673391182663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D03-4F45-90D3-ECFE2EFD43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Teaching &amp; Mentorship</c:v>
                </c:pt>
                <c:pt idx="2">
                  <c:v>Conferences &amp; Workshops</c:v>
                </c:pt>
                <c:pt idx="3">
                  <c:v>Professional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10</c:v>
                </c:pt>
                <c:pt idx="2">
                  <c:v>10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3-4F45-90D3-ECFE2EFD4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K00 Phase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F99 Phase</c:v>
                </c:pt>
              </c:strCache>
            </c:strRef>
          </c:tx>
          <c:dPt>
            <c:idx val="0"/>
            <c:bubble3D val="0"/>
            <c:spPr>
              <a:solidFill>
                <a:srgbClr val="C6A2D8"/>
              </a:solidFill>
              <a:ln w="19050">
                <a:solidFill>
                  <a:srgbClr val="C6A2D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4F-4292-9BDC-EFB14E0D41A0}"/>
              </c:ext>
            </c:extLst>
          </c:dPt>
          <c:dPt>
            <c:idx val="1"/>
            <c:bubble3D val="0"/>
            <c:spPr>
              <a:solidFill>
                <a:srgbClr val="D88080"/>
              </a:solidFill>
              <a:ln w="19050">
                <a:solidFill>
                  <a:srgbClr val="D880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4F-4292-9BDC-EFB14E0D41A0}"/>
              </c:ext>
            </c:extLst>
          </c:dPt>
          <c:dPt>
            <c:idx val="2"/>
            <c:bubble3D val="0"/>
            <c:spPr>
              <a:solidFill>
                <a:srgbClr val="80BCD2"/>
              </a:solidFill>
              <a:ln w="19050">
                <a:solidFill>
                  <a:srgbClr val="80BCD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4F-4292-9BDC-EFB14E0D41A0}"/>
              </c:ext>
            </c:extLst>
          </c:dPt>
          <c:dPt>
            <c:idx val="3"/>
            <c:bubble3D val="0"/>
            <c:spPr>
              <a:solidFill>
                <a:srgbClr val="D8CAA2"/>
              </a:solidFill>
              <a:ln w="19050">
                <a:solidFill>
                  <a:srgbClr val="D8CAA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4F-4292-9BDC-EFB14E0D41A0}"/>
              </c:ext>
            </c:extLst>
          </c:dPt>
          <c:dLbls>
            <c:dLbl>
              <c:idx val="0"/>
              <c:layout>
                <c:manualLayout>
                  <c:x val="1.9754458232421897E-2"/>
                  <c:y val="-4.7759103062092627E-2"/>
                </c:manualLayout>
              </c:layout>
              <c:tx>
                <c:rich>
                  <a:bodyPr/>
                  <a:lstStyle/>
                  <a:p>
                    <a:fld id="{4042F6EC-9823-47F2-993F-E5826AA54AB7}" type="CATEGORYNAME">
                      <a:rPr lang="en-US">
                        <a:solidFill>
                          <a:srgbClr val="C6A2D8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34F-4292-9BDC-EFB14E0D41A0}"/>
                </c:ext>
              </c:extLst>
            </c:dLbl>
            <c:dLbl>
              <c:idx val="1"/>
              <c:layout>
                <c:manualLayout>
                  <c:x val="5.1443568082972565E-3"/>
                  <c:y val="3.9240803633273256E-3"/>
                </c:manualLayout>
              </c:layout>
              <c:tx>
                <c:rich>
                  <a:bodyPr/>
                  <a:lstStyle/>
                  <a:p>
                    <a:fld id="{D640A5D0-F89F-46FF-83A6-70024AB0726C}" type="CATEGORYNAME">
                      <a:rPr lang="en-US" dirty="0">
                        <a:solidFill>
                          <a:srgbClr val="D88080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34F-4292-9BDC-EFB14E0D41A0}"/>
                </c:ext>
              </c:extLst>
            </c:dLbl>
            <c:dLbl>
              <c:idx val="2"/>
              <c:layout>
                <c:manualLayout>
                  <c:x val="3.3014726381820382E-2"/>
                  <c:y val="4.8416487066736714E-2"/>
                </c:manualLayout>
              </c:layout>
              <c:tx>
                <c:rich>
                  <a:bodyPr/>
                  <a:lstStyle/>
                  <a:p>
                    <a:fld id="{1878A334-70BB-4B1C-9AB9-14CDA5E8EABC}" type="CATEGORYNAME">
                      <a:rPr lang="en-US">
                        <a:solidFill>
                          <a:srgbClr val="80BCD2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08713924807606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34F-4292-9BDC-EFB14E0D41A0}"/>
                </c:ext>
              </c:extLst>
            </c:dLbl>
            <c:dLbl>
              <c:idx val="3"/>
              <c:layout>
                <c:manualLayout>
                  <c:x val="6.92536819957318E-2"/>
                  <c:y val="3.5954802867531777E-2"/>
                </c:manualLayout>
              </c:layout>
              <c:tx>
                <c:rich>
                  <a:bodyPr/>
                  <a:lstStyle/>
                  <a:p>
                    <a:fld id="{9EDA85FF-6648-4AD6-990D-EAB4AE02D7C5}" type="CATEGORYNAME">
                      <a:rPr lang="en-US">
                        <a:solidFill>
                          <a:srgbClr val="C1AA6B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04673391182663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34F-4292-9BDC-EFB14E0D4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Teaching &amp; Mentorship</c:v>
                </c:pt>
                <c:pt idx="2">
                  <c:v>Conferences &amp; Workshops</c:v>
                </c:pt>
                <c:pt idx="3">
                  <c:v>Professional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4F-4292-9BDC-EFB14E0D4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925-765B-D6A2-3C89-BB714A4C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91E86-2E0A-2189-E2D9-F7CCD77D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63E5-AAEB-E328-64A6-5589040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C58F-DDB2-825C-4CE9-27803B3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93EA-B6C1-8AC8-7144-1648B0D3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F070-03EA-EF93-0FD5-F74E85E7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F50B-AF53-3AD5-1728-CFAA12FE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F6E7-6B51-DEA1-1451-AA1B19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2BC1-2C35-F0DA-1A27-0C951A7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0B7A-04F3-2D36-F498-F34C7136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1649C-3231-85AD-CB3C-DD4365DE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C1C9-D803-8C30-7347-9344433A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AE40-0002-42AC-59B4-D3163B3B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F3CF-54C8-2FB9-78ED-24050B87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363B-C788-E695-5D2F-072A00A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785F-65AF-C5A7-9A3A-CC9E9DB4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38EA-B0BD-893D-A64C-2D2721BF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E108-82D1-2CFB-9558-6E5A0BB4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0852-3638-8FF3-5FE6-B4CFE8CC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4396-442C-02EF-AB13-EE9A1E5F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6BBC-E2A3-7B5B-D4CC-6D7337C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B291-7AB7-48F3-F100-F67AD4A3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1985-60F4-9F3D-5CE2-06C6098F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3371-0EDA-67A0-8B41-3A53F44F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8AB5-CFD1-55FF-2B48-FDF506C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2B7-F761-F9DC-015F-79A7ECFA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9393-CB44-A6F5-B109-17619B0A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64A0A-0A18-3EF4-5A46-868FC214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1F9CC-E9DC-CEF8-A0F5-B816B90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00BA2-63DA-2FEB-EC05-091ECB37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93BC-CC38-C68F-23EB-A5C481C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BE4-ED08-BE66-67CB-7898011F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D5D9-3C1A-2D8E-4E0A-C44E29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CC210-3333-80B6-FA4E-224B80A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D65D8-1C06-3968-62C1-84696F57B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5CF5-1597-DF21-ED9E-47633F05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4CC02-B579-2EDB-4C88-9297B28D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F5B75-626E-DAB2-9D6C-44A9777E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45880-02C2-2608-D33A-F1831CCB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C79D-8270-6685-5B39-3B59572F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C9F6-08D1-0768-9602-9F180E12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2902-8E6B-E11F-84A5-382D701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2D36D-88C6-833B-EC47-FBFFBCED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9AE30-C0BA-2947-C8C0-AD6EA102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2C3F4-D62C-7F5E-EEBA-40DBB1C8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A49E0-A5A7-C91A-4E01-1828E032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85A-C98A-8C1F-CF31-FBE6EFFF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EF59-D7ED-5B19-223B-4EEFBCD8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1B7F8-2A42-8C68-A88F-98263F07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8236-3361-E8B3-7BB8-54DFB2DD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0CCA1-9815-40A6-1E41-56B58C4B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0F0B-3082-7DD3-E782-983521DD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CE9E-962B-DA53-23D0-72F3CBBB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CB8BD-1CF5-A32B-EB04-799814E1E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23CE-85B6-08AB-6835-FB30E13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E8A8-7C8A-0F00-3B35-3D890BB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1B69-8190-A27A-70E4-3D2661CC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4F48-1517-35B3-ED8C-93999EF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31480-4973-D5EB-D74F-F26909A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4C4A-B80C-AA03-08D3-3A13F194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9C5B-B854-1F2E-BD91-BDD8A2F4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C7A5-0E76-4757-BFEC-0411DD035C6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1606-E687-E7EF-A8CE-612287E6E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A870-196A-FF84-9DCC-47BCB506F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6B3D6-07C1-26D2-0B8E-E4338F24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55711"/>
              </p:ext>
            </p:extLst>
          </p:nvPr>
        </p:nvGraphicFramePr>
        <p:xfrm>
          <a:off x="1913007" y="-202399"/>
          <a:ext cx="11294535" cy="72919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13505">
                  <a:extLst>
                    <a:ext uri="{9D8B030D-6E8A-4147-A177-3AD203B41FA5}">
                      <a16:colId xmlns:a16="http://schemas.microsoft.com/office/drawing/2014/main" val="17773440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998433375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668068757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2730114404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880400293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18421760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2634148703"/>
                    </a:ext>
                  </a:extLst>
                </a:gridCol>
              </a:tblGrid>
              <a:tr h="384641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F99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K00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67414"/>
                  </a:ext>
                </a:extLst>
              </a:tr>
              <a:tr h="38464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2023 / Spring 2024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2024 / Spring 2025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2025 - 2029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29934"/>
                  </a:ext>
                </a:extLst>
              </a:tr>
              <a:tr h="755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Career Milestones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Potential Post-Doc Mentors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Graduate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Begin Post-Doc Position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for R01 Jobs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59517"/>
                  </a:ext>
                </a:extLst>
              </a:tr>
              <a:tr h="521636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 &amp; Writing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Specific Aim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Specific Aim 1 and Follow-Up Analyses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Specific Aim 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49510"/>
                  </a:ext>
                </a:extLst>
              </a:tr>
              <a:tr h="142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Dissertation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and Submit Papers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64331"/>
                  </a:ext>
                </a:extLst>
              </a:tr>
              <a:tr h="5216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 Dissertation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Dissertation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4054"/>
                  </a:ext>
                </a:extLst>
              </a:tr>
              <a:tr h="663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Papers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for K99/R00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01807"/>
                  </a:ext>
                </a:extLst>
              </a:tr>
              <a:tr h="9484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Conferences &amp; Workshops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</a:t>
                      </a:r>
                      <a:br>
                        <a:rPr lang="en-US" dirty="0"/>
                      </a:br>
                      <a:r>
                        <a:rPr lang="en-US" dirty="0"/>
                        <a:t>CCN</a:t>
                      </a:r>
                      <a:br>
                        <a:rPr lang="en-US" dirty="0"/>
                      </a:br>
                      <a:r>
                        <a:rPr lang="en-US" dirty="0"/>
                        <a:t>SANS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MiNDs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Kavli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Neurohackademy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</a:t>
                      </a:r>
                      <a:br>
                        <a:rPr lang="en-US" dirty="0"/>
                      </a:br>
                      <a:r>
                        <a:rPr lang="en-US" dirty="0"/>
                        <a:t>CCN</a:t>
                      </a:r>
                    </a:p>
                    <a:p>
                      <a:pPr algn="ctr"/>
                      <a:r>
                        <a:rPr lang="en-US" dirty="0"/>
                        <a:t>SANS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MiNDs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Kavli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Neurohackademy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Flux, CCN, SANS (yearly),</a:t>
                      </a:r>
                    </a:p>
                    <a:p>
                      <a:pPr algn="ctr"/>
                      <a:r>
                        <a:rPr lang="en-US" dirty="0"/>
                        <a:t>CN Workshops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0317"/>
                  </a:ext>
                </a:extLst>
              </a:tr>
              <a:tr h="663901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Teaching &amp; Mentoring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Introductory Coding Bootcamp &amp; Summer Workshop Series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Introductory Coding Bootcamp &amp; Summer Workshop Series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Recruit mentees for research experience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0990"/>
                  </a:ext>
                </a:extLst>
              </a:tr>
              <a:tr h="22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mentees in computational methods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77729"/>
                  </a:ext>
                </a:extLst>
              </a:tr>
              <a:tr h="4426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NIH Meter Grant Application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Hackathon Series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4483"/>
                  </a:ext>
                </a:extLst>
              </a:tr>
              <a:tr h="948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 workshops at Post-Doc Institution; Share resources publicly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5464"/>
                  </a:ext>
                </a:extLst>
              </a:tr>
              <a:tr h="6639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Professional Development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Ethics Course at CHOP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Organize SANS Symposium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Organize Flux Symposium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02998"/>
                  </a:ext>
                </a:extLst>
              </a:tr>
            </a:tbl>
          </a:graphicData>
        </a:graphic>
      </p:graphicFrame>
      <p:pic>
        <p:nvPicPr>
          <p:cNvPr id="13" name="Graphic 12" descr="Route (Two Pins With A Path) with solid fill">
            <a:extLst>
              <a:ext uri="{FF2B5EF4-FFF2-40B4-BE49-F238E27FC236}">
                <a16:creationId xmlns:a16="http://schemas.microsoft.com/office/drawing/2014/main" id="{273C0F2F-332E-B453-3C72-E07A59C1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149" y="347006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Desk with solid fill">
            <a:extLst>
              <a:ext uri="{FF2B5EF4-FFF2-40B4-BE49-F238E27FC236}">
                <a16:creationId xmlns:a16="http://schemas.microsoft.com/office/drawing/2014/main" id="{CEB955FC-1628-DC55-DAEC-BBC6EAC9D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149" y="1597384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Meeting with solid fill">
            <a:extLst>
              <a:ext uri="{FF2B5EF4-FFF2-40B4-BE49-F238E27FC236}">
                <a16:creationId xmlns:a16="http://schemas.microsoft.com/office/drawing/2014/main" id="{B2DEFF8F-EB34-3D8C-DB5F-172E29C88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149" y="3015594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39D3CF77-4063-8654-04AE-9251E26DF9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149" y="4687275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Briefcase with solid fill">
            <a:extLst>
              <a:ext uri="{FF2B5EF4-FFF2-40B4-BE49-F238E27FC236}">
                <a16:creationId xmlns:a16="http://schemas.microsoft.com/office/drawing/2014/main" id="{754CC872-64ED-E23E-1BB2-FA43D6FBF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149" y="6173061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7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9787E5-55C8-A332-B180-FA39525A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671661"/>
              </p:ext>
            </p:extLst>
          </p:nvPr>
        </p:nvGraphicFramePr>
        <p:xfrm>
          <a:off x="838200" y="1781402"/>
          <a:ext cx="49965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CB07D9-E7D9-BD7D-4B50-C0F5B40FA54F}"/>
              </a:ext>
            </a:extLst>
          </p:cNvPr>
          <p:cNvSpPr txBox="1"/>
          <p:nvPr/>
        </p:nvSpPr>
        <p:spPr>
          <a:xfrm>
            <a:off x="3820886" y="463640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09C38-4FD2-4949-4C68-25FF428F500B}"/>
              </a:ext>
            </a:extLst>
          </p:cNvPr>
          <p:cNvSpPr txBox="1"/>
          <p:nvPr/>
        </p:nvSpPr>
        <p:spPr>
          <a:xfrm>
            <a:off x="1821543" y="35877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B2DDA-950E-0BD2-ADF0-FCA980A72F55}"/>
              </a:ext>
            </a:extLst>
          </p:cNvPr>
          <p:cNvSpPr txBox="1"/>
          <p:nvPr/>
        </p:nvSpPr>
        <p:spPr>
          <a:xfrm>
            <a:off x="2293257" y="290092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08FC-B658-C376-5255-859DEC5426A4}"/>
              </a:ext>
            </a:extLst>
          </p:cNvPr>
          <p:cNvSpPr txBox="1"/>
          <p:nvPr/>
        </p:nvSpPr>
        <p:spPr>
          <a:xfrm>
            <a:off x="2845526" y="267090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05%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E490F6C-1740-48AB-6EE3-AAA1FF50B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433365"/>
              </p:ext>
            </p:extLst>
          </p:nvPr>
        </p:nvGraphicFramePr>
        <p:xfrm>
          <a:off x="5859757" y="1781402"/>
          <a:ext cx="49965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E900FC5-9127-D18C-C2CF-8522F59AB5A1}"/>
              </a:ext>
            </a:extLst>
          </p:cNvPr>
          <p:cNvSpPr txBox="1"/>
          <p:nvPr/>
        </p:nvSpPr>
        <p:spPr>
          <a:xfrm>
            <a:off x="9129486" y="445174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E2695-6252-2926-945B-2D83F1456686}"/>
              </a:ext>
            </a:extLst>
          </p:cNvPr>
          <p:cNvSpPr txBox="1"/>
          <p:nvPr/>
        </p:nvSpPr>
        <p:spPr>
          <a:xfrm>
            <a:off x="6900115" y="44381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138F9-64E5-E7F8-19C1-A45F8B3115B0}"/>
              </a:ext>
            </a:extLst>
          </p:cNvPr>
          <p:cNvSpPr txBox="1"/>
          <p:nvPr/>
        </p:nvSpPr>
        <p:spPr>
          <a:xfrm>
            <a:off x="7087712" y="3244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3F1F6-0178-1367-E287-BD91E2AA8A0A}"/>
              </a:ext>
            </a:extLst>
          </p:cNvPr>
          <p:cNvSpPr txBox="1"/>
          <p:nvPr/>
        </p:nvSpPr>
        <p:spPr>
          <a:xfrm>
            <a:off x="7671526" y="27162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65A5A6-7CB1-08D0-4373-6B8DD5C75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53" y="-2763658"/>
            <a:ext cx="10022693" cy="4352921"/>
          </a:xfrm>
          <a:prstGeom prst="rect">
            <a:avLst/>
          </a:prstGeom>
          <a:effectLst>
            <a:outerShdw blurRad="152400" dist="127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13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185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Mitchell</dc:creator>
  <cp:lastModifiedBy>Billy Mitchell</cp:lastModifiedBy>
  <cp:revision>3</cp:revision>
  <dcterms:created xsi:type="dcterms:W3CDTF">2022-11-08T04:01:19Z</dcterms:created>
  <dcterms:modified xsi:type="dcterms:W3CDTF">2022-12-07T09:29:16Z</dcterms:modified>
</cp:coreProperties>
</file>