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60" r:id="rId7"/>
    <p:sldId id="276" r:id="rId8"/>
    <p:sldId id="277" r:id="rId9"/>
    <p:sldId id="261" r:id="rId10"/>
    <p:sldId id="262" r:id="rId11"/>
    <p:sldId id="267" r:id="rId12"/>
    <p:sldId id="268" r:id="rId13"/>
    <p:sldId id="263" r:id="rId14"/>
    <p:sldId id="269" r:id="rId15"/>
    <p:sldId id="270" r:id="rId16"/>
    <p:sldId id="271" r:id="rId17"/>
    <p:sldId id="272" r:id="rId18"/>
    <p:sldId id="265" r:id="rId19"/>
    <p:sldId id="273" r:id="rId20"/>
    <p:sldId id="264"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D8A20-3C0A-4C3D-B22D-3E7F28D9EBBF}" v="13" dt="2019-10-18T12:58:42.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892A-8C5B-42DA-819D-47C46CFCF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3B598-D683-439B-8A56-DED1A823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71FDF1-70F3-44EC-B3FF-75D29AE9F048}"/>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531AC4A3-A2D2-48BA-86E1-58407BDEA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83250-BD74-46DF-AC72-3CAB133E7B0F}"/>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239894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6A25-B05F-4182-8D5E-41EA3CCCE1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EEAC1-96A0-4A5D-9274-BFAC70A29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43066-2F0F-41BB-9448-952343AAB4C3}"/>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C36BE9A3-2B77-4BD3-B264-79600505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70222-F7A1-4436-AE63-83473517A4D2}"/>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271210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0081A-E045-4B09-BF98-8F62771A62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63F253-4E0F-41E5-A122-344B927D8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B9305-0596-4C6A-B127-2C0274100D40}"/>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C37421E2-0899-4AD4-9525-497975A0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28928-D9AF-46AA-A733-0ED3D9F04BE7}"/>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327385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CDB4-11D0-4D00-B9AC-C4CE16CE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005B2-F7FD-45AD-839C-422D9E881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F36BF-A3DD-47BA-9922-532B6D00A68E}"/>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286F80CD-1EC5-46A1-98D2-72F111421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FB665-3E46-4DEB-B531-AF5222A0E85C}"/>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323074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51BF-4DD4-4B7D-89C1-CF7796D85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0A0B0-42B3-4130-ADA5-6EAA70FDC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B715F-55EA-404A-B772-1E59B17E26F9}"/>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A362E9F7-9D4A-40E1-AA68-E39C42B51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35511-620E-4F76-83BD-1459B5440EAC}"/>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363267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7365-5277-4CA2-AC5A-DCAA4E0E1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5D16F-A76C-4E05-B8A2-057C153CF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035079-2807-4A09-881B-4A080DF7C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5797F-12A3-4FC5-A6B5-330D9C0A339D}"/>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6" name="Footer Placeholder 5">
            <a:extLst>
              <a:ext uri="{FF2B5EF4-FFF2-40B4-BE49-F238E27FC236}">
                <a16:creationId xmlns:a16="http://schemas.microsoft.com/office/drawing/2014/main" id="{BD243560-917C-4A67-9E71-58CC26ECD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37C48-B4CF-4CAA-A313-659201A5217A}"/>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146039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8C2F-CBE7-4951-99E8-C83CB22A0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9E032-19C7-4351-8451-1331BB365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5B0C2-3ABE-4C3C-B040-856D07A46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C71D8-4871-476C-96BE-6395B4B1E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F95AF-7FB8-46F4-9406-3E3AFD0C7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72497F-C140-43F5-BB01-39A16604351B}"/>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8" name="Footer Placeholder 7">
            <a:extLst>
              <a:ext uri="{FF2B5EF4-FFF2-40B4-BE49-F238E27FC236}">
                <a16:creationId xmlns:a16="http://schemas.microsoft.com/office/drawing/2014/main" id="{09CE8BAB-27DF-438D-BC62-54C6E01E05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AF19B-527F-4364-9A3B-12C32F1ACDA7}"/>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215742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FE63-E184-4A63-AB47-B47C15047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BAADA0-7D08-4F96-8923-F445E4386590}"/>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4" name="Footer Placeholder 3">
            <a:extLst>
              <a:ext uri="{FF2B5EF4-FFF2-40B4-BE49-F238E27FC236}">
                <a16:creationId xmlns:a16="http://schemas.microsoft.com/office/drawing/2014/main" id="{D1BB847B-2CF0-4600-B1C2-E4C96415D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F2F09-E7DC-498F-BCF0-2C0F84E8AF7B}"/>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29993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BE8B9-3AE7-4619-B749-A545E5C89D94}"/>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3" name="Footer Placeholder 2">
            <a:extLst>
              <a:ext uri="{FF2B5EF4-FFF2-40B4-BE49-F238E27FC236}">
                <a16:creationId xmlns:a16="http://schemas.microsoft.com/office/drawing/2014/main" id="{19932F8E-C676-4AC0-8B69-D4BAF9AA1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DDBBDF-7264-452D-B407-56EBF354AEE5}"/>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76074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5E9A-380D-4F49-9166-7E1DE4E33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CD411-97FF-45DB-AA8C-711C32D07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E7BF7-7ACA-4C31-957C-ACEA21398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EE69F-E71B-4696-905B-51EB5CE53EF6}"/>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6" name="Footer Placeholder 5">
            <a:extLst>
              <a:ext uri="{FF2B5EF4-FFF2-40B4-BE49-F238E27FC236}">
                <a16:creationId xmlns:a16="http://schemas.microsoft.com/office/drawing/2014/main" id="{539B564D-65AF-469E-A13B-9C8CBD955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6D274-4E0B-4B00-902C-A2BFED411956}"/>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333719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2024-7EED-470F-9052-DB0420C99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86CFF-63AA-4205-B480-170E9B4CD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EB6628-CA25-48C4-ABAD-99A43E5CD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E78B6-41F9-48D7-BB81-2CB7FDE40B39}"/>
              </a:ext>
            </a:extLst>
          </p:cNvPr>
          <p:cNvSpPr>
            <a:spLocks noGrp="1"/>
          </p:cNvSpPr>
          <p:nvPr>
            <p:ph type="dt" sz="half" idx="10"/>
          </p:nvPr>
        </p:nvSpPr>
        <p:spPr/>
        <p:txBody>
          <a:bodyPr/>
          <a:lstStyle/>
          <a:p>
            <a:fld id="{EF8ED72A-8D07-469A-A758-4AA320595BEC}" type="datetimeFigureOut">
              <a:rPr lang="en-US" smtClean="0"/>
              <a:t>10/18/2019</a:t>
            </a:fld>
            <a:endParaRPr lang="en-US"/>
          </a:p>
        </p:txBody>
      </p:sp>
      <p:sp>
        <p:nvSpPr>
          <p:cNvPr id="6" name="Footer Placeholder 5">
            <a:extLst>
              <a:ext uri="{FF2B5EF4-FFF2-40B4-BE49-F238E27FC236}">
                <a16:creationId xmlns:a16="http://schemas.microsoft.com/office/drawing/2014/main" id="{006F6806-C197-44DD-9232-0C581C684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5602-DA6E-4E2A-A9BB-19AA9B3BD287}"/>
              </a:ext>
            </a:extLst>
          </p:cNvPr>
          <p:cNvSpPr>
            <a:spLocks noGrp="1"/>
          </p:cNvSpPr>
          <p:nvPr>
            <p:ph type="sldNum" sz="quarter" idx="12"/>
          </p:nvPr>
        </p:nvSpPr>
        <p:spPr/>
        <p:txBody>
          <a:bodyPr/>
          <a:lstStyle/>
          <a:p>
            <a:fld id="{830F6C4D-33DE-4A17-94D2-479E3BDDED97}" type="slidenum">
              <a:rPr lang="en-US" smtClean="0"/>
              <a:t>‹#›</a:t>
            </a:fld>
            <a:endParaRPr lang="en-US"/>
          </a:p>
        </p:txBody>
      </p:sp>
    </p:spTree>
    <p:extLst>
      <p:ext uri="{BB962C8B-B14F-4D97-AF65-F5344CB8AC3E}">
        <p14:creationId xmlns:p14="http://schemas.microsoft.com/office/powerpoint/2010/main" val="258286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14372-DE74-41EF-8053-62931002D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8B27C-E1BC-4026-A937-3CBCDE683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651D7-2D8D-4944-93D0-284C98B88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ED72A-8D07-469A-A758-4AA320595BEC}" type="datetimeFigureOut">
              <a:rPr lang="en-US" smtClean="0"/>
              <a:t>10/18/2019</a:t>
            </a:fld>
            <a:endParaRPr lang="en-US"/>
          </a:p>
        </p:txBody>
      </p:sp>
      <p:sp>
        <p:nvSpPr>
          <p:cNvPr id="5" name="Footer Placeholder 4">
            <a:extLst>
              <a:ext uri="{FF2B5EF4-FFF2-40B4-BE49-F238E27FC236}">
                <a16:creationId xmlns:a16="http://schemas.microsoft.com/office/drawing/2014/main" id="{322E40C5-75A6-4E9F-8BC3-84A4C849A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83310C-D925-4EB9-BA1B-F55868372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F6C4D-33DE-4A17-94D2-479E3BDDED97}" type="slidenum">
              <a:rPr lang="en-US" smtClean="0"/>
              <a:t>‹#›</a:t>
            </a:fld>
            <a:endParaRPr lang="en-US"/>
          </a:p>
        </p:txBody>
      </p:sp>
    </p:spTree>
    <p:extLst>
      <p:ext uri="{BB962C8B-B14F-4D97-AF65-F5344CB8AC3E}">
        <p14:creationId xmlns:p14="http://schemas.microsoft.com/office/powerpoint/2010/main" val="321365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2D27-E30C-4257-BDCC-2A60BA2C7E74}"/>
              </a:ext>
            </a:extLst>
          </p:cNvPr>
          <p:cNvSpPr>
            <a:spLocks noGrp="1"/>
          </p:cNvSpPr>
          <p:nvPr>
            <p:ph type="title"/>
          </p:nvPr>
        </p:nvSpPr>
        <p:spPr>
          <a:xfrm>
            <a:off x="0" y="18255"/>
            <a:ext cx="10515600" cy="1325563"/>
          </a:xfrm>
        </p:spPr>
        <p:txBody>
          <a:bodyPr/>
          <a:lstStyle/>
          <a:p>
            <a:r>
              <a:rPr lang="en-US" dirty="0"/>
              <a:t>Title slide</a:t>
            </a:r>
          </a:p>
        </p:txBody>
      </p:sp>
      <p:sp>
        <p:nvSpPr>
          <p:cNvPr id="3" name="Content Placeholder 2">
            <a:extLst>
              <a:ext uri="{FF2B5EF4-FFF2-40B4-BE49-F238E27FC236}">
                <a16:creationId xmlns:a16="http://schemas.microsoft.com/office/drawing/2014/main" id="{B043B3FC-4037-476E-8449-80A0A9E0338F}"/>
              </a:ext>
            </a:extLst>
          </p:cNvPr>
          <p:cNvSpPr>
            <a:spLocks noGrp="1"/>
          </p:cNvSpPr>
          <p:nvPr>
            <p:ph idx="1"/>
          </p:nvPr>
        </p:nvSpPr>
        <p:spPr>
          <a:xfrm>
            <a:off x="0" y="1162894"/>
            <a:ext cx="12192000" cy="5590243"/>
          </a:xfrm>
        </p:spPr>
        <p:txBody>
          <a:bodyPr>
            <a:normAutofit/>
          </a:bodyPr>
          <a:lstStyle/>
          <a:p>
            <a:r>
              <a:rPr lang="en-US" dirty="0"/>
              <a:t>In May, 2019, I was not yet at Temple. I was still working at CHOP, but knew that I would be coming to Temple in the fall. As a result, I was pestering Chelsea on a far too often basis asking things like “what can I do to prepare?” “What should I study up on?” Etc.</a:t>
            </a:r>
          </a:p>
          <a:p>
            <a:r>
              <a:rPr lang="en-US" dirty="0"/>
              <a:t>She was great and very helpful, as we’ve all come to know, and forwarded me an email from </a:t>
            </a:r>
            <a:r>
              <a:rPr lang="en-US" dirty="0" err="1"/>
              <a:t>Deepu</a:t>
            </a:r>
            <a:r>
              <a:rPr lang="en-US" dirty="0"/>
              <a:t> about a great educational opportunity. </a:t>
            </a:r>
          </a:p>
          <a:p>
            <a:r>
              <a:rPr lang="en-US" dirty="0"/>
              <a:t>Right from the start, I was very excited. I had all of that, “I just got into grad school” optimism and energy to burn and couldn’t wait to get started. </a:t>
            </a:r>
          </a:p>
          <a:p>
            <a:r>
              <a:rPr lang="en-US" dirty="0"/>
              <a:t>I reviewed the premise of the project which I will now review with all of you.</a:t>
            </a:r>
          </a:p>
          <a:p>
            <a:r>
              <a:rPr lang="en-US" dirty="0">
                <a:solidFill>
                  <a:srgbClr val="FF0000"/>
                </a:solidFill>
              </a:rPr>
              <a:t>NEXT SLIDE</a:t>
            </a:r>
          </a:p>
        </p:txBody>
      </p:sp>
    </p:spTree>
    <p:extLst>
      <p:ext uri="{BB962C8B-B14F-4D97-AF65-F5344CB8AC3E}">
        <p14:creationId xmlns:p14="http://schemas.microsoft.com/office/powerpoint/2010/main" val="188933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952B-B92A-400E-9881-78266D590BA9}"/>
              </a:ext>
            </a:extLst>
          </p:cNvPr>
          <p:cNvSpPr>
            <a:spLocks noGrp="1"/>
          </p:cNvSpPr>
          <p:nvPr>
            <p:ph type="title"/>
          </p:nvPr>
        </p:nvSpPr>
        <p:spPr>
          <a:xfrm>
            <a:off x="68179" y="0"/>
            <a:ext cx="10515600" cy="1325563"/>
          </a:xfrm>
        </p:spPr>
        <p:txBody>
          <a:bodyPr/>
          <a:lstStyle/>
          <a:p>
            <a:r>
              <a:rPr lang="en-US" dirty="0"/>
              <a:t>fMRI Software</a:t>
            </a:r>
          </a:p>
        </p:txBody>
      </p:sp>
      <p:sp>
        <p:nvSpPr>
          <p:cNvPr id="3" name="Content Placeholder 2">
            <a:extLst>
              <a:ext uri="{FF2B5EF4-FFF2-40B4-BE49-F238E27FC236}">
                <a16:creationId xmlns:a16="http://schemas.microsoft.com/office/drawing/2014/main" id="{939D18C5-A853-4321-8163-9F338F56D116}"/>
              </a:ext>
            </a:extLst>
          </p:cNvPr>
          <p:cNvSpPr>
            <a:spLocks noGrp="1"/>
          </p:cNvSpPr>
          <p:nvPr>
            <p:ph idx="1"/>
          </p:nvPr>
        </p:nvSpPr>
        <p:spPr>
          <a:xfrm>
            <a:off x="0" y="1127792"/>
            <a:ext cx="12192000" cy="5730207"/>
          </a:xfrm>
        </p:spPr>
        <p:txBody>
          <a:bodyPr/>
          <a:lstStyle/>
          <a:p>
            <a:r>
              <a:rPr lang="en-US" dirty="0"/>
              <a:t>From my </a:t>
            </a:r>
            <a:r>
              <a:rPr lang="en-US" dirty="0" smtClean="0"/>
              <a:t>limited, naïve, perspective</a:t>
            </a:r>
            <a:r>
              <a:rPr lang="en-US" dirty="0"/>
              <a:t>, there is a ton of fMRI software, toolkits with programs and languages. I’m only mildly familiar with a very select few of them, so I’m going to talk about those specifically.</a:t>
            </a:r>
          </a:p>
          <a:p>
            <a:r>
              <a:rPr lang="en-US" dirty="0"/>
              <a:t>I’ve used FSL for this class and, if you have no coding experience, it can be a bit of a learning curve.</a:t>
            </a:r>
          </a:p>
          <a:p>
            <a:r>
              <a:rPr lang="en-US" dirty="0"/>
              <a:t>It’s essentially a library of analysis tools specifically for fMRI data.</a:t>
            </a:r>
          </a:p>
          <a:p>
            <a:r>
              <a:rPr lang="en-US" dirty="0"/>
              <a:t>It runs on Apple and PCs (but PCs fairly poorly). </a:t>
            </a:r>
          </a:p>
          <a:p>
            <a:r>
              <a:rPr lang="en-US" dirty="0"/>
              <a:t>All of these are immensely can get immensely more complicated than I am going to get in here, but I just want to give an overview</a:t>
            </a:r>
          </a:p>
          <a:p>
            <a:endParaRPr lang="en-US" dirty="0"/>
          </a:p>
        </p:txBody>
      </p:sp>
    </p:spTree>
    <p:extLst>
      <p:ext uri="{BB962C8B-B14F-4D97-AF65-F5344CB8AC3E}">
        <p14:creationId xmlns:p14="http://schemas.microsoft.com/office/powerpoint/2010/main" val="69261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B71F-8130-4499-9FEF-D100EAD4E880}"/>
              </a:ext>
            </a:extLst>
          </p:cNvPr>
          <p:cNvSpPr>
            <a:spLocks noGrp="1"/>
          </p:cNvSpPr>
          <p:nvPr>
            <p:ph type="title"/>
          </p:nvPr>
        </p:nvSpPr>
        <p:spPr/>
        <p:txBody>
          <a:bodyPr/>
          <a:lstStyle/>
          <a:p>
            <a:r>
              <a:rPr lang="en-US" dirty="0"/>
              <a:t>BET</a:t>
            </a:r>
          </a:p>
        </p:txBody>
      </p:sp>
      <p:sp>
        <p:nvSpPr>
          <p:cNvPr id="3" name="Content Placeholder 2">
            <a:extLst>
              <a:ext uri="{FF2B5EF4-FFF2-40B4-BE49-F238E27FC236}">
                <a16:creationId xmlns:a16="http://schemas.microsoft.com/office/drawing/2014/main" id="{E7185FE7-D287-4C38-8F49-DE9B80440D22}"/>
              </a:ext>
            </a:extLst>
          </p:cNvPr>
          <p:cNvSpPr>
            <a:spLocks noGrp="1"/>
          </p:cNvSpPr>
          <p:nvPr>
            <p:ph idx="1"/>
          </p:nvPr>
        </p:nvSpPr>
        <p:spPr/>
        <p:txBody>
          <a:bodyPr/>
          <a:lstStyle/>
          <a:p>
            <a:r>
              <a:rPr lang="en-US" dirty="0"/>
              <a:t>Perhaps the simplest to use, it does exactly what it sounds like it does. </a:t>
            </a:r>
          </a:p>
          <a:p>
            <a:r>
              <a:rPr lang="en-US" dirty="0"/>
              <a:t>Separates items external to the brain but present in the scan from the picture</a:t>
            </a:r>
          </a:p>
          <a:p>
            <a:r>
              <a:rPr lang="en-US" dirty="0"/>
              <a:t>That being said, it can go wrong so make sure it’s right with a visual check</a:t>
            </a:r>
          </a:p>
          <a:p>
            <a:r>
              <a:rPr lang="en-US" dirty="0"/>
              <a:t>I couldn’t find any examples to add </a:t>
            </a:r>
            <a:r>
              <a:rPr lang="en-US" dirty="0" err="1"/>
              <a:t>unfortuantely</a:t>
            </a:r>
            <a:r>
              <a:rPr lang="en-US" dirty="0"/>
              <a:t>,.</a:t>
            </a:r>
          </a:p>
        </p:txBody>
      </p:sp>
    </p:spTree>
    <p:extLst>
      <p:ext uri="{BB962C8B-B14F-4D97-AF65-F5344CB8AC3E}">
        <p14:creationId xmlns:p14="http://schemas.microsoft.com/office/powerpoint/2010/main" val="360982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2C4C-B6F7-42AF-950D-73E1449B836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8BC2CE6-4293-426D-B8D9-83BE318EB6F8}"/>
              </a:ext>
            </a:extLst>
          </p:cNvPr>
          <p:cNvSpPr>
            <a:spLocks noGrp="1"/>
          </p:cNvSpPr>
          <p:nvPr>
            <p:ph idx="1"/>
          </p:nvPr>
        </p:nvSpPr>
        <p:spPr/>
        <p:txBody>
          <a:bodyPr>
            <a:normAutofit fontScale="92500"/>
          </a:bodyPr>
          <a:lstStyle/>
          <a:p>
            <a:r>
              <a:rPr lang="en-US" dirty="0"/>
              <a:t>The next steps, now that the brain has been extracted, is to separate out the grey matter, white matter, and </a:t>
            </a:r>
            <a:r>
              <a:rPr lang="en-US" dirty="0" err="1"/>
              <a:t>csf</a:t>
            </a:r>
            <a:r>
              <a:rPr lang="en-US" dirty="0"/>
              <a:t> using a program called FAST. Separating these will allow us to better focus on the anatomy and functional data that we are actually interested in. By separating it out and creating a map of brain activity, we can then realign all of the pieces back together again within subject. Once we have realigned within subject we can then take that brain and apply a standardized model to it in a process called registration. </a:t>
            </a:r>
          </a:p>
          <a:p>
            <a:r>
              <a:rPr lang="en-US" dirty="0"/>
              <a:t>It’s essentially standardizing the brain so that we can better identify regions</a:t>
            </a:r>
          </a:p>
          <a:p>
            <a:r>
              <a:rPr lang="en-US" dirty="0"/>
              <a:t>MNI152 is a common standard, but there are many that exist, some better and worse than others.</a:t>
            </a:r>
          </a:p>
        </p:txBody>
      </p:sp>
    </p:spTree>
    <p:extLst>
      <p:ext uri="{BB962C8B-B14F-4D97-AF65-F5344CB8AC3E}">
        <p14:creationId xmlns:p14="http://schemas.microsoft.com/office/powerpoint/2010/main" val="392558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1175-D5C9-4CF2-8951-7DC8DB20EB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151439C-AC84-4039-A235-FBB30142273B}"/>
              </a:ext>
            </a:extLst>
          </p:cNvPr>
          <p:cNvSpPr>
            <a:spLocks noGrp="1"/>
          </p:cNvSpPr>
          <p:nvPr>
            <p:ph idx="1"/>
          </p:nvPr>
        </p:nvSpPr>
        <p:spPr/>
        <p:txBody>
          <a:bodyPr/>
          <a:lstStyle/>
          <a:p>
            <a:r>
              <a:rPr lang="en-US" b="1" dirty="0"/>
              <a:t>Additionally, another step, which I didn’t really include in the slides are corrections. So as I had said, fMRIs can be </a:t>
            </a:r>
            <a:r>
              <a:rPr lang="en-US" b="1" dirty="0" err="1"/>
              <a:t>noisey</a:t>
            </a:r>
            <a:r>
              <a:rPr lang="en-US" b="1" dirty="0"/>
              <a:t> and furthermore, sometimes there are just physical changes like participants moving around and such. There are a number of ways to correct for that but I’m just not very well equipped to talk about those, but keep that in mind that the process doesn’t necessarily end here. </a:t>
            </a:r>
          </a:p>
          <a:p>
            <a:endParaRPr lang="en-US" b="1" dirty="0"/>
          </a:p>
          <a:p>
            <a:r>
              <a:rPr lang="en-US" b="1" dirty="0"/>
              <a:t>So now that we have our scans realigned and registered, AND DENOISED, we’re ready for some analyses.</a:t>
            </a:r>
            <a:endParaRPr lang="en-US" dirty="0"/>
          </a:p>
        </p:txBody>
      </p:sp>
    </p:spTree>
    <p:extLst>
      <p:ext uri="{BB962C8B-B14F-4D97-AF65-F5344CB8AC3E}">
        <p14:creationId xmlns:p14="http://schemas.microsoft.com/office/powerpoint/2010/main" val="339744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3417-2B7C-49BD-8204-E6349C164BCB}"/>
              </a:ext>
            </a:extLst>
          </p:cNvPr>
          <p:cNvSpPr>
            <a:spLocks noGrp="1"/>
          </p:cNvSpPr>
          <p:nvPr>
            <p:ph type="title"/>
          </p:nvPr>
        </p:nvSpPr>
        <p:spPr>
          <a:xfrm>
            <a:off x="0" y="18255"/>
            <a:ext cx="10515600" cy="1325563"/>
          </a:xfrm>
        </p:spPr>
        <p:txBody>
          <a:bodyPr/>
          <a:lstStyle/>
          <a:p>
            <a:r>
              <a:rPr lang="en-US" dirty="0"/>
              <a:t>Univariate Analyses</a:t>
            </a:r>
          </a:p>
        </p:txBody>
      </p:sp>
      <p:sp>
        <p:nvSpPr>
          <p:cNvPr id="3" name="Content Placeholder 2">
            <a:extLst>
              <a:ext uri="{FF2B5EF4-FFF2-40B4-BE49-F238E27FC236}">
                <a16:creationId xmlns:a16="http://schemas.microsoft.com/office/drawing/2014/main" id="{7006ECAF-94C2-4601-B3EE-FB7D58F191EE}"/>
              </a:ext>
            </a:extLst>
          </p:cNvPr>
          <p:cNvSpPr>
            <a:spLocks noGrp="1"/>
          </p:cNvSpPr>
          <p:nvPr>
            <p:ph idx="1"/>
          </p:nvPr>
        </p:nvSpPr>
        <p:spPr>
          <a:xfrm>
            <a:off x="0" y="1343817"/>
            <a:ext cx="12502342" cy="5495927"/>
          </a:xfrm>
        </p:spPr>
        <p:txBody>
          <a:bodyPr>
            <a:normAutofit fontScale="85000" lnSpcReduction="10000"/>
          </a:bodyPr>
          <a:lstStyle/>
          <a:p>
            <a:r>
              <a:rPr lang="en-US" dirty="0"/>
              <a:t>These are an important building block and can be important for very specific types of research questions. </a:t>
            </a:r>
          </a:p>
          <a:p>
            <a:r>
              <a:rPr lang="en-US" dirty="0">
                <a:latin typeface="Calibri" panose="020F0502020204030204" pitchFamily="34" charset="0"/>
              </a:rPr>
              <a:t>Usually compares the neural activation of two groups of stimuli by creating an response average contrast within subjects. </a:t>
            </a:r>
          </a:p>
          <a:p>
            <a:pPr marL="285750" indent="-285750" fontAlgn="ctr">
              <a:spcBef>
                <a:spcPts val="0"/>
              </a:spcBef>
            </a:pPr>
            <a:r>
              <a:rPr lang="en-US" dirty="0">
                <a:latin typeface="Calibri" panose="020F0502020204030204" pitchFamily="34" charset="0"/>
              </a:rPr>
              <a:t>Relying on  an overall response magnitude across voxels in a region provides limited information.</a:t>
            </a:r>
          </a:p>
          <a:p>
            <a:pPr marL="285750" indent="-285750" fontAlgn="ctr">
              <a:spcBef>
                <a:spcPts val="0"/>
              </a:spcBef>
            </a:pPr>
            <a:r>
              <a:rPr lang="en-US" dirty="0">
                <a:latin typeface="Calibri" panose="020F0502020204030204" pitchFamily="34" charset="0"/>
              </a:rPr>
              <a:t>We aren't able to determine if brain regions that response more strongly for one category might also have some sensitivity to information from another category</a:t>
            </a:r>
          </a:p>
          <a:p>
            <a:pPr marL="285750" indent="-285750" fontAlgn="ctr">
              <a:spcBef>
                <a:spcPts val="0"/>
              </a:spcBef>
            </a:pPr>
            <a:r>
              <a:rPr lang="en-US" dirty="0">
                <a:latin typeface="Calibri" panose="020F0502020204030204" pitchFamily="34" charset="0"/>
              </a:rPr>
              <a:t>We also don't know if regions represent information about both categories, but in different ways, that the task did not account for.</a:t>
            </a:r>
          </a:p>
          <a:p>
            <a:pPr marL="285750" indent="-285750" fontAlgn="ctr">
              <a:spcBef>
                <a:spcPts val="0"/>
              </a:spcBef>
            </a:pPr>
            <a:r>
              <a:rPr lang="en-US" dirty="0">
                <a:latin typeface="Calibri" panose="020F0502020204030204" pitchFamily="34" charset="0"/>
              </a:rPr>
              <a:t>Some functionally heterogeneous areas can be commonly activated by multiple tasks and we cannot determine whether the activated brain region is specialized for information integration, whether it represents the same information but along different dimensional spaces, or perhaps there is just a lack of spatial resolution to disentangle specialized sub-neural clusters. </a:t>
            </a:r>
          </a:p>
          <a:p>
            <a:pPr marL="285750" indent="-285750" fontAlgn="ctr">
              <a:spcBef>
                <a:spcPts val="0"/>
              </a:spcBef>
            </a:pPr>
            <a:r>
              <a:rPr lang="en-US" dirty="0">
                <a:latin typeface="Calibri" panose="020F0502020204030204" pitchFamily="34" charset="0"/>
              </a:rPr>
              <a:t>When multiple neural regions respond to the same category, we cannot differentiate the functional specificity of these regions.</a:t>
            </a:r>
          </a:p>
          <a:p>
            <a:pPr marL="285750" indent="-285750" fontAlgn="ctr">
              <a:spcBef>
                <a:spcPts val="0"/>
              </a:spcBef>
            </a:pPr>
            <a:r>
              <a:rPr lang="en-US" dirty="0">
                <a:latin typeface="Calibri" panose="020F0502020204030204" pitchFamily="34" charset="0"/>
              </a:rPr>
              <a:t>With univariate approaches, there is no information about what is specifically represented in the activated regions, nor how information is architecturally represented, and this is partially due to the loss of information caused by signal averaging across many voxels.</a:t>
            </a:r>
          </a:p>
          <a:p>
            <a:endParaRPr lang="en-US" dirty="0"/>
          </a:p>
        </p:txBody>
      </p:sp>
    </p:spTree>
    <p:extLst>
      <p:ext uri="{BB962C8B-B14F-4D97-AF65-F5344CB8AC3E}">
        <p14:creationId xmlns:p14="http://schemas.microsoft.com/office/powerpoint/2010/main" val="179993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1DBE-8F52-4206-8D53-3BF0522A0E64}"/>
              </a:ext>
            </a:extLst>
          </p:cNvPr>
          <p:cNvSpPr>
            <a:spLocks noGrp="1"/>
          </p:cNvSpPr>
          <p:nvPr>
            <p:ph type="title"/>
          </p:nvPr>
        </p:nvSpPr>
        <p:spPr>
          <a:xfrm>
            <a:off x="0" y="18255"/>
            <a:ext cx="10515600" cy="1325563"/>
          </a:xfrm>
        </p:spPr>
        <p:txBody>
          <a:bodyPr/>
          <a:lstStyle/>
          <a:p>
            <a:r>
              <a:rPr lang="en-US" dirty="0"/>
              <a:t>Multivariate</a:t>
            </a:r>
          </a:p>
        </p:txBody>
      </p:sp>
      <p:sp>
        <p:nvSpPr>
          <p:cNvPr id="3" name="Content Placeholder 2">
            <a:extLst>
              <a:ext uri="{FF2B5EF4-FFF2-40B4-BE49-F238E27FC236}">
                <a16:creationId xmlns:a16="http://schemas.microsoft.com/office/drawing/2014/main" id="{5E901CF8-64CE-4BF5-B571-8E086B5E3345}"/>
              </a:ext>
            </a:extLst>
          </p:cNvPr>
          <p:cNvSpPr>
            <a:spLocks noGrp="1"/>
          </p:cNvSpPr>
          <p:nvPr>
            <p:ph idx="1"/>
          </p:nvPr>
        </p:nvSpPr>
        <p:spPr>
          <a:xfrm>
            <a:off x="-1" y="1253331"/>
            <a:ext cx="12053455" cy="5430102"/>
          </a:xfrm>
        </p:spPr>
        <p:txBody>
          <a:bodyPr>
            <a:normAutofit fontScale="85000" lnSpcReduction="20000"/>
          </a:bodyPr>
          <a:lstStyle/>
          <a:p>
            <a:r>
              <a:rPr lang="en-US" dirty="0"/>
              <a:t>It does not average signals, but rather jointly analyzes multi-voxel data to predict or characterize states of the brain.</a:t>
            </a:r>
          </a:p>
          <a:p>
            <a:r>
              <a:rPr lang="en-US" dirty="0"/>
              <a:t>The basis of MVPA is that items within the same categories elicit comparable patterns in neural activity.</a:t>
            </a:r>
          </a:p>
          <a:p>
            <a:r>
              <a:rPr lang="en-US" dirty="0"/>
              <a:t>With this, we can go beyond the task/structure relationship and start to see how areas within a structure in the brain specialize for specific tasks ; how items are categorized and responded to in the brain. We do this by looking at voxel patterns</a:t>
            </a:r>
          </a:p>
          <a:p>
            <a:r>
              <a:rPr lang="en-US" dirty="0"/>
              <a:t>The idea being that if a stimulus can be predicted solely from the pattern, there must be some information about the stimulus represented in the brain region where the pattern was identified</a:t>
            </a:r>
          </a:p>
          <a:p>
            <a:r>
              <a:rPr lang="en-US" dirty="0"/>
              <a:t>We represent objects different from faces and a pattern emerges in the brain. If we identify that pattern, we can then look at a brain scan and based off of the pattern determine that the person is looking at a house or a face. </a:t>
            </a:r>
          </a:p>
          <a:p>
            <a:r>
              <a:rPr lang="en-US" dirty="0"/>
              <a:t>It can be said that the goal of MVPA is to link a neural response to a property of a stimulus, which can be categorized. </a:t>
            </a:r>
          </a:p>
          <a:p>
            <a:r>
              <a:rPr lang="en-US" dirty="0"/>
              <a:t>By higher dimensional </a:t>
            </a:r>
            <a:r>
              <a:rPr lang="en-US" dirty="0" err="1"/>
              <a:t>space,we’re</a:t>
            </a:r>
            <a:r>
              <a:rPr lang="en-US" dirty="0"/>
              <a:t> talking about items that have perceivable facets that cross </a:t>
            </a:r>
            <a:r>
              <a:rPr lang="en-US" dirty="0" err="1"/>
              <a:t>categorizational</a:t>
            </a:r>
            <a:r>
              <a:rPr lang="en-US" dirty="0"/>
              <a:t> boundaries. </a:t>
            </a:r>
          </a:p>
          <a:p>
            <a:endParaRPr lang="en-US" dirty="0"/>
          </a:p>
        </p:txBody>
      </p:sp>
    </p:spTree>
    <p:extLst>
      <p:ext uri="{BB962C8B-B14F-4D97-AF65-F5344CB8AC3E}">
        <p14:creationId xmlns:p14="http://schemas.microsoft.com/office/powerpoint/2010/main" val="2972954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3758-1BA9-4250-B7AB-134DBB12C81C}"/>
              </a:ext>
            </a:extLst>
          </p:cNvPr>
          <p:cNvSpPr>
            <a:spLocks noGrp="1"/>
          </p:cNvSpPr>
          <p:nvPr>
            <p:ph type="title"/>
          </p:nvPr>
        </p:nvSpPr>
        <p:spPr>
          <a:xfrm>
            <a:off x="0" y="18255"/>
            <a:ext cx="10515600" cy="1325563"/>
          </a:xfrm>
        </p:spPr>
        <p:txBody>
          <a:bodyPr/>
          <a:lstStyle/>
          <a:p>
            <a:r>
              <a:rPr lang="en-US" dirty="0"/>
              <a:t>RSA</a:t>
            </a:r>
          </a:p>
        </p:txBody>
      </p:sp>
      <p:sp>
        <p:nvSpPr>
          <p:cNvPr id="3" name="Content Placeholder 2">
            <a:extLst>
              <a:ext uri="{FF2B5EF4-FFF2-40B4-BE49-F238E27FC236}">
                <a16:creationId xmlns:a16="http://schemas.microsoft.com/office/drawing/2014/main" id="{4C6971B5-6C18-4655-A5AB-23E7410E215A}"/>
              </a:ext>
            </a:extLst>
          </p:cNvPr>
          <p:cNvSpPr>
            <a:spLocks noGrp="1"/>
          </p:cNvSpPr>
          <p:nvPr>
            <p:ph idx="1"/>
          </p:nvPr>
        </p:nvSpPr>
        <p:spPr>
          <a:xfrm>
            <a:off x="189807" y="1110730"/>
            <a:ext cx="10515600" cy="4351338"/>
          </a:xfrm>
        </p:spPr>
        <p:txBody>
          <a:bodyPr/>
          <a:lstStyle/>
          <a:p>
            <a:r>
              <a:rPr lang="en-US" dirty="0"/>
              <a:t>IN RSA, we’re looking at the underlying </a:t>
            </a:r>
            <a:r>
              <a:rPr lang="en-US" dirty="0" err="1"/>
              <a:t>representional</a:t>
            </a:r>
            <a:r>
              <a:rPr lang="en-US" dirty="0"/>
              <a:t> content of brain regions across different stimuli.</a:t>
            </a:r>
          </a:p>
          <a:p>
            <a:r>
              <a:rPr lang="en-US" dirty="0"/>
              <a:t>So while MVPA stops at the categorical level, RSA can go deeper and compare response on a stimulus-to-stimulus basis</a:t>
            </a:r>
          </a:p>
          <a:p>
            <a:r>
              <a:rPr lang="en-US" dirty="0"/>
              <a:t>Dissimilarity is preferable as it fits with a lot of preexisting statistical tools so that’s the default that I’m going with.</a:t>
            </a:r>
          </a:p>
          <a:p>
            <a:r>
              <a:rPr lang="en-US" dirty="0"/>
              <a:t>Also, full disclosure, this is another thing I have yet to actually do.</a:t>
            </a:r>
          </a:p>
          <a:p>
            <a:endParaRPr lang="en-US" dirty="0"/>
          </a:p>
          <a:p>
            <a:r>
              <a:rPr lang="en-US" dirty="0"/>
              <a:t>DRAW OUT RDM Uses correlational data and placed on a continuum.</a:t>
            </a:r>
          </a:p>
        </p:txBody>
      </p:sp>
    </p:spTree>
    <p:extLst>
      <p:ext uri="{BB962C8B-B14F-4D97-AF65-F5344CB8AC3E}">
        <p14:creationId xmlns:p14="http://schemas.microsoft.com/office/powerpoint/2010/main" val="115641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067D-AC11-4B79-9AC6-F71AF80C3F54}"/>
              </a:ext>
            </a:extLst>
          </p:cNvPr>
          <p:cNvSpPr>
            <a:spLocks noGrp="1"/>
          </p:cNvSpPr>
          <p:nvPr>
            <p:ph type="title"/>
          </p:nvPr>
        </p:nvSpPr>
        <p:spPr/>
        <p:txBody>
          <a:bodyPr/>
          <a:lstStyle/>
          <a:p>
            <a:r>
              <a:rPr lang="en-US" dirty="0"/>
              <a:t>STRENGTHS</a:t>
            </a:r>
          </a:p>
        </p:txBody>
      </p:sp>
      <p:sp>
        <p:nvSpPr>
          <p:cNvPr id="3" name="Content Placeholder 2">
            <a:extLst>
              <a:ext uri="{FF2B5EF4-FFF2-40B4-BE49-F238E27FC236}">
                <a16:creationId xmlns:a16="http://schemas.microsoft.com/office/drawing/2014/main" id="{B57FEE62-BE9C-4352-A157-FA76E13E6D88}"/>
              </a:ext>
            </a:extLst>
          </p:cNvPr>
          <p:cNvSpPr>
            <a:spLocks noGrp="1"/>
          </p:cNvSpPr>
          <p:nvPr>
            <p:ph idx="1"/>
          </p:nvPr>
        </p:nvSpPr>
        <p:spPr/>
        <p:txBody>
          <a:bodyPr>
            <a:normAutofit fontScale="92500" lnSpcReduction="10000"/>
          </a:bodyPr>
          <a:lstStyle/>
          <a:p>
            <a:r>
              <a:rPr lang="en-US" dirty="0"/>
              <a:t>I just talked about this, it seems silly to include because it’s the whole point, but it really is a strength. Its showed some promise in  works very well with Social and Moral domains, but is not limited to those areas.</a:t>
            </a:r>
          </a:p>
          <a:p>
            <a:r>
              <a:rPr lang="en-US" dirty="0"/>
              <a:t>Can be used with categories, but it’s almost a disservice because it’s better formatted to work with continuous variables. For face studies, for example, we can look at attractiveness, age, trustworthiness) or categories like gender. </a:t>
            </a:r>
          </a:p>
          <a:p>
            <a:r>
              <a:rPr lang="en-US" dirty="0"/>
              <a:t>Works with psycholinguistic dimensions as well. All of this bodes well in my favor for the project that I’ll be talking about in a moment.</a:t>
            </a:r>
          </a:p>
          <a:p>
            <a:r>
              <a:rPr lang="en-US" dirty="0"/>
              <a:t>One item that I think is amazing is that you are not limited to just utilizing the MRI data. Because it is just a matrix, almost anything that can be correlated; Behavioral, Neural, and Computational. </a:t>
            </a:r>
          </a:p>
        </p:txBody>
      </p:sp>
    </p:spTree>
    <p:extLst>
      <p:ext uri="{BB962C8B-B14F-4D97-AF65-F5344CB8AC3E}">
        <p14:creationId xmlns:p14="http://schemas.microsoft.com/office/powerpoint/2010/main" val="208284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A3320-2850-4B78-BB4C-BE0D435078C7}"/>
              </a:ext>
            </a:extLst>
          </p:cNvPr>
          <p:cNvSpPr>
            <a:spLocks noGrp="1"/>
          </p:cNvSpPr>
          <p:nvPr>
            <p:ph idx="1"/>
          </p:nvPr>
        </p:nvSpPr>
        <p:spPr>
          <a:xfrm>
            <a:off x="482138" y="365760"/>
            <a:ext cx="10871662" cy="5811203"/>
          </a:xfrm>
        </p:spPr>
        <p:txBody>
          <a:bodyPr>
            <a:normAutofit fontScale="92500" lnSpcReduction="20000"/>
          </a:bodyPr>
          <a:lstStyle/>
          <a:p>
            <a:r>
              <a:rPr lang="en-US" dirty="0">
                <a:solidFill>
                  <a:srgbClr val="000000"/>
                </a:solidFill>
                <a:latin typeface="Georgia" panose="02040502050405020303" pitchFamily="18" charset="0"/>
              </a:rPr>
              <a:t>RDM is constructed from neural data by extracting the multi-voxel pattern response from a region of interest, from a single participant, for each individual stimulus. </a:t>
            </a:r>
          </a:p>
          <a:p>
            <a:r>
              <a:rPr lang="en-US" dirty="0">
                <a:solidFill>
                  <a:srgbClr val="000000"/>
                </a:solidFill>
                <a:latin typeface="Georgia" panose="02040502050405020303" pitchFamily="18" charset="0"/>
              </a:rPr>
              <a:t>B) An RDM is constructed from behavioral data by collecting the response from a participant for each individual stimulus. The dissimilarity between all individual stimuli pairs is found using a distance measure calculation, such as the Euclidean distance. </a:t>
            </a:r>
          </a:p>
          <a:p>
            <a:r>
              <a:rPr lang="en-US" dirty="0">
                <a:solidFill>
                  <a:srgbClr val="000000"/>
                </a:solidFill>
                <a:latin typeface="Georgia" panose="02040502050405020303" pitchFamily="18" charset="0"/>
              </a:rPr>
              <a:t>C) A conceptual model RDM is constructed by pinpointing a feature of interest from the stimulus set. The dissimilarity matrix represents which stimuli share the common feature and which do not. </a:t>
            </a:r>
          </a:p>
          <a:p>
            <a:r>
              <a:rPr lang="en-US" dirty="0">
                <a:solidFill>
                  <a:srgbClr val="000000"/>
                </a:solidFill>
                <a:latin typeface="Georgia" panose="02040502050405020303" pitchFamily="18" charset="0"/>
              </a:rPr>
              <a:t>D) In the final step of the analysis, the </a:t>
            </a:r>
            <a:r>
              <a:rPr lang="en-US" dirty="0" err="1">
                <a:solidFill>
                  <a:srgbClr val="000000"/>
                </a:solidFill>
                <a:latin typeface="Georgia" panose="02040502050405020303" pitchFamily="18" charset="0"/>
              </a:rPr>
              <a:t>bRDM</a:t>
            </a:r>
            <a:r>
              <a:rPr lang="en-US" dirty="0">
                <a:solidFill>
                  <a:srgbClr val="000000"/>
                </a:solidFill>
                <a:latin typeface="Georgia" panose="02040502050405020303" pitchFamily="18" charset="0"/>
              </a:rPr>
              <a:t> and two </a:t>
            </a:r>
            <a:r>
              <a:rPr lang="en-US" dirty="0" err="1">
                <a:solidFill>
                  <a:srgbClr val="000000"/>
                </a:solidFill>
                <a:latin typeface="Georgia" panose="02040502050405020303" pitchFamily="18" charset="0"/>
              </a:rPr>
              <a:t>mRDMs</a:t>
            </a:r>
            <a:r>
              <a:rPr lang="en-US" dirty="0">
                <a:solidFill>
                  <a:srgbClr val="000000"/>
                </a:solidFill>
                <a:latin typeface="Georgia" panose="02040502050405020303" pitchFamily="18" charset="0"/>
              </a:rPr>
              <a:t> are compared to the </a:t>
            </a:r>
            <a:r>
              <a:rPr lang="en-US" dirty="0" err="1">
                <a:solidFill>
                  <a:srgbClr val="000000"/>
                </a:solidFill>
                <a:latin typeface="Georgia" panose="02040502050405020303" pitchFamily="18" charset="0"/>
              </a:rPr>
              <a:t>nRDM</a:t>
            </a:r>
            <a:r>
              <a:rPr lang="en-US" dirty="0">
                <a:solidFill>
                  <a:srgbClr val="000000"/>
                </a:solidFill>
                <a:latin typeface="Georgia" panose="02040502050405020303" pitchFamily="18" charset="0"/>
              </a:rPr>
              <a:t>. A noise ceiling (the gray horizontal bar) is calculated to see how well a perfect model would perform. Significance tests show that the </a:t>
            </a:r>
            <a:r>
              <a:rPr lang="en-US" dirty="0" err="1">
                <a:solidFill>
                  <a:srgbClr val="000000"/>
                </a:solidFill>
                <a:latin typeface="Georgia" panose="02040502050405020303" pitchFamily="18" charset="0"/>
              </a:rPr>
              <a:t>bRDM</a:t>
            </a:r>
            <a:r>
              <a:rPr lang="en-US" dirty="0">
                <a:solidFill>
                  <a:srgbClr val="000000"/>
                </a:solidFill>
                <a:latin typeface="Georgia" panose="02040502050405020303" pitchFamily="18" charset="0"/>
              </a:rPr>
              <a:t> and the mRDM1 are significantly similar to the </a:t>
            </a:r>
            <a:r>
              <a:rPr lang="en-US" dirty="0" err="1">
                <a:solidFill>
                  <a:srgbClr val="000000"/>
                </a:solidFill>
                <a:latin typeface="Georgia" panose="02040502050405020303" pitchFamily="18" charset="0"/>
              </a:rPr>
              <a:t>nRDM</a:t>
            </a:r>
            <a:r>
              <a:rPr lang="en-US" dirty="0">
                <a:solidFill>
                  <a:srgbClr val="000000"/>
                </a:solidFill>
                <a:latin typeface="Georgia" panose="02040502050405020303" pitchFamily="18" charset="0"/>
              </a:rPr>
              <a:t>. A pairwise comparison shows that the </a:t>
            </a:r>
            <a:r>
              <a:rPr lang="en-US" dirty="0" err="1">
                <a:solidFill>
                  <a:srgbClr val="000000"/>
                </a:solidFill>
                <a:latin typeface="Georgia" panose="02040502050405020303" pitchFamily="18" charset="0"/>
              </a:rPr>
              <a:t>bRDM</a:t>
            </a:r>
            <a:r>
              <a:rPr lang="en-US" dirty="0">
                <a:solidFill>
                  <a:srgbClr val="000000"/>
                </a:solidFill>
                <a:latin typeface="Georgia" panose="02040502050405020303" pitchFamily="18" charset="0"/>
              </a:rPr>
              <a:t> performs significantly better than the mRDM1 and mRDM2, in terms of relating to the </a:t>
            </a:r>
            <a:r>
              <a:rPr lang="en-US" dirty="0" err="1">
                <a:solidFill>
                  <a:srgbClr val="000000"/>
                </a:solidFill>
                <a:latin typeface="Georgia" panose="02040502050405020303" pitchFamily="18" charset="0"/>
              </a:rPr>
              <a:t>nRDM</a:t>
            </a:r>
            <a:r>
              <a:rPr lang="en-US" dirty="0">
                <a:solidFill>
                  <a:srgbClr val="000000"/>
                </a:solidFill>
                <a:latin typeface="Georgia" panose="02040502050405020303" pitchFamily="18" charset="0"/>
              </a:rPr>
              <a:t> </a:t>
            </a:r>
          </a:p>
          <a:p>
            <a:endParaRPr lang="en-US" dirty="0"/>
          </a:p>
        </p:txBody>
      </p:sp>
    </p:spTree>
    <p:extLst>
      <p:ext uri="{BB962C8B-B14F-4D97-AF65-F5344CB8AC3E}">
        <p14:creationId xmlns:p14="http://schemas.microsoft.com/office/powerpoint/2010/main" val="109332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56B40-CD73-4B56-83E4-FE79C2379A90}"/>
              </a:ext>
            </a:extLst>
          </p:cNvPr>
          <p:cNvSpPr>
            <a:spLocks noGrp="1"/>
          </p:cNvSpPr>
          <p:nvPr>
            <p:ph idx="1"/>
          </p:nvPr>
        </p:nvSpPr>
        <p:spPr>
          <a:xfrm>
            <a:off x="548640" y="182880"/>
            <a:ext cx="10805160" cy="5994083"/>
          </a:xfrm>
        </p:spPr>
        <p:txBody>
          <a:bodyPr>
            <a:normAutofit/>
          </a:bodyPr>
          <a:lstStyle/>
          <a:p>
            <a:r>
              <a:rPr lang="en-US" dirty="0">
                <a:solidFill>
                  <a:srgbClr val="000000"/>
                </a:solidFill>
                <a:latin typeface="Georgia" panose="02040502050405020303" pitchFamily="18" charset="0"/>
              </a:rPr>
              <a:t>RSA is unique in its ability to incorporate data from a variety of sources. By using a common stimulus set, RDMs can be created from different sources, such as brain data, cognitive models, and behavioral data, to analyze the common representational mapping. Other examples of social neuroscience uses for RSA include combining fMRI, MEG, and EEG data to do cross-modality mapping, network, regional, and cellular data to explore cross-scale mapping, and data from different populations or species to explore cross-individual and species mapping of representations. </a:t>
            </a:r>
          </a:p>
          <a:p>
            <a:r>
              <a:rPr lang="en-US" dirty="0"/>
              <a:t>Human EEG data (Kaneshiro et al., 2015)</a:t>
            </a:r>
          </a:p>
          <a:p>
            <a:endParaRPr lang="en-US" dirty="0"/>
          </a:p>
        </p:txBody>
      </p:sp>
    </p:spTree>
    <p:extLst>
      <p:ext uri="{BB962C8B-B14F-4D97-AF65-F5344CB8AC3E}">
        <p14:creationId xmlns:p14="http://schemas.microsoft.com/office/powerpoint/2010/main" val="291523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43B6-5ADE-46A7-AD2E-B8B35EEA80B4}"/>
              </a:ext>
            </a:extLst>
          </p:cNvPr>
          <p:cNvSpPr>
            <a:spLocks noGrp="1"/>
          </p:cNvSpPr>
          <p:nvPr>
            <p:ph type="title"/>
          </p:nvPr>
        </p:nvSpPr>
        <p:spPr>
          <a:xfrm>
            <a:off x="0" y="18255"/>
            <a:ext cx="10515600" cy="1325563"/>
          </a:xfrm>
        </p:spPr>
        <p:txBody>
          <a:bodyPr/>
          <a:lstStyle/>
          <a:p>
            <a:r>
              <a:rPr lang="en-US" dirty="0"/>
              <a:t>Email Slide &amp; Mouthful</a:t>
            </a:r>
          </a:p>
        </p:txBody>
      </p:sp>
      <p:sp>
        <p:nvSpPr>
          <p:cNvPr id="3" name="Content Placeholder 2">
            <a:extLst>
              <a:ext uri="{FF2B5EF4-FFF2-40B4-BE49-F238E27FC236}">
                <a16:creationId xmlns:a16="http://schemas.microsoft.com/office/drawing/2014/main" id="{8DB7A4F9-349E-4D61-B993-D68526753452}"/>
              </a:ext>
            </a:extLst>
          </p:cNvPr>
          <p:cNvSpPr>
            <a:spLocks noGrp="1"/>
          </p:cNvSpPr>
          <p:nvPr>
            <p:ph idx="1"/>
          </p:nvPr>
        </p:nvSpPr>
        <p:spPr>
          <a:xfrm>
            <a:off x="200526" y="1098884"/>
            <a:ext cx="11153274" cy="5759116"/>
          </a:xfrm>
        </p:spPr>
        <p:txBody>
          <a:bodyPr>
            <a:normAutofit fontScale="70000" lnSpcReduction="20000"/>
          </a:bodyPr>
          <a:lstStyle/>
          <a:p>
            <a:r>
              <a:rPr lang="en-US" sz="3200" dirty="0">
                <a:solidFill>
                  <a:srgbClr val="FF0000"/>
                </a:solidFill>
              </a:rPr>
              <a:t>READ EMAIL; PAUSE</a:t>
            </a:r>
          </a:p>
          <a:p>
            <a:r>
              <a:rPr lang="en-US" sz="3200" dirty="0">
                <a:solidFill>
                  <a:srgbClr val="FF0000"/>
                </a:solidFill>
              </a:rPr>
              <a:t>NEXT SLIDE, NEXT SLIDE</a:t>
            </a:r>
          </a:p>
          <a:p>
            <a:r>
              <a:rPr lang="en-US" sz="3200" dirty="0"/>
              <a:t>So, I went ahead and highlighted all of the topics that I had no idea what to do with. I didn’t have experience with any of these things.</a:t>
            </a:r>
          </a:p>
          <a:p>
            <a:r>
              <a:rPr lang="en-US" sz="3200" dirty="0"/>
              <a:t>In fact, I think just about the only facet of the project that I’d worked within the past was children, and they wouldn’t even be in the project, just their data.</a:t>
            </a:r>
            <a:endParaRPr lang="en-US" dirty="0"/>
          </a:p>
          <a:p>
            <a:r>
              <a:rPr lang="en-US" sz="3200" dirty="0"/>
              <a:t>Being me and always wanting to be prepared, I wanted to read as much as I could before the class began. I found a couple of articles that focused on RSA specifically. I reviewed the FSL prep course, </a:t>
            </a:r>
            <a:r>
              <a:rPr lang="en-US" sz="3200" dirty="0" err="1"/>
              <a:t>annnnnd</a:t>
            </a:r>
            <a:r>
              <a:rPr lang="en-US" sz="3200" dirty="0"/>
              <a:t> I took in virtually none of it. For several months. </a:t>
            </a:r>
          </a:p>
          <a:p>
            <a:r>
              <a:rPr lang="en-US" sz="3200" dirty="0"/>
              <a:t>I found myself confused, following cited sources, getting more confused, and continuing this cycle. I had a hard time finding what information that I didn’t know to figure out what I didn’t know. </a:t>
            </a:r>
          </a:p>
          <a:p>
            <a:r>
              <a:rPr lang="en-US" sz="3200" dirty="0"/>
              <a:t>Frankly, it took me until basically last week to piece together what I know now about FSL and RSA. There were a lot of steps that I had to take to find those </a:t>
            </a:r>
            <a:r>
              <a:rPr lang="en-US" sz="3200" dirty="0" err="1"/>
              <a:t>knowledhe</a:t>
            </a:r>
            <a:r>
              <a:rPr lang="en-US" sz="3200" dirty="0"/>
              <a:t> gaps that I didn’t know that I had.</a:t>
            </a:r>
          </a:p>
          <a:p>
            <a:r>
              <a:rPr lang="en-US" sz="3200" dirty="0"/>
              <a:t>So my broad goal today is to provide an accessible and easy to understand framework for RSA by summarizing my learning process and using a project that I’m working on now as a concrete example. </a:t>
            </a:r>
          </a:p>
          <a:p>
            <a:r>
              <a:rPr lang="en-US" sz="3200" dirty="0">
                <a:solidFill>
                  <a:srgbClr val="FF0000"/>
                </a:solidFill>
              </a:rPr>
              <a:t>NEXT SLIDE</a:t>
            </a:r>
          </a:p>
        </p:txBody>
      </p:sp>
    </p:spTree>
    <p:extLst>
      <p:ext uri="{BB962C8B-B14F-4D97-AF65-F5344CB8AC3E}">
        <p14:creationId xmlns:p14="http://schemas.microsoft.com/office/powerpoint/2010/main" val="336180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600DC-4BBF-4569-9A2F-09F910F0BF9D}"/>
              </a:ext>
            </a:extLst>
          </p:cNvPr>
          <p:cNvSpPr>
            <a:spLocks noGrp="1"/>
          </p:cNvSpPr>
          <p:nvPr>
            <p:ph idx="1"/>
          </p:nvPr>
        </p:nvSpPr>
        <p:spPr>
          <a:xfrm>
            <a:off x="133004" y="232756"/>
            <a:ext cx="11220796" cy="5994083"/>
          </a:xfrm>
        </p:spPr>
        <p:txBody>
          <a:bodyPr>
            <a:normAutofit fontScale="92500" lnSpcReduction="20000"/>
          </a:bodyPr>
          <a:lstStyle/>
          <a:p>
            <a:r>
              <a:rPr lang="en-US" dirty="0"/>
              <a:t>Unfortunately, in this design, it would likely be the case that there are more trial pairs associated with different than the same context. A frequent concern in reviews, and in the general community, is whether an analysis might be biased to show higher correlations for the condition with fewer trial pairs than for the condition with more trial pairs.</a:t>
            </a:r>
          </a:p>
          <a:p>
            <a:r>
              <a:rPr lang="en-US" dirty="0"/>
              <a:t>As noted earlier, Pearson’s r, Spearman’s r, and cosine distance are magnitude insensitive. For example, if condition B shows the same pattern but more activation than condition A (i.e., the angle is preserved but the vector length differs), then the r value will be þ1, just as if the two conditions were associated with the same activation values. That said, even when using metrics that are mathematically insensitive to activation magnitude, activation differences could nonetheless confound voxel PS estimates.</a:t>
            </a:r>
          </a:p>
          <a:p>
            <a:r>
              <a:rPr lang="en-US" dirty="0"/>
              <a:t>Region A shows uniformly high activity in the memory condition but not in the control condition and Region B shows low activity in both conditions. RSA on the searchlight region, even using Pearson’s r, would reveal a pattern difference across the memory and control conditions that are entirely driven by differences between overall (univariate) activation magnitude across the two regions spanned by the searchlight. Even in this case, the interpretation is not straightforward.</a:t>
            </a:r>
          </a:p>
        </p:txBody>
      </p:sp>
    </p:spTree>
    <p:extLst>
      <p:ext uri="{BB962C8B-B14F-4D97-AF65-F5344CB8AC3E}">
        <p14:creationId xmlns:p14="http://schemas.microsoft.com/office/powerpoint/2010/main" val="320495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699DA-C9B0-4171-B6E4-FC74FC6A7659}"/>
              </a:ext>
            </a:extLst>
          </p:cNvPr>
          <p:cNvSpPr>
            <a:spLocks noGrp="1"/>
          </p:cNvSpPr>
          <p:nvPr>
            <p:ph idx="1"/>
          </p:nvPr>
        </p:nvSpPr>
        <p:spPr/>
        <p:txBody>
          <a:bodyPr>
            <a:normAutofit fontScale="85000" lnSpcReduction="20000"/>
          </a:bodyPr>
          <a:lstStyle/>
          <a:p>
            <a:pPr fontAlgn="ctr"/>
            <a:r>
              <a:rPr lang="en-US" dirty="0"/>
              <a:t>positively correlates with openness to experience, neuroticism, and conscientiousness</a:t>
            </a:r>
          </a:p>
          <a:p>
            <a:pPr fontAlgn="ctr"/>
            <a:r>
              <a:rPr lang="en-US" dirty="0"/>
              <a:t>Does not correlate with agreeableness or extraversion</a:t>
            </a:r>
          </a:p>
          <a:p>
            <a:pPr fontAlgn="ctr"/>
            <a:r>
              <a:rPr lang="en-US" dirty="0"/>
              <a:t>negatively correlates with need for cognition, but positively correlates with faith in intuition</a:t>
            </a:r>
          </a:p>
          <a:p>
            <a:pPr fontAlgn="ctr"/>
            <a:r>
              <a:rPr lang="en-US" dirty="0"/>
              <a:t>is higher amongst single people than married people</a:t>
            </a:r>
          </a:p>
          <a:p>
            <a:pPr fontAlgn="ctr"/>
            <a:r>
              <a:rPr lang="en-US" dirty="0"/>
              <a:t>does not correlate with religious belief</a:t>
            </a:r>
          </a:p>
          <a:p>
            <a:pPr fontAlgn="ctr"/>
            <a:r>
              <a:rPr lang="en-US" dirty="0"/>
              <a:t>is higher among Asians than Caucasians</a:t>
            </a:r>
          </a:p>
          <a:p>
            <a:pPr fontAlgn="ctr"/>
            <a:r>
              <a:rPr lang="en-US" dirty="0"/>
              <a:t>correlates with personal connection to animals</a:t>
            </a:r>
          </a:p>
          <a:p>
            <a:pPr fontAlgn="ctr"/>
            <a:r>
              <a:rPr lang="en-US" dirty="0"/>
              <a:t>Is strongly correlated with age</a:t>
            </a:r>
          </a:p>
          <a:p>
            <a:pPr lvl="1" fontAlgn="ctr"/>
            <a:r>
              <a:rPr lang="en-US" dirty="0"/>
              <a:t>Showed a gradual decline throughout the life span, conflicting with Epley et al., 2007 which suggested tendency persisted stably throughout the lifespan.</a:t>
            </a:r>
          </a:p>
          <a:p>
            <a:pPr lvl="2" fontAlgn="ctr"/>
            <a:r>
              <a:rPr lang="en-US" dirty="0"/>
              <a:t>Older individuals are less open to experience (Costa and McCrae, 1976; McCrae et al., 1999).</a:t>
            </a:r>
          </a:p>
          <a:p>
            <a:endParaRPr lang="en-US" dirty="0"/>
          </a:p>
        </p:txBody>
      </p:sp>
    </p:spTree>
    <p:extLst>
      <p:ext uri="{BB962C8B-B14F-4D97-AF65-F5344CB8AC3E}">
        <p14:creationId xmlns:p14="http://schemas.microsoft.com/office/powerpoint/2010/main" val="204079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CC8D-5C92-4248-BEB3-4E2ED063E2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5277AD-743C-4A08-9B61-E9FE5F38EC6E}"/>
              </a:ext>
            </a:extLst>
          </p:cNvPr>
          <p:cNvSpPr>
            <a:spLocks noGrp="1"/>
          </p:cNvSpPr>
          <p:nvPr>
            <p:ph idx="1"/>
          </p:nvPr>
        </p:nvSpPr>
        <p:spPr/>
        <p:txBody>
          <a:bodyPr/>
          <a:lstStyle/>
          <a:p>
            <a:r>
              <a:rPr lang="en-US" dirty="0"/>
              <a:t>Definition: </a:t>
            </a:r>
            <a:r>
              <a:rPr lang="en-US" dirty="0">
                <a:latin typeface="Calibri" panose="020F0502020204030204" pitchFamily="34" charset="0"/>
              </a:rPr>
              <a:t>the attribution of human traits, emotions, or intentions to non-human entities.</a:t>
            </a:r>
            <a:endParaRPr lang="en-US" dirty="0"/>
          </a:p>
          <a:p>
            <a:endParaRPr lang="en-US" dirty="0"/>
          </a:p>
        </p:txBody>
      </p:sp>
    </p:spTree>
    <p:extLst>
      <p:ext uri="{BB962C8B-B14F-4D97-AF65-F5344CB8AC3E}">
        <p14:creationId xmlns:p14="http://schemas.microsoft.com/office/powerpoint/2010/main" val="25523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CF0E-13CD-44C2-8855-DD794654427B}"/>
              </a:ext>
            </a:extLst>
          </p:cNvPr>
          <p:cNvSpPr>
            <a:spLocks noGrp="1"/>
          </p:cNvSpPr>
          <p:nvPr>
            <p:ph type="title"/>
          </p:nvPr>
        </p:nvSpPr>
        <p:spPr>
          <a:xfrm>
            <a:off x="0" y="0"/>
            <a:ext cx="10515600" cy="1325563"/>
          </a:xfrm>
        </p:spPr>
        <p:txBody>
          <a:bodyPr/>
          <a:lstStyle/>
          <a:p>
            <a:r>
              <a:rPr lang="en-US" dirty="0"/>
              <a:t>Goals Slide</a:t>
            </a:r>
          </a:p>
        </p:txBody>
      </p:sp>
      <p:sp>
        <p:nvSpPr>
          <p:cNvPr id="3" name="Content Placeholder 2">
            <a:extLst>
              <a:ext uri="{FF2B5EF4-FFF2-40B4-BE49-F238E27FC236}">
                <a16:creationId xmlns:a16="http://schemas.microsoft.com/office/drawing/2014/main" id="{FCF8C433-ADFD-4DCD-A1A3-7C4F8EEDE01C}"/>
              </a:ext>
            </a:extLst>
          </p:cNvPr>
          <p:cNvSpPr>
            <a:spLocks noGrp="1"/>
          </p:cNvSpPr>
          <p:nvPr>
            <p:ph idx="1"/>
          </p:nvPr>
        </p:nvSpPr>
        <p:spPr>
          <a:xfrm>
            <a:off x="-1" y="1179673"/>
            <a:ext cx="11509695" cy="5313406"/>
          </a:xfrm>
        </p:spPr>
        <p:txBody>
          <a:bodyPr>
            <a:normAutofit/>
          </a:bodyPr>
          <a:lstStyle/>
          <a:p>
            <a:r>
              <a:rPr lang="en-US" dirty="0"/>
              <a:t>In order to do that, we’ll have to take a trip through some basic fMRI data procedures that serve as the foundation for Neural RSA work.</a:t>
            </a:r>
          </a:p>
          <a:p>
            <a:r>
              <a:rPr lang="en-US" dirty="0">
                <a:solidFill>
                  <a:srgbClr val="FF0000"/>
                </a:solidFill>
              </a:rPr>
              <a:t>READ SLIDE</a:t>
            </a:r>
          </a:p>
          <a:p>
            <a:r>
              <a:rPr lang="en-US" dirty="0"/>
              <a:t>There are a few things that I won’t be talking about today, either for time’s sake or because I don’t think I understand them well enough. They are important parts of the process, though and things to keep in mind if you were to pursue a similar line of research.</a:t>
            </a:r>
          </a:p>
          <a:p>
            <a:r>
              <a:rPr lang="en-US" dirty="0">
                <a:solidFill>
                  <a:srgbClr val="FF0000"/>
                </a:solidFill>
              </a:rPr>
              <a:t>NEXT </a:t>
            </a:r>
            <a:r>
              <a:rPr lang="en-US" dirty="0" smtClean="0">
                <a:solidFill>
                  <a:srgbClr val="FF0000"/>
                </a:solidFill>
              </a:rPr>
              <a:t>SLIDE</a:t>
            </a:r>
            <a:endParaRPr lang="en-US" dirty="0">
              <a:solidFill>
                <a:srgbClr val="FF0000"/>
              </a:solidFill>
            </a:endParaRPr>
          </a:p>
          <a:p>
            <a:pPr lvl="1"/>
            <a:endParaRPr lang="en-US" dirty="0"/>
          </a:p>
          <a:p>
            <a:endParaRPr lang="en-US" dirty="0"/>
          </a:p>
        </p:txBody>
      </p:sp>
    </p:spTree>
    <p:extLst>
      <p:ext uri="{BB962C8B-B14F-4D97-AF65-F5344CB8AC3E}">
        <p14:creationId xmlns:p14="http://schemas.microsoft.com/office/powerpoint/2010/main" val="199541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Limits Slide</a:t>
            </a:r>
            <a:endParaRPr lang="en-US" dirty="0"/>
          </a:p>
        </p:txBody>
      </p:sp>
      <p:sp>
        <p:nvSpPr>
          <p:cNvPr id="3" name="Content Placeholder 2"/>
          <p:cNvSpPr>
            <a:spLocks noGrp="1"/>
          </p:cNvSpPr>
          <p:nvPr>
            <p:ph idx="1"/>
          </p:nvPr>
        </p:nvSpPr>
        <p:spPr>
          <a:xfrm>
            <a:off x="-1" y="903203"/>
            <a:ext cx="12264189" cy="5874585"/>
          </a:xfrm>
        </p:spPr>
        <p:txBody>
          <a:bodyPr>
            <a:normAutofit fontScale="85000" lnSpcReduction="20000"/>
          </a:bodyPr>
          <a:lstStyle/>
          <a:p>
            <a:r>
              <a:rPr lang="en-US" dirty="0" smtClean="0"/>
              <a:t>The first item is operating and collecting data from an fMRI. Now, I recently received TUBRIC </a:t>
            </a:r>
            <a:r>
              <a:rPr lang="en-US" dirty="0" err="1" smtClean="0"/>
              <a:t>lvl</a:t>
            </a:r>
            <a:r>
              <a:rPr lang="en-US" dirty="0" smtClean="0"/>
              <a:t> 2 training, but that in no way qualifies me in and of itself to collect data. For the project I’m talking about, the data was already collected, so beyond an extremely basic level, I can’t really speak to the operations of fMRI, and I’m not quite sure that’s it’s imperative to this narrative anyway, as RSA can be used with a lot of different imaging methods.</a:t>
            </a:r>
          </a:p>
          <a:p>
            <a:r>
              <a:rPr lang="en-US" dirty="0" smtClean="0"/>
              <a:t>Secondly, FSL scripting. In order to do a lot of the processing for these large datasets, you have to create scripts. While incredibly valuable, it’s just not that important for this presentation, but something to look into if you want to do your own work with RSA</a:t>
            </a:r>
          </a:p>
          <a:p>
            <a:r>
              <a:rPr lang="en-US" dirty="0" smtClean="0"/>
              <a:t>Third, How </a:t>
            </a:r>
            <a:r>
              <a:rPr lang="en-US" dirty="0" err="1" smtClean="0"/>
              <a:t>Matlab</a:t>
            </a:r>
            <a:r>
              <a:rPr lang="en-US" dirty="0" smtClean="0"/>
              <a:t> fits into this equation </a:t>
            </a:r>
            <a:r>
              <a:rPr lang="en-US" dirty="0"/>
              <a:t>and this is solely due to my own limitations. </a:t>
            </a:r>
            <a:r>
              <a:rPr lang="en-US" dirty="0" smtClean="0"/>
              <a:t>We’ll </a:t>
            </a:r>
            <a:r>
              <a:rPr lang="en-US" dirty="0"/>
              <a:t>swing back around to this later in the presentation </a:t>
            </a:r>
            <a:r>
              <a:rPr lang="en-US" dirty="0" smtClean="0"/>
              <a:t>so I can point out </a:t>
            </a:r>
            <a:r>
              <a:rPr lang="en-US" i="1" dirty="0"/>
              <a:t>where</a:t>
            </a:r>
            <a:r>
              <a:rPr lang="en-US" dirty="0"/>
              <a:t> </a:t>
            </a:r>
            <a:r>
              <a:rPr lang="en-US" dirty="0" err="1"/>
              <a:t>Matlab</a:t>
            </a:r>
            <a:r>
              <a:rPr lang="en-US" dirty="0"/>
              <a:t> fits </a:t>
            </a:r>
            <a:r>
              <a:rPr lang="en-US" dirty="0" smtClean="0"/>
              <a:t>in, but I have never worked with </a:t>
            </a:r>
            <a:r>
              <a:rPr lang="en-US" dirty="0" err="1" smtClean="0"/>
              <a:t>Matlab</a:t>
            </a:r>
            <a:r>
              <a:rPr lang="en-US" dirty="0" smtClean="0"/>
              <a:t> myself, so this part is extremely new to me. </a:t>
            </a:r>
          </a:p>
          <a:p>
            <a:r>
              <a:rPr lang="en-US" dirty="0" smtClean="0"/>
              <a:t>Last, RSA is a very versatile tool and can be used in a variety of applications, but again, due to my own limitations, I can’t speak with any sort of depth about these other methods. I will broadly talk about how these other methods fit and what a study design using them might look like.</a:t>
            </a:r>
          </a:p>
          <a:p>
            <a:r>
              <a:rPr lang="en-US" dirty="0" smtClean="0"/>
              <a:t>All of that being said, is everyone still with me? Any question so far? </a:t>
            </a:r>
          </a:p>
          <a:p>
            <a:r>
              <a:rPr lang="en-US" dirty="0" smtClean="0"/>
              <a:t>It’s </a:t>
            </a:r>
            <a:r>
              <a:rPr lang="en-US" dirty="0"/>
              <a:t>best to establish a common ground: Have we all worked with fMRI scans and/or data? Are we familiar with how they work and what they measure? </a:t>
            </a:r>
          </a:p>
          <a:p>
            <a:r>
              <a:rPr lang="en-US" dirty="0" smtClean="0">
                <a:solidFill>
                  <a:srgbClr val="FF0000"/>
                </a:solidFill>
              </a:rPr>
              <a:t>NEXT SLIDE</a:t>
            </a:r>
          </a:p>
          <a:p>
            <a:endParaRPr lang="en-US" dirty="0"/>
          </a:p>
        </p:txBody>
      </p:sp>
    </p:spTree>
    <p:extLst>
      <p:ext uri="{BB962C8B-B14F-4D97-AF65-F5344CB8AC3E}">
        <p14:creationId xmlns:p14="http://schemas.microsoft.com/office/powerpoint/2010/main" val="27900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85E1-17D3-4163-81A5-5A0D1115A620}"/>
              </a:ext>
            </a:extLst>
          </p:cNvPr>
          <p:cNvSpPr>
            <a:spLocks noGrp="1"/>
          </p:cNvSpPr>
          <p:nvPr>
            <p:ph type="title"/>
          </p:nvPr>
        </p:nvSpPr>
        <p:spPr>
          <a:xfrm>
            <a:off x="0" y="-72232"/>
            <a:ext cx="10515600" cy="1325563"/>
          </a:xfrm>
        </p:spPr>
        <p:txBody>
          <a:bodyPr/>
          <a:lstStyle/>
          <a:p>
            <a:r>
              <a:rPr lang="en-US" dirty="0"/>
              <a:t>fMRI Basics	</a:t>
            </a:r>
          </a:p>
        </p:txBody>
      </p:sp>
      <p:sp>
        <p:nvSpPr>
          <p:cNvPr id="3" name="Content Placeholder 2">
            <a:extLst>
              <a:ext uri="{FF2B5EF4-FFF2-40B4-BE49-F238E27FC236}">
                <a16:creationId xmlns:a16="http://schemas.microsoft.com/office/drawing/2014/main" id="{0CBE180E-397D-41CC-A99B-51F022544A94}"/>
              </a:ext>
            </a:extLst>
          </p:cNvPr>
          <p:cNvSpPr>
            <a:spLocks noGrp="1"/>
          </p:cNvSpPr>
          <p:nvPr>
            <p:ph idx="1"/>
          </p:nvPr>
        </p:nvSpPr>
        <p:spPr>
          <a:xfrm>
            <a:off x="206432" y="1253330"/>
            <a:ext cx="11985568" cy="5604669"/>
          </a:xfrm>
        </p:spPr>
        <p:txBody>
          <a:bodyPr>
            <a:normAutofit fontScale="92500" lnSpcReduction="20000"/>
          </a:bodyPr>
          <a:lstStyle/>
          <a:p>
            <a:r>
              <a:rPr lang="en-US" dirty="0" smtClean="0">
                <a:solidFill>
                  <a:srgbClr val="FF0000"/>
                </a:solidFill>
              </a:rPr>
              <a:t>READ FIRST LINE</a:t>
            </a:r>
          </a:p>
          <a:p>
            <a:r>
              <a:rPr lang="en-US" dirty="0" smtClean="0"/>
              <a:t>One </a:t>
            </a:r>
            <a:r>
              <a:rPr lang="en-US" dirty="0"/>
              <a:t>question that you might be asking yourself is “How do we define activation”? What is activation? </a:t>
            </a:r>
            <a:r>
              <a:rPr lang="en-US" dirty="0" smtClean="0"/>
              <a:t>In </a:t>
            </a:r>
            <a:r>
              <a:rPr lang="en-US" dirty="0"/>
              <a:t>other words, what are we actually measuring with an fMRI</a:t>
            </a:r>
            <a:r>
              <a:rPr lang="en-US" dirty="0" smtClean="0"/>
              <a:t>?</a:t>
            </a:r>
          </a:p>
          <a:p>
            <a:r>
              <a:rPr lang="en-US" dirty="0">
                <a:solidFill>
                  <a:srgbClr val="FF0000"/>
                </a:solidFill>
              </a:rPr>
              <a:t>CLICK FOR </a:t>
            </a:r>
            <a:r>
              <a:rPr lang="en-US" dirty="0" smtClean="0">
                <a:solidFill>
                  <a:srgbClr val="FF0000"/>
                </a:solidFill>
              </a:rPr>
              <a:t>REVEAL</a:t>
            </a:r>
          </a:p>
          <a:p>
            <a:r>
              <a:rPr lang="en-US" dirty="0" smtClean="0"/>
              <a:t> </a:t>
            </a:r>
            <a:r>
              <a:rPr lang="en-US" dirty="0"/>
              <a:t>That would be the </a:t>
            </a:r>
            <a:r>
              <a:rPr lang="en-US" dirty="0" err="1"/>
              <a:t>haemodynamic</a:t>
            </a:r>
            <a:r>
              <a:rPr lang="en-US" dirty="0"/>
              <a:t> response</a:t>
            </a:r>
            <a:r>
              <a:rPr lang="en-US" dirty="0" smtClean="0"/>
              <a:t>.</a:t>
            </a:r>
          </a:p>
          <a:p>
            <a:r>
              <a:rPr lang="en-US" dirty="0">
                <a:solidFill>
                  <a:srgbClr val="FF0000"/>
                </a:solidFill>
              </a:rPr>
              <a:t>CLICK FOR REVEAL</a:t>
            </a:r>
            <a:endParaRPr lang="en-US" dirty="0"/>
          </a:p>
          <a:p>
            <a:r>
              <a:rPr lang="en-US" dirty="0"/>
              <a:t>I may be oversimplifying it and Chelsea can please yell at me if so, but you can think of it just as a reaction of blood flow within the brain. It allows for the extremely fast delivery of blood to active neuronal tissues in order to maintain homeostasis or support typical </a:t>
            </a:r>
            <a:r>
              <a:rPr lang="en-US" dirty="0" smtClean="0"/>
              <a:t>functioning.</a:t>
            </a:r>
          </a:p>
          <a:p>
            <a:r>
              <a:rPr lang="en-US" dirty="0" smtClean="0"/>
              <a:t>Most commonly, when we talk about the </a:t>
            </a:r>
            <a:r>
              <a:rPr lang="en-US" dirty="0" err="1" smtClean="0"/>
              <a:t>haemodynamic</a:t>
            </a:r>
            <a:r>
              <a:rPr lang="en-US" dirty="0" smtClean="0"/>
              <a:t> response, we are talking about the </a:t>
            </a:r>
            <a:r>
              <a:rPr lang="en-US" dirty="0" smtClean="0"/>
              <a:t>signal </a:t>
            </a:r>
            <a:r>
              <a:rPr lang="en-US" dirty="0"/>
              <a:t>magnitude of the BOLD </a:t>
            </a:r>
            <a:r>
              <a:rPr lang="en-US" dirty="0" smtClean="0"/>
              <a:t>Response, BOLD Standing for “Blood </a:t>
            </a:r>
            <a:r>
              <a:rPr lang="en-US" dirty="0"/>
              <a:t>Oxygenation Level </a:t>
            </a:r>
            <a:r>
              <a:rPr lang="en-US" dirty="0" smtClean="0"/>
              <a:t>Dependent”. This corresponds </a:t>
            </a:r>
            <a:r>
              <a:rPr lang="en-US" dirty="0"/>
              <a:t>to the concentration of </a:t>
            </a:r>
            <a:r>
              <a:rPr lang="en-US" dirty="0" err="1" smtClean="0"/>
              <a:t>deoxyhemoglobin</a:t>
            </a:r>
            <a:r>
              <a:rPr lang="en-US" dirty="0" smtClean="0"/>
              <a:t>. It is the </a:t>
            </a:r>
            <a:r>
              <a:rPr lang="en-US" dirty="0"/>
              <a:t>predominant protein in red blood </a:t>
            </a:r>
            <a:r>
              <a:rPr lang="en-US" dirty="0" smtClean="0"/>
              <a:t>cells and one unique property that it has is that it is p</a:t>
            </a:r>
            <a:r>
              <a:rPr lang="en-US" dirty="0" smtClean="0"/>
              <a:t>aramagnetic, which results in the proteins creating </a:t>
            </a:r>
            <a:r>
              <a:rPr lang="en-US" dirty="0"/>
              <a:t>local magnetic field distortions which can be read by MRI (</a:t>
            </a:r>
            <a:r>
              <a:rPr lang="en-US" dirty="0" err="1"/>
              <a:t>MRIQuestions</a:t>
            </a:r>
            <a:r>
              <a:rPr lang="en-US" dirty="0" smtClean="0"/>
              <a:t>).</a:t>
            </a:r>
          </a:p>
          <a:p>
            <a:endParaRPr lang="en-US" dirty="0"/>
          </a:p>
          <a:p>
            <a:pPr lvl="1"/>
            <a:endParaRPr lang="en-US" dirty="0"/>
          </a:p>
        </p:txBody>
      </p:sp>
    </p:spTree>
    <p:extLst>
      <p:ext uri="{BB962C8B-B14F-4D97-AF65-F5344CB8AC3E}">
        <p14:creationId xmlns:p14="http://schemas.microsoft.com/office/powerpoint/2010/main" val="388162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B81A-8084-4ED5-87B6-9AE10AF29341}"/>
              </a:ext>
            </a:extLst>
          </p:cNvPr>
          <p:cNvSpPr>
            <a:spLocks noGrp="1"/>
          </p:cNvSpPr>
          <p:nvPr>
            <p:ph type="title"/>
          </p:nvPr>
        </p:nvSpPr>
        <p:spPr>
          <a:xfrm>
            <a:off x="0" y="0"/>
            <a:ext cx="10515600" cy="1325563"/>
          </a:xfrm>
        </p:spPr>
        <p:txBody>
          <a:bodyPr/>
          <a:lstStyle/>
          <a:p>
            <a:r>
              <a:rPr lang="en-US" dirty="0"/>
              <a:t>fMRI Basics</a:t>
            </a:r>
          </a:p>
        </p:txBody>
      </p:sp>
      <p:sp>
        <p:nvSpPr>
          <p:cNvPr id="3" name="Content Placeholder 2">
            <a:extLst>
              <a:ext uri="{FF2B5EF4-FFF2-40B4-BE49-F238E27FC236}">
                <a16:creationId xmlns:a16="http://schemas.microsoft.com/office/drawing/2014/main" id="{4D111138-D2AA-481B-A47E-EE735EA81181}"/>
              </a:ext>
            </a:extLst>
          </p:cNvPr>
          <p:cNvSpPr>
            <a:spLocks noGrp="1"/>
          </p:cNvSpPr>
          <p:nvPr>
            <p:ph idx="1"/>
          </p:nvPr>
        </p:nvSpPr>
        <p:spPr>
          <a:xfrm>
            <a:off x="0" y="1015497"/>
            <a:ext cx="12192000" cy="5770313"/>
          </a:xfrm>
        </p:spPr>
        <p:txBody>
          <a:bodyPr>
            <a:normAutofit fontScale="70000" lnSpcReduction="20000"/>
          </a:bodyPr>
          <a:lstStyle/>
          <a:p>
            <a:r>
              <a:rPr lang="en-US" dirty="0"/>
              <a:t>That being said, there has been some pushback to using the BOLD as the default, as Gonzalez-Castillo noted. Their argument is essentially that the localizationist view of brain function is limited. In their experiments, BOLD responses could be measured in over 95% of the brain after repeated trials, which suggests that researchers may be reporting a lot of false negatives if they use the BOLD response. </a:t>
            </a:r>
          </a:p>
          <a:p>
            <a:r>
              <a:rPr lang="en-US" dirty="0"/>
              <a:t>In my opinion, any false result isn’t great, but I’d rather err on the side of caution. My whole point in bringing this up is that we aren’t limited to the BOLD response, but it’s the most robust in the literature and happens to be what we used in our study. </a:t>
            </a:r>
          </a:p>
          <a:p>
            <a:r>
              <a:rPr lang="en-US" dirty="0" smtClean="0"/>
              <a:t>A follow up question that you might have to that fMRI definition is “where specifically are we detecting this activation? </a:t>
            </a:r>
          </a:p>
          <a:p>
            <a:r>
              <a:rPr lang="en-US" dirty="0" smtClean="0">
                <a:solidFill>
                  <a:srgbClr val="FF0000"/>
                </a:solidFill>
              </a:rPr>
              <a:t>CLICK </a:t>
            </a:r>
            <a:r>
              <a:rPr lang="en-US" dirty="0">
                <a:solidFill>
                  <a:srgbClr val="FF0000"/>
                </a:solidFill>
              </a:rPr>
              <a:t>FOR </a:t>
            </a:r>
            <a:r>
              <a:rPr lang="en-US" dirty="0" smtClean="0">
                <a:solidFill>
                  <a:srgbClr val="FF0000"/>
                </a:solidFill>
              </a:rPr>
              <a:t>REVEAL</a:t>
            </a:r>
          </a:p>
          <a:p>
            <a:r>
              <a:rPr lang="en-US" dirty="0" smtClean="0"/>
              <a:t>And on the most micro-level, what we’re talking about are neurons, (</a:t>
            </a:r>
            <a:r>
              <a:rPr lang="en-US" dirty="0">
                <a:solidFill>
                  <a:srgbClr val="FF0000"/>
                </a:solidFill>
              </a:rPr>
              <a:t>CLICK FOR </a:t>
            </a:r>
            <a:r>
              <a:rPr lang="en-US" dirty="0" smtClean="0">
                <a:solidFill>
                  <a:srgbClr val="FF0000"/>
                </a:solidFill>
              </a:rPr>
              <a:t>REVEAL) </a:t>
            </a:r>
            <a:r>
              <a:rPr lang="en-US" dirty="0" smtClean="0"/>
              <a:t>but I think just about everyone here has a good idea of what a neuron is (please correct me if I’m wrong). When we zoom out a bit and look at the level that our analyses are really functioning on, we’re talking about Voxels. </a:t>
            </a:r>
          </a:p>
          <a:p>
            <a:r>
              <a:rPr lang="en-US" dirty="0" smtClean="0"/>
              <a:t>Voxels are three dimensional volume elements that we artificially create to represent a bundle of neurons. Just as you might measure the length and width of an item on your computer using pixels, you can think of voxels as three dimensional pixel collections. We can define their dimensions (usually on the order of millimeters), but more often than not, we like to use isotropic measurements, such that they are even on all sides. It’s just easiest for processing. That being said, I know non-isotropic measurements have some utility in clinical work, in order to better capture ROIs, or regions of interest, but I don’t know enough yet to go too deeply into that. Additionally, it’s important to note that voxels identify their location in space in relation to other voxels. We’ll talk a little more about this later in the presentation.  </a:t>
            </a:r>
          </a:p>
        </p:txBody>
      </p:sp>
    </p:spTree>
    <p:extLst>
      <p:ext uri="{BB962C8B-B14F-4D97-AF65-F5344CB8AC3E}">
        <p14:creationId xmlns:p14="http://schemas.microsoft.com/office/powerpoint/2010/main" val="244190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fMRI Basics</a:t>
            </a:r>
            <a:endParaRPr lang="en-US" dirty="0"/>
          </a:p>
        </p:txBody>
      </p:sp>
      <p:sp>
        <p:nvSpPr>
          <p:cNvPr id="3" name="Content Placeholder 2"/>
          <p:cNvSpPr>
            <a:spLocks noGrp="1"/>
          </p:cNvSpPr>
          <p:nvPr>
            <p:ph idx="1"/>
          </p:nvPr>
        </p:nvSpPr>
        <p:spPr>
          <a:xfrm>
            <a:off x="-1" y="863099"/>
            <a:ext cx="12135853" cy="5938754"/>
          </a:xfrm>
        </p:spPr>
        <p:txBody>
          <a:bodyPr>
            <a:normAutofit fontScale="92500" lnSpcReduction="20000"/>
          </a:bodyPr>
          <a:lstStyle/>
          <a:p>
            <a:r>
              <a:rPr lang="en-US" dirty="0"/>
              <a:t>We create voxels within regions of the brain that we’re interested in investigating, as the assumption is that they represent a sample of the activity present in that region, just as we might expect a sample of participants to represent the behaviors present in their specific population. There are a lot of different techniques in terms of how you utilize your voxels, but in general, it seems that idea or assumption holds true</a:t>
            </a:r>
            <a:r>
              <a:rPr lang="en-US" dirty="0" smtClean="0"/>
              <a:t>.</a:t>
            </a:r>
          </a:p>
          <a:p>
            <a:r>
              <a:rPr lang="en-US" dirty="0" smtClean="0">
                <a:solidFill>
                  <a:srgbClr val="FF0000"/>
                </a:solidFill>
              </a:rPr>
              <a:t>NEXT SLIDE</a:t>
            </a:r>
          </a:p>
          <a:p>
            <a:r>
              <a:rPr lang="en-US" dirty="0" smtClean="0"/>
              <a:t>While this study focuses on Functional MRI, there are a few other forms of MRI, which you may or may not be familiar with. I’m not going to get too deeply into the others. I have their specializations present here, but what’s important to note going forward is that I’m going to differentiate between anatomical images and functional images, because they serve different purposes. The anatomical images are going to give us structure and highlight the boundaries between different regions for each participant and the functional images are going to highlight activity. It’s only with both of these components that we can make any sense of our data. </a:t>
            </a:r>
          </a:p>
          <a:p>
            <a:r>
              <a:rPr lang="en-US" dirty="0" smtClean="0"/>
              <a:t>Any questions?</a:t>
            </a:r>
            <a:endParaRPr lang="en-US" dirty="0"/>
          </a:p>
          <a:p>
            <a:r>
              <a:rPr lang="en-US" dirty="0"/>
              <a:t>So, now that we have this background, </a:t>
            </a:r>
            <a:r>
              <a:rPr lang="en-US" dirty="0" smtClean="0"/>
              <a:t>we can </a:t>
            </a:r>
            <a:r>
              <a:rPr lang="en-US" dirty="0"/>
              <a:t>talk a little bit about study design</a:t>
            </a:r>
            <a:r>
              <a:rPr lang="en-US" dirty="0" smtClean="0"/>
              <a:t>. </a:t>
            </a:r>
            <a:r>
              <a:rPr lang="en-US" dirty="0"/>
              <a:t>I’m going to change gears a little bit and talk </a:t>
            </a:r>
            <a:r>
              <a:rPr lang="en-US" dirty="0" smtClean="0"/>
              <a:t>about the </a:t>
            </a:r>
            <a:r>
              <a:rPr lang="en-US" dirty="0"/>
              <a:t>metrics present in our specific </a:t>
            </a:r>
            <a:r>
              <a:rPr lang="en-US" dirty="0" smtClean="0"/>
              <a:t>study</a:t>
            </a:r>
          </a:p>
          <a:p>
            <a:r>
              <a:rPr lang="en-US" dirty="0" smtClean="0">
                <a:solidFill>
                  <a:srgbClr val="FF0000"/>
                </a:solidFill>
              </a:rPr>
              <a:t>NEXT SLIDE</a:t>
            </a:r>
            <a:endParaRPr lang="en-US" dirty="0">
              <a:solidFill>
                <a:srgbClr val="FF0000"/>
              </a:solidFill>
            </a:endParaRPr>
          </a:p>
          <a:p>
            <a:endParaRPr lang="en-US" dirty="0"/>
          </a:p>
        </p:txBody>
      </p:sp>
    </p:spTree>
    <p:extLst>
      <p:ext uri="{BB962C8B-B14F-4D97-AF65-F5344CB8AC3E}">
        <p14:creationId xmlns:p14="http://schemas.microsoft.com/office/powerpoint/2010/main" val="261872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2211"/>
          </a:xfrm>
        </p:spPr>
        <p:txBody>
          <a:bodyPr/>
          <a:lstStyle/>
          <a:p>
            <a:r>
              <a:rPr lang="en-US" dirty="0" smtClean="0"/>
              <a:t>Project in Progress</a:t>
            </a:r>
            <a:endParaRPr lang="en-US" dirty="0"/>
          </a:p>
        </p:txBody>
      </p:sp>
      <p:sp>
        <p:nvSpPr>
          <p:cNvPr id="3" name="Content Placeholder 2"/>
          <p:cNvSpPr>
            <a:spLocks noGrp="1"/>
          </p:cNvSpPr>
          <p:nvPr>
            <p:ph idx="1"/>
          </p:nvPr>
        </p:nvSpPr>
        <p:spPr>
          <a:xfrm>
            <a:off x="0" y="842210"/>
            <a:ext cx="12192000" cy="6015789"/>
          </a:xfrm>
        </p:spPr>
        <p:txBody>
          <a:bodyPr>
            <a:normAutofit lnSpcReduction="10000"/>
          </a:bodyPr>
          <a:lstStyle/>
          <a:p>
            <a:r>
              <a:rPr lang="en-US" dirty="0" smtClean="0"/>
              <a:t>First, I just want to highlight the somewhat unusual nature of this project. RSA, fMRI, and such are tools, and your generally choose your tools based upon their </a:t>
            </a:r>
            <a:r>
              <a:rPr lang="en-US" dirty="0" err="1" smtClean="0"/>
              <a:t>fittedness</a:t>
            </a:r>
            <a:r>
              <a:rPr lang="en-US" dirty="0" smtClean="0"/>
              <a:t> for your project and your familiarity with them. </a:t>
            </a:r>
          </a:p>
          <a:p>
            <a:r>
              <a:rPr lang="en-US" dirty="0" smtClean="0"/>
              <a:t>The nature of this workshop flipped that on it’s head. For good reason, but we were given  resources (a dataset) and tools (RSA, FSL) and asked to find a project to work on. This is certainly not an uncommon circumstance in a controlled learning environment where we’re essentially bowling with the bumpers up but the moral I’m trying to convey is not to shoehorn in a tool just because it’s cool. </a:t>
            </a:r>
            <a:r>
              <a:rPr lang="en-US" dirty="0" err="1" smtClean="0"/>
              <a:t>Fittedness</a:t>
            </a:r>
            <a:r>
              <a:rPr lang="en-US" dirty="0" smtClean="0"/>
              <a:t> to your project is very important. </a:t>
            </a:r>
          </a:p>
          <a:p>
            <a:r>
              <a:rPr lang="en-US" dirty="0" smtClean="0"/>
              <a:t>That being said, our resources were imaging and demographic data from 21 young adults and 30 children, all of whom had been exposed to a 17 minute video stimuli varying in conditions. </a:t>
            </a:r>
          </a:p>
          <a:p>
            <a:r>
              <a:rPr lang="en-US" dirty="0" smtClean="0"/>
              <a:t>So we have our design, loosely. Let’s say that we ran that procedure. Now we have an image that looks like this:</a:t>
            </a:r>
          </a:p>
          <a:p>
            <a:r>
              <a:rPr lang="en-US" dirty="0" smtClean="0">
                <a:solidFill>
                  <a:srgbClr val="FF0000"/>
                </a:solidFill>
              </a:rPr>
              <a:t>NEXT SLIDE</a:t>
            </a:r>
            <a:endParaRPr lang="en-US" dirty="0">
              <a:solidFill>
                <a:srgbClr val="FF0000"/>
              </a:solidFill>
            </a:endParaRPr>
          </a:p>
        </p:txBody>
      </p:sp>
    </p:spTree>
    <p:extLst>
      <p:ext uri="{BB962C8B-B14F-4D97-AF65-F5344CB8AC3E}">
        <p14:creationId xmlns:p14="http://schemas.microsoft.com/office/powerpoint/2010/main" val="314484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EC0A-32CB-4C20-947A-F4BEC739D919}"/>
              </a:ext>
            </a:extLst>
          </p:cNvPr>
          <p:cNvSpPr>
            <a:spLocks noGrp="1"/>
          </p:cNvSpPr>
          <p:nvPr>
            <p:ph type="title"/>
          </p:nvPr>
        </p:nvSpPr>
        <p:spPr>
          <a:xfrm>
            <a:off x="0" y="0"/>
            <a:ext cx="10515600" cy="1325563"/>
          </a:xfrm>
        </p:spPr>
        <p:txBody>
          <a:bodyPr/>
          <a:lstStyle/>
          <a:p>
            <a:r>
              <a:rPr lang="en-US" dirty="0" smtClean="0"/>
              <a:t>fMRI Results</a:t>
            </a:r>
            <a:endParaRPr lang="en-US" dirty="0"/>
          </a:p>
        </p:txBody>
      </p:sp>
      <p:sp>
        <p:nvSpPr>
          <p:cNvPr id="3" name="Content Placeholder 2">
            <a:extLst>
              <a:ext uri="{FF2B5EF4-FFF2-40B4-BE49-F238E27FC236}">
                <a16:creationId xmlns:a16="http://schemas.microsoft.com/office/drawing/2014/main" id="{5DDC59AB-E89F-412B-BB99-D6F7268D09A3}"/>
              </a:ext>
            </a:extLst>
          </p:cNvPr>
          <p:cNvSpPr>
            <a:spLocks noGrp="1"/>
          </p:cNvSpPr>
          <p:nvPr>
            <p:ph idx="1"/>
          </p:nvPr>
        </p:nvSpPr>
        <p:spPr>
          <a:xfrm>
            <a:off x="0" y="1010977"/>
            <a:ext cx="11887200" cy="5373197"/>
          </a:xfrm>
        </p:spPr>
        <p:txBody>
          <a:bodyPr/>
          <a:lstStyle/>
          <a:p>
            <a:r>
              <a:rPr lang="en-US" dirty="0" smtClean="0"/>
              <a:t>Not only do you have one image like this, but you’ve got one for every participant, at thousands of different perspectives and angles in the brain, across thousands of time-points. It’s really interesting to look at, but </a:t>
            </a:r>
            <a:r>
              <a:rPr lang="en-US" dirty="0" smtClean="0"/>
              <a:t>good </a:t>
            </a:r>
            <a:r>
              <a:rPr lang="en-US" dirty="0"/>
              <a:t>luck trying to understand anything from </a:t>
            </a:r>
            <a:r>
              <a:rPr lang="en-US" dirty="0" smtClean="0"/>
              <a:t>it in this condition.</a:t>
            </a:r>
          </a:p>
          <a:p>
            <a:r>
              <a:rPr lang="en-US" dirty="0" smtClean="0"/>
              <a:t>Furthermore, beyond the obvious hurdle, MRI scans can just be noisy. There’s can be a lot of unwanted signal involved and we do our best to avoid that, but like everything else, MRI does not exist in a vacuum. </a:t>
            </a:r>
            <a:endParaRPr lang="en-US" dirty="0"/>
          </a:p>
          <a:p>
            <a:r>
              <a:rPr lang="en-US" dirty="0"/>
              <a:t>So what do we do? We have all of this unwanted information, how do we get rid of it? </a:t>
            </a:r>
            <a:r>
              <a:rPr lang="en-US" dirty="0" smtClean="0"/>
              <a:t>This is where FSL and brain pre-processing makes its grand entrance.</a:t>
            </a:r>
          </a:p>
        </p:txBody>
      </p:sp>
    </p:spTree>
    <p:extLst>
      <p:ext uri="{BB962C8B-B14F-4D97-AF65-F5344CB8AC3E}">
        <p14:creationId xmlns:p14="http://schemas.microsoft.com/office/powerpoint/2010/main" val="3219355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3695</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Georgia</vt:lpstr>
      <vt:lpstr>Office Theme</vt:lpstr>
      <vt:lpstr>Title slide</vt:lpstr>
      <vt:lpstr>Email Slide &amp; Mouthful</vt:lpstr>
      <vt:lpstr>Goals Slide</vt:lpstr>
      <vt:lpstr>Limits Slide</vt:lpstr>
      <vt:lpstr>fMRI Basics </vt:lpstr>
      <vt:lpstr>fMRI Basics</vt:lpstr>
      <vt:lpstr>fMRI Basics</vt:lpstr>
      <vt:lpstr>Project in Progress</vt:lpstr>
      <vt:lpstr>fMRI Results</vt:lpstr>
      <vt:lpstr>fMRI Software</vt:lpstr>
      <vt:lpstr>BET</vt:lpstr>
      <vt:lpstr>Next steps</vt:lpstr>
      <vt:lpstr>PowerPoint Presentation</vt:lpstr>
      <vt:lpstr>Univariate Analyses</vt:lpstr>
      <vt:lpstr>Multivariate</vt:lpstr>
      <vt:lpstr>RSA</vt:lpstr>
      <vt:lpstr>STRENGTHS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William Mitchell</dc:creator>
  <cp:lastModifiedBy>William Mitchell</cp:lastModifiedBy>
  <cp:revision>23</cp:revision>
  <dcterms:created xsi:type="dcterms:W3CDTF">2019-10-11T11:36:40Z</dcterms:created>
  <dcterms:modified xsi:type="dcterms:W3CDTF">2019-10-18T17:18:05Z</dcterms:modified>
</cp:coreProperties>
</file>