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584" userDrawn="1">
          <p15:clr>
            <a:srgbClr val="A4A3A4"/>
          </p15:clr>
        </p15:guide>
        <p15:guide id="3" pos="1824" userDrawn="1">
          <p15:clr>
            <a:srgbClr val="A4A3A4"/>
          </p15:clr>
        </p15:guide>
        <p15:guide id="4" pos="96" userDrawn="1">
          <p15:clr>
            <a:srgbClr val="A4A3A4"/>
          </p15:clr>
        </p15:guide>
        <p15:guide id="7" pos="5856" userDrawn="1">
          <p15:clr>
            <a:srgbClr val="A4A3A4"/>
          </p15:clr>
        </p15:guide>
        <p15:guide id="8" pos="5568" userDrawn="1">
          <p15:clr>
            <a:srgbClr val="A4A3A4"/>
          </p15:clr>
        </p15:guide>
        <p15:guide id="9" orient="horz" pos="100" userDrawn="1">
          <p15:clr>
            <a:srgbClr val="A4A3A4"/>
          </p15:clr>
        </p15:guide>
        <p15:guide id="10" pos="2112" userDrawn="1">
          <p15:clr>
            <a:srgbClr val="A4A3A4"/>
          </p15:clr>
        </p15:guide>
        <p15:guide id="11" orient="horz" pos="42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bin, Jackie" initials="BJ" lastIdx="1" clrIdx="0">
    <p:extLst>
      <p:ext uri="{19B8F6BF-5375-455C-9EA6-DF929625EA0E}">
        <p15:presenceInfo xmlns:p15="http://schemas.microsoft.com/office/powerpoint/2012/main" userId="Boubin, Jack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E7E7"/>
    <a:srgbClr val="A50021"/>
    <a:srgbClr val="FFF02D"/>
    <a:srgbClr val="000000"/>
    <a:srgbClr val="FF3333"/>
    <a:srgbClr val="CE0000"/>
    <a:srgbClr val="FF2B2B"/>
    <a:srgbClr val="920000"/>
    <a:srgbClr val="FF0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39130" autoAdjust="0"/>
  </p:normalViewPr>
  <p:slideViewPr>
    <p:cSldViewPr snapToGrid="0">
      <p:cViewPr varScale="1">
        <p:scale>
          <a:sx n="41" d="100"/>
          <a:sy n="41" d="100"/>
        </p:scale>
        <p:origin x="3132" y="42"/>
      </p:cViewPr>
      <p:guideLst>
        <p:guide pos="7584"/>
        <p:guide pos="1824"/>
        <p:guide pos="96"/>
        <p:guide pos="5856"/>
        <p:guide pos="5568"/>
        <p:guide orient="horz" pos="100"/>
        <p:guide pos="2112"/>
        <p:guide orient="horz" pos="42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AC4D6-7BC3-4658-A539-0AA5109AEB1B}"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9B03B-616C-4714-B287-837E470A4B16}" type="slidenum">
              <a:rPr lang="en-US" smtClean="0"/>
              <a:t>‹#›</a:t>
            </a:fld>
            <a:endParaRPr lang="en-US"/>
          </a:p>
        </p:txBody>
      </p:sp>
    </p:spTree>
    <p:extLst>
      <p:ext uri="{BB962C8B-B14F-4D97-AF65-F5344CB8AC3E}">
        <p14:creationId xmlns:p14="http://schemas.microsoft.com/office/powerpoint/2010/main" val="257064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Behavioral and cognitive studies suggest that children develop more complex conceptions of emotion and expressions of emotion across normative development and into adulthood.</a:t>
            </a:r>
            <a:br>
              <a:rPr lang="en-US" dirty="0"/>
            </a:br>
            <a:endParaRPr lang="en-US" dirty="0"/>
          </a:p>
          <a:p>
            <a:pPr marL="171450" indent="-171450">
              <a:buFont typeface="Arial" panose="020B0604020202020204" pitchFamily="34" charset="0"/>
              <a:buChar char="•"/>
            </a:pPr>
            <a:r>
              <a:rPr lang="en-US" dirty="0"/>
              <a:t>Between these periods there are a lot of changes in the connectivity and structure of regions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which might exhibit </a:t>
            </a:r>
            <a:r>
              <a:rPr lang="en-US" dirty="0" err="1"/>
              <a:t>neuromodulatory</a:t>
            </a:r>
            <a:r>
              <a:rPr lang="en-US" dirty="0"/>
              <a:t> effects relevant to emotion.</a:t>
            </a:r>
            <a:br>
              <a:rPr lang="en-US" dirty="0"/>
            </a:br>
            <a:endParaRPr lang="en-US" dirty="0"/>
          </a:p>
          <a:p>
            <a:pPr marL="171450" indent="-171450">
              <a:buFont typeface="Arial" panose="020B0604020202020204" pitchFamily="34" charset="0"/>
              <a:buChar char="•"/>
            </a:pPr>
            <a:r>
              <a:rPr lang="en-US" dirty="0"/>
              <a:t>It may be the case that as these structures develop, how individuals represent emotions,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or the ways in which they mentally render charactistics of the concept, become more complex as well.</a:t>
            </a:r>
            <a:br>
              <a:rPr lang="en-US" dirty="0"/>
            </a:br>
            <a:endParaRPr lang="en-US" dirty="0"/>
          </a:p>
          <a:p>
            <a:pPr marL="171450" indent="-171450">
              <a:buFont typeface="Arial" panose="020B0604020202020204" pitchFamily="34" charset="0"/>
              <a:buChar char="•"/>
            </a:pPr>
            <a:r>
              <a:rPr lang="en-US" dirty="0"/>
              <a:t>And this is relevant because representations may have an influence on downstream processes that affect future cognition and behavior.</a:t>
            </a:r>
            <a:br>
              <a:rPr lang="en-US" dirty="0"/>
            </a:br>
            <a:endParaRPr lang="en-US" dirty="0"/>
          </a:p>
          <a:p>
            <a:pPr marL="171450" indent="-171450">
              <a:buFont typeface="Arial" panose="020B0604020202020204" pitchFamily="34" charset="0"/>
              <a:buChar char="•"/>
            </a:pPr>
            <a:r>
              <a:rPr lang="en-US" dirty="0"/>
              <a:t>To determine whether these differences in affective representations exist,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We’d asked 36 children and 21 adults to passively watch a custom stimuli set while undergoing an fMRI scan.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1 Adult and 11 children were excluded from the final dataset for excessive head motion</a:t>
            </a:r>
            <a:br>
              <a:rPr lang="en-US" dirty="0"/>
            </a:br>
            <a:endParaRPr lang="en-US" dirty="0"/>
          </a:p>
          <a:p>
            <a:pPr marL="171450" indent="-171450">
              <a:buFont typeface="Arial" panose="020B0604020202020204" pitchFamily="34" charset="0"/>
              <a:buChar char="•"/>
            </a:pPr>
            <a:r>
              <a:rPr lang="en-US" dirty="0"/>
              <a:t>The stimuli set contained 8 positive and 8 negative clips from 8 popular children’s movies, such that each movie provided both a positive and negative clip.</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order of clips were pseudo-randomized to one of three possible conditions.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All clips were normalized by luminosity.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Clips contained both animated and live action movies,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anthropomorphic and human characters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spanned a long time period, with release dates from 1939 to 2011.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terms of quality control: No group differences in familiarity were observed between adults and children.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Independent raters counter balanced clips on a second-by-second basis for affective intensity,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affective presence,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presence of social stimuli. </a:t>
            </a:r>
            <a:br>
              <a:rPr lang="en-US" dirty="0"/>
            </a:br>
            <a:endParaRPr lang="en-US" dirty="0"/>
          </a:p>
          <a:p>
            <a:pPr marL="171450" indent="-171450">
              <a:buFont typeface="Arial" panose="020B0604020202020204" pitchFamily="34" charset="0"/>
              <a:buChar char="•"/>
            </a:pPr>
            <a:r>
              <a:rPr lang="en-US" dirty="0"/>
              <a:t>We identified three regions relevant to our question: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Amygdala,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nucleus accumbens within the ventral striatum,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the ventromedial prefrontal cortex.</a:t>
            </a:r>
            <a:br>
              <a:rPr lang="en-US" dirty="0"/>
            </a:br>
            <a:endParaRPr lang="en-US" dirty="0"/>
          </a:p>
          <a:p>
            <a:pPr marL="171450" indent="-171450">
              <a:buFont typeface="Arial" panose="020B0604020202020204" pitchFamily="34" charset="0"/>
              <a:buChar char="•"/>
            </a:pPr>
            <a:r>
              <a:rPr lang="en-US" dirty="0"/>
              <a:t>And we chose these sites because The literature suggests all three should represent affective information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may undergo structural and functional changes over normative development.</a:t>
            </a:r>
            <a:br>
              <a:rPr lang="en-US" dirty="0"/>
            </a:br>
            <a:endParaRPr lang="en-US" dirty="0"/>
          </a:p>
          <a:p>
            <a:pPr marL="171450" indent="-171450">
              <a:buFont typeface="Arial" panose="020B0604020202020204" pitchFamily="34" charset="0"/>
              <a:buChar char="•"/>
            </a:pPr>
            <a:r>
              <a:rPr lang="en-US" dirty="0"/>
              <a:t>I’m not going to address specifics in pre-processing here,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but all of those details,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as well as more details about our stimuli,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are captured in the supplementary handout I’d included.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Of course, I’m happy to answer any specific questions that anyone may have.</a:t>
            </a:r>
            <a:br>
              <a:rPr lang="en-US" dirty="0"/>
            </a:br>
            <a:endParaRPr lang="en-US" dirty="0"/>
          </a:p>
          <a:p>
            <a:pPr marL="171450" indent="-171450">
              <a:buFont typeface="Arial" panose="020B0604020202020204" pitchFamily="34" charset="0"/>
              <a:buChar char="•"/>
            </a:pPr>
            <a:r>
              <a:rPr lang="en-US" dirty="0"/>
              <a:t>From each of our three regions, we’d captured patterns of changes in neural activation over subsequent stimuli presentations. </a:t>
            </a:r>
            <a:br>
              <a:rPr lang="en-US" dirty="0"/>
            </a:br>
            <a:endParaRPr lang="en-US" dirty="0"/>
          </a:p>
          <a:p>
            <a:pPr marL="171450" indent="-171450">
              <a:buFont typeface="Arial" panose="020B0604020202020204" pitchFamily="34" charset="0"/>
              <a:buChar char="•"/>
            </a:pPr>
            <a:r>
              <a:rPr lang="en-US" dirty="0"/>
              <a:t>By correlating neural activation patterns across stimuli of the same valence and within the same ROI,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can use a method called representational similarity analysis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arrive at a value that symbolizes the strength of the representation of that valence for a particular region.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other words, when a region produces a highly similar pattern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response to different stimuli all holding one characteristic in common,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can be inferred that the observed response is a product of that common characteristic.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Once we arrive at those values, which are essentially non-parametric correlations,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one could spatially analyze the correlation matrix they’d produced,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or refer to a more traditional analysis of variance.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with that in mind, we hypothesized that adults would generate less pattern similarity than children,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this is based on the theory that they’ll entertain more complex conceptions of emotion.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also hypothesized that children would generate a greater difference between positive and negative pattern similarity than adults.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Lastly, because of the profound developmental changes associated with the vmPFC relative to subcortical structures,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hypothesized the interaction between subcortical structures and the vmPFC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would produce greater variance in representational pattern similarity for children relative to adults. </a:t>
            </a:r>
            <a:br>
              <a:rPr lang="en-US" dirty="0"/>
            </a:br>
            <a:endParaRPr lang="en-US" dirty="0"/>
          </a:p>
          <a:p>
            <a:pPr marL="171450" indent="-171450">
              <a:buFont typeface="Arial" panose="020B0604020202020204" pitchFamily="34" charset="0"/>
              <a:buChar char="•"/>
            </a:pPr>
            <a:r>
              <a:rPr lang="en-US" dirty="0"/>
              <a:t>After computing our RSA values using a Spearman Rank Correlation and applying a Fisher’s Z transformation,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our values were entered into a 3 x 2 x 2 Mixed Effects ANOVA,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with terms for ROI, Age Group, Valence, and interactions among them.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Additional contrasts were pursued post-hoc and Bonferroni-adjusted.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Prior to pursuing our primary analysis, we explored the coherence of our child grouping.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did this by entering age as a predictor towards pattern similarity in a mixed effects linear regression model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found no relationship among children by age,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suggesting no reason for us to treat the values we observe from a child at age 4 and differently than we would a child at age 10.</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all cases for our primary analyses, we supported our hypotheses.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Children did demonstrate greater pattern similarity relative to adults.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Children also demonstrated greater negative pattern similarity relative to positive pattern similarity; an effect which was not mirrored in their older counterparts.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Lastly, adults demonstrated no ROI differences while children demonstrated differences between the vmPFC and each subcortical structure.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All results are also captured in the supplemental materials.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Please do note, though that the range in the plots is restricted for visualization purposes with the full range spanning -1.7 to positive 1.7 after transformation.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should also be noted that supplementary analyses compared pattern similarity for all affective stimuli to control neutral stimuli interspersed between valenced clips.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That analysis found far greater pattern similarity for affective stimuli, suggesting these observations are not better explained by some other non-affective characteristics.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All in all, these results do suggest that differences in affective representation exist between adults and children.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Being put in the context of the extant research, this may reflect a maturation from visceral emotion responses to more evaluative processes.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However, given these analyses, we cannot speak with any certainty as to exactly what about these representations are similar,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what mechanisms might contribute to a change in representation,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whether these representations do have any meaningful impact on behavior.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Futures analyses should explore these relationships.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D49B03B-616C-4714-B287-837E470A4B16}" type="slidenum">
              <a:rPr lang="en-US" smtClean="0"/>
              <a:t>1</a:t>
            </a:fld>
            <a:endParaRPr lang="en-US"/>
          </a:p>
        </p:txBody>
      </p:sp>
    </p:spTree>
    <p:extLst>
      <p:ext uri="{BB962C8B-B14F-4D97-AF65-F5344CB8AC3E}">
        <p14:creationId xmlns:p14="http://schemas.microsoft.com/office/powerpoint/2010/main" val="251026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4884-684E-4180-9E90-EB54EAC0C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EFCF5-F0AF-4C6A-BE50-B357BA7DA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DF21A-C62D-44B0-9B9C-17DBCD6F8666}"/>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5" name="Footer Placeholder 4">
            <a:extLst>
              <a:ext uri="{FF2B5EF4-FFF2-40B4-BE49-F238E27FC236}">
                <a16:creationId xmlns:a16="http://schemas.microsoft.com/office/drawing/2014/main" id="{C1076061-5D84-49E6-870F-2D2A9ACF3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45732-D7F1-431C-9D5E-6C655F7712A6}"/>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306854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C123-0026-4EEB-AD5F-FA56AE0E9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3218F-CE45-4C85-BC9B-9DFE7C15F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07BE6-1406-4EE8-89B9-18A6A9EBBD18}"/>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5" name="Footer Placeholder 4">
            <a:extLst>
              <a:ext uri="{FF2B5EF4-FFF2-40B4-BE49-F238E27FC236}">
                <a16:creationId xmlns:a16="http://schemas.microsoft.com/office/drawing/2014/main" id="{9761C055-81CA-42DD-8DE6-5A04CDC32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36B59-EB0F-4A95-BB36-2CE78FB3459E}"/>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5799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B55F6-C853-4ECB-9485-27410B5263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C24F1-500D-43EA-8941-A02C7AEC55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88593-248D-4607-A812-DFE04C54923A}"/>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5" name="Footer Placeholder 4">
            <a:extLst>
              <a:ext uri="{FF2B5EF4-FFF2-40B4-BE49-F238E27FC236}">
                <a16:creationId xmlns:a16="http://schemas.microsoft.com/office/drawing/2014/main" id="{ED4CF019-3E9C-4A7D-9F43-B16C0ABA6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AD862-FB17-4E91-A167-58112FE07143}"/>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356792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8CE-F51B-4EA0-9F56-59DF53BBD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9BB02-5D8F-4870-9D26-A1CCDD9F3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EE4DE-1048-4DC7-8EC8-110555AC17D9}"/>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5" name="Footer Placeholder 4">
            <a:extLst>
              <a:ext uri="{FF2B5EF4-FFF2-40B4-BE49-F238E27FC236}">
                <a16:creationId xmlns:a16="http://schemas.microsoft.com/office/drawing/2014/main" id="{9E8FA5E3-15C6-4E27-8319-4FC5C903E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5A274-C51F-47A9-8DB1-DA5137B32C95}"/>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84760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44F4-D24A-49CC-8709-7A8291880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777008-4D6D-40F9-AB3F-46B13D74F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75C83-A491-424C-BC17-BF41FCD5C64C}"/>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5" name="Footer Placeholder 4">
            <a:extLst>
              <a:ext uri="{FF2B5EF4-FFF2-40B4-BE49-F238E27FC236}">
                <a16:creationId xmlns:a16="http://schemas.microsoft.com/office/drawing/2014/main" id="{37022C6F-ACD1-42BC-974F-3308F93C5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7DC3B-51E4-4B42-BB9A-FCA89389C704}"/>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211512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33EE-B669-413D-ABE1-80E195DDB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15D11-7120-41FA-B45F-753E342F1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83937-2D60-4A0E-9659-BD417CE3A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1AC811-0E5B-489E-8243-9CFFBA5A4C01}"/>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6" name="Footer Placeholder 5">
            <a:extLst>
              <a:ext uri="{FF2B5EF4-FFF2-40B4-BE49-F238E27FC236}">
                <a16:creationId xmlns:a16="http://schemas.microsoft.com/office/drawing/2014/main" id="{049E8629-1938-44E6-B877-4CE08D3DC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F310E-E613-4564-8055-8ED52AB09D52}"/>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54822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512A-9E00-4C32-AE74-0C6B2FB0A7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BFC114-E7DA-4DC2-9CA2-70ADC2572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552AD-3E43-4375-B0E5-BB8186718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816F0-3045-42C7-BDD8-E8C306662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D1749-0DE3-492F-BE9C-115F63148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B13C2-29B7-4540-A6EB-BBF8031F9D02}"/>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8" name="Footer Placeholder 7">
            <a:extLst>
              <a:ext uri="{FF2B5EF4-FFF2-40B4-BE49-F238E27FC236}">
                <a16:creationId xmlns:a16="http://schemas.microsoft.com/office/drawing/2014/main" id="{3311600D-7702-4C96-AB62-F920757F8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3722A5-5B41-4E7B-B59C-F36289E48533}"/>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139515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C84C-D154-436E-BC96-FC528E4EF8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E49A8-6C5E-4160-A9C7-A3CFBC397603}"/>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4" name="Footer Placeholder 3">
            <a:extLst>
              <a:ext uri="{FF2B5EF4-FFF2-40B4-BE49-F238E27FC236}">
                <a16:creationId xmlns:a16="http://schemas.microsoft.com/office/drawing/2014/main" id="{0F3C1C60-13C5-4F7C-805D-02BAA3CC08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D4DCC3-F597-45EF-8236-ED6E496F5EB8}"/>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212309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37582-3482-4655-93B1-65F397629964}"/>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3" name="Footer Placeholder 2">
            <a:extLst>
              <a:ext uri="{FF2B5EF4-FFF2-40B4-BE49-F238E27FC236}">
                <a16:creationId xmlns:a16="http://schemas.microsoft.com/office/drawing/2014/main" id="{F3E43DBB-D92A-47F0-8CD0-7F6BC1546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6A0CC-27C7-4573-9FF8-EE36F1260870}"/>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126309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296F-4AD4-4D55-9396-04F93CEA4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0D751C-5577-4DAE-89BA-094309AD1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D2E22A-83C5-4418-A2EA-FA6892C28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AF3E8-7A2C-487B-84A3-39D81A257B54}"/>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6" name="Footer Placeholder 5">
            <a:extLst>
              <a:ext uri="{FF2B5EF4-FFF2-40B4-BE49-F238E27FC236}">
                <a16:creationId xmlns:a16="http://schemas.microsoft.com/office/drawing/2014/main" id="{7EB7E3F8-5FFC-41FE-B6DF-765D53616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719FC-E6A3-4341-A3A1-6395DED6DD20}"/>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72367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D690-E8C9-4AAF-AEFE-CC54ED2E3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0A44C-DF7B-4889-B253-76EDA4AFD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EBF957-10C0-40EC-A40D-3DFB296DE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F1E88-EED4-46AD-BF7F-748EA82390B9}"/>
              </a:ext>
            </a:extLst>
          </p:cNvPr>
          <p:cNvSpPr>
            <a:spLocks noGrp="1"/>
          </p:cNvSpPr>
          <p:nvPr>
            <p:ph type="dt" sz="half" idx="10"/>
          </p:nvPr>
        </p:nvSpPr>
        <p:spPr/>
        <p:txBody>
          <a:bodyPr/>
          <a:lstStyle/>
          <a:p>
            <a:fld id="{000329F8-4740-42AB-86E7-BEE371BC486B}" type="datetimeFigureOut">
              <a:rPr lang="en-US" smtClean="0"/>
              <a:t>2/10/2021</a:t>
            </a:fld>
            <a:endParaRPr lang="en-US"/>
          </a:p>
        </p:txBody>
      </p:sp>
      <p:sp>
        <p:nvSpPr>
          <p:cNvPr id="6" name="Footer Placeholder 5">
            <a:extLst>
              <a:ext uri="{FF2B5EF4-FFF2-40B4-BE49-F238E27FC236}">
                <a16:creationId xmlns:a16="http://schemas.microsoft.com/office/drawing/2014/main" id="{5ACD1F09-3B29-4403-B681-71F07D8D5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B2FC9-D462-430A-B313-ACE13A81341C}"/>
              </a:ext>
            </a:extLst>
          </p:cNvPr>
          <p:cNvSpPr>
            <a:spLocks noGrp="1"/>
          </p:cNvSpPr>
          <p:nvPr>
            <p:ph type="sldNum" sz="quarter" idx="12"/>
          </p:nvPr>
        </p:nvSpPr>
        <p:spPr/>
        <p:txBody>
          <a:bodyPr/>
          <a:lstStyle/>
          <a:p>
            <a:fld id="{76CBAE93-1E1D-4054-9B8D-938A450828D5}" type="slidenum">
              <a:rPr lang="en-US" smtClean="0"/>
              <a:t>‹#›</a:t>
            </a:fld>
            <a:endParaRPr lang="en-US"/>
          </a:p>
        </p:txBody>
      </p:sp>
    </p:spTree>
    <p:extLst>
      <p:ext uri="{BB962C8B-B14F-4D97-AF65-F5344CB8AC3E}">
        <p14:creationId xmlns:p14="http://schemas.microsoft.com/office/powerpoint/2010/main" val="266618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992FB-7691-4828-9E40-6F8B2369D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519F7-2ACE-46DE-93A3-912C580D5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4B2E0-51C9-4C32-9F4B-E8DF6B2D0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329F8-4740-42AB-86E7-BEE371BC486B}" type="datetimeFigureOut">
              <a:rPr lang="en-US" smtClean="0"/>
              <a:t>2/10/2021</a:t>
            </a:fld>
            <a:endParaRPr lang="en-US"/>
          </a:p>
        </p:txBody>
      </p:sp>
      <p:sp>
        <p:nvSpPr>
          <p:cNvPr id="5" name="Footer Placeholder 4">
            <a:extLst>
              <a:ext uri="{FF2B5EF4-FFF2-40B4-BE49-F238E27FC236}">
                <a16:creationId xmlns:a16="http://schemas.microsoft.com/office/drawing/2014/main" id="{4A523E7E-98F6-42D9-806A-BCD9CE134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895E80-80F5-49DB-AACF-18BC5F587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BAE93-1E1D-4054-9B8D-938A450828D5}" type="slidenum">
              <a:rPr lang="en-US" smtClean="0"/>
              <a:t>‹#›</a:t>
            </a:fld>
            <a:endParaRPr lang="en-US"/>
          </a:p>
        </p:txBody>
      </p:sp>
    </p:spTree>
    <p:extLst>
      <p:ext uri="{BB962C8B-B14F-4D97-AF65-F5344CB8AC3E}">
        <p14:creationId xmlns:p14="http://schemas.microsoft.com/office/powerpoint/2010/main" val="373205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sv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emf"/><Relationship Id="rId11" Type="http://schemas.openxmlformats.org/officeDocument/2006/relationships/image" Target="../media/image6.png"/><Relationship Id="rId5" Type="http://schemas.microsoft.com/office/2007/relationships/hdphoto" Target="../media/hdphoto1.wdp"/><Relationship Id="rId15" Type="http://schemas.openxmlformats.org/officeDocument/2006/relationships/image" Target="../media/image10.svg"/><Relationship Id="rId10" Type="http://schemas.microsoft.com/office/2007/relationships/hdphoto" Target="../media/hdphoto3.wdp"/><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21.jfif"/><Relationship Id="rId13" Type="http://schemas.openxmlformats.org/officeDocument/2006/relationships/image" Target="../media/image25.jpg"/><Relationship Id="rId18" Type="http://schemas.openxmlformats.org/officeDocument/2006/relationships/image" Target="../media/image30.png"/><Relationship Id="rId3" Type="http://schemas.openxmlformats.org/officeDocument/2006/relationships/image" Target="../media/image16.jfif"/><Relationship Id="rId21" Type="http://schemas.microsoft.com/office/2007/relationships/hdphoto" Target="../media/hdphoto6.wdp"/><Relationship Id="rId7" Type="http://schemas.openxmlformats.org/officeDocument/2006/relationships/image" Target="../media/image20.jpg"/><Relationship Id="rId12" Type="http://schemas.microsoft.com/office/2007/relationships/hdphoto" Target="../media/hdphoto4.wdp"/><Relationship Id="rId17" Type="http://schemas.openxmlformats.org/officeDocument/2006/relationships/image" Target="../media/image29.png"/><Relationship Id="rId2" Type="http://schemas.openxmlformats.org/officeDocument/2006/relationships/image" Target="../media/image15.jpg"/><Relationship Id="rId16" Type="http://schemas.openxmlformats.org/officeDocument/2006/relationships/image" Target="../media/image28.png"/><Relationship Id="rId20"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jpg"/><Relationship Id="rId15" Type="http://schemas.openxmlformats.org/officeDocument/2006/relationships/image" Target="../media/image27.png"/><Relationship Id="rId10" Type="http://schemas.openxmlformats.org/officeDocument/2006/relationships/image" Target="../media/image23.png"/><Relationship Id="rId19" Type="http://schemas.microsoft.com/office/2007/relationships/hdphoto" Target="../media/hdphoto5.wdp"/><Relationship Id="rId4" Type="http://schemas.openxmlformats.org/officeDocument/2006/relationships/image" Target="../media/image17.jpg"/><Relationship Id="rId9" Type="http://schemas.openxmlformats.org/officeDocument/2006/relationships/image" Target="../media/image22.jfif"/><Relationship Id="rId14" Type="http://schemas.openxmlformats.org/officeDocument/2006/relationships/image" Target="../media/image26.png"/><Relationship Id="rId2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4B63FDB7-C70E-41E7-B269-31FB4B0DA5DC}"/>
              </a:ext>
            </a:extLst>
          </p:cNvPr>
          <p:cNvSpPr/>
          <p:nvPr/>
        </p:nvSpPr>
        <p:spPr>
          <a:xfrm>
            <a:off x="7069801" y="4415949"/>
            <a:ext cx="1687343" cy="1118076"/>
          </a:xfrm>
          <a:custGeom>
            <a:avLst/>
            <a:gdLst>
              <a:gd name="connsiteX0" fmla="*/ 0 w 1687343"/>
              <a:gd name="connsiteY0" fmla="*/ 0 h 1069601"/>
              <a:gd name="connsiteX1" fmla="*/ 1687343 w 1687343"/>
              <a:gd name="connsiteY1" fmla="*/ 0 h 1069601"/>
              <a:gd name="connsiteX2" fmla="*/ 1687343 w 1687343"/>
              <a:gd name="connsiteY2" fmla="*/ 1069601 h 1069601"/>
              <a:gd name="connsiteX3" fmla="*/ 0 w 1687343"/>
              <a:gd name="connsiteY3" fmla="*/ 1069601 h 1069601"/>
              <a:gd name="connsiteX4" fmla="*/ 0 w 1687343"/>
              <a:gd name="connsiteY4" fmla="*/ 0 h 1069601"/>
              <a:gd name="connsiteX0" fmla="*/ 0 w 1687343"/>
              <a:gd name="connsiteY0" fmla="*/ 0 h 1069601"/>
              <a:gd name="connsiteX1" fmla="*/ 1687343 w 1687343"/>
              <a:gd name="connsiteY1" fmla="*/ 0 h 1069601"/>
              <a:gd name="connsiteX2" fmla="*/ 1687343 w 1687343"/>
              <a:gd name="connsiteY2" fmla="*/ 1069601 h 1069601"/>
              <a:gd name="connsiteX3" fmla="*/ 0 w 1687343"/>
              <a:gd name="connsiteY3" fmla="*/ 431426 h 1069601"/>
              <a:gd name="connsiteX4" fmla="*/ 0 w 1687343"/>
              <a:gd name="connsiteY4" fmla="*/ 0 h 1069601"/>
              <a:gd name="connsiteX0" fmla="*/ 0 w 1687343"/>
              <a:gd name="connsiteY0" fmla="*/ 0 h 1069601"/>
              <a:gd name="connsiteX1" fmla="*/ 1687343 w 1687343"/>
              <a:gd name="connsiteY1" fmla="*/ 0 h 1069601"/>
              <a:gd name="connsiteX2" fmla="*/ 1687343 w 1687343"/>
              <a:gd name="connsiteY2" fmla="*/ 1069601 h 1069601"/>
              <a:gd name="connsiteX3" fmla="*/ 537499 w 1687343"/>
              <a:gd name="connsiteY3" fmla="*/ 432277 h 1069601"/>
              <a:gd name="connsiteX4" fmla="*/ 0 w 1687343"/>
              <a:gd name="connsiteY4" fmla="*/ 431426 h 1069601"/>
              <a:gd name="connsiteX5" fmla="*/ 0 w 1687343"/>
              <a:gd name="connsiteY5" fmla="*/ 0 h 1069601"/>
              <a:gd name="connsiteX0" fmla="*/ 0 w 1687343"/>
              <a:gd name="connsiteY0" fmla="*/ 0 h 1069601"/>
              <a:gd name="connsiteX1" fmla="*/ 1687343 w 1687343"/>
              <a:gd name="connsiteY1" fmla="*/ 0 h 1069601"/>
              <a:gd name="connsiteX2" fmla="*/ 1687343 w 1687343"/>
              <a:gd name="connsiteY2" fmla="*/ 1069601 h 1069601"/>
              <a:gd name="connsiteX3" fmla="*/ 537499 w 1687343"/>
              <a:gd name="connsiteY3" fmla="*/ 432277 h 1069601"/>
              <a:gd name="connsiteX4" fmla="*/ 0 w 1687343"/>
              <a:gd name="connsiteY4" fmla="*/ 431426 h 1069601"/>
              <a:gd name="connsiteX5" fmla="*/ 0 w 1687343"/>
              <a:gd name="connsiteY5" fmla="*/ 0 h 1069601"/>
              <a:gd name="connsiteX0" fmla="*/ 0 w 1687343"/>
              <a:gd name="connsiteY0" fmla="*/ 0 h 1114423"/>
              <a:gd name="connsiteX1" fmla="*/ 1687343 w 1687343"/>
              <a:gd name="connsiteY1" fmla="*/ 0 h 1114423"/>
              <a:gd name="connsiteX2" fmla="*/ 1687343 w 1687343"/>
              <a:gd name="connsiteY2" fmla="*/ 1069601 h 1114423"/>
              <a:gd name="connsiteX3" fmla="*/ 1026449 w 1687343"/>
              <a:gd name="connsiteY3" fmla="*/ 914877 h 1114423"/>
              <a:gd name="connsiteX4" fmla="*/ 537499 w 1687343"/>
              <a:gd name="connsiteY4" fmla="*/ 432277 h 1114423"/>
              <a:gd name="connsiteX5" fmla="*/ 0 w 1687343"/>
              <a:gd name="connsiteY5" fmla="*/ 431426 h 1114423"/>
              <a:gd name="connsiteX6" fmla="*/ 0 w 1687343"/>
              <a:gd name="connsiteY6" fmla="*/ 0 h 1114423"/>
              <a:gd name="connsiteX0" fmla="*/ 0 w 1687343"/>
              <a:gd name="connsiteY0" fmla="*/ 0 h 1114423"/>
              <a:gd name="connsiteX1" fmla="*/ 1687343 w 1687343"/>
              <a:gd name="connsiteY1" fmla="*/ 0 h 1114423"/>
              <a:gd name="connsiteX2" fmla="*/ 1687343 w 1687343"/>
              <a:gd name="connsiteY2" fmla="*/ 1069601 h 1114423"/>
              <a:gd name="connsiteX3" fmla="*/ 1026449 w 1687343"/>
              <a:gd name="connsiteY3" fmla="*/ 914877 h 1114423"/>
              <a:gd name="connsiteX4" fmla="*/ 747049 w 1687343"/>
              <a:gd name="connsiteY4" fmla="*/ 613252 h 1114423"/>
              <a:gd name="connsiteX5" fmla="*/ 0 w 1687343"/>
              <a:gd name="connsiteY5" fmla="*/ 431426 h 1114423"/>
              <a:gd name="connsiteX6" fmla="*/ 0 w 1687343"/>
              <a:gd name="connsiteY6" fmla="*/ 0 h 1114423"/>
              <a:gd name="connsiteX0" fmla="*/ 0 w 1687343"/>
              <a:gd name="connsiteY0" fmla="*/ 0 h 1114423"/>
              <a:gd name="connsiteX1" fmla="*/ 1687343 w 1687343"/>
              <a:gd name="connsiteY1" fmla="*/ 0 h 1114423"/>
              <a:gd name="connsiteX2" fmla="*/ 1687343 w 1687343"/>
              <a:gd name="connsiteY2" fmla="*/ 1069601 h 1114423"/>
              <a:gd name="connsiteX3" fmla="*/ 1026449 w 1687343"/>
              <a:gd name="connsiteY3" fmla="*/ 914877 h 1114423"/>
              <a:gd name="connsiteX4" fmla="*/ 747049 w 1687343"/>
              <a:gd name="connsiteY4" fmla="*/ 613252 h 1114423"/>
              <a:gd name="connsiteX5" fmla="*/ 0 w 1687343"/>
              <a:gd name="connsiteY5" fmla="*/ 431426 h 1114423"/>
              <a:gd name="connsiteX6" fmla="*/ 0 w 1687343"/>
              <a:gd name="connsiteY6" fmla="*/ 0 h 1114423"/>
              <a:gd name="connsiteX0" fmla="*/ 0 w 1687343"/>
              <a:gd name="connsiteY0" fmla="*/ 0 h 1145831"/>
              <a:gd name="connsiteX1" fmla="*/ 1687343 w 1687343"/>
              <a:gd name="connsiteY1" fmla="*/ 0 h 1145831"/>
              <a:gd name="connsiteX2" fmla="*/ 1687343 w 1687343"/>
              <a:gd name="connsiteY2" fmla="*/ 1069601 h 1145831"/>
              <a:gd name="connsiteX3" fmla="*/ 1039149 w 1687343"/>
              <a:gd name="connsiteY3" fmla="*/ 1070452 h 1145831"/>
              <a:gd name="connsiteX4" fmla="*/ 1026449 w 1687343"/>
              <a:gd name="connsiteY4" fmla="*/ 914877 h 1145831"/>
              <a:gd name="connsiteX5" fmla="*/ 747049 w 1687343"/>
              <a:gd name="connsiteY5" fmla="*/ 613252 h 1145831"/>
              <a:gd name="connsiteX6" fmla="*/ 0 w 1687343"/>
              <a:gd name="connsiteY6" fmla="*/ 431426 h 1145831"/>
              <a:gd name="connsiteX7" fmla="*/ 0 w 1687343"/>
              <a:gd name="connsiteY7" fmla="*/ 0 h 1145831"/>
              <a:gd name="connsiteX0" fmla="*/ 0 w 1687343"/>
              <a:gd name="connsiteY0" fmla="*/ 0 h 1145831"/>
              <a:gd name="connsiteX1" fmla="*/ 1687343 w 1687343"/>
              <a:gd name="connsiteY1" fmla="*/ 0 h 1145831"/>
              <a:gd name="connsiteX2" fmla="*/ 1687343 w 1687343"/>
              <a:gd name="connsiteY2" fmla="*/ 1069601 h 1145831"/>
              <a:gd name="connsiteX3" fmla="*/ 1039149 w 1687343"/>
              <a:gd name="connsiteY3" fmla="*/ 1070452 h 1145831"/>
              <a:gd name="connsiteX4" fmla="*/ 978824 w 1687343"/>
              <a:gd name="connsiteY4" fmla="*/ 956152 h 1145831"/>
              <a:gd name="connsiteX5" fmla="*/ 747049 w 1687343"/>
              <a:gd name="connsiteY5" fmla="*/ 613252 h 1145831"/>
              <a:gd name="connsiteX6" fmla="*/ 0 w 1687343"/>
              <a:gd name="connsiteY6" fmla="*/ 431426 h 1145831"/>
              <a:gd name="connsiteX7" fmla="*/ 0 w 1687343"/>
              <a:gd name="connsiteY7" fmla="*/ 0 h 114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343" h="1145831">
                <a:moveTo>
                  <a:pt x="0" y="0"/>
                </a:moveTo>
                <a:lnTo>
                  <a:pt x="1687343" y="0"/>
                </a:lnTo>
                <a:lnTo>
                  <a:pt x="1687343" y="1069601"/>
                </a:lnTo>
                <a:cubicBezTo>
                  <a:pt x="1586190" y="1226843"/>
                  <a:pt x="1149298" y="1096239"/>
                  <a:pt x="1039149" y="1070452"/>
                </a:cubicBezTo>
                <a:cubicBezTo>
                  <a:pt x="929000" y="1044665"/>
                  <a:pt x="1034387" y="1011185"/>
                  <a:pt x="978824" y="956152"/>
                </a:cubicBezTo>
                <a:cubicBezTo>
                  <a:pt x="923262" y="901119"/>
                  <a:pt x="937174" y="831411"/>
                  <a:pt x="747049" y="613252"/>
                </a:cubicBezTo>
                <a:lnTo>
                  <a:pt x="0" y="431426"/>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b="1" dirty="0">
                <a:solidFill>
                  <a:schemeClr val="tx1"/>
                </a:solidFill>
                <a:latin typeface="Arial Nova Light" panose="020B0304020202020204" pitchFamily="34" charset="0"/>
              </a:rPr>
              <a:t>What is it?: </a:t>
            </a:r>
            <a:r>
              <a:rPr lang="en-US" sz="600" dirty="0">
                <a:solidFill>
                  <a:schemeClr val="tx1"/>
                </a:solidFill>
                <a:latin typeface="Arial Nova Light" panose="020B0304020202020204" pitchFamily="34" charset="0"/>
              </a:rPr>
              <a:t>When different stimuli generate overlap in neural activity patterns, we assume this is in response to a characteristic which those stimuli have in common that that ROI is processing. </a:t>
            </a:r>
            <a:r>
              <a:rPr lang="en-US" sz="700" b="1" dirty="0">
                <a:solidFill>
                  <a:schemeClr val="tx1"/>
                </a:solidFill>
                <a:latin typeface="Arial Nova Light" panose="020B0304020202020204" pitchFamily="34" charset="0"/>
              </a:rPr>
              <a:t>Why does it matter?:  </a:t>
            </a:r>
            <a:r>
              <a:rPr lang="en-US" sz="600" dirty="0">
                <a:solidFill>
                  <a:schemeClr val="tx1"/>
                </a:solidFill>
                <a:latin typeface="Arial Nova Light" panose="020B0304020202020204" pitchFamily="34" charset="0"/>
              </a:rPr>
              <a:t>We  can</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better infer how representations </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are structured which</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may have downstream</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effects on cognition  </a:t>
            </a:r>
            <a:br>
              <a:rPr lang="en-US" sz="600" dirty="0">
                <a:solidFill>
                  <a:schemeClr val="tx1"/>
                </a:solidFill>
                <a:latin typeface="Arial Nova Light" panose="020B0304020202020204" pitchFamily="34" charset="0"/>
              </a:rPr>
            </a:br>
            <a:r>
              <a:rPr lang="en-US" sz="600" dirty="0">
                <a:solidFill>
                  <a:schemeClr val="tx1"/>
                </a:solidFill>
                <a:latin typeface="Arial Nova Light" panose="020B0304020202020204" pitchFamily="34" charset="0"/>
              </a:rPr>
              <a:t>                                                   and behavior.</a:t>
            </a:r>
            <a:endParaRPr lang="en-US" sz="600" b="1" dirty="0">
              <a:solidFill>
                <a:schemeClr val="tx1"/>
              </a:solidFill>
              <a:latin typeface="Arial Nova Light" panose="020B0304020202020204" pitchFamily="34" charset="0"/>
            </a:endParaRPr>
          </a:p>
          <a:p>
            <a:pPr algn="just"/>
            <a:endParaRPr lang="en-US" sz="650" dirty="0">
              <a:solidFill>
                <a:schemeClr val="tx1"/>
              </a:solidFill>
            </a:endParaRPr>
          </a:p>
        </p:txBody>
      </p:sp>
      <p:pic>
        <p:nvPicPr>
          <p:cNvPr id="89" name="Picture 88">
            <a:extLst>
              <a:ext uri="{FF2B5EF4-FFF2-40B4-BE49-F238E27FC236}">
                <a16:creationId xmlns:a16="http://schemas.microsoft.com/office/drawing/2014/main" id="{D03CF172-58D3-45C5-BD58-DA238550D2FF}"/>
              </a:ext>
            </a:extLst>
          </p:cNvPr>
          <p:cNvPicPr>
            <a:picLocks noChangeAspect="1"/>
          </p:cNvPicPr>
          <p:nvPr/>
        </p:nvPicPr>
        <p:blipFill>
          <a:blip r:embed="rId3"/>
          <a:stretch>
            <a:fillRect/>
          </a:stretch>
        </p:blipFill>
        <p:spPr>
          <a:xfrm>
            <a:off x="7077555" y="4951425"/>
            <a:ext cx="891538" cy="553462"/>
          </a:xfrm>
          <a:prstGeom prst="rect">
            <a:avLst/>
          </a:prstGeom>
        </p:spPr>
      </p:pic>
      <p:sp>
        <p:nvSpPr>
          <p:cNvPr id="74" name="Rectangle 73">
            <a:extLst>
              <a:ext uri="{FF2B5EF4-FFF2-40B4-BE49-F238E27FC236}">
                <a16:creationId xmlns:a16="http://schemas.microsoft.com/office/drawing/2014/main" id="{F82DECF8-067C-47E5-8A73-0C2575D0E37D}"/>
              </a:ext>
            </a:extLst>
          </p:cNvPr>
          <p:cNvSpPr/>
          <p:nvPr/>
        </p:nvSpPr>
        <p:spPr>
          <a:xfrm>
            <a:off x="8755117" y="2499111"/>
            <a:ext cx="3284733" cy="1592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0B15AB8-261D-47F8-BBC9-24E6759AA405}"/>
              </a:ext>
            </a:extLst>
          </p:cNvPr>
          <p:cNvSpPr/>
          <p:nvPr/>
        </p:nvSpPr>
        <p:spPr>
          <a:xfrm>
            <a:off x="3355419" y="2487827"/>
            <a:ext cx="1826799" cy="2988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61B7007-7E7D-453E-AEB3-83A2D8E32673}"/>
              </a:ext>
            </a:extLst>
          </p:cNvPr>
          <p:cNvGrpSpPr/>
          <p:nvPr/>
        </p:nvGrpSpPr>
        <p:grpSpPr>
          <a:xfrm>
            <a:off x="3340593" y="911706"/>
            <a:ext cx="5414525" cy="1241818"/>
            <a:chOff x="2135073" y="4768529"/>
            <a:chExt cx="5275584" cy="1241818"/>
          </a:xfrm>
        </p:grpSpPr>
        <p:sp>
          <p:nvSpPr>
            <p:cNvPr id="23" name="TextBox 22">
              <a:extLst>
                <a:ext uri="{FF2B5EF4-FFF2-40B4-BE49-F238E27FC236}">
                  <a16:creationId xmlns:a16="http://schemas.microsoft.com/office/drawing/2014/main" id="{8020955E-F6E8-4761-8186-055A5105FA8C}"/>
                </a:ext>
              </a:extLst>
            </p:cNvPr>
            <p:cNvSpPr txBox="1"/>
            <p:nvPr/>
          </p:nvSpPr>
          <p:spPr>
            <a:xfrm>
              <a:off x="2145812" y="4768529"/>
              <a:ext cx="5264844" cy="276999"/>
            </a:xfrm>
            <a:prstGeom prst="rect">
              <a:avLst/>
            </a:prstGeom>
            <a:solidFill>
              <a:srgbClr val="A50021"/>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Hypotheses</a:t>
              </a:r>
            </a:p>
          </p:txBody>
        </p:sp>
        <p:sp>
          <p:nvSpPr>
            <p:cNvPr id="30" name="Rectangle 29">
              <a:extLst>
                <a:ext uri="{FF2B5EF4-FFF2-40B4-BE49-F238E27FC236}">
                  <a16:creationId xmlns:a16="http://schemas.microsoft.com/office/drawing/2014/main" id="{D057C710-BE36-413A-A40B-FFA230A20898}"/>
                </a:ext>
              </a:extLst>
            </p:cNvPr>
            <p:cNvSpPr/>
            <p:nvPr/>
          </p:nvSpPr>
          <p:spPr>
            <a:xfrm>
              <a:off x="2135073" y="5057655"/>
              <a:ext cx="5275584" cy="952692"/>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Clr>
                  <a:schemeClr val="tx1"/>
                </a:buClr>
                <a:buFont typeface="+mj-lt"/>
                <a:buAutoNum type="alphaUcPeriod"/>
                <a:tabLst>
                  <a:tab pos="1600200" algn="l"/>
                </a:tabLst>
              </a:pPr>
              <a:r>
                <a:rPr lang="en-US" sz="1200" dirty="0">
                  <a:solidFill>
                    <a:schemeClr val="tx1"/>
                  </a:solidFill>
                  <a:latin typeface="Arial Nova Light" panose="020B0304020202020204" pitchFamily="34" charset="0"/>
                </a:rPr>
                <a:t>Children will demonstrate </a:t>
              </a:r>
              <a:r>
                <a:rPr lang="en-US" sz="1200" b="1" dirty="0">
                  <a:solidFill>
                    <a:schemeClr val="tx1"/>
                  </a:solidFill>
                  <a:latin typeface="Arial Nova Light" panose="020B0304020202020204" pitchFamily="34" charset="0"/>
                </a:rPr>
                <a:t>greater representational similarity </a:t>
              </a:r>
              <a:r>
                <a:rPr lang="en-US" sz="1200" dirty="0">
                  <a:solidFill>
                    <a:schemeClr val="tx1"/>
                  </a:solidFill>
                  <a:latin typeface="Arial Nova Light" panose="020B0304020202020204" pitchFamily="34" charset="0"/>
                </a:rPr>
                <a:t>than adults. </a:t>
              </a:r>
            </a:p>
            <a:p>
              <a:pPr marL="171450" indent="-171450" algn="just">
                <a:buClr>
                  <a:schemeClr val="tx1"/>
                </a:buClr>
                <a:buFont typeface="+mj-lt"/>
                <a:buAutoNum type="alphaUcPeriod"/>
                <a:tabLst>
                  <a:tab pos="1600200" algn="l"/>
                </a:tabLst>
              </a:pPr>
              <a:r>
                <a:rPr lang="en-US" sz="1200" dirty="0">
                  <a:solidFill>
                    <a:schemeClr val="tx1"/>
                  </a:solidFill>
                  <a:latin typeface="Arial Nova Light" panose="020B0304020202020204" pitchFamily="34" charset="0"/>
                </a:rPr>
                <a:t>Children will generate </a:t>
              </a:r>
              <a:r>
                <a:rPr lang="en-US" sz="1200" b="1" dirty="0">
                  <a:solidFill>
                    <a:schemeClr val="tx1"/>
                  </a:solidFill>
                  <a:latin typeface="Arial Nova Light" panose="020B0304020202020204" pitchFamily="34" charset="0"/>
                </a:rPr>
                <a:t>greater discrepancies </a:t>
              </a:r>
              <a:r>
                <a:rPr lang="en-US" sz="1200" dirty="0">
                  <a:solidFill>
                    <a:schemeClr val="tx1"/>
                  </a:solidFill>
                  <a:latin typeface="Arial Nova Light" panose="020B0304020202020204" pitchFamily="34" charset="0"/>
                </a:rPr>
                <a:t>in valenced representational similarity than adults.</a:t>
              </a:r>
              <a:endParaRPr lang="en-US" sz="700" dirty="0">
                <a:solidFill>
                  <a:schemeClr val="tx1"/>
                </a:solidFill>
                <a:latin typeface="Arial Nova Light" panose="020B0304020202020204" pitchFamily="34" charset="0"/>
              </a:endParaRPr>
            </a:p>
            <a:p>
              <a:pPr marL="171450" indent="-171450" algn="just">
                <a:buClr>
                  <a:schemeClr val="tx1"/>
                </a:buClr>
                <a:buFont typeface="+mj-lt"/>
                <a:buAutoNum type="alphaUcPeriod"/>
                <a:tabLst>
                  <a:tab pos="1600200" algn="l"/>
                </a:tabLst>
              </a:pPr>
              <a:r>
                <a:rPr lang="en-US" sz="1200" dirty="0">
                  <a:solidFill>
                    <a:schemeClr val="tx1"/>
                  </a:solidFill>
                  <a:latin typeface="Arial Nova Light" panose="020B0304020202020204" pitchFamily="34" charset="0"/>
                </a:rPr>
                <a:t>Children and adult subcortical ROI representations will be </a:t>
              </a:r>
              <a:r>
                <a:rPr lang="en-US" sz="1200" b="1" dirty="0">
                  <a:solidFill>
                    <a:schemeClr val="tx1"/>
                  </a:solidFill>
                  <a:latin typeface="Arial Nova Light" panose="020B0304020202020204" pitchFamily="34" charset="0"/>
                </a:rPr>
                <a:t>more similar </a:t>
              </a:r>
              <a:r>
                <a:rPr lang="en-US" sz="1200" dirty="0">
                  <a:solidFill>
                    <a:schemeClr val="tx1"/>
                  </a:solidFill>
                  <a:latin typeface="Arial Nova Light" panose="020B0304020202020204" pitchFamily="34" charset="0"/>
                </a:rPr>
                <a:t>than representations in the vmPFC.</a:t>
              </a:r>
            </a:p>
          </p:txBody>
        </p:sp>
      </p:grpSp>
      <p:grpSp>
        <p:nvGrpSpPr>
          <p:cNvPr id="37" name="Group 36">
            <a:extLst>
              <a:ext uri="{FF2B5EF4-FFF2-40B4-BE49-F238E27FC236}">
                <a16:creationId xmlns:a16="http://schemas.microsoft.com/office/drawing/2014/main" id="{8BCEC640-165C-47FB-8E86-BDCDF85F0576}"/>
              </a:ext>
            </a:extLst>
          </p:cNvPr>
          <p:cNvGrpSpPr/>
          <p:nvPr/>
        </p:nvGrpSpPr>
        <p:grpSpPr>
          <a:xfrm>
            <a:off x="126550" y="912134"/>
            <a:ext cx="3127292" cy="1341587"/>
            <a:chOff x="262262" y="1126234"/>
            <a:chExt cx="2355893" cy="1341587"/>
          </a:xfrm>
        </p:grpSpPr>
        <p:sp>
          <p:nvSpPr>
            <p:cNvPr id="33" name="TextBox 32">
              <a:extLst>
                <a:ext uri="{FF2B5EF4-FFF2-40B4-BE49-F238E27FC236}">
                  <a16:creationId xmlns:a16="http://schemas.microsoft.com/office/drawing/2014/main" id="{9D787AA4-AF0D-41F2-B93E-BEC303F59172}"/>
                </a:ext>
              </a:extLst>
            </p:cNvPr>
            <p:cNvSpPr txBox="1"/>
            <p:nvPr/>
          </p:nvSpPr>
          <p:spPr>
            <a:xfrm>
              <a:off x="263289" y="1126234"/>
              <a:ext cx="2354866" cy="276999"/>
            </a:xfrm>
            <a:prstGeom prst="rect">
              <a:avLst/>
            </a:prstGeom>
            <a:solidFill>
              <a:srgbClr val="A50021"/>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Background</a:t>
              </a:r>
            </a:p>
          </p:txBody>
        </p:sp>
        <p:sp>
          <p:nvSpPr>
            <p:cNvPr id="34" name="Rectangle 33">
              <a:extLst>
                <a:ext uri="{FF2B5EF4-FFF2-40B4-BE49-F238E27FC236}">
                  <a16:creationId xmlns:a16="http://schemas.microsoft.com/office/drawing/2014/main" id="{761F7F25-FFF2-4A0A-AD3D-99620CBA38AB}"/>
                </a:ext>
              </a:extLst>
            </p:cNvPr>
            <p:cNvSpPr/>
            <p:nvPr/>
          </p:nvSpPr>
          <p:spPr>
            <a:xfrm>
              <a:off x="262262" y="1415720"/>
              <a:ext cx="2354088" cy="1052101"/>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2713" algn="just">
                <a:buFont typeface="Arial" panose="020B0604020202020204" pitchFamily="34" charset="0"/>
                <a:buChar char="•"/>
              </a:pPr>
              <a:r>
                <a:rPr lang="en-US" sz="950" dirty="0">
                  <a:solidFill>
                    <a:schemeClr val="tx1"/>
                  </a:solidFill>
                  <a:latin typeface="Arial Nova Light" panose="020B0604020202020204" pitchFamily="34" charset="0"/>
                  <a:cs typeface="Arial" panose="020B0604020202020204" pitchFamily="34" charset="0"/>
                </a:rPr>
                <a:t>It is unclear how affective neural representations may differ between children and adults in select regions which are implicated in behavioral responses</a:t>
              </a:r>
              <a:r>
                <a:rPr lang="en-US" sz="950" baseline="30000" dirty="0">
                  <a:solidFill>
                    <a:schemeClr val="tx1"/>
                  </a:solidFill>
                  <a:latin typeface="Arial Nova Light" panose="020B0604020202020204" pitchFamily="34" charset="0"/>
                  <a:cs typeface="Arial" panose="020B0604020202020204" pitchFamily="34" charset="0"/>
                </a:rPr>
                <a:t>1-2</a:t>
              </a:r>
              <a:r>
                <a:rPr lang="en-US" sz="950" dirty="0">
                  <a:solidFill>
                    <a:schemeClr val="tx1"/>
                  </a:solidFill>
                  <a:latin typeface="Arial Nova Light" panose="020B0604020202020204" pitchFamily="34" charset="0"/>
                  <a:cs typeface="Arial" panose="020B0604020202020204" pitchFamily="34" charset="0"/>
                </a:rPr>
                <a:t>.</a:t>
              </a:r>
            </a:p>
            <a:p>
              <a:pPr marL="114300" indent="-112713" algn="just">
                <a:buFont typeface="Arial" panose="020B0604020202020204" pitchFamily="34" charset="0"/>
                <a:buChar char="•"/>
              </a:pPr>
              <a:r>
                <a:rPr lang="en-US" sz="950" dirty="0">
                  <a:solidFill>
                    <a:schemeClr val="tx1"/>
                  </a:solidFill>
                  <a:latin typeface="Arial Nova Light" panose="020B0604020202020204" pitchFamily="34" charset="0"/>
                  <a:cs typeface="Arial" panose="020B0604020202020204" pitchFamily="34" charset="0"/>
                </a:rPr>
                <a:t>Differences in </a:t>
              </a:r>
              <a:r>
                <a:rPr lang="en-US" sz="950" u="sng" dirty="0">
                  <a:solidFill>
                    <a:schemeClr val="tx1"/>
                  </a:solidFill>
                  <a:latin typeface="Arial Nova Light" panose="020B0604020202020204" pitchFamily="34" charset="0"/>
                  <a:cs typeface="Arial" panose="020B0604020202020204" pitchFamily="34" charset="0"/>
                </a:rPr>
                <a:t>neural activation patterns </a:t>
              </a:r>
              <a:r>
                <a:rPr lang="en-US" sz="950" dirty="0">
                  <a:solidFill>
                    <a:schemeClr val="tx1"/>
                  </a:solidFill>
                  <a:latin typeface="Arial Nova Light" panose="020B0604020202020204" pitchFamily="34" charset="0"/>
                  <a:cs typeface="Arial" panose="020B0604020202020204" pitchFamily="34" charset="0"/>
                </a:rPr>
                <a:t>may reflect differences in cognitive representations, which may motivate the observed </a:t>
              </a:r>
              <a:r>
                <a:rPr lang="en-US" sz="950" u="sng" dirty="0">
                  <a:solidFill>
                    <a:schemeClr val="tx1"/>
                  </a:solidFill>
                  <a:latin typeface="Arial Nova Light" panose="020B0604020202020204" pitchFamily="34" charset="0"/>
                  <a:cs typeface="Arial" panose="020B0604020202020204" pitchFamily="34" charset="0"/>
                </a:rPr>
                <a:t>developmental differences</a:t>
              </a:r>
              <a:r>
                <a:rPr lang="en-US" sz="950" dirty="0">
                  <a:solidFill>
                    <a:schemeClr val="tx1"/>
                  </a:solidFill>
                  <a:latin typeface="Arial Nova Light" panose="020B0604020202020204" pitchFamily="34" charset="0"/>
                  <a:cs typeface="Arial" panose="020B0604020202020204" pitchFamily="34" charset="0"/>
                </a:rPr>
                <a:t> in behavioral phenomena.</a:t>
              </a:r>
              <a:endParaRPr lang="en-US" sz="950" dirty="0">
                <a:solidFill>
                  <a:schemeClr val="tx1"/>
                </a:solidFill>
              </a:endParaRPr>
            </a:p>
          </p:txBody>
        </p:sp>
      </p:grpSp>
      <p:grpSp>
        <p:nvGrpSpPr>
          <p:cNvPr id="38" name="Group 37">
            <a:extLst>
              <a:ext uri="{FF2B5EF4-FFF2-40B4-BE49-F238E27FC236}">
                <a16:creationId xmlns:a16="http://schemas.microsoft.com/office/drawing/2014/main" id="{7735F64E-4E1E-494A-B5F1-F8BAABA90DA5}"/>
              </a:ext>
            </a:extLst>
          </p:cNvPr>
          <p:cNvGrpSpPr/>
          <p:nvPr/>
        </p:nvGrpSpPr>
        <p:grpSpPr>
          <a:xfrm>
            <a:off x="133069" y="3135100"/>
            <a:ext cx="3118376" cy="1284078"/>
            <a:chOff x="263289" y="1126234"/>
            <a:chExt cx="1554546" cy="1284079"/>
          </a:xfrm>
        </p:grpSpPr>
        <p:sp>
          <p:nvSpPr>
            <p:cNvPr id="39" name="TextBox 38">
              <a:extLst>
                <a:ext uri="{FF2B5EF4-FFF2-40B4-BE49-F238E27FC236}">
                  <a16:creationId xmlns:a16="http://schemas.microsoft.com/office/drawing/2014/main" id="{83449B50-5B3F-4974-A142-36099336C9B9}"/>
                </a:ext>
              </a:extLst>
            </p:cNvPr>
            <p:cNvSpPr txBox="1"/>
            <p:nvPr/>
          </p:nvSpPr>
          <p:spPr>
            <a:xfrm>
              <a:off x="263289" y="1126234"/>
              <a:ext cx="1554546" cy="276999"/>
            </a:xfrm>
            <a:prstGeom prst="rect">
              <a:avLst/>
            </a:prstGeom>
            <a:solidFill>
              <a:srgbClr val="A50021"/>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Methods</a:t>
              </a:r>
            </a:p>
          </p:txBody>
        </p:sp>
        <p:sp>
          <p:nvSpPr>
            <p:cNvPr id="40" name="Rectangle 39">
              <a:extLst>
                <a:ext uri="{FF2B5EF4-FFF2-40B4-BE49-F238E27FC236}">
                  <a16:creationId xmlns:a16="http://schemas.microsoft.com/office/drawing/2014/main" id="{6901384C-8D57-495E-BFE1-33E5ABACD427}"/>
                </a:ext>
              </a:extLst>
            </p:cNvPr>
            <p:cNvSpPr/>
            <p:nvPr/>
          </p:nvSpPr>
          <p:spPr>
            <a:xfrm>
              <a:off x="263289" y="1418546"/>
              <a:ext cx="1554302" cy="991767"/>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dirty="0">
                  <a:solidFill>
                    <a:prstClr val="black"/>
                  </a:solidFill>
                  <a:latin typeface="Arial Nova Light" panose="020B0604020202020204" pitchFamily="34" charset="0"/>
                  <a:cs typeface="Arial" panose="020B0604020202020204" pitchFamily="34" charset="0"/>
                </a:rPr>
                <a:t>We explored differences in neural </a:t>
              </a:r>
              <a:r>
                <a:rPr lang="en-US" sz="1000" dirty="0">
                  <a:solidFill>
                    <a:schemeClr val="tx1"/>
                  </a:solidFill>
                  <a:latin typeface="Arial Nova Light" panose="020B0604020202020204" pitchFamily="34" charset="0"/>
                  <a:cs typeface="Arial" panose="020B0604020202020204" pitchFamily="34" charset="0"/>
                </a:rPr>
                <a:t>activation pattern similarity measured using fMRI between children and adults across the </a:t>
              </a:r>
              <a:r>
                <a:rPr lang="en-US" sz="1000" u="sng" dirty="0">
                  <a:solidFill>
                    <a:schemeClr val="tx1"/>
                  </a:solidFill>
                  <a:latin typeface="Arial Nova Light" panose="020B0604020202020204" pitchFamily="34" charset="0"/>
                  <a:cs typeface="Arial" panose="020B0604020202020204" pitchFamily="34" charset="0"/>
                </a:rPr>
                <a:t>amygdala</a:t>
              </a:r>
              <a:r>
                <a:rPr lang="en-US" sz="1000" dirty="0">
                  <a:solidFill>
                    <a:schemeClr val="tx1"/>
                  </a:solidFill>
                  <a:latin typeface="Arial Nova Light" panose="020B0604020202020204" pitchFamily="34" charset="0"/>
                  <a:cs typeface="Arial" panose="020B0604020202020204" pitchFamily="34" charset="0"/>
                </a:rPr>
                <a:t>, </a:t>
              </a:r>
              <a:r>
                <a:rPr lang="en-US" sz="1000" u="sng" dirty="0">
                  <a:solidFill>
                    <a:schemeClr val="tx1"/>
                  </a:solidFill>
                  <a:latin typeface="Arial Nova Light" panose="020B0604020202020204" pitchFamily="34" charset="0"/>
                  <a:cs typeface="Arial" panose="020B0604020202020204" pitchFamily="34" charset="0"/>
                </a:rPr>
                <a:t>NAcc</a:t>
              </a:r>
              <a:r>
                <a:rPr lang="en-US" sz="1000" dirty="0">
                  <a:solidFill>
                    <a:schemeClr val="tx1"/>
                  </a:solidFill>
                  <a:latin typeface="Arial Nova Light" panose="020B0604020202020204" pitchFamily="34" charset="0"/>
                  <a:cs typeface="Arial" panose="020B0604020202020204" pitchFamily="34" charset="0"/>
                </a:rPr>
                <a:t>, and </a:t>
              </a:r>
              <a:r>
                <a:rPr lang="en-US" sz="1000" u="sng" dirty="0">
                  <a:solidFill>
                    <a:schemeClr val="tx1"/>
                  </a:solidFill>
                  <a:latin typeface="Arial Nova Light" panose="020B0604020202020204" pitchFamily="34" charset="0"/>
                  <a:cs typeface="Arial" panose="020B0604020202020204" pitchFamily="34" charset="0"/>
                </a:rPr>
                <a:t>vmPFC</a:t>
              </a:r>
              <a:r>
                <a:rPr lang="en-US" sz="1000" dirty="0">
                  <a:solidFill>
                    <a:schemeClr val="tx1"/>
                  </a:solidFill>
                  <a:latin typeface="Arial Nova Light" panose="020B0604020202020204" pitchFamily="34" charset="0"/>
                  <a:cs typeface="Arial" panose="020B0604020202020204" pitchFamily="34" charset="0"/>
                </a:rPr>
                <a:t>, while passively viewing 16 affectively valenced film clips (8 Pos, 8 Neg), which were counter-balanced for affect, time, social stimuli, and luminosity </a:t>
              </a:r>
              <a:r>
                <a:rPr lang="en-US" sz="1000" baseline="30000" dirty="0">
                  <a:solidFill>
                    <a:schemeClr val="tx1"/>
                  </a:solidFill>
                  <a:latin typeface="Arial Nova Light" panose="020B0604020202020204" pitchFamily="34" charset="0"/>
                  <a:cs typeface="Arial" panose="020B0604020202020204" pitchFamily="34" charset="0"/>
                </a:rPr>
                <a:t>3</a:t>
              </a:r>
              <a:r>
                <a:rPr lang="en-US" sz="1000" dirty="0">
                  <a:solidFill>
                    <a:schemeClr val="tx1"/>
                  </a:solidFill>
                  <a:latin typeface="Arial Nova Light" panose="020B0604020202020204" pitchFamily="34" charset="0"/>
                  <a:cs typeface="Arial" panose="020B0604020202020204" pitchFamily="34" charset="0"/>
                </a:rPr>
                <a:t>.</a:t>
              </a:r>
              <a:endParaRPr lang="en-US" sz="1000" dirty="0"/>
            </a:p>
          </p:txBody>
        </p:sp>
      </p:grpSp>
      <p:grpSp>
        <p:nvGrpSpPr>
          <p:cNvPr id="47" name="Group 46">
            <a:extLst>
              <a:ext uri="{FF2B5EF4-FFF2-40B4-BE49-F238E27FC236}">
                <a16:creationId xmlns:a16="http://schemas.microsoft.com/office/drawing/2014/main" id="{F6AAA783-F0FF-40F4-A6F9-98C4548AFCA0}"/>
              </a:ext>
            </a:extLst>
          </p:cNvPr>
          <p:cNvGrpSpPr/>
          <p:nvPr/>
        </p:nvGrpSpPr>
        <p:grpSpPr>
          <a:xfrm>
            <a:off x="3341961" y="5614083"/>
            <a:ext cx="5443710" cy="1086597"/>
            <a:chOff x="-388323" y="4869882"/>
            <a:chExt cx="8542323" cy="752446"/>
          </a:xfrm>
        </p:grpSpPr>
        <p:sp>
          <p:nvSpPr>
            <p:cNvPr id="48" name="TextBox 47">
              <a:extLst>
                <a:ext uri="{FF2B5EF4-FFF2-40B4-BE49-F238E27FC236}">
                  <a16:creationId xmlns:a16="http://schemas.microsoft.com/office/drawing/2014/main" id="{8E10E7DE-83F4-4310-AFED-AE0450D81CA2}"/>
                </a:ext>
              </a:extLst>
            </p:cNvPr>
            <p:cNvSpPr txBox="1"/>
            <p:nvPr/>
          </p:nvSpPr>
          <p:spPr>
            <a:xfrm>
              <a:off x="-388323" y="4869882"/>
              <a:ext cx="8542323" cy="213129"/>
            </a:xfrm>
            <a:prstGeom prst="rect">
              <a:avLst/>
            </a:prstGeom>
            <a:solidFill>
              <a:srgbClr val="A50021"/>
            </a:solidFill>
            <a:ln w="3175">
              <a:solidFill>
                <a:schemeClr val="bg1"/>
              </a:solidFill>
            </a:ln>
          </p:spPr>
          <p:txBody>
            <a:bodyPr wrap="square" rtlCol="0">
              <a:spAutoFit/>
            </a:bodyPr>
            <a:lstStyle/>
            <a:p>
              <a:pPr algn="ctr"/>
              <a:r>
                <a:rPr lang="en-US" sz="1400" b="1" dirty="0">
                  <a:solidFill>
                    <a:schemeClr val="bg1"/>
                  </a:solidFill>
                  <a:latin typeface="Arial Nova Light" panose="020B0604020202020204" pitchFamily="34" charset="0"/>
                  <a:cs typeface="Arial" panose="020B0604020202020204" pitchFamily="34" charset="0"/>
                </a:rPr>
                <a:t>Results</a:t>
              </a:r>
            </a:p>
          </p:txBody>
        </p:sp>
        <p:sp>
          <p:nvSpPr>
            <p:cNvPr id="49" name="Rectangle 48">
              <a:extLst>
                <a:ext uri="{FF2B5EF4-FFF2-40B4-BE49-F238E27FC236}">
                  <a16:creationId xmlns:a16="http://schemas.microsoft.com/office/drawing/2014/main" id="{85C77A3D-75FE-4D76-8F4C-9622F502AA2F}"/>
                </a:ext>
              </a:extLst>
            </p:cNvPr>
            <p:cNvSpPr/>
            <p:nvPr/>
          </p:nvSpPr>
          <p:spPr>
            <a:xfrm>
              <a:off x="-388323" y="5097414"/>
              <a:ext cx="8542323" cy="524914"/>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Clr>
                  <a:schemeClr val="tx1"/>
                </a:buClr>
                <a:buFont typeface="+mj-lt"/>
                <a:buAutoNum type="alphaUcPeriod"/>
              </a:pPr>
              <a:r>
                <a:rPr lang="en-US" sz="1300" dirty="0">
                  <a:solidFill>
                    <a:schemeClr val="tx1"/>
                  </a:solidFill>
                  <a:latin typeface="Arial Nova Light" panose="020B0304020202020204" pitchFamily="34" charset="0"/>
                </a:rPr>
                <a:t>Children demonstrated </a:t>
              </a:r>
              <a:r>
                <a:rPr lang="en-US" sz="1300" b="1" dirty="0">
                  <a:solidFill>
                    <a:schemeClr val="tx1"/>
                  </a:solidFill>
                  <a:latin typeface="Arial Nova Light" panose="020B0304020202020204" pitchFamily="34" charset="0"/>
                </a:rPr>
                <a:t>greater</a:t>
              </a:r>
              <a:r>
                <a:rPr lang="en-US" sz="1300" dirty="0">
                  <a:solidFill>
                    <a:schemeClr val="tx1"/>
                  </a:solidFill>
                  <a:latin typeface="Arial Nova Light" panose="020B0304020202020204" pitchFamily="34" charset="0"/>
                </a:rPr>
                <a:t> </a:t>
              </a:r>
              <a:r>
                <a:rPr lang="en-US" sz="1300" b="1" dirty="0">
                  <a:solidFill>
                    <a:schemeClr val="tx1"/>
                  </a:solidFill>
                  <a:latin typeface="Arial Nova Light" panose="020B0304020202020204" pitchFamily="34" charset="0"/>
                </a:rPr>
                <a:t>representational similarity</a:t>
              </a:r>
              <a:r>
                <a:rPr lang="en-US" sz="1300" dirty="0">
                  <a:solidFill>
                    <a:schemeClr val="tx1"/>
                  </a:solidFill>
                  <a:latin typeface="Arial Nova Light" panose="020B0304020202020204" pitchFamily="34" charset="0"/>
                </a:rPr>
                <a:t> than adults.</a:t>
              </a:r>
            </a:p>
            <a:p>
              <a:pPr marL="228600" indent="-228600" algn="just">
                <a:buClr>
                  <a:schemeClr val="tx1"/>
                </a:buClr>
                <a:buFont typeface="+mj-lt"/>
                <a:buAutoNum type="alphaUcPeriod"/>
              </a:pPr>
              <a:r>
                <a:rPr lang="en-US" sz="1300" dirty="0">
                  <a:solidFill>
                    <a:schemeClr val="tx1"/>
                  </a:solidFill>
                  <a:latin typeface="Arial Nova Light" panose="020B0304020202020204" pitchFamily="34" charset="0"/>
                </a:rPr>
                <a:t>Children </a:t>
              </a:r>
              <a:r>
                <a:rPr lang="en-US" sz="1300" b="1" dirty="0">
                  <a:solidFill>
                    <a:schemeClr val="tx1"/>
                  </a:solidFill>
                  <a:latin typeface="Arial Nova Light" panose="020B0304020202020204" pitchFamily="34" charset="0"/>
                </a:rPr>
                <a:t>demonstrated</a:t>
              </a:r>
              <a:r>
                <a:rPr lang="en-US" sz="1300" dirty="0">
                  <a:solidFill>
                    <a:schemeClr val="tx1"/>
                  </a:solidFill>
                  <a:latin typeface="Arial Nova Light" panose="020B0304020202020204" pitchFamily="34" charset="0"/>
                </a:rPr>
                <a:t> valence-specific </a:t>
              </a:r>
              <a:r>
                <a:rPr lang="en-US" sz="1300" b="1" dirty="0">
                  <a:solidFill>
                    <a:schemeClr val="tx1"/>
                  </a:solidFill>
                  <a:latin typeface="Arial Nova Light" panose="020B0304020202020204" pitchFamily="34" charset="0"/>
                </a:rPr>
                <a:t>differences</a:t>
              </a:r>
              <a:r>
                <a:rPr lang="en-US" sz="1300" dirty="0">
                  <a:solidFill>
                    <a:schemeClr val="tx1"/>
                  </a:solidFill>
                  <a:latin typeface="Arial Nova Light" panose="020B0304020202020204" pitchFamily="34" charset="0"/>
                </a:rPr>
                <a:t>, but adults did not.</a:t>
              </a:r>
            </a:p>
            <a:p>
              <a:pPr marL="228600" indent="-228600" algn="just">
                <a:buClr>
                  <a:schemeClr val="tx1"/>
                </a:buClr>
                <a:buFont typeface="+mj-lt"/>
                <a:buAutoNum type="alphaUcPeriod"/>
              </a:pPr>
              <a:r>
                <a:rPr lang="en-US" sz="1300" dirty="0">
                  <a:solidFill>
                    <a:schemeClr val="tx1"/>
                  </a:solidFill>
                  <a:latin typeface="Arial Nova Light" panose="020B0304020202020204" pitchFamily="34" charset="0"/>
                </a:rPr>
                <a:t>Children </a:t>
              </a:r>
              <a:r>
                <a:rPr lang="en-US" sz="1300" b="1" dirty="0">
                  <a:solidFill>
                    <a:schemeClr val="tx1"/>
                  </a:solidFill>
                  <a:latin typeface="Arial Nova Light" panose="020B0304020202020204" pitchFamily="34" charset="0"/>
                </a:rPr>
                <a:t>showed differences</a:t>
              </a:r>
              <a:r>
                <a:rPr lang="en-US" sz="1300" dirty="0">
                  <a:solidFill>
                    <a:schemeClr val="tx1"/>
                  </a:solidFill>
                  <a:latin typeface="Arial Nova Light" panose="020B0304020202020204" pitchFamily="34" charset="0"/>
                </a:rPr>
                <a:t> between subcortical ROIs and vmPFC, but adults failed to demonstrate differences.</a:t>
              </a:r>
            </a:p>
          </p:txBody>
        </p:sp>
      </p:grpSp>
      <p:grpSp>
        <p:nvGrpSpPr>
          <p:cNvPr id="50" name="Group 49">
            <a:extLst>
              <a:ext uri="{FF2B5EF4-FFF2-40B4-BE49-F238E27FC236}">
                <a16:creationId xmlns:a16="http://schemas.microsoft.com/office/drawing/2014/main" id="{29DD77CA-A042-40A0-877D-87EEEA5BC23D}"/>
              </a:ext>
            </a:extLst>
          </p:cNvPr>
          <p:cNvGrpSpPr/>
          <p:nvPr/>
        </p:nvGrpSpPr>
        <p:grpSpPr>
          <a:xfrm>
            <a:off x="1038226" y="5775369"/>
            <a:ext cx="2212733" cy="923134"/>
            <a:chOff x="882212" y="1126233"/>
            <a:chExt cx="1902718" cy="809335"/>
          </a:xfrm>
        </p:grpSpPr>
        <p:sp>
          <p:nvSpPr>
            <p:cNvPr id="51" name="TextBox 50">
              <a:extLst>
                <a:ext uri="{FF2B5EF4-FFF2-40B4-BE49-F238E27FC236}">
                  <a16:creationId xmlns:a16="http://schemas.microsoft.com/office/drawing/2014/main" id="{94C97455-6D5A-4B98-A4C0-732C7981713A}"/>
                </a:ext>
              </a:extLst>
            </p:cNvPr>
            <p:cNvSpPr txBox="1"/>
            <p:nvPr/>
          </p:nvSpPr>
          <p:spPr>
            <a:xfrm>
              <a:off x="882213" y="1126233"/>
              <a:ext cx="1902717" cy="242852"/>
            </a:xfrm>
            <a:prstGeom prst="rect">
              <a:avLst/>
            </a:prstGeom>
            <a:solidFill>
              <a:srgbClr val="A50021"/>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Abbreviations</a:t>
              </a:r>
            </a:p>
          </p:txBody>
        </p:sp>
        <p:sp>
          <p:nvSpPr>
            <p:cNvPr id="52" name="Rectangle 51">
              <a:extLst>
                <a:ext uri="{FF2B5EF4-FFF2-40B4-BE49-F238E27FC236}">
                  <a16:creationId xmlns:a16="http://schemas.microsoft.com/office/drawing/2014/main" id="{20C491DC-3FCF-41FC-91B1-C5FA564A7852}"/>
                </a:ext>
              </a:extLst>
            </p:cNvPr>
            <p:cNvSpPr/>
            <p:nvPr/>
          </p:nvSpPr>
          <p:spPr>
            <a:xfrm>
              <a:off x="882212" y="1388501"/>
              <a:ext cx="1902717" cy="547067"/>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latin typeface="Arial Nova Light" panose="020B0604020202020204" pitchFamily="34" charset="0"/>
                  <a:cs typeface="Arial" panose="020B0604020202020204" pitchFamily="34" charset="0"/>
                </a:rPr>
                <a:t>fMRI – Functional Magnetic Resonance Imaging</a:t>
              </a:r>
            </a:p>
            <a:p>
              <a:r>
                <a:rPr lang="en-US" sz="750" dirty="0">
                  <a:solidFill>
                    <a:schemeClr val="tx1"/>
                  </a:solidFill>
                  <a:latin typeface="Arial Nova Light" panose="020B0604020202020204" pitchFamily="34" charset="0"/>
                  <a:cs typeface="Arial" panose="020B0604020202020204" pitchFamily="34" charset="0"/>
                </a:rPr>
                <a:t>NAcc – Nucleus Accumbens</a:t>
              </a:r>
            </a:p>
            <a:p>
              <a:r>
                <a:rPr lang="en-US" sz="750" dirty="0">
                  <a:solidFill>
                    <a:schemeClr val="tx1"/>
                  </a:solidFill>
                  <a:latin typeface="Arial Nova Light" panose="020B0604020202020204" pitchFamily="34" charset="0"/>
                  <a:cs typeface="Arial" panose="020B0604020202020204" pitchFamily="34" charset="0"/>
                </a:rPr>
                <a:t>ROI – Region of Interest</a:t>
              </a:r>
            </a:p>
            <a:p>
              <a:r>
                <a:rPr lang="en-US" sz="750" dirty="0">
                  <a:solidFill>
                    <a:schemeClr val="tx1"/>
                  </a:solidFill>
                  <a:latin typeface="Arial Nova Light" panose="020B0604020202020204" pitchFamily="34" charset="0"/>
                  <a:cs typeface="Arial" panose="020B0604020202020204" pitchFamily="34" charset="0"/>
                </a:rPr>
                <a:t>RSA – Representational Similarity Analysis</a:t>
              </a:r>
            </a:p>
            <a:p>
              <a:r>
                <a:rPr lang="en-US" sz="750" dirty="0">
                  <a:solidFill>
                    <a:schemeClr val="tx1"/>
                  </a:solidFill>
                  <a:latin typeface="Arial Nova Light" panose="020B0604020202020204" pitchFamily="34" charset="0"/>
                  <a:cs typeface="Arial" panose="020B0604020202020204" pitchFamily="34" charset="0"/>
                </a:rPr>
                <a:t>vmPFC – Ventromedial Prefrontal Cortex</a:t>
              </a:r>
            </a:p>
          </p:txBody>
        </p:sp>
      </p:grpSp>
      <p:grpSp>
        <p:nvGrpSpPr>
          <p:cNvPr id="93" name="Group 92">
            <a:extLst>
              <a:ext uri="{FF2B5EF4-FFF2-40B4-BE49-F238E27FC236}">
                <a16:creationId xmlns:a16="http://schemas.microsoft.com/office/drawing/2014/main" id="{64570F7A-7439-454C-9E4F-A7D41E70E3CB}"/>
              </a:ext>
            </a:extLst>
          </p:cNvPr>
          <p:cNvGrpSpPr/>
          <p:nvPr/>
        </p:nvGrpSpPr>
        <p:grpSpPr>
          <a:xfrm>
            <a:off x="8851410" y="5892914"/>
            <a:ext cx="3207521" cy="809184"/>
            <a:chOff x="953921" y="1126234"/>
            <a:chExt cx="2461631" cy="709433"/>
          </a:xfrm>
        </p:grpSpPr>
        <p:sp>
          <p:nvSpPr>
            <p:cNvPr id="94" name="TextBox 93">
              <a:extLst>
                <a:ext uri="{FF2B5EF4-FFF2-40B4-BE49-F238E27FC236}">
                  <a16:creationId xmlns:a16="http://schemas.microsoft.com/office/drawing/2014/main" id="{08B9AE47-041C-479C-B8DA-983234728D82}"/>
                </a:ext>
              </a:extLst>
            </p:cNvPr>
            <p:cNvSpPr txBox="1"/>
            <p:nvPr/>
          </p:nvSpPr>
          <p:spPr>
            <a:xfrm>
              <a:off x="953921" y="1126234"/>
              <a:ext cx="2461631" cy="242852"/>
            </a:xfrm>
            <a:prstGeom prst="rect">
              <a:avLst/>
            </a:prstGeom>
            <a:solidFill>
              <a:srgbClr val="A50021"/>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References</a:t>
              </a:r>
            </a:p>
          </p:txBody>
        </p:sp>
        <p:sp>
          <p:nvSpPr>
            <p:cNvPr id="95" name="Rectangle 94">
              <a:extLst>
                <a:ext uri="{FF2B5EF4-FFF2-40B4-BE49-F238E27FC236}">
                  <a16:creationId xmlns:a16="http://schemas.microsoft.com/office/drawing/2014/main" id="{8B21D6D5-9F0F-420B-AFA7-2709E2E2F4F2}"/>
                </a:ext>
              </a:extLst>
            </p:cNvPr>
            <p:cNvSpPr/>
            <p:nvPr/>
          </p:nvSpPr>
          <p:spPr>
            <a:xfrm>
              <a:off x="953921" y="1387980"/>
              <a:ext cx="2461631" cy="447687"/>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mj-lt"/>
                <a:buAutoNum type="arabicPeriod"/>
              </a:pPr>
              <a:r>
                <a:rPr lang="en-US" sz="400" dirty="0">
                  <a:solidFill>
                    <a:schemeClr val="tx1"/>
                  </a:solidFill>
                  <a:latin typeface="Arial Nova Light" panose="020B0304020202020204" pitchFamily="34" charset="0"/>
                </a:rPr>
                <a:t>Nook, E. C., </a:t>
              </a:r>
              <a:r>
                <a:rPr lang="en-US" sz="400" dirty="0" err="1">
                  <a:solidFill>
                    <a:schemeClr val="tx1"/>
                  </a:solidFill>
                  <a:latin typeface="Arial Nova Light" panose="020B0304020202020204" pitchFamily="34" charset="0"/>
                </a:rPr>
                <a:t>Sasse</a:t>
              </a:r>
              <a:r>
                <a:rPr lang="en-US" sz="400" dirty="0">
                  <a:solidFill>
                    <a:schemeClr val="tx1"/>
                  </a:solidFill>
                  <a:latin typeface="Arial Nova Light" panose="020B0304020202020204" pitchFamily="34" charset="0"/>
                </a:rPr>
                <a:t>, S. F… &amp; Somerville, L. H. (2017). Increasing verbal knowledge mediates development of multidimensional emotion representations. </a:t>
              </a:r>
              <a:r>
                <a:rPr lang="en-US" sz="400" i="1" dirty="0">
                  <a:solidFill>
                    <a:schemeClr val="tx1"/>
                  </a:solidFill>
                  <a:latin typeface="Arial Nova Light" panose="020B0304020202020204" pitchFamily="34" charset="0"/>
                </a:rPr>
                <a:t>Nat. Human </a:t>
              </a:r>
              <a:r>
                <a:rPr lang="en-US" sz="400" i="1" dirty="0" err="1">
                  <a:solidFill>
                    <a:schemeClr val="tx1"/>
                  </a:solidFill>
                  <a:latin typeface="Arial Nova Light" panose="020B0304020202020204" pitchFamily="34" charset="0"/>
                </a:rPr>
                <a:t>Behav</a:t>
              </a:r>
              <a:r>
                <a:rPr lang="en-US" sz="400" i="1" dirty="0">
                  <a:solidFill>
                    <a:schemeClr val="tx1"/>
                  </a:solidFill>
                  <a:latin typeface="Arial Nova Light" panose="020B0304020202020204" pitchFamily="34" charset="0"/>
                </a:rPr>
                <a:t>.</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1</a:t>
              </a:r>
              <a:r>
                <a:rPr lang="en-US" sz="400" dirty="0">
                  <a:solidFill>
                    <a:schemeClr val="tx1"/>
                  </a:solidFill>
                  <a:latin typeface="Arial Nova Light" panose="020B0304020202020204" pitchFamily="34" charset="0"/>
                </a:rPr>
                <a:t>(12), 881–889. </a:t>
              </a:r>
            </a:p>
            <a:p>
              <a:pPr marL="117475" indent="-117475">
                <a:buFont typeface="+mj-lt"/>
                <a:buAutoNum type="arabicPeriod"/>
              </a:pPr>
              <a:r>
                <a:rPr lang="en-US" sz="400" dirty="0">
                  <a:solidFill>
                    <a:schemeClr val="tx1"/>
                  </a:solidFill>
                  <a:latin typeface="Arial Nova Light" panose="020B0304020202020204" pitchFamily="34" charset="0"/>
                </a:rPr>
                <a:t>Silvers, J. A., McRae, K., … &amp; Ochsner, K. N. (2012). Age-related differences in emotional reactivity, regulation, and rejection sensitivity in adolescence. </a:t>
              </a:r>
              <a:r>
                <a:rPr lang="en-US" sz="400" i="1" dirty="0">
                  <a:solidFill>
                    <a:schemeClr val="tx1"/>
                  </a:solidFill>
                  <a:latin typeface="Arial Nova Light" panose="020B0304020202020204" pitchFamily="34" charset="0"/>
                </a:rPr>
                <a:t>Emotion</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12</a:t>
              </a:r>
              <a:r>
                <a:rPr lang="en-US" sz="400" dirty="0">
                  <a:solidFill>
                    <a:schemeClr val="tx1"/>
                  </a:solidFill>
                  <a:latin typeface="Arial Nova Light" panose="020B0304020202020204" pitchFamily="34" charset="0"/>
                </a:rPr>
                <a:t>(6), 1235–1247. </a:t>
              </a:r>
            </a:p>
            <a:p>
              <a:pPr marL="117475" indent="-117475">
                <a:buFont typeface="+mj-lt"/>
                <a:buAutoNum type="arabicPeriod"/>
              </a:pPr>
              <a:r>
                <a:rPr lang="en-US" sz="400" dirty="0">
                  <a:solidFill>
                    <a:schemeClr val="tx1"/>
                  </a:solidFill>
                  <a:latin typeface="Arial Nova Light" panose="020B0304020202020204" pitchFamily="34" charset="0"/>
                </a:rPr>
                <a:t>Karim, H. T., &amp; Perlman, S. B. (2017). Neurodevelopmental maturation as a function of irritable temperament. </a:t>
              </a:r>
              <a:r>
                <a:rPr lang="en-US" sz="400" i="1" dirty="0">
                  <a:solidFill>
                    <a:schemeClr val="tx1"/>
                  </a:solidFill>
                  <a:latin typeface="Arial Nova Light" panose="020B0304020202020204" pitchFamily="34" charset="0"/>
                </a:rPr>
                <a:t>Human Brain Map.</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38</a:t>
              </a:r>
              <a:r>
                <a:rPr lang="en-US" sz="400" dirty="0">
                  <a:solidFill>
                    <a:schemeClr val="tx1"/>
                  </a:solidFill>
                  <a:latin typeface="Arial Nova Light" panose="020B0304020202020204" pitchFamily="34" charset="0"/>
                </a:rPr>
                <a:t>(10), 5307–5321.</a:t>
              </a:r>
            </a:p>
            <a:p>
              <a:pPr marL="117475" indent="-117475">
                <a:buFont typeface="+mj-lt"/>
                <a:buAutoNum type="arabicPeriod"/>
              </a:pPr>
              <a:r>
                <a:rPr lang="en-US" sz="400" dirty="0" err="1">
                  <a:solidFill>
                    <a:schemeClr val="tx1"/>
                  </a:solidFill>
                  <a:latin typeface="Arial Nova Light" panose="020B0304020202020204" pitchFamily="34" charset="0"/>
                </a:rPr>
                <a:t>Popal</a:t>
              </a:r>
              <a:r>
                <a:rPr lang="en-US" sz="400" dirty="0">
                  <a:solidFill>
                    <a:schemeClr val="tx1"/>
                  </a:solidFill>
                  <a:latin typeface="Arial Nova Light" panose="020B0304020202020204" pitchFamily="34" charset="0"/>
                </a:rPr>
                <a:t>, H. S., Wang, Y., &amp; Olson, I. R. (2019). A Guide To Representational Similarity Analysis for Social Neuroscience</a:t>
              </a:r>
              <a:r>
                <a:rPr lang="en-US" sz="400" i="1" dirty="0">
                  <a:solidFill>
                    <a:schemeClr val="tx1"/>
                  </a:solidFill>
                  <a:latin typeface="Arial Nova Light" panose="020B0304020202020204" pitchFamily="34" charset="0"/>
                </a:rPr>
                <a:t>. Social Cog. Affect. Neurosci.</a:t>
              </a:r>
              <a:r>
                <a:rPr lang="en-US" sz="400" dirty="0">
                  <a:solidFill>
                    <a:schemeClr val="tx1"/>
                  </a:solidFill>
                  <a:latin typeface="Arial Nova Light" panose="020B0304020202020204" pitchFamily="34" charset="0"/>
                </a:rPr>
                <a:t>, </a:t>
              </a:r>
              <a:r>
                <a:rPr lang="en-US" sz="400" i="1" dirty="0">
                  <a:solidFill>
                    <a:schemeClr val="tx1"/>
                  </a:solidFill>
                  <a:latin typeface="Arial Nova Light" panose="020B0304020202020204" pitchFamily="34" charset="0"/>
                </a:rPr>
                <a:t>14</a:t>
              </a:r>
              <a:r>
                <a:rPr lang="en-US" sz="400" dirty="0">
                  <a:solidFill>
                    <a:schemeClr val="tx1"/>
                  </a:solidFill>
                  <a:latin typeface="Arial Nova Light" panose="020B0304020202020204" pitchFamily="34" charset="0"/>
                </a:rPr>
                <a:t>(11),1243–1253.</a:t>
              </a:r>
              <a:endParaRPr lang="en-US" sz="400" dirty="0">
                <a:solidFill>
                  <a:schemeClr val="tx1"/>
                </a:solidFill>
                <a:latin typeface="Arial Nova Light" panose="020B0304020202020204" pitchFamily="34" charset="0"/>
                <a:cs typeface="Arial" panose="020B0604020202020204" pitchFamily="34" charset="0"/>
              </a:endParaRPr>
            </a:p>
          </p:txBody>
        </p:sp>
      </p:grpSp>
      <p:grpSp>
        <p:nvGrpSpPr>
          <p:cNvPr id="98" name="Group 97">
            <a:extLst>
              <a:ext uri="{FF2B5EF4-FFF2-40B4-BE49-F238E27FC236}">
                <a16:creationId xmlns:a16="http://schemas.microsoft.com/office/drawing/2014/main" id="{E086D45E-DE8C-4016-B904-9B09BA6F004A}"/>
              </a:ext>
            </a:extLst>
          </p:cNvPr>
          <p:cNvGrpSpPr/>
          <p:nvPr/>
        </p:nvGrpSpPr>
        <p:grpSpPr>
          <a:xfrm>
            <a:off x="8838079" y="4128342"/>
            <a:ext cx="3207521" cy="1730577"/>
            <a:chOff x="4520952" y="4768529"/>
            <a:chExt cx="4545365" cy="1730577"/>
          </a:xfrm>
        </p:grpSpPr>
        <p:sp>
          <p:nvSpPr>
            <p:cNvPr id="99" name="TextBox 98">
              <a:extLst>
                <a:ext uri="{FF2B5EF4-FFF2-40B4-BE49-F238E27FC236}">
                  <a16:creationId xmlns:a16="http://schemas.microsoft.com/office/drawing/2014/main" id="{E765795E-20B8-41D0-B405-42B1DA59068C}"/>
                </a:ext>
              </a:extLst>
            </p:cNvPr>
            <p:cNvSpPr txBox="1"/>
            <p:nvPr/>
          </p:nvSpPr>
          <p:spPr>
            <a:xfrm>
              <a:off x="4520952" y="4768529"/>
              <a:ext cx="4537216" cy="276999"/>
            </a:xfrm>
            <a:prstGeom prst="rect">
              <a:avLst/>
            </a:prstGeom>
            <a:solidFill>
              <a:srgbClr val="A50021"/>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Discussion</a:t>
              </a:r>
            </a:p>
          </p:txBody>
        </p:sp>
        <p:sp>
          <p:nvSpPr>
            <p:cNvPr id="100" name="Rectangle 99">
              <a:extLst>
                <a:ext uri="{FF2B5EF4-FFF2-40B4-BE49-F238E27FC236}">
                  <a16:creationId xmlns:a16="http://schemas.microsoft.com/office/drawing/2014/main" id="{50CFEDFD-6800-46E0-BACF-CAE028419912}"/>
                </a:ext>
              </a:extLst>
            </p:cNvPr>
            <p:cNvSpPr/>
            <p:nvPr/>
          </p:nvSpPr>
          <p:spPr>
            <a:xfrm>
              <a:off x="4529100" y="5064532"/>
              <a:ext cx="4537217" cy="1434574"/>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just">
                <a:buFont typeface="Arial" panose="020B0604020202020204" pitchFamily="34" charset="0"/>
                <a:buChar char="•"/>
              </a:pPr>
              <a:r>
                <a:rPr lang="en-US" sz="950" dirty="0">
                  <a:solidFill>
                    <a:schemeClr val="tx1"/>
                  </a:solidFill>
                  <a:latin typeface="Arial Nova Light" panose="020B0304020202020204" pitchFamily="34" charset="0"/>
                </a:rPr>
                <a:t>Our results suggest that affective representations </a:t>
              </a:r>
              <a:r>
                <a:rPr lang="en-US" sz="950" u="sng" dirty="0">
                  <a:solidFill>
                    <a:schemeClr val="tx1"/>
                  </a:solidFill>
                  <a:latin typeface="Arial Nova Light" panose="020B0304020202020204" pitchFamily="34" charset="0"/>
                </a:rPr>
                <a:t>decrease</a:t>
              </a:r>
              <a:r>
                <a:rPr lang="en-US" sz="950" dirty="0">
                  <a:solidFill>
                    <a:schemeClr val="tx1"/>
                  </a:solidFill>
                  <a:latin typeface="Arial Nova Light" panose="020B0304020202020204" pitchFamily="34" charset="0"/>
                </a:rPr>
                <a:t> in pattern similarity over development.</a:t>
              </a:r>
            </a:p>
            <a:p>
              <a:pPr marL="176213" indent="-176213" algn="just">
                <a:buFont typeface="Arial" panose="020B0604020202020204" pitchFamily="34" charset="0"/>
                <a:buChar char="•"/>
              </a:pPr>
              <a:r>
                <a:rPr lang="en-US" sz="950" dirty="0">
                  <a:solidFill>
                    <a:schemeClr val="tx1"/>
                  </a:solidFill>
                  <a:latin typeface="Arial Nova Light" panose="020B0304020202020204" pitchFamily="34" charset="0"/>
                </a:rPr>
                <a:t>The differences between subcortical and prefrontal structures in adults and children may suggest a </a:t>
              </a:r>
              <a:r>
                <a:rPr lang="en-US" sz="950" u="sng" dirty="0">
                  <a:solidFill>
                    <a:schemeClr val="tx1"/>
                  </a:solidFill>
                  <a:latin typeface="Arial Nova Light" panose="020B0304020202020204" pitchFamily="34" charset="0"/>
                </a:rPr>
                <a:t>maturation from visceral affective responses</a:t>
              </a:r>
              <a:r>
                <a:rPr lang="en-US" sz="950" dirty="0">
                  <a:solidFill>
                    <a:schemeClr val="tx1"/>
                  </a:solidFill>
                  <a:latin typeface="Arial Nova Light" panose="020B0304020202020204" pitchFamily="34" charset="0"/>
                </a:rPr>
                <a:t> which merely assess how evocative an affective experience is, to </a:t>
              </a:r>
              <a:r>
                <a:rPr lang="en-US" sz="950" u="sng" dirty="0">
                  <a:solidFill>
                    <a:schemeClr val="tx1"/>
                  </a:solidFill>
                  <a:latin typeface="Arial Nova Light" panose="020B0304020202020204" pitchFamily="34" charset="0"/>
                </a:rPr>
                <a:t>more evaluative analyses</a:t>
              </a:r>
              <a:r>
                <a:rPr lang="en-US" sz="950" dirty="0">
                  <a:solidFill>
                    <a:schemeClr val="tx1"/>
                  </a:solidFill>
                  <a:latin typeface="Arial Nova Light" panose="020B0304020202020204" pitchFamily="34" charset="0"/>
                </a:rPr>
                <a:t> which modulate affective responses.</a:t>
              </a:r>
            </a:p>
            <a:p>
              <a:pPr marL="176213" indent="-176213" algn="just">
                <a:buFont typeface="Arial" panose="020B0604020202020204" pitchFamily="34" charset="0"/>
                <a:buChar char="•"/>
              </a:pPr>
              <a:r>
                <a:rPr lang="en-US" sz="950" dirty="0">
                  <a:solidFill>
                    <a:schemeClr val="tx1"/>
                  </a:solidFill>
                  <a:latin typeface="Arial Nova Light" panose="020B0304020202020204" pitchFamily="34" charset="0"/>
                </a:rPr>
                <a:t>More research is needed before these analyses can directly be linked to behavioral differences.</a:t>
              </a:r>
            </a:p>
          </p:txBody>
        </p:sp>
      </p:grpSp>
      <p:pic>
        <p:nvPicPr>
          <p:cNvPr id="46" name="Picture 45" descr="Logo&#10;&#10;Description automatically generated">
            <a:extLst>
              <a:ext uri="{FF2B5EF4-FFF2-40B4-BE49-F238E27FC236}">
                <a16:creationId xmlns:a16="http://schemas.microsoft.com/office/drawing/2014/main" id="{79577A09-81CB-4568-A70C-DF2D8946DC06}"/>
              </a:ext>
            </a:extLst>
          </p:cNvPr>
          <p:cNvPicPr>
            <a:picLocks noChangeAspect="1"/>
          </p:cNvPicPr>
          <p:nvPr/>
        </p:nvPicPr>
        <p:blipFill rotWithShape="1">
          <a:blip r:embed="rId4">
            <a:duotone>
              <a:prstClr val="black"/>
              <a:schemeClr val="accent4">
                <a:tint val="45000"/>
                <a:satMod val="400000"/>
              </a:schemeClr>
            </a:duotone>
            <a:alphaModFix amt="35000"/>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b="15284"/>
          <a:stretch/>
        </p:blipFill>
        <p:spPr>
          <a:xfrm>
            <a:off x="11458574" y="5895741"/>
            <a:ext cx="733425" cy="962260"/>
          </a:xfrm>
          <a:prstGeom prst="rect">
            <a:avLst/>
          </a:prstGeom>
        </p:spPr>
      </p:pic>
      <p:grpSp>
        <p:nvGrpSpPr>
          <p:cNvPr id="3" name="Group 2">
            <a:extLst>
              <a:ext uri="{FF2B5EF4-FFF2-40B4-BE49-F238E27FC236}">
                <a16:creationId xmlns:a16="http://schemas.microsoft.com/office/drawing/2014/main" id="{A711C695-544D-4612-81A1-983D48CB40F3}"/>
              </a:ext>
            </a:extLst>
          </p:cNvPr>
          <p:cNvGrpSpPr/>
          <p:nvPr/>
        </p:nvGrpSpPr>
        <p:grpSpPr>
          <a:xfrm>
            <a:off x="33337" y="2291271"/>
            <a:ext cx="3235124" cy="831342"/>
            <a:chOff x="57367" y="3125276"/>
            <a:chExt cx="2579136" cy="831342"/>
          </a:xfrm>
        </p:grpSpPr>
        <p:grpSp>
          <p:nvGrpSpPr>
            <p:cNvPr id="36" name="Group 35">
              <a:extLst>
                <a:ext uri="{FF2B5EF4-FFF2-40B4-BE49-F238E27FC236}">
                  <a16:creationId xmlns:a16="http://schemas.microsoft.com/office/drawing/2014/main" id="{9EC08251-CA76-4083-A345-F5AF234976D1}"/>
                </a:ext>
              </a:extLst>
            </p:cNvPr>
            <p:cNvGrpSpPr/>
            <p:nvPr/>
          </p:nvGrpSpPr>
          <p:grpSpPr>
            <a:xfrm>
              <a:off x="133589" y="3125276"/>
              <a:ext cx="2491259" cy="831342"/>
              <a:chOff x="263289" y="3258927"/>
              <a:chExt cx="2491259" cy="831342"/>
            </a:xfrm>
          </p:grpSpPr>
          <p:sp>
            <p:nvSpPr>
              <p:cNvPr id="35" name="Rectangle 34">
                <a:extLst>
                  <a:ext uri="{FF2B5EF4-FFF2-40B4-BE49-F238E27FC236}">
                    <a16:creationId xmlns:a16="http://schemas.microsoft.com/office/drawing/2014/main" id="{F13397D4-2E50-410F-905E-FAB0E57F1FB2}"/>
                  </a:ext>
                </a:extLst>
              </p:cNvPr>
              <p:cNvSpPr/>
              <p:nvPr/>
            </p:nvSpPr>
            <p:spPr>
              <a:xfrm>
                <a:off x="263289" y="3548413"/>
                <a:ext cx="2491259" cy="541856"/>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0BE2A75-39F9-460C-AC65-19DF3AB58B02}"/>
                  </a:ext>
                </a:extLst>
              </p:cNvPr>
              <p:cNvSpPr txBox="1"/>
              <p:nvPr/>
            </p:nvSpPr>
            <p:spPr>
              <a:xfrm>
                <a:off x="263289" y="3258927"/>
                <a:ext cx="2491259" cy="276999"/>
              </a:xfrm>
              <a:prstGeom prst="rect">
                <a:avLst/>
              </a:prstGeom>
              <a:solidFill>
                <a:srgbClr val="A50021"/>
              </a:solidFill>
              <a:ln w="38100">
                <a:no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Sample</a:t>
                </a:r>
                <a:endParaRPr lang="en-US" sz="800" dirty="0">
                  <a:solidFill>
                    <a:schemeClr val="bg1"/>
                  </a:solidFill>
                  <a:latin typeface="Arial Nova Light" panose="020B0604020202020204" pitchFamily="34" charset="0"/>
                  <a:cs typeface="Arial" panose="020B0604020202020204" pitchFamily="34" charset="0"/>
                </a:endParaRPr>
              </a:p>
            </p:txBody>
          </p:sp>
        </p:grpSp>
        <p:pic>
          <p:nvPicPr>
            <p:cNvPr id="8" name="Picture 7">
              <a:extLst>
                <a:ext uri="{FF2B5EF4-FFF2-40B4-BE49-F238E27FC236}">
                  <a16:creationId xmlns:a16="http://schemas.microsoft.com/office/drawing/2014/main" id="{593D754A-5E84-4228-9C6B-31CE6C6A9EC9}"/>
                </a:ext>
              </a:extLst>
            </p:cNvPr>
            <p:cNvPicPr>
              <a:picLocks noChangeAspect="1"/>
            </p:cNvPicPr>
            <p:nvPr/>
          </p:nvPicPr>
          <p:blipFill>
            <a:blip r:embed="rId6"/>
            <a:stretch>
              <a:fillRect/>
            </a:stretch>
          </p:blipFill>
          <p:spPr>
            <a:xfrm>
              <a:off x="57367" y="3394512"/>
              <a:ext cx="2579136" cy="537043"/>
            </a:xfrm>
            <a:prstGeom prst="rect">
              <a:avLst/>
            </a:prstGeom>
          </p:spPr>
        </p:pic>
      </p:grpSp>
      <p:sp>
        <p:nvSpPr>
          <p:cNvPr id="78" name="TextBox 77">
            <a:extLst>
              <a:ext uri="{FF2B5EF4-FFF2-40B4-BE49-F238E27FC236}">
                <a16:creationId xmlns:a16="http://schemas.microsoft.com/office/drawing/2014/main" id="{9274B4E7-FDE9-4A1E-96AD-6F469D73F57A}"/>
              </a:ext>
            </a:extLst>
          </p:cNvPr>
          <p:cNvSpPr txBox="1"/>
          <p:nvPr/>
        </p:nvSpPr>
        <p:spPr>
          <a:xfrm>
            <a:off x="3351615" y="5450376"/>
            <a:ext cx="5480298" cy="315471"/>
          </a:xfrm>
          <a:prstGeom prst="rect">
            <a:avLst/>
          </a:prstGeom>
          <a:noFill/>
        </p:spPr>
        <p:txBody>
          <a:bodyPr wrap="square" rtlCol="0">
            <a:spAutoFit/>
          </a:bodyPr>
          <a:lstStyle/>
          <a:p>
            <a:pPr algn="ctr"/>
            <a:r>
              <a:rPr lang="en-US" sz="725" b="1" dirty="0">
                <a:latin typeface="Arial Nova Light" panose="020B0304020202020204" pitchFamily="34" charset="0"/>
              </a:rPr>
              <a:t>^ Note</a:t>
            </a:r>
            <a:r>
              <a:rPr lang="en-US" sz="725" dirty="0">
                <a:latin typeface="Arial Nova Light" panose="020B0304020202020204" pitchFamily="34" charset="0"/>
              </a:rPr>
              <a:t>: Full range (-1.77 to 1.76) of Y-Axis restricted in visuals for comprehension sake. Error bars represent 95% confidence intervals.	  </a:t>
            </a:r>
          </a:p>
        </p:txBody>
      </p:sp>
      <p:grpSp>
        <p:nvGrpSpPr>
          <p:cNvPr id="5" name="Group 4">
            <a:extLst>
              <a:ext uri="{FF2B5EF4-FFF2-40B4-BE49-F238E27FC236}">
                <a16:creationId xmlns:a16="http://schemas.microsoft.com/office/drawing/2014/main" id="{137DBEA9-5478-4D3A-BFBB-3634EC76528B}"/>
              </a:ext>
            </a:extLst>
          </p:cNvPr>
          <p:cNvGrpSpPr/>
          <p:nvPr/>
        </p:nvGrpSpPr>
        <p:grpSpPr>
          <a:xfrm>
            <a:off x="124251" y="92570"/>
            <a:ext cx="11804461" cy="837804"/>
            <a:chOff x="124251" y="92570"/>
            <a:chExt cx="11804461" cy="837804"/>
          </a:xfrm>
        </p:grpSpPr>
        <p:sp>
          <p:nvSpPr>
            <p:cNvPr id="9" name="TextBox 8">
              <a:extLst>
                <a:ext uri="{FF2B5EF4-FFF2-40B4-BE49-F238E27FC236}">
                  <a16:creationId xmlns:a16="http://schemas.microsoft.com/office/drawing/2014/main" id="{E0A2804C-A192-49DC-B941-7A831629DBE8}"/>
                </a:ext>
              </a:extLst>
            </p:cNvPr>
            <p:cNvSpPr txBox="1"/>
            <p:nvPr/>
          </p:nvSpPr>
          <p:spPr>
            <a:xfrm>
              <a:off x="250210" y="155902"/>
              <a:ext cx="11678502" cy="769441"/>
            </a:xfrm>
            <a:prstGeom prst="rect">
              <a:avLst/>
            </a:prstGeom>
            <a:solidFill>
              <a:schemeClr val="bg1"/>
            </a:solidFill>
            <a:ln w="38100">
              <a:noFill/>
            </a:ln>
          </p:spPr>
          <p:txBody>
            <a:bodyPr wrap="square" rtlCol="0">
              <a:spAutoFit/>
            </a:bodyPr>
            <a:lstStyle/>
            <a:p>
              <a:pPr algn="ctr"/>
              <a:r>
                <a:rPr lang="en-US" sz="2800" b="1" dirty="0">
                  <a:solidFill>
                    <a:prstClr val="black"/>
                  </a:solidFill>
                  <a:latin typeface="Arial Nova Light" panose="020B0604020202020204" pitchFamily="34" charset="0"/>
                  <a:cs typeface="Arial" panose="020B0604020202020204" pitchFamily="34" charset="0"/>
                </a:rPr>
                <a:t>Do You Feel What I Feel? </a:t>
              </a:r>
              <a:br>
                <a:rPr lang="en-US" sz="2800" dirty="0">
                  <a:solidFill>
                    <a:prstClr val="black"/>
                  </a:solidFill>
                  <a:latin typeface="Arial Nova Light" panose="020B0604020202020204" pitchFamily="34" charset="0"/>
                  <a:cs typeface="Arial" panose="020B0604020202020204" pitchFamily="34" charset="0"/>
                </a:rPr>
              </a:br>
              <a:r>
                <a:rPr lang="en-US" sz="1600" dirty="0">
                  <a:solidFill>
                    <a:prstClr val="black"/>
                  </a:solidFill>
                  <a:latin typeface="Arial Nova Light" panose="020B0604020202020204" pitchFamily="34" charset="0"/>
                  <a:cs typeface="Arial" panose="020B0604020202020204" pitchFamily="34" charset="0"/>
                </a:rPr>
                <a:t>Developmental Differences in Emotion Representation</a:t>
              </a:r>
              <a:endParaRPr lang="en-US" sz="900" dirty="0">
                <a:solidFill>
                  <a:prstClr val="black"/>
                </a:solidFill>
                <a:latin typeface="Arial Nova Light" panose="020B0604020202020204" pitchFamily="34" charset="0"/>
                <a:cs typeface="Arial" panose="020B0604020202020204" pitchFamily="34" charset="0"/>
              </a:endParaRPr>
            </a:p>
          </p:txBody>
        </p:sp>
        <p:pic>
          <p:nvPicPr>
            <p:cNvPr id="12" name="Picture 11" descr="Logo, company name&#10;&#10;Description automatically generated">
              <a:extLst>
                <a:ext uri="{FF2B5EF4-FFF2-40B4-BE49-F238E27FC236}">
                  <a16:creationId xmlns:a16="http://schemas.microsoft.com/office/drawing/2014/main" id="{B025E857-C09F-43C1-A7C9-8F28E789CD62}"/>
                </a:ext>
              </a:extLst>
            </p:cNvPr>
            <p:cNvPicPr>
              <a:picLocks noChangeAspect="1"/>
            </p:cNvPicPr>
            <p:nvPr/>
          </p:nvPicPr>
          <p:blipFill rotWithShape="1">
            <a:blip r:embed="rId7">
              <a:alphaModFix/>
              <a:extLst>
                <a:ext uri="{BEBA8EAE-BF5A-486C-A8C5-ECC9F3942E4B}">
                  <a14:imgProps xmlns:a14="http://schemas.microsoft.com/office/drawing/2010/main">
                    <a14:imgLayer r:embed="rId8">
                      <a14:imgEffect>
                        <a14:backgroundRemoval t="10000" b="90000" l="1143" r="98286">
                          <a14:foregroundMark x1="5429" y1="52083" x2="5429" y2="52083"/>
                          <a14:foregroundMark x1="1143" y1="50833" x2="1143" y2="50833"/>
                          <a14:foregroundMark x1="28571" y1="42083" x2="28571" y2="42083"/>
                          <a14:foregroundMark x1="39143" y1="45000" x2="39143" y2="45000"/>
                          <a14:foregroundMark x1="54429" y1="40833" x2="54429" y2="40833"/>
                          <a14:foregroundMark x1="68714" y1="40417" x2="68714" y2="40417"/>
                          <a14:foregroundMark x1="80429" y1="44583" x2="80429" y2="44583"/>
                          <a14:foregroundMark x1="92000" y1="45833" x2="92000" y2="45833"/>
                          <a14:foregroundMark x1="98286" y1="56250" x2="98286" y2="56250"/>
                          <a14:foregroundMark x1="96571" y1="76250" x2="96571" y2="76250"/>
                          <a14:foregroundMark x1="88857" y1="68750" x2="88857" y2="68750"/>
                          <a14:foregroundMark x1="82000" y1="71250" x2="82000" y2="71250"/>
                          <a14:foregroundMark x1="74857" y1="74167" x2="74857" y2="74167"/>
                          <a14:foregroundMark x1="65857" y1="72083" x2="65857" y2="72083"/>
                          <a14:foregroundMark x1="49429" y1="72500" x2="49429" y2="72500"/>
                          <a14:foregroundMark x1="38429" y1="74167" x2="38429" y2="74167"/>
                          <a14:foregroundMark x1="29714" y1="72500" x2="29714" y2="72500"/>
                          <a14:foregroundMark x1="57571" y1="70833" x2="57571" y2="70833"/>
                          <a14:foregroundMark x1="43857" y1="79167" x2="43857" y2="79167"/>
                          <a14:backgroundMark x1="2286" y1="33333" x2="2286" y2="33333"/>
                          <a14:backgroundMark x1="5429" y1="35833" x2="5429" y2="35833"/>
                          <a14:backgroundMark x1="11286" y1="40417" x2="11286" y2="40417"/>
                          <a14:backgroundMark x1="12286" y1="74583" x2="12286" y2="74583"/>
                          <a14:backgroundMark x1="67286" y1="72083" x2="67286" y2="72083"/>
                          <a14:backgroundMark x1="57000" y1="72500" x2="57000" y2="72500"/>
                          <a14:backgroundMark x1="43429" y1="72500" x2="43429" y2="72500"/>
                        </a14:backgroundRemoval>
                      </a14:imgEffect>
                    </a14:imgLayer>
                  </a14:imgProps>
                </a:ext>
                <a:ext uri="{28A0092B-C50C-407E-A947-70E740481C1C}">
                  <a14:useLocalDpi xmlns:a14="http://schemas.microsoft.com/office/drawing/2010/main" val="0"/>
                </a:ext>
              </a:extLst>
            </a:blip>
            <a:srcRect t="12753" r="80728" b="15492"/>
            <a:stretch/>
          </p:blipFill>
          <p:spPr>
            <a:xfrm>
              <a:off x="124251" y="176781"/>
              <a:ext cx="506524" cy="600735"/>
            </a:xfrm>
            <a:prstGeom prst="rect">
              <a:avLst/>
            </a:prstGeom>
          </p:spPr>
        </p:pic>
        <p:sp>
          <p:nvSpPr>
            <p:cNvPr id="15" name="TextBox 14">
              <a:extLst>
                <a:ext uri="{FF2B5EF4-FFF2-40B4-BE49-F238E27FC236}">
                  <a16:creationId xmlns:a16="http://schemas.microsoft.com/office/drawing/2014/main" id="{9FF54AEC-723F-44A5-95B7-0422755747FA}"/>
                </a:ext>
              </a:extLst>
            </p:cNvPr>
            <p:cNvSpPr txBox="1"/>
            <p:nvPr/>
          </p:nvSpPr>
          <p:spPr>
            <a:xfrm>
              <a:off x="9203121" y="92570"/>
              <a:ext cx="2467983" cy="646331"/>
            </a:xfrm>
            <a:prstGeom prst="rect">
              <a:avLst/>
            </a:prstGeom>
            <a:noFill/>
          </p:spPr>
          <p:txBody>
            <a:bodyPr wrap="none" rtlCol="0">
              <a:spAutoFit/>
            </a:bodyPr>
            <a:lstStyle/>
            <a:p>
              <a:pPr algn="ctr"/>
              <a:r>
                <a:rPr lang="en-US" sz="1200" b="1" dirty="0">
                  <a:solidFill>
                    <a:prstClr val="black"/>
                  </a:solidFill>
                  <a:latin typeface="Arial Nova Light" panose="020B0604020202020204" pitchFamily="34" charset="0"/>
                  <a:cs typeface="Arial" panose="020B0604020202020204" pitchFamily="34" charset="0"/>
                </a:rPr>
                <a:t>William Mitchell*</a:t>
              </a:r>
              <a:r>
                <a:rPr lang="en-US" sz="1200" dirty="0">
                  <a:solidFill>
                    <a:prstClr val="black"/>
                  </a:solidFill>
                  <a:latin typeface="Arial Nova Light" panose="020B0604020202020204" pitchFamily="34" charset="0"/>
                  <a:cs typeface="Arial" panose="020B0604020202020204" pitchFamily="34" charset="0"/>
                </a:rPr>
                <a:t>, Lindsey Tepfer, </a:t>
              </a:r>
              <a:br>
                <a:rPr lang="en-US" sz="1200" dirty="0">
                  <a:solidFill>
                    <a:prstClr val="black"/>
                  </a:solidFill>
                  <a:latin typeface="Arial Nova Light" panose="020B0604020202020204" pitchFamily="34" charset="0"/>
                  <a:cs typeface="Arial" panose="020B0604020202020204" pitchFamily="34" charset="0"/>
                </a:rPr>
              </a:br>
              <a:r>
                <a:rPr lang="en-US" sz="1200" dirty="0">
                  <a:solidFill>
                    <a:prstClr val="black"/>
                  </a:solidFill>
                  <a:latin typeface="Arial Nova Light" panose="020B0604020202020204" pitchFamily="34" charset="0"/>
                  <a:cs typeface="Arial" panose="020B0604020202020204" pitchFamily="34" charset="0"/>
                </a:rPr>
                <a:t>Nicole Henninger, Susan Perlman, </a:t>
              </a:r>
              <a:br>
                <a:rPr lang="en-US" sz="1200" dirty="0">
                  <a:solidFill>
                    <a:prstClr val="black"/>
                  </a:solidFill>
                  <a:latin typeface="Arial Nova Light" panose="020B0604020202020204" pitchFamily="34" charset="0"/>
                  <a:cs typeface="Arial" panose="020B0604020202020204" pitchFamily="34" charset="0"/>
                </a:rPr>
              </a:br>
              <a:r>
                <a:rPr lang="en-US" sz="1200" dirty="0">
                  <a:solidFill>
                    <a:prstClr val="black"/>
                  </a:solidFill>
                  <a:latin typeface="Arial Nova Light" panose="020B0604020202020204" pitchFamily="34" charset="0"/>
                  <a:cs typeface="Arial" panose="020B0604020202020204" pitchFamily="34" charset="0"/>
                </a:rPr>
                <a:t>Vishnu Murty, Chelsea Helion</a:t>
              </a:r>
              <a:endParaRPr lang="en-US" sz="1200" dirty="0"/>
            </a:p>
          </p:txBody>
        </p:sp>
        <p:pic>
          <p:nvPicPr>
            <p:cNvPr id="64" name="Picture 63" descr="Logo, company name&#10;&#10;Description automatically generated">
              <a:extLst>
                <a:ext uri="{FF2B5EF4-FFF2-40B4-BE49-F238E27FC236}">
                  <a16:creationId xmlns:a16="http://schemas.microsoft.com/office/drawing/2014/main" id="{0B2CE857-6732-42E6-81D9-1C07D331AC42}"/>
                </a:ext>
              </a:extLst>
            </p:cNvPr>
            <p:cNvPicPr>
              <a:picLocks noChangeAspect="1"/>
            </p:cNvPicPr>
            <p:nvPr/>
          </p:nvPicPr>
          <p:blipFill rotWithShape="1">
            <a:blip r:embed="rId7">
              <a:alphaModFix/>
              <a:extLst>
                <a:ext uri="{BEBA8EAE-BF5A-486C-A8C5-ECC9F3942E4B}">
                  <a14:imgProps xmlns:a14="http://schemas.microsoft.com/office/drawing/2010/main">
                    <a14:imgLayer r:embed="rId8">
                      <a14:imgEffect>
                        <a14:backgroundRemoval t="10000" b="90000" l="1143" r="98286">
                          <a14:foregroundMark x1="5429" y1="52083" x2="5429" y2="52083"/>
                          <a14:foregroundMark x1="1143" y1="50833" x2="1143" y2="50833"/>
                          <a14:foregroundMark x1="28571" y1="42083" x2="28571" y2="42083"/>
                          <a14:foregroundMark x1="39143" y1="45000" x2="39143" y2="45000"/>
                          <a14:foregroundMark x1="54429" y1="40833" x2="54429" y2="40833"/>
                          <a14:foregroundMark x1="68714" y1="40417" x2="68714" y2="40417"/>
                          <a14:foregroundMark x1="80429" y1="44583" x2="80429" y2="44583"/>
                          <a14:foregroundMark x1="92000" y1="45833" x2="92000" y2="45833"/>
                          <a14:foregroundMark x1="98286" y1="56250" x2="98286" y2="56250"/>
                          <a14:foregroundMark x1="96571" y1="76250" x2="96571" y2="76250"/>
                          <a14:foregroundMark x1="88857" y1="68750" x2="88857" y2="68750"/>
                          <a14:foregroundMark x1="82000" y1="71250" x2="82000" y2="71250"/>
                          <a14:foregroundMark x1="74857" y1="74167" x2="74857" y2="74167"/>
                          <a14:foregroundMark x1="65857" y1="72083" x2="65857" y2="72083"/>
                          <a14:foregroundMark x1="49429" y1="72500" x2="49429" y2="72500"/>
                          <a14:foregroundMark x1="38429" y1="74167" x2="38429" y2="74167"/>
                          <a14:foregroundMark x1="29714" y1="72500" x2="29714" y2="72500"/>
                          <a14:foregroundMark x1="57571" y1="70833" x2="57571" y2="70833"/>
                          <a14:foregroundMark x1="43857" y1="79167" x2="43857" y2="79167"/>
                          <a14:backgroundMark x1="2286" y1="33333" x2="2286" y2="33333"/>
                          <a14:backgroundMark x1="5429" y1="35833" x2="5429" y2="35833"/>
                          <a14:backgroundMark x1="11286" y1="40417" x2="11286" y2="40417"/>
                          <a14:backgroundMark x1="12286" y1="74583" x2="12286" y2="74583"/>
                          <a14:backgroundMark x1="67286" y1="72083" x2="67286" y2="72083"/>
                          <a14:backgroundMark x1="57000" y1="72500" x2="57000" y2="72500"/>
                          <a14:backgroundMark x1="43429" y1="72500" x2="43429" y2="72500"/>
                        </a14:backgroundRemoval>
                      </a14:imgEffect>
                    </a14:imgLayer>
                  </a14:imgProps>
                </a:ext>
                <a:ext uri="{28A0092B-C50C-407E-A947-70E740481C1C}">
                  <a14:useLocalDpi xmlns:a14="http://schemas.microsoft.com/office/drawing/2010/main" val="0"/>
                </a:ext>
              </a:extLst>
            </a:blip>
            <a:srcRect l="20472" r="-1633"/>
            <a:stretch/>
          </p:blipFill>
          <p:spPr>
            <a:xfrm>
              <a:off x="730896" y="316795"/>
              <a:ext cx="942059" cy="369745"/>
            </a:xfrm>
            <a:prstGeom prst="rect">
              <a:avLst/>
            </a:prstGeom>
          </p:spPr>
        </p:pic>
        <p:grpSp>
          <p:nvGrpSpPr>
            <p:cNvPr id="26" name="Group 25">
              <a:extLst>
                <a:ext uri="{FF2B5EF4-FFF2-40B4-BE49-F238E27FC236}">
                  <a16:creationId xmlns:a16="http://schemas.microsoft.com/office/drawing/2014/main" id="{A5BC0C72-3BB6-4DB1-9040-46E9A0299E8A}"/>
                </a:ext>
              </a:extLst>
            </p:cNvPr>
            <p:cNvGrpSpPr/>
            <p:nvPr/>
          </p:nvGrpSpPr>
          <p:grpSpPr>
            <a:xfrm>
              <a:off x="1687334" y="229412"/>
              <a:ext cx="1045479" cy="677108"/>
              <a:chOff x="1669746" y="237704"/>
              <a:chExt cx="1045479" cy="677108"/>
            </a:xfrm>
          </p:grpSpPr>
          <p:sp>
            <p:nvSpPr>
              <p:cNvPr id="18" name="TextBox 17">
                <a:extLst>
                  <a:ext uri="{FF2B5EF4-FFF2-40B4-BE49-F238E27FC236}">
                    <a16:creationId xmlns:a16="http://schemas.microsoft.com/office/drawing/2014/main" id="{7364689B-839F-4E1A-BF87-16B7D93646D6}"/>
                  </a:ext>
                </a:extLst>
              </p:cNvPr>
              <p:cNvSpPr txBox="1"/>
              <p:nvPr/>
            </p:nvSpPr>
            <p:spPr>
              <a:xfrm>
                <a:off x="1669746" y="560869"/>
                <a:ext cx="1045479" cy="353943"/>
              </a:xfrm>
              <a:prstGeom prst="rect">
                <a:avLst/>
              </a:prstGeom>
              <a:noFill/>
            </p:spPr>
            <p:txBody>
              <a:bodyPr wrap="none" rtlCol="0">
                <a:spAutoFit/>
              </a:bodyPr>
              <a:lstStyle/>
              <a:p>
                <a:pPr algn="ctr"/>
                <a:r>
                  <a:rPr lang="en-US" sz="1700" dirty="0">
                    <a:latin typeface="Urdu Typesetting" panose="020B0604020202020204" pitchFamily="66" charset="-78"/>
                    <a:cs typeface="Urdu Typesetting" panose="020B0604020202020204" pitchFamily="66" charset="-78"/>
                  </a:rPr>
                  <a:t>SAN LAB</a:t>
                </a:r>
              </a:p>
            </p:txBody>
          </p:sp>
          <p:cxnSp>
            <p:nvCxnSpPr>
              <p:cNvPr id="20" name="Straight Connector 19">
                <a:extLst>
                  <a:ext uri="{FF2B5EF4-FFF2-40B4-BE49-F238E27FC236}">
                    <a16:creationId xmlns:a16="http://schemas.microsoft.com/office/drawing/2014/main" id="{40049E61-AB1A-408E-8812-35A9F72942F1}"/>
                  </a:ext>
                </a:extLst>
              </p:cNvPr>
              <p:cNvCxnSpPr>
                <a:cxnSpLocks/>
              </p:cNvCxnSpPr>
              <p:nvPr/>
            </p:nvCxnSpPr>
            <p:spPr>
              <a:xfrm>
                <a:off x="1797352" y="622431"/>
                <a:ext cx="128210"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5A1757A3-F1E1-48AD-81AF-66020AD1D87C}"/>
                  </a:ext>
                </a:extLst>
              </p:cNvPr>
              <p:cNvCxnSpPr>
                <a:cxnSpLocks/>
              </p:cNvCxnSpPr>
              <p:nvPr/>
            </p:nvCxnSpPr>
            <p:spPr>
              <a:xfrm>
                <a:off x="2426494" y="622431"/>
                <a:ext cx="145256" cy="736"/>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B9674A20-FB11-4B51-9AAA-7809729869B9}"/>
                  </a:ext>
                </a:extLst>
              </p:cNvPr>
              <p:cNvPicPr>
                <a:picLocks noChangeAspect="1"/>
              </p:cNvPicPr>
              <p:nvPr/>
            </p:nvPicPr>
            <p:blipFill>
              <a:blip r:embed="rId9">
                <a:alphaModFix/>
                <a:extLst>
                  <a:ext uri="{BEBA8EAE-BF5A-486C-A8C5-ECC9F3942E4B}">
                    <a14:imgProps xmlns:a14="http://schemas.microsoft.com/office/drawing/2010/main">
                      <a14:imgLayer r:embed="rId10">
                        <a14:imgEffect>
                          <a14:backgroundRemoval t="1724" b="87500" l="4167" r="96591">
                            <a14:foregroundMark x1="26515" y1="10345" x2="25000" y2="24138"/>
                            <a14:foregroundMark x1="34091" y1="40086" x2="41288" y2="16810"/>
                            <a14:foregroundMark x1="41288" y1="16810" x2="48864" y2="7328"/>
                            <a14:foregroundMark x1="46970" y1="30172" x2="41667" y2="22845"/>
                            <a14:foregroundMark x1="51894" y1="31466" x2="52652" y2="35776"/>
                            <a14:foregroundMark x1="43561" y1="48276" x2="29545" y2="39655"/>
                            <a14:foregroundMark x1="45833" y1="40948" x2="46591" y2="39655"/>
                            <a14:foregroundMark x1="51136" y1="7328" x2="58712" y2="3448"/>
                            <a14:foregroundMark x1="65026" y1="7328" x2="70076" y2="10776"/>
                            <a14:foregroundMark x1="60606" y1="4310" x2="65026" y2="7328"/>
                            <a14:foregroundMark x1="73288" y1="12500" x2="76136" y2="32759"/>
                            <a14:foregroundMark x1="73167" y1="11638" x2="73288" y2="12500"/>
                            <a14:foregroundMark x1="73106" y1="11207" x2="73167" y2="11638"/>
                            <a14:foregroundMark x1="73106" y1="33190" x2="78409" y2="38793"/>
                            <a14:foregroundMark x1="81818" y1="44828" x2="84848" y2="42672"/>
                            <a14:foregroundMark x1="83291" y1="12500" x2="84848" y2="12931"/>
                            <a14:foregroundMark x1="80177" y1="11638" x2="83291" y2="12500"/>
                            <a14:foregroundMark x1="78620" y1="11207" x2="80177" y2="11638"/>
                            <a14:foregroundMark x1="77063" y1="10776" x2="78620" y2="11207"/>
                            <a14:foregroundMark x1="70833" y1="9052" x2="77063" y2="10776"/>
                            <a14:foregroundMark x1="84425" y1="12500" x2="86364" y2="15948"/>
                            <a14:foregroundMark x1="83940" y1="11638" x2="84425" y2="12500"/>
                            <a14:foregroundMark x1="83698" y1="11207" x2="83940" y2="11638"/>
                            <a14:foregroundMark x1="83456" y1="10776" x2="83698" y2="11207"/>
                            <a14:foregroundMark x1="80303" y1="5172" x2="83456" y2="10776"/>
                            <a14:foregroundMark x1="83712" y1="3879" x2="89394" y2="5172"/>
                            <a14:foregroundMark x1="90530" y1="7328" x2="95833" y2="23276"/>
                            <a14:foregroundMark x1="47348" y1="6897" x2="32197" y2="25862"/>
                            <a14:foregroundMark x1="32197" y1="25862" x2="28409" y2="35345"/>
                            <a14:foregroundMark x1="34091" y1="4741" x2="26515" y2="22414"/>
                            <a14:foregroundMark x1="18182" y1="25431" x2="6439" y2="45259"/>
                            <a14:foregroundMark x1="8333" y1="42672" x2="4545" y2="56034"/>
                            <a14:foregroundMark x1="29924" y1="50431" x2="29924" y2="50431"/>
                            <a14:foregroundMark x1="20455" y1="43966" x2="20455" y2="43966"/>
                            <a14:foregroundMark x1="21970" y1="68966" x2="21970" y2="68966"/>
                            <a14:foregroundMark x1="19697" y1="67241" x2="19697" y2="67241"/>
                            <a14:foregroundMark x1="17803" y1="65517" x2="17803" y2="65517"/>
                            <a14:foregroundMark x1="22727" y1="70259" x2="22727" y2="70259"/>
                            <a14:foregroundMark x1="23106" y1="73276" x2="23106" y2="73276"/>
                            <a14:foregroundMark x1="25000" y1="75431" x2="25000" y2="75431"/>
                            <a14:foregroundMark x1="28409" y1="75431" x2="28409" y2="75431"/>
                            <a14:foregroundMark x1="33712" y1="76724" x2="33712" y2="76724"/>
                            <a14:foregroundMark x1="38258" y1="75431" x2="38258" y2="75431"/>
                            <a14:foregroundMark x1="41667" y1="75431" x2="41667" y2="75431"/>
                            <a14:foregroundMark x1="43182" y1="75000" x2="43182" y2="75000"/>
                            <a14:foregroundMark x1="45076" y1="72845" x2="45076" y2="72845"/>
                            <a14:foregroundMark x1="45833" y1="70690" x2="45833" y2="70690"/>
                            <a14:foregroundMark x1="46970" y1="67672" x2="46970" y2="67672"/>
                            <a14:foregroundMark x1="66667" y1="53448" x2="66667" y2="53448"/>
                            <a14:foregroundMark x1="66667" y1="46121" x2="66667" y2="52586"/>
                            <a14:foregroundMark x1="66667" y1="57328" x2="66667" y2="57328"/>
                            <a14:foregroundMark x1="66667" y1="59483" x2="66667" y2="59483"/>
                            <a14:foregroundMark x1="66667" y1="61638" x2="66667" y2="61638"/>
                            <a14:foregroundMark x1="94697" y1="49569" x2="94697" y2="49569"/>
                            <a14:foregroundMark x1="90909" y1="62069" x2="90909" y2="62069"/>
                            <a14:foregroundMark x1="81061" y1="65086" x2="81061" y2="65086"/>
                            <a14:foregroundMark x1="79545" y1="65948" x2="79545" y2="65948"/>
                            <a14:foregroundMark x1="76894" y1="66379" x2="76894" y2="66379"/>
                            <a14:foregroundMark x1="75758" y1="68103" x2="75758" y2="68103"/>
                            <a14:foregroundMark x1="68939" y1="70259" x2="68939" y2="70259"/>
                            <a14:foregroundMark x1="65909" y1="70259" x2="65909" y2="70259"/>
                            <a14:foregroundMark x1="85985" y1="61638" x2="85985" y2="61638"/>
                            <a14:foregroundMark x1="96591" y1="61207" x2="96591" y2="61207"/>
                            <a14:foregroundMark x1="68561" y1="62500" x2="68561" y2="62500"/>
                            <a14:foregroundMark x1="64015" y1="62500" x2="64015" y2="62500"/>
                            <a14:foregroundMark x1="60606" y1="63793" x2="60606" y2="63793"/>
                            <a14:foregroundMark x1="59091" y1="64655" x2="59091" y2="64655"/>
                            <a14:foregroundMark x1="57955" y1="65086" x2="57955" y2="65086"/>
                            <a14:foregroundMark x1="50758" y1="40517" x2="51136" y2="40517"/>
                            <a14:foregroundMark x1="76515" y1="11638" x2="77652" y2="13362"/>
                            <a14:foregroundMark x1="88636" y1="56897" x2="88636" y2="56897"/>
                            <a14:foregroundMark x1="12500" y1="59052" x2="12500" y2="59052"/>
                            <a14:backgroundMark x1="65152" y1="18966" x2="65152" y2="18966"/>
                            <a14:backgroundMark x1="64394" y1="7328" x2="64394" y2="7328"/>
                            <a14:backgroundMark x1="77273" y1="10776" x2="77273" y2="10776"/>
                          </a14:backgroundRemoval>
                        </a14:imgEffect>
                      </a14:imgLayer>
                    </a14:imgProps>
                  </a:ext>
                </a:extLst>
              </a:blip>
              <a:stretch>
                <a:fillRect/>
              </a:stretch>
            </p:blipFill>
            <p:spPr>
              <a:xfrm>
                <a:off x="1839216" y="237704"/>
                <a:ext cx="706541" cy="620901"/>
              </a:xfrm>
              <a:prstGeom prst="rect">
                <a:avLst/>
              </a:prstGeom>
            </p:spPr>
          </p:pic>
        </p:grpSp>
        <p:sp>
          <p:nvSpPr>
            <p:cNvPr id="82" name="TextBox 81">
              <a:extLst>
                <a:ext uri="{FF2B5EF4-FFF2-40B4-BE49-F238E27FC236}">
                  <a16:creationId xmlns:a16="http://schemas.microsoft.com/office/drawing/2014/main" id="{7968F6F5-29D7-41BA-BB45-16667F679F97}"/>
                </a:ext>
              </a:extLst>
            </p:cNvPr>
            <p:cNvSpPr txBox="1"/>
            <p:nvPr/>
          </p:nvSpPr>
          <p:spPr>
            <a:xfrm>
              <a:off x="9585118" y="714930"/>
              <a:ext cx="1771570" cy="215444"/>
            </a:xfrm>
            <a:prstGeom prst="rect">
              <a:avLst/>
            </a:prstGeom>
            <a:noFill/>
          </p:spPr>
          <p:txBody>
            <a:bodyPr wrap="square" rtlCol="0">
              <a:spAutoFit/>
            </a:bodyPr>
            <a:lstStyle/>
            <a:p>
              <a:pPr algn="ctr"/>
              <a:r>
                <a:rPr lang="en-US" sz="800" b="1" dirty="0">
                  <a:latin typeface="Arial Nova Light" panose="020B0304020202020204" pitchFamily="34" charset="0"/>
                </a:rPr>
                <a:t>*Contact: </a:t>
              </a:r>
              <a:r>
                <a:rPr lang="en-US" sz="800" dirty="0">
                  <a:latin typeface="Arial Nova Light" panose="020B0304020202020204" pitchFamily="34" charset="0"/>
                </a:rPr>
                <a:t>Billy.Mitchell@temple.edu</a:t>
              </a:r>
            </a:p>
          </p:txBody>
        </p:sp>
      </p:grpSp>
      <p:grpSp>
        <p:nvGrpSpPr>
          <p:cNvPr id="97" name="Group 96">
            <a:extLst>
              <a:ext uri="{FF2B5EF4-FFF2-40B4-BE49-F238E27FC236}">
                <a16:creationId xmlns:a16="http://schemas.microsoft.com/office/drawing/2014/main" id="{B320FC7C-E820-47D4-B177-2C682625D98E}"/>
              </a:ext>
            </a:extLst>
          </p:cNvPr>
          <p:cNvGrpSpPr/>
          <p:nvPr/>
        </p:nvGrpSpPr>
        <p:grpSpPr>
          <a:xfrm>
            <a:off x="8851408" y="912627"/>
            <a:ext cx="3188442" cy="1251778"/>
            <a:chOff x="263287" y="1126234"/>
            <a:chExt cx="2525210" cy="1251779"/>
          </a:xfrm>
        </p:grpSpPr>
        <p:sp>
          <p:nvSpPr>
            <p:cNvPr id="101" name="TextBox 100">
              <a:extLst>
                <a:ext uri="{FF2B5EF4-FFF2-40B4-BE49-F238E27FC236}">
                  <a16:creationId xmlns:a16="http://schemas.microsoft.com/office/drawing/2014/main" id="{BB919638-87B6-4410-A70F-B291A5F5ECBF}"/>
                </a:ext>
              </a:extLst>
            </p:cNvPr>
            <p:cNvSpPr txBox="1"/>
            <p:nvPr/>
          </p:nvSpPr>
          <p:spPr>
            <a:xfrm>
              <a:off x="263288" y="1126234"/>
              <a:ext cx="2525209" cy="276999"/>
            </a:xfrm>
            <a:prstGeom prst="rect">
              <a:avLst/>
            </a:prstGeom>
            <a:solidFill>
              <a:srgbClr val="A50021"/>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Analyses</a:t>
              </a:r>
            </a:p>
          </p:txBody>
        </p:sp>
        <p:sp>
          <p:nvSpPr>
            <p:cNvPr id="106" name="Rectangle 105">
              <a:extLst>
                <a:ext uri="{FF2B5EF4-FFF2-40B4-BE49-F238E27FC236}">
                  <a16:creationId xmlns:a16="http://schemas.microsoft.com/office/drawing/2014/main" id="{EB77C3FE-3BDA-4859-8F9E-84DE17BCF982}"/>
                </a:ext>
              </a:extLst>
            </p:cNvPr>
            <p:cNvSpPr/>
            <p:nvPr/>
          </p:nvSpPr>
          <p:spPr>
            <a:xfrm>
              <a:off x="263287" y="1418547"/>
              <a:ext cx="2525210" cy="959466"/>
            </a:xfrm>
            <a:prstGeom prst="rect">
              <a:avLst/>
            </a:prstGeom>
            <a:solidFill>
              <a:srgbClr val="FFE7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2713" algn="just">
                <a:buFont typeface="Arial" panose="020B0604020202020204" pitchFamily="34" charset="0"/>
                <a:buChar char="•"/>
              </a:pPr>
              <a:r>
                <a:rPr lang="en-US" sz="950" dirty="0">
                  <a:solidFill>
                    <a:schemeClr val="tx1"/>
                  </a:solidFill>
                  <a:latin typeface="Arial Nova Light" panose="020B0604020202020204" pitchFamily="34" charset="0"/>
                  <a:cs typeface="Arial" panose="020B0604020202020204" pitchFamily="34" charset="0"/>
                </a:rPr>
                <a:t>Intravalence pattern similarity was calculated using </a:t>
              </a:r>
              <a:r>
                <a:rPr lang="en-US" sz="950" u="sng" dirty="0">
                  <a:solidFill>
                    <a:schemeClr val="tx1"/>
                  </a:solidFill>
                  <a:latin typeface="Arial Nova Light" panose="020B0604020202020204" pitchFamily="34" charset="0"/>
                  <a:cs typeface="Arial" panose="020B0604020202020204" pitchFamily="34" charset="0"/>
                </a:rPr>
                <a:t>RSA</a:t>
              </a:r>
              <a:r>
                <a:rPr lang="en-US" sz="950" dirty="0">
                  <a:solidFill>
                    <a:schemeClr val="tx1"/>
                  </a:solidFill>
                  <a:latin typeface="Arial Nova Light" panose="020B0604020202020204" pitchFamily="34" charset="0"/>
                  <a:cs typeface="Arial" panose="020B0604020202020204" pitchFamily="34" charset="0"/>
                </a:rPr>
                <a:t>. Spearman’s rank methods and Fisher’s Z transformation </a:t>
              </a:r>
              <a:r>
                <a:rPr lang="en-US" sz="950" dirty="0">
                  <a:solidFill>
                    <a:prstClr val="black"/>
                  </a:solidFill>
                  <a:latin typeface="Arial Nova Light" panose="020B0604020202020204" pitchFamily="34" charset="0"/>
                  <a:cs typeface="Arial" panose="020B0604020202020204" pitchFamily="34" charset="0"/>
                </a:rPr>
                <a:t>were used to calculate correlations.</a:t>
              </a:r>
            </a:p>
            <a:p>
              <a:pPr marL="114300" indent="-112713" algn="just">
                <a:buFont typeface="Arial" panose="020B0604020202020204" pitchFamily="34" charset="0"/>
                <a:buChar char="•"/>
              </a:pPr>
              <a:r>
                <a:rPr lang="en-US" sz="950" dirty="0">
                  <a:solidFill>
                    <a:prstClr val="black"/>
                  </a:solidFill>
                  <a:latin typeface="Arial Nova Light" panose="020B0604020202020204" pitchFamily="34" charset="0"/>
                  <a:cs typeface="Arial" panose="020B0604020202020204" pitchFamily="34" charset="0"/>
                </a:rPr>
                <a:t>Differences in pattern similarity were </a:t>
              </a:r>
              <a:r>
                <a:rPr lang="en-US" sz="950" dirty="0">
                  <a:solidFill>
                    <a:schemeClr val="tx1"/>
                  </a:solidFill>
                  <a:latin typeface="Arial Nova Light" panose="020B0604020202020204" pitchFamily="34" charset="0"/>
                  <a:cs typeface="Arial" panose="020B0604020202020204" pitchFamily="34" charset="0"/>
                </a:rPr>
                <a:t>assessed using a 3 (ROI) x 2 (Valence) x 2 (Age Group) </a:t>
              </a:r>
              <a:r>
                <a:rPr lang="en-US" sz="950" u="sng" dirty="0">
                  <a:solidFill>
                    <a:schemeClr val="tx1"/>
                  </a:solidFill>
                  <a:latin typeface="Arial Nova Light" panose="020B0604020202020204" pitchFamily="34" charset="0"/>
                  <a:cs typeface="Arial" panose="020B0604020202020204" pitchFamily="34" charset="0"/>
                </a:rPr>
                <a:t>Mixed </a:t>
              </a:r>
              <a:r>
                <a:rPr lang="en-US" sz="950" u="sng" dirty="0">
                  <a:solidFill>
                    <a:prstClr val="black"/>
                  </a:solidFill>
                  <a:latin typeface="Arial Nova Light" panose="020B0604020202020204" pitchFamily="34" charset="0"/>
                  <a:cs typeface="Arial" panose="020B0604020202020204" pitchFamily="34" charset="0"/>
                </a:rPr>
                <a:t>Effects ANOVA</a:t>
              </a:r>
              <a:r>
                <a:rPr lang="en-US" sz="950" dirty="0">
                  <a:solidFill>
                    <a:prstClr val="black"/>
                  </a:solidFill>
                  <a:latin typeface="Arial Nova Light" panose="020B0604020202020204" pitchFamily="34" charset="0"/>
                  <a:cs typeface="Arial" panose="020B0604020202020204" pitchFamily="34" charset="0"/>
                </a:rPr>
                <a:t> with Bonferroni-adjusted post-hoc contrasts. </a:t>
              </a:r>
              <a:endParaRPr lang="en-US" sz="950" dirty="0"/>
            </a:p>
          </p:txBody>
        </p:sp>
      </p:grpSp>
      <p:grpSp>
        <p:nvGrpSpPr>
          <p:cNvPr id="199" name="Group 198">
            <a:extLst>
              <a:ext uri="{FF2B5EF4-FFF2-40B4-BE49-F238E27FC236}">
                <a16:creationId xmlns:a16="http://schemas.microsoft.com/office/drawing/2014/main" id="{F74E27D0-6BEE-4C11-A355-99BF0E8B7570}"/>
              </a:ext>
            </a:extLst>
          </p:cNvPr>
          <p:cNvGrpSpPr/>
          <p:nvPr/>
        </p:nvGrpSpPr>
        <p:grpSpPr>
          <a:xfrm>
            <a:off x="-67417" y="4439845"/>
            <a:ext cx="3337240" cy="2258660"/>
            <a:chOff x="-92192" y="4368960"/>
            <a:chExt cx="3337240" cy="2258660"/>
          </a:xfrm>
        </p:grpSpPr>
        <p:grpSp>
          <p:nvGrpSpPr>
            <p:cNvPr id="198" name="Group 197">
              <a:extLst>
                <a:ext uri="{FF2B5EF4-FFF2-40B4-BE49-F238E27FC236}">
                  <a16:creationId xmlns:a16="http://schemas.microsoft.com/office/drawing/2014/main" id="{D909782B-BF27-4802-90AA-B30C7EC46DB9}"/>
                </a:ext>
              </a:extLst>
            </p:cNvPr>
            <p:cNvGrpSpPr/>
            <p:nvPr/>
          </p:nvGrpSpPr>
          <p:grpSpPr>
            <a:xfrm>
              <a:off x="-92192" y="4670144"/>
              <a:ext cx="3337240" cy="1957476"/>
              <a:chOff x="-55625" y="4577964"/>
              <a:chExt cx="3337240" cy="1957476"/>
            </a:xfrm>
          </p:grpSpPr>
          <p:pic>
            <p:nvPicPr>
              <p:cNvPr id="170" name="Picture 169" descr="A picture containing text, businesscard&#10;&#10;Description automatically generated">
                <a:extLst>
                  <a:ext uri="{FF2B5EF4-FFF2-40B4-BE49-F238E27FC236}">
                    <a16:creationId xmlns:a16="http://schemas.microsoft.com/office/drawing/2014/main" id="{54AFFED4-D58E-4B7A-940D-39DACB9A4A8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5862" y="4611697"/>
                <a:ext cx="2105753" cy="1001162"/>
              </a:xfrm>
              <a:prstGeom prst="rect">
                <a:avLst/>
              </a:prstGeom>
            </p:spPr>
          </p:pic>
          <p:grpSp>
            <p:nvGrpSpPr>
              <p:cNvPr id="189" name="Group 188">
                <a:extLst>
                  <a:ext uri="{FF2B5EF4-FFF2-40B4-BE49-F238E27FC236}">
                    <a16:creationId xmlns:a16="http://schemas.microsoft.com/office/drawing/2014/main" id="{4F60D060-B499-420A-AC8A-D053A8161610}"/>
                  </a:ext>
                </a:extLst>
              </p:cNvPr>
              <p:cNvGrpSpPr/>
              <p:nvPr/>
            </p:nvGrpSpPr>
            <p:grpSpPr>
              <a:xfrm>
                <a:off x="-55625" y="4577964"/>
                <a:ext cx="1173444" cy="1957476"/>
                <a:chOff x="-373485" y="4586635"/>
                <a:chExt cx="1856492" cy="1739937"/>
              </a:xfrm>
            </p:grpSpPr>
            <p:pic>
              <p:nvPicPr>
                <p:cNvPr id="168" name="Graphic 167" descr="Man">
                  <a:extLst>
                    <a:ext uri="{FF2B5EF4-FFF2-40B4-BE49-F238E27FC236}">
                      <a16:creationId xmlns:a16="http://schemas.microsoft.com/office/drawing/2014/main" id="{6501BBE2-2119-4776-9BBE-99BD4D1508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3485" y="4586635"/>
                  <a:ext cx="1856492" cy="1739937"/>
                </a:xfrm>
                <a:prstGeom prst="rect">
                  <a:avLst/>
                </a:prstGeom>
              </p:spPr>
            </p:pic>
            <p:pic>
              <p:nvPicPr>
                <p:cNvPr id="179" name="Graphic 178" descr="Eyes">
                  <a:extLst>
                    <a:ext uri="{FF2B5EF4-FFF2-40B4-BE49-F238E27FC236}">
                      <a16:creationId xmlns:a16="http://schemas.microsoft.com/office/drawing/2014/main" id="{048AE259-4D6D-46DE-ACF8-76C62EE2329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2322" y="4660894"/>
                  <a:ext cx="225512" cy="225512"/>
                </a:xfrm>
                <a:prstGeom prst="rect">
                  <a:avLst/>
                </a:prstGeom>
              </p:spPr>
            </p:pic>
          </p:grpSp>
          <p:cxnSp>
            <p:nvCxnSpPr>
              <p:cNvPr id="172" name="Straight Connector 171">
                <a:extLst>
                  <a:ext uri="{FF2B5EF4-FFF2-40B4-BE49-F238E27FC236}">
                    <a16:creationId xmlns:a16="http://schemas.microsoft.com/office/drawing/2014/main" id="{F9CD8C9F-D587-4FDD-8405-7B31047C356F}"/>
                  </a:ext>
                </a:extLst>
              </p:cNvPr>
              <p:cNvCxnSpPr>
                <a:cxnSpLocks/>
                <a:stCxn id="179" idx="3"/>
              </p:cNvCxnSpPr>
              <p:nvPr/>
            </p:nvCxnSpPr>
            <p:spPr>
              <a:xfrm flipV="1">
                <a:off x="634172" y="4603025"/>
                <a:ext cx="576351" cy="185335"/>
              </a:xfrm>
              <a:prstGeom prst="line">
                <a:avLst/>
              </a:prstGeom>
              <a:solidFill>
                <a:schemeClr val="accent4">
                  <a:lumMod val="20000"/>
                  <a:lumOff val="80000"/>
                </a:schemeClr>
              </a:solidFill>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2C0F23B8-8EEB-4AFC-9294-B85FD7753B1D}"/>
                  </a:ext>
                </a:extLst>
              </p:cNvPr>
              <p:cNvCxnSpPr>
                <a:cxnSpLocks/>
                <a:stCxn id="179" idx="3"/>
              </p:cNvCxnSpPr>
              <p:nvPr/>
            </p:nvCxnSpPr>
            <p:spPr>
              <a:xfrm>
                <a:off x="634172" y="4788362"/>
                <a:ext cx="535643" cy="276999"/>
              </a:xfrm>
              <a:prstGeom prst="line">
                <a:avLst/>
              </a:prstGeom>
              <a:solidFill>
                <a:schemeClr val="accent4">
                  <a:lumMod val="20000"/>
                  <a:lumOff val="80000"/>
                </a:schemeClr>
              </a:solidFill>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7" name="TextBox 196">
              <a:extLst>
                <a:ext uri="{FF2B5EF4-FFF2-40B4-BE49-F238E27FC236}">
                  <a16:creationId xmlns:a16="http://schemas.microsoft.com/office/drawing/2014/main" id="{83CCE9AA-9305-4870-A6B4-AE3380B95D74}"/>
                </a:ext>
              </a:extLst>
            </p:cNvPr>
            <p:cNvSpPr txBox="1"/>
            <p:nvPr/>
          </p:nvSpPr>
          <p:spPr>
            <a:xfrm>
              <a:off x="1150044" y="4368960"/>
              <a:ext cx="1111394" cy="307777"/>
            </a:xfrm>
            <a:prstGeom prst="rect">
              <a:avLst/>
            </a:prstGeom>
            <a:noFill/>
          </p:spPr>
          <p:txBody>
            <a:bodyPr wrap="none" rtlCol="0">
              <a:spAutoFit/>
            </a:bodyPr>
            <a:lstStyle/>
            <a:p>
              <a:r>
                <a:rPr lang="en-US" sz="1400" b="1" dirty="0">
                  <a:latin typeface="Arial Nova Light" panose="020B0304020202020204" pitchFamily="34" charset="0"/>
                </a:rPr>
                <a:t>Task Design</a:t>
              </a:r>
            </a:p>
          </p:txBody>
        </p:sp>
      </p:grpSp>
      <p:grpSp>
        <p:nvGrpSpPr>
          <p:cNvPr id="67" name="Group 66">
            <a:extLst>
              <a:ext uri="{FF2B5EF4-FFF2-40B4-BE49-F238E27FC236}">
                <a16:creationId xmlns:a16="http://schemas.microsoft.com/office/drawing/2014/main" id="{85AD9C6B-D0CB-4F0A-A495-B8410B946C17}"/>
              </a:ext>
            </a:extLst>
          </p:cNvPr>
          <p:cNvGrpSpPr/>
          <p:nvPr/>
        </p:nvGrpSpPr>
        <p:grpSpPr>
          <a:xfrm>
            <a:off x="8705515" y="2570340"/>
            <a:ext cx="3213671" cy="1493159"/>
            <a:chOff x="8783312" y="2382707"/>
            <a:chExt cx="3213671" cy="1493159"/>
          </a:xfrm>
        </p:grpSpPr>
        <p:grpSp>
          <p:nvGrpSpPr>
            <p:cNvPr id="17" name="Group 16">
              <a:extLst>
                <a:ext uri="{FF2B5EF4-FFF2-40B4-BE49-F238E27FC236}">
                  <a16:creationId xmlns:a16="http://schemas.microsoft.com/office/drawing/2014/main" id="{8A17369E-4079-4088-8202-28F2F4840AE1}"/>
                </a:ext>
              </a:extLst>
            </p:cNvPr>
            <p:cNvGrpSpPr/>
            <p:nvPr/>
          </p:nvGrpSpPr>
          <p:grpSpPr>
            <a:xfrm>
              <a:off x="10710224" y="2397219"/>
              <a:ext cx="1286759" cy="1292072"/>
              <a:chOff x="9550339" y="2367867"/>
              <a:chExt cx="1286759" cy="1292072"/>
            </a:xfrm>
          </p:grpSpPr>
          <p:pic>
            <p:nvPicPr>
              <p:cNvPr id="4" name="Picture 3">
                <a:extLst>
                  <a:ext uri="{FF2B5EF4-FFF2-40B4-BE49-F238E27FC236}">
                    <a16:creationId xmlns:a16="http://schemas.microsoft.com/office/drawing/2014/main" id="{DD8E5868-6D48-4F97-A957-A9673236A227}"/>
                  </a:ext>
                </a:extLst>
              </p:cNvPr>
              <p:cNvPicPr>
                <a:picLocks noChangeAspect="1"/>
              </p:cNvPicPr>
              <p:nvPr/>
            </p:nvPicPr>
            <p:blipFill>
              <a:blip r:embed="rId16"/>
              <a:stretch>
                <a:fillRect/>
              </a:stretch>
            </p:blipFill>
            <p:spPr>
              <a:xfrm>
                <a:off x="9550339" y="2367867"/>
                <a:ext cx="1286759" cy="1292072"/>
              </a:xfrm>
              <a:prstGeom prst="rect">
                <a:avLst/>
              </a:prstGeom>
            </p:spPr>
          </p:pic>
          <p:sp>
            <p:nvSpPr>
              <p:cNvPr id="13" name="Rectangle 12">
                <a:extLst>
                  <a:ext uri="{FF2B5EF4-FFF2-40B4-BE49-F238E27FC236}">
                    <a16:creationId xmlns:a16="http://schemas.microsoft.com/office/drawing/2014/main" id="{01AD838C-F12A-40D1-840F-2122A5A3CCA0}"/>
                  </a:ext>
                </a:extLst>
              </p:cNvPr>
              <p:cNvSpPr/>
              <p:nvPr/>
            </p:nvSpPr>
            <p:spPr>
              <a:xfrm>
                <a:off x="10019721" y="2419111"/>
                <a:ext cx="125655" cy="13763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1" name="Rectangle 170">
                <a:extLst>
                  <a:ext uri="{FF2B5EF4-FFF2-40B4-BE49-F238E27FC236}">
                    <a16:creationId xmlns:a16="http://schemas.microsoft.com/office/drawing/2014/main" id="{2E69E53C-F059-4D6C-9D1D-121F0BAF7286}"/>
                  </a:ext>
                </a:extLst>
              </p:cNvPr>
              <p:cNvSpPr/>
              <p:nvPr/>
            </p:nvSpPr>
            <p:spPr>
              <a:xfrm>
                <a:off x="9607764" y="2975487"/>
                <a:ext cx="133350" cy="13763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3369AD17-1CFE-4202-9B92-D5164C6F7139}"/>
                  </a:ext>
                </a:extLst>
              </p:cNvPr>
              <p:cNvSpPr/>
              <p:nvPr/>
            </p:nvSpPr>
            <p:spPr>
              <a:xfrm>
                <a:off x="10019720" y="2975486"/>
                <a:ext cx="125655" cy="13763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B1EA323E-3732-4A5E-8930-28585D2313B3}"/>
                </a:ext>
              </a:extLst>
            </p:cNvPr>
            <p:cNvCxnSpPr>
              <a:cxnSpLocks/>
              <a:stCxn id="25" idx="3"/>
              <a:endCxn id="174" idx="1"/>
            </p:cNvCxnSpPr>
            <p:nvPr/>
          </p:nvCxnSpPr>
          <p:spPr>
            <a:xfrm flipV="1">
              <a:off x="9917796" y="3073654"/>
              <a:ext cx="1261809" cy="6714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grpSp>
          <p:nvGrpSpPr>
            <p:cNvPr id="28" name="Group 27">
              <a:extLst>
                <a:ext uri="{FF2B5EF4-FFF2-40B4-BE49-F238E27FC236}">
                  <a16:creationId xmlns:a16="http://schemas.microsoft.com/office/drawing/2014/main" id="{8AC342E4-35F5-48A2-AD06-12CA72BDC9CA}"/>
                </a:ext>
              </a:extLst>
            </p:cNvPr>
            <p:cNvGrpSpPr/>
            <p:nvPr/>
          </p:nvGrpSpPr>
          <p:grpSpPr>
            <a:xfrm>
              <a:off x="8783312" y="2382707"/>
              <a:ext cx="1687342" cy="1493159"/>
              <a:chOff x="7862997" y="2347368"/>
              <a:chExt cx="1687342" cy="1493159"/>
            </a:xfrm>
          </p:grpSpPr>
          <p:pic>
            <p:nvPicPr>
              <p:cNvPr id="415" name="Picture 414">
                <a:extLst>
                  <a:ext uri="{FF2B5EF4-FFF2-40B4-BE49-F238E27FC236}">
                    <a16:creationId xmlns:a16="http://schemas.microsoft.com/office/drawing/2014/main" id="{5550308F-51B4-4A9F-A6BF-0288AE12723C}"/>
                  </a:ext>
                </a:extLst>
              </p:cNvPr>
              <p:cNvPicPr>
                <a:picLocks noChangeAspect="1"/>
              </p:cNvPicPr>
              <p:nvPr/>
            </p:nvPicPr>
            <p:blipFill rotWithShape="1">
              <a:blip r:embed="rId17"/>
              <a:srcRect b="21884"/>
              <a:stretch/>
            </p:blipFill>
            <p:spPr>
              <a:xfrm>
                <a:off x="7862997" y="2347368"/>
                <a:ext cx="1687342" cy="1184492"/>
              </a:xfrm>
              <a:prstGeom prst="rect">
                <a:avLst/>
              </a:prstGeom>
            </p:spPr>
          </p:pic>
          <p:sp>
            <p:nvSpPr>
              <p:cNvPr id="24" name="Right Brace 23">
                <a:extLst>
                  <a:ext uri="{FF2B5EF4-FFF2-40B4-BE49-F238E27FC236}">
                    <a16:creationId xmlns:a16="http://schemas.microsoft.com/office/drawing/2014/main" id="{0D8825CD-B309-4736-820D-0E468DF881FA}"/>
                  </a:ext>
                </a:extLst>
              </p:cNvPr>
              <p:cNvSpPr/>
              <p:nvPr/>
            </p:nvSpPr>
            <p:spPr>
              <a:xfrm rot="5400000">
                <a:off x="8684312" y="3308808"/>
                <a:ext cx="71500" cy="538311"/>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5DB3E869-9223-446F-B39A-5025DA5C7117}"/>
                  </a:ext>
                </a:extLst>
              </p:cNvPr>
              <p:cNvSpPr txBox="1"/>
              <p:nvPr/>
            </p:nvSpPr>
            <p:spPr>
              <a:xfrm>
                <a:off x="8410461" y="3578917"/>
                <a:ext cx="587020" cy="261610"/>
              </a:xfrm>
              <a:prstGeom prst="rect">
                <a:avLst/>
              </a:prstGeom>
              <a:noFill/>
            </p:spPr>
            <p:txBody>
              <a:bodyPr wrap="none" rtlCol="0">
                <a:spAutoFit/>
              </a:bodyPr>
              <a:lstStyle/>
              <a:p>
                <a:r>
                  <a:rPr lang="en-US" sz="1050" dirty="0">
                    <a:latin typeface="Arial Nova Light" panose="020B0304020202020204" pitchFamily="34" charset="0"/>
                  </a:rPr>
                  <a:t>r value</a:t>
                </a:r>
              </a:p>
            </p:txBody>
          </p:sp>
        </p:grpSp>
        <p:cxnSp>
          <p:nvCxnSpPr>
            <p:cNvPr id="57" name="Straight Connector 56">
              <a:extLst>
                <a:ext uri="{FF2B5EF4-FFF2-40B4-BE49-F238E27FC236}">
                  <a16:creationId xmlns:a16="http://schemas.microsoft.com/office/drawing/2014/main" id="{7634256B-4681-4CCD-B93A-BE8EE51FDA9D}"/>
                </a:ext>
              </a:extLst>
            </p:cNvPr>
            <p:cNvCxnSpPr>
              <a:cxnSpLocks/>
            </p:cNvCxnSpPr>
            <p:nvPr/>
          </p:nvCxnSpPr>
          <p:spPr>
            <a:xfrm>
              <a:off x="10548700" y="2385046"/>
              <a:ext cx="0" cy="1331507"/>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01" name="TextBox 200">
            <a:extLst>
              <a:ext uri="{FF2B5EF4-FFF2-40B4-BE49-F238E27FC236}">
                <a16:creationId xmlns:a16="http://schemas.microsoft.com/office/drawing/2014/main" id="{5C0F4C64-39F9-49F2-8B1C-002BEDDB32EB}"/>
              </a:ext>
            </a:extLst>
          </p:cNvPr>
          <p:cNvSpPr txBox="1"/>
          <p:nvPr/>
        </p:nvSpPr>
        <p:spPr>
          <a:xfrm>
            <a:off x="133069" y="4437646"/>
            <a:ext cx="3117887" cy="276999"/>
          </a:xfrm>
          <a:prstGeom prst="rect">
            <a:avLst/>
          </a:prstGeom>
          <a:solidFill>
            <a:schemeClr val="accent4">
              <a:lumMod val="75000"/>
            </a:schemeClr>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Task Design</a:t>
            </a:r>
          </a:p>
        </p:txBody>
      </p:sp>
      <p:sp>
        <p:nvSpPr>
          <p:cNvPr id="202" name="TextBox 201">
            <a:extLst>
              <a:ext uri="{FF2B5EF4-FFF2-40B4-BE49-F238E27FC236}">
                <a16:creationId xmlns:a16="http://schemas.microsoft.com/office/drawing/2014/main" id="{D6746DB9-7DF5-4CAE-8ADF-80A9F7AD08F9}"/>
              </a:ext>
            </a:extLst>
          </p:cNvPr>
          <p:cNvSpPr txBox="1"/>
          <p:nvPr/>
        </p:nvSpPr>
        <p:spPr>
          <a:xfrm>
            <a:off x="3345487" y="2200581"/>
            <a:ext cx="1837949" cy="276999"/>
          </a:xfrm>
          <a:prstGeom prst="rect">
            <a:avLst/>
          </a:prstGeom>
          <a:solidFill>
            <a:schemeClr val="accent4">
              <a:lumMod val="75000"/>
            </a:schemeClr>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ROIs</a:t>
            </a:r>
          </a:p>
        </p:txBody>
      </p:sp>
      <p:sp>
        <p:nvSpPr>
          <p:cNvPr id="204" name="TextBox 203">
            <a:extLst>
              <a:ext uri="{FF2B5EF4-FFF2-40B4-BE49-F238E27FC236}">
                <a16:creationId xmlns:a16="http://schemas.microsoft.com/office/drawing/2014/main" id="{499A4790-9E15-4C3C-BA81-436B3186FBC2}"/>
              </a:ext>
            </a:extLst>
          </p:cNvPr>
          <p:cNvSpPr txBox="1"/>
          <p:nvPr/>
        </p:nvSpPr>
        <p:spPr>
          <a:xfrm>
            <a:off x="7069801" y="2193258"/>
            <a:ext cx="4970050" cy="276999"/>
          </a:xfrm>
          <a:prstGeom prst="rect">
            <a:avLst/>
          </a:prstGeom>
          <a:solidFill>
            <a:schemeClr val="accent4">
              <a:lumMod val="75000"/>
            </a:schemeClr>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RSA Calculation Example</a:t>
            </a:r>
          </a:p>
        </p:txBody>
      </p:sp>
      <p:sp>
        <p:nvSpPr>
          <p:cNvPr id="71" name="Rectangle 70">
            <a:extLst>
              <a:ext uri="{FF2B5EF4-FFF2-40B4-BE49-F238E27FC236}">
                <a16:creationId xmlns:a16="http://schemas.microsoft.com/office/drawing/2014/main" id="{2618FD1B-A521-4A3F-9559-05E040177400}"/>
              </a:ext>
            </a:extLst>
          </p:cNvPr>
          <p:cNvSpPr/>
          <p:nvPr/>
        </p:nvSpPr>
        <p:spPr>
          <a:xfrm>
            <a:off x="7074217" y="2498190"/>
            <a:ext cx="1687343" cy="1592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b="1" dirty="0">
                <a:solidFill>
                  <a:schemeClr val="tx1"/>
                </a:solidFill>
                <a:latin typeface="Arial Nova Light" panose="020B0304020202020204" pitchFamily="34" charset="0"/>
              </a:rPr>
              <a:t>Calculating RSA</a:t>
            </a:r>
            <a:r>
              <a:rPr lang="en-US" sz="600" dirty="0">
                <a:solidFill>
                  <a:schemeClr val="tx1"/>
                </a:solidFill>
                <a:latin typeface="Arial Nova Light" panose="020B0304020202020204" pitchFamily="34" charset="0"/>
              </a:rPr>
              <a:t>: </a:t>
            </a:r>
            <a:r>
              <a:rPr lang="en-US" sz="650" dirty="0">
                <a:solidFill>
                  <a:schemeClr val="tx1"/>
                </a:solidFill>
                <a:latin typeface="Arial Nova Light" panose="020B0304020202020204" pitchFamily="34" charset="0"/>
              </a:rPr>
              <a:t>Correlations were performed within individual and ROI, between stimuli of the same valence type (1). Matrices house the mean correlative values across participants of the same age group for stimuli pairs in any one ROI (2), which required the construction of 12 separate matrices. </a:t>
            </a:r>
            <a:r>
              <a:rPr lang="en-US" sz="650" u="sng" dirty="0">
                <a:solidFill>
                  <a:schemeClr val="tx1"/>
                </a:solidFill>
                <a:latin typeface="Arial Nova Light" panose="020B0304020202020204" pitchFamily="34" charset="0"/>
              </a:rPr>
              <a:t>The average correlative value of a matrix symbolizes representational similarity of a valence type for one ROI and age group</a:t>
            </a:r>
            <a:r>
              <a:rPr lang="en-US" sz="650" dirty="0">
                <a:solidFill>
                  <a:schemeClr val="tx1"/>
                </a:solidFill>
                <a:latin typeface="Arial Nova Light" panose="020B0304020202020204" pitchFamily="34" charset="0"/>
              </a:rPr>
              <a:t>. Higher values suggest greater similarity. Mean values and variances can be analyzed in traditional ANOVA  to measure representational pattern differences.</a:t>
            </a:r>
            <a:endParaRPr lang="en-US" sz="650" dirty="0">
              <a:solidFill>
                <a:schemeClr val="tx1"/>
              </a:solidFill>
            </a:endParaRPr>
          </a:p>
        </p:txBody>
      </p:sp>
      <p:sp>
        <p:nvSpPr>
          <p:cNvPr id="75" name="TextBox 74">
            <a:extLst>
              <a:ext uri="{FF2B5EF4-FFF2-40B4-BE49-F238E27FC236}">
                <a16:creationId xmlns:a16="http://schemas.microsoft.com/office/drawing/2014/main" id="{C325DCBC-AA16-4604-A368-EA7532DB7E50}"/>
              </a:ext>
            </a:extLst>
          </p:cNvPr>
          <p:cNvSpPr txBox="1"/>
          <p:nvPr/>
        </p:nvSpPr>
        <p:spPr>
          <a:xfrm>
            <a:off x="8785671" y="2465012"/>
            <a:ext cx="312906" cy="369332"/>
          </a:xfrm>
          <a:prstGeom prst="rect">
            <a:avLst/>
          </a:prstGeom>
          <a:noFill/>
        </p:spPr>
        <p:txBody>
          <a:bodyPr wrap="none" rtlCol="0">
            <a:spAutoFit/>
          </a:bodyPr>
          <a:lstStyle/>
          <a:p>
            <a:r>
              <a:rPr lang="en-US" dirty="0">
                <a:latin typeface="Arial Nova Light" panose="020B0304020202020204" pitchFamily="34" charset="0"/>
              </a:rPr>
              <a:t>1</a:t>
            </a:r>
          </a:p>
        </p:txBody>
      </p:sp>
      <p:sp>
        <p:nvSpPr>
          <p:cNvPr id="208" name="TextBox 207">
            <a:extLst>
              <a:ext uri="{FF2B5EF4-FFF2-40B4-BE49-F238E27FC236}">
                <a16:creationId xmlns:a16="http://schemas.microsoft.com/office/drawing/2014/main" id="{5BC4ED92-8C3D-4654-8EB1-4A8865E58D23}"/>
              </a:ext>
            </a:extLst>
          </p:cNvPr>
          <p:cNvSpPr txBox="1"/>
          <p:nvPr/>
        </p:nvSpPr>
        <p:spPr>
          <a:xfrm>
            <a:off x="10480902" y="2462976"/>
            <a:ext cx="312906" cy="369332"/>
          </a:xfrm>
          <a:prstGeom prst="rect">
            <a:avLst/>
          </a:prstGeom>
          <a:noFill/>
        </p:spPr>
        <p:txBody>
          <a:bodyPr wrap="square" rtlCol="0">
            <a:spAutoFit/>
          </a:bodyPr>
          <a:lstStyle/>
          <a:p>
            <a:r>
              <a:rPr lang="en-US" dirty="0">
                <a:latin typeface="Arial Nova Light" panose="020B0304020202020204" pitchFamily="34" charset="0"/>
              </a:rPr>
              <a:t>2</a:t>
            </a:r>
          </a:p>
        </p:txBody>
      </p:sp>
      <p:pic>
        <p:nvPicPr>
          <p:cNvPr id="76" name="Picture 75">
            <a:extLst>
              <a:ext uri="{FF2B5EF4-FFF2-40B4-BE49-F238E27FC236}">
                <a16:creationId xmlns:a16="http://schemas.microsoft.com/office/drawing/2014/main" id="{4C4A60BF-52AF-4E84-9292-7CD394DB6DC5}"/>
              </a:ext>
            </a:extLst>
          </p:cNvPr>
          <p:cNvPicPr>
            <a:picLocks noChangeAspect="1"/>
          </p:cNvPicPr>
          <p:nvPr/>
        </p:nvPicPr>
        <p:blipFill>
          <a:blip r:embed="rId18"/>
          <a:stretch>
            <a:fillRect/>
          </a:stretch>
        </p:blipFill>
        <p:spPr>
          <a:xfrm>
            <a:off x="5198200" y="2153524"/>
            <a:ext cx="1755800" cy="3322523"/>
          </a:xfrm>
          <a:prstGeom prst="rect">
            <a:avLst/>
          </a:prstGeom>
        </p:spPr>
      </p:pic>
      <p:pic>
        <p:nvPicPr>
          <p:cNvPr id="77" name="Picture 76">
            <a:extLst>
              <a:ext uri="{FF2B5EF4-FFF2-40B4-BE49-F238E27FC236}">
                <a16:creationId xmlns:a16="http://schemas.microsoft.com/office/drawing/2014/main" id="{BBCC5270-FFEE-4688-8EDF-259F7B574DE7}"/>
              </a:ext>
            </a:extLst>
          </p:cNvPr>
          <p:cNvPicPr>
            <a:picLocks noChangeAspect="1"/>
          </p:cNvPicPr>
          <p:nvPr/>
        </p:nvPicPr>
        <p:blipFill>
          <a:blip r:embed="rId19"/>
          <a:stretch>
            <a:fillRect/>
          </a:stretch>
        </p:blipFill>
        <p:spPr>
          <a:xfrm>
            <a:off x="3510802" y="2477580"/>
            <a:ext cx="1518036" cy="2933667"/>
          </a:xfrm>
          <a:prstGeom prst="rect">
            <a:avLst/>
          </a:prstGeom>
        </p:spPr>
      </p:pic>
      <p:sp>
        <p:nvSpPr>
          <p:cNvPr id="86" name="TextBox 85">
            <a:extLst>
              <a:ext uri="{FF2B5EF4-FFF2-40B4-BE49-F238E27FC236}">
                <a16:creationId xmlns:a16="http://schemas.microsoft.com/office/drawing/2014/main" id="{0AC0F2DB-8AFD-4691-9C30-D84D2B52F98F}"/>
              </a:ext>
            </a:extLst>
          </p:cNvPr>
          <p:cNvSpPr txBox="1"/>
          <p:nvPr/>
        </p:nvSpPr>
        <p:spPr>
          <a:xfrm>
            <a:off x="7077555" y="4127984"/>
            <a:ext cx="1677562" cy="276999"/>
          </a:xfrm>
          <a:prstGeom prst="rect">
            <a:avLst/>
          </a:prstGeom>
          <a:solidFill>
            <a:schemeClr val="accent4">
              <a:lumMod val="75000"/>
            </a:schemeClr>
          </a:solidFill>
          <a:ln w="3175">
            <a:solidFill>
              <a:schemeClr val="bg1"/>
            </a:solidFill>
          </a:ln>
        </p:spPr>
        <p:txBody>
          <a:bodyPr wrap="square" rtlCol="0">
            <a:spAutoFit/>
          </a:bodyPr>
          <a:lstStyle/>
          <a:p>
            <a:pPr algn="ctr"/>
            <a:r>
              <a:rPr lang="en-US" sz="1200" b="1" dirty="0">
                <a:solidFill>
                  <a:schemeClr val="bg1"/>
                </a:solidFill>
                <a:latin typeface="Arial Nova Light" panose="020B0604020202020204" pitchFamily="34" charset="0"/>
                <a:cs typeface="Arial" panose="020B0604020202020204" pitchFamily="34" charset="0"/>
              </a:rPr>
              <a:t>Pattern Similarity </a:t>
            </a:r>
            <a:r>
              <a:rPr lang="en-US" sz="1200" b="1" baseline="30000" dirty="0">
                <a:solidFill>
                  <a:schemeClr val="bg1"/>
                </a:solidFill>
                <a:latin typeface="Arial Nova Light" panose="020B0604020202020204" pitchFamily="34" charset="0"/>
                <a:cs typeface="Arial" panose="020B0604020202020204" pitchFamily="34" charset="0"/>
              </a:rPr>
              <a:t>4</a:t>
            </a:r>
          </a:p>
        </p:txBody>
      </p:sp>
    </p:spTree>
    <p:extLst>
      <p:ext uri="{BB962C8B-B14F-4D97-AF65-F5344CB8AC3E}">
        <p14:creationId xmlns:p14="http://schemas.microsoft.com/office/powerpoint/2010/main" val="237652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1" name="Group 190">
            <a:extLst>
              <a:ext uri="{FF2B5EF4-FFF2-40B4-BE49-F238E27FC236}">
                <a16:creationId xmlns:a16="http://schemas.microsoft.com/office/drawing/2014/main" id="{D9B9157B-608F-46CE-AB81-EE0A56DBFFCB}"/>
              </a:ext>
            </a:extLst>
          </p:cNvPr>
          <p:cNvGrpSpPr/>
          <p:nvPr/>
        </p:nvGrpSpPr>
        <p:grpSpPr>
          <a:xfrm>
            <a:off x="2398876" y="-292537"/>
            <a:ext cx="7387346" cy="7412909"/>
            <a:chOff x="2398876" y="-292537"/>
            <a:chExt cx="7387346" cy="7412909"/>
          </a:xfrm>
        </p:grpSpPr>
        <p:pic>
          <p:nvPicPr>
            <p:cNvPr id="3" name="Picture 2" descr="A picture containing text, person, person&#10;&#10;Description automatically generated">
              <a:extLst>
                <a:ext uri="{FF2B5EF4-FFF2-40B4-BE49-F238E27FC236}">
                  <a16:creationId xmlns:a16="http://schemas.microsoft.com/office/drawing/2014/main" id="{8C8F86C0-429C-45DE-A092-B92FD0744B2B}"/>
                </a:ext>
              </a:extLst>
            </p:cNvPr>
            <p:cNvPicPr>
              <a:picLocks noChangeAspect="1"/>
            </p:cNvPicPr>
            <p:nvPr/>
          </p:nvPicPr>
          <p:blipFill rotWithShape="1">
            <a:blip r:embed="rId2">
              <a:extLst>
                <a:ext uri="{28A0092B-C50C-407E-A947-70E740481C1C}">
                  <a14:useLocalDpi xmlns:a14="http://schemas.microsoft.com/office/drawing/2010/main" val="0"/>
                </a:ext>
              </a:extLst>
            </a:blip>
            <a:srcRect l="24493" r="19285"/>
            <a:stretch/>
          </p:blipFill>
          <p:spPr>
            <a:xfrm>
              <a:off x="7434532" y="30629"/>
              <a:ext cx="771144" cy="771144"/>
            </a:xfrm>
            <a:prstGeom prst="rect">
              <a:avLst/>
            </a:prstGeom>
          </p:spPr>
        </p:pic>
        <p:pic>
          <p:nvPicPr>
            <p:cNvPr id="5" name="Picture 4">
              <a:extLst>
                <a:ext uri="{FF2B5EF4-FFF2-40B4-BE49-F238E27FC236}">
                  <a16:creationId xmlns:a16="http://schemas.microsoft.com/office/drawing/2014/main" id="{E25445EA-0C75-4A5B-B412-3FA9C941A54D}"/>
                </a:ext>
              </a:extLst>
            </p:cNvPr>
            <p:cNvPicPr>
              <a:picLocks noChangeAspect="1"/>
            </p:cNvPicPr>
            <p:nvPr/>
          </p:nvPicPr>
          <p:blipFill rotWithShape="1">
            <a:blip r:embed="rId3">
              <a:extLst>
                <a:ext uri="{28A0092B-C50C-407E-A947-70E740481C1C}">
                  <a14:useLocalDpi xmlns:a14="http://schemas.microsoft.com/office/drawing/2010/main" val="0"/>
                </a:ext>
              </a:extLst>
            </a:blip>
            <a:srcRect l="725" r="33333"/>
            <a:stretch/>
          </p:blipFill>
          <p:spPr>
            <a:xfrm>
              <a:off x="3503552" y="30629"/>
              <a:ext cx="771144" cy="771144"/>
            </a:xfrm>
            <a:prstGeom prst="rect">
              <a:avLst/>
            </a:prstGeom>
          </p:spPr>
        </p:pic>
        <p:pic>
          <p:nvPicPr>
            <p:cNvPr id="7" name="Picture 6">
              <a:extLst>
                <a:ext uri="{FF2B5EF4-FFF2-40B4-BE49-F238E27FC236}">
                  <a16:creationId xmlns:a16="http://schemas.microsoft.com/office/drawing/2014/main" id="{37F1697C-CAD5-4157-8864-8C6B57B8FD3B}"/>
                </a:ext>
              </a:extLst>
            </p:cNvPr>
            <p:cNvPicPr>
              <a:picLocks noChangeAspect="1"/>
            </p:cNvPicPr>
            <p:nvPr/>
          </p:nvPicPr>
          <p:blipFill rotWithShape="1">
            <a:blip r:embed="rId4">
              <a:extLst>
                <a:ext uri="{28A0092B-C50C-407E-A947-70E740481C1C}">
                  <a14:useLocalDpi xmlns:a14="http://schemas.microsoft.com/office/drawing/2010/main" val="0"/>
                </a:ext>
              </a:extLst>
            </a:blip>
            <a:srcRect l="23542" r="20208"/>
            <a:stretch/>
          </p:blipFill>
          <p:spPr>
            <a:xfrm>
              <a:off x="6648337" y="30629"/>
              <a:ext cx="771144" cy="771144"/>
            </a:xfrm>
            <a:prstGeom prst="rect">
              <a:avLst/>
            </a:prstGeom>
          </p:spPr>
        </p:pic>
        <p:pic>
          <p:nvPicPr>
            <p:cNvPr id="9" name="Picture 8" descr="A picture containing toy, doll&#10;&#10;Description automatically generated">
              <a:extLst>
                <a:ext uri="{FF2B5EF4-FFF2-40B4-BE49-F238E27FC236}">
                  <a16:creationId xmlns:a16="http://schemas.microsoft.com/office/drawing/2014/main" id="{FA3CF32D-F0B8-4711-9E14-AEDA72F16545}"/>
                </a:ext>
              </a:extLst>
            </p:cNvPr>
            <p:cNvPicPr>
              <a:picLocks noChangeAspect="1"/>
            </p:cNvPicPr>
            <p:nvPr/>
          </p:nvPicPr>
          <p:blipFill rotWithShape="1">
            <a:blip r:embed="rId5">
              <a:extLst>
                <a:ext uri="{28A0092B-C50C-407E-A947-70E740481C1C}">
                  <a14:useLocalDpi xmlns:a14="http://schemas.microsoft.com/office/drawing/2010/main" val="0"/>
                </a:ext>
              </a:extLst>
            </a:blip>
            <a:srcRect l="8388" t="2787" r="18612"/>
            <a:stretch/>
          </p:blipFill>
          <p:spPr>
            <a:xfrm>
              <a:off x="8220729" y="30629"/>
              <a:ext cx="771143" cy="771144"/>
            </a:xfrm>
            <a:prstGeom prst="rect">
              <a:avLst/>
            </a:prstGeom>
          </p:spPr>
        </p:pic>
        <p:pic>
          <p:nvPicPr>
            <p:cNvPr id="11" name="Picture 10">
              <a:extLst>
                <a:ext uri="{FF2B5EF4-FFF2-40B4-BE49-F238E27FC236}">
                  <a16:creationId xmlns:a16="http://schemas.microsoft.com/office/drawing/2014/main" id="{464401BA-8673-4CC2-B69F-01FBDC46A46E}"/>
                </a:ext>
              </a:extLst>
            </p:cNvPr>
            <p:cNvPicPr>
              <a:picLocks noChangeAspect="1"/>
            </p:cNvPicPr>
            <p:nvPr/>
          </p:nvPicPr>
          <p:blipFill rotWithShape="1">
            <a:blip r:embed="rId6">
              <a:extLst>
                <a:ext uri="{28A0092B-C50C-407E-A947-70E740481C1C}">
                  <a14:useLocalDpi xmlns:a14="http://schemas.microsoft.com/office/drawing/2010/main" val="0"/>
                </a:ext>
              </a:extLst>
            </a:blip>
            <a:srcRect l="23369" r="21471"/>
            <a:stretch/>
          </p:blipFill>
          <p:spPr>
            <a:xfrm>
              <a:off x="4289749" y="30629"/>
              <a:ext cx="771144" cy="771144"/>
            </a:xfrm>
            <a:prstGeom prst="rect">
              <a:avLst/>
            </a:prstGeom>
          </p:spPr>
        </p:pic>
        <p:pic>
          <p:nvPicPr>
            <p:cNvPr id="13" name="Picture 12">
              <a:extLst>
                <a:ext uri="{FF2B5EF4-FFF2-40B4-BE49-F238E27FC236}">
                  <a16:creationId xmlns:a16="http://schemas.microsoft.com/office/drawing/2014/main" id="{A89A4310-910B-4B60-B558-FFDEF5DC1CF8}"/>
                </a:ext>
              </a:extLst>
            </p:cNvPr>
            <p:cNvPicPr>
              <a:picLocks noChangeAspect="1"/>
            </p:cNvPicPr>
            <p:nvPr/>
          </p:nvPicPr>
          <p:blipFill rotWithShape="1">
            <a:blip r:embed="rId7">
              <a:extLst>
                <a:ext uri="{28A0092B-C50C-407E-A947-70E740481C1C}">
                  <a14:useLocalDpi xmlns:a14="http://schemas.microsoft.com/office/drawing/2010/main" val="0"/>
                </a:ext>
              </a:extLst>
            </a:blip>
            <a:srcRect l="11715" r="37633"/>
            <a:stretch/>
          </p:blipFill>
          <p:spPr>
            <a:xfrm>
              <a:off x="5075942" y="30629"/>
              <a:ext cx="771144" cy="771144"/>
            </a:xfrm>
            <a:prstGeom prst="rect">
              <a:avLst/>
            </a:prstGeom>
          </p:spPr>
        </p:pic>
        <p:pic>
          <p:nvPicPr>
            <p:cNvPr id="15" name="Picture 14">
              <a:extLst>
                <a:ext uri="{FF2B5EF4-FFF2-40B4-BE49-F238E27FC236}">
                  <a16:creationId xmlns:a16="http://schemas.microsoft.com/office/drawing/2014/main" id="{B125E769-C142-4F4F-9C26-F0847C28362A}"/>
                </a:ext>
              </a:extLst>
            </p:cNvPr>
            <p:cNvPicPr>
              <a:picLocks noChangeAspect="1"/>
            </p:cNvPicPr>
            <p:nvPr/>
          </p:nvPicPr>
          <p:blipFill rotWithShape="1">
            <a:blip r:embed="rId8">
              <a:extLst>
                <a:ext uri="{28A0092B-C50C-407E-A947-70E740481C1C}">
                  <a14:useLocalDpi xmlns:a14="http://schemas.microsoft.com/office/drawing/2010/main" val="0"/>
                </a:ext>
              </a:extLst>
            </a:blip>
            <a:srcRect l="19216" t="13198" r="25700" b="13261"/>
            <a:stretch/>
          </p:blipFill>
          <p:spPr>
            <a:xfrm>
              <a:off x="9006926" y="30630"/>
              <a:ext cx="771144" cy="771143"/>
            </a:xfrm>
            <a:prstGeom prst="rect">
              <a:avLst/>
            </a:prstGeom>
          </p:spPr>
        </p:pic>
        <p:pic>
          <p:nvPicPr>
            <p:cNvPr id="17" name="Picture 16">
              <a:extLst>
                <a:ext uri="{FF2B5EF4-FFF2-40B4-BE49-F238E27FC236}">
                  <a16:creationId xmlns:a16="http://schemas.microsoft.com/office/drawing/2014/main" id="{17143433-29E8-4B1F-809B-BEDFA8628639}"/>
                </a:ext>
              </a:extLst>
            </p:cNvPr>
            <p:cNvPicPr>
              <a:picLocks noChangeAspect="1"/>
            </p:cNvPicPr>
            <p:nvPr/>
          </p:nvPicPr>
          <p:blipFill rotWithShape="1">
            <a:blip r:embed="rId9">
              <a:extLst>
                <a:ext uri="{28A0092B-C50C-407E-A947-70E740481C1C}">
                  <a14:useLocalDpi xmlns:a14="http://schemas.microsoft.com/office/drawing/2010/main" val="0"/>
                </a:ext>
              </a:extLst>
            </a:blip>
            <a:srcRect l="24049" r="15743"/>
            <a:stretch/>
          </p:blipFill>
          <p:spPr>
            <a:xfrm>
              <a:off x="5862139" y="30629"/>
              <a:ext cx="771144" cy="771144"/>
            </a:xfrm>
            <a:prstGeom prst="rect">
              <a:avLst/>
            </a:prstGeom>
          </p:spPr>
        </p:pic>
        <p:sp>
          <p:nvSpPr>
            <p:cNvPr id="18" name="TextBox 17">
              <a:extLst>
                <a:ext uri="{FF2B5EF4-FFF2-40B4-BE49-F238E27FC236}">
                  <a16:creationId xmlns:a16="http://schemas.microsoft.com/office/drawing/2014/main" id="{8B9BCE51-54AE-4C89-B6C8-D07BB1C91778}"/>
                </a:ext>
              </a:extLst>
            </p:cNvPr>
            <p:cNvSpPr txBox="1"/>
            <p:nvPr/>
          </p:nvSpPr>
          <p:spPr>
            <a:xfrm>
              <a:off x="3581184" y="-230981"/>
              <a:ext cx="615874" cy="215444"/>
            </a:xfrm>
            <a:prstGeom prst="rect">
              <a:avLst/>
            </a:prstGeom>
            <a:noFill/>
          </p:spPr>
          <p:txBody>
            <a:bodyPr wrap="none" rtlCol="0">
              <a:spAutoFit/>
            </a:bodyPr>
            <a:lstStyle/>
            <a:p>
              <a:pPr algn="ctr"/>
              <a:r>
                <a:rPr lang="en-US" sz="800" b="1" dirty="0">
                  <a:latin typeface="Arial Nova Light" panose="020B0304020202020204" pitchFamily="34" charset="0"/>
                </a:rPr>
                <a:t>Anastasia</a:t>
              </a:r>
            </a:p>
          </p:txBody>
        </p:sp>
        <p:sp>
          <p:nvSpPr>
            <p:cNvPr id="19" name="TextBox 18">
              <a:extLst>
                <a:ext uri="{FF2B5EF4-FFF2-40B4-BE49-F238E27FC236}">
                  <a16:creationId xmlns:a16="http://schemas.microsoft.com/office/drawing/2014/main" id="{8A251429-1477-4976-9F6E-1EDEE107BB3E}"/>
                </a:ext>
              </a:extLst>
            </p:cNvPr>
            <p:cNvSpPr txBox="1"/>
            <p:nvPr/>
          </p:nvSpPr>
          <p:spPr>
            <a:xfrm>
              <a:off x="4384551" y="-230982"/>
              <a:ext cx="590226" cy="215444"/>
            </a:xfrm>
            <a:prstGeom prst="rect">
              <a:avLst/>
            </a:prstGeom>
            <a:noFill/>
          </p:spPr>
          <p:txBody>
            <a:bodyPr wrap="none" rtlCol="0">
              <a:spAutoFit/>
            </a:bodyPr>
            <a:lstStyle/>
            <a:p>
              <a:pPr algn="ctr"/>
              <a:r>
                <a:rPr lang="en-US" sz="800" b="1" dirty="0">
                  <a:latin typeface="Arial Nova Light" panose="020B0304020202020204" pitchFamily="34" charset="0"/>
                </a:rPr>
                <a:t>Lion King</a:t>
              </a:r>
            </a:p>
          </p:txBody>
        </p:sp>
        <p:sp>
          <p:nvSpPr>
            <p:cNvPr id="20" name="TextBox 19">
              <a:extLst>
                <a:ext uri="{FF2B5EF4-FFF2-40B4-BE49-F238E27FC236}">
                  <a16:creationId xmlns:a16="http://schemas.microsoft.com/office/drawing/2014/main" id="{094CFD1F-2A7D-46DC-9468-EED86481D21B}"/>
                </a:ext>
              </a:extLst>
            </p:cNvPr>
            <p:cNvSpPr txBox="1"/>
            <p:nvPr/>
          </p:nvSpPr>
          <p:spPr>
            <a:xfrm>
              <a:off x="5059154" y="-230981"/>
              <a:ext cx="813044" cy="215444"/>
            </a:xfrm>
            <a:prstGeom prst="rect">
              <a:avLst/>
            </a:prstGeom>
            <a:noFill/>
          </p:spPr>
          <p:txBody>
            <a:bodyPr wrap="none" rtlCol="0">
              <a:spAutoFit/>
            </a:bodyPr>
            <a:lstStyle/>
            <a:p>
              <a:pPr algn="ctr"/>
              <a:r>
                <a:rPr lang="en-US" sz="800" b="1" dirty="0">
                  <a:latin typeface="Arial Nova Light" panose="020B0304020202020204" pitchFamily="34" charset="0"/>
                </a:rPr>
                <a:t>Little Mermaid</a:t>
              </a:r>
            </a:p>
          </p:txBody>
        </p:sp>
        <p:sp>
          <p:nvSpPr>
            <p:cNvPr id="21" name="TextBox 20">
              <a:extLst>
                <a:ext uri="{FF2B5EF4-FFF2-40B4-BE49-F238E27FC236}">
                  <a16:creationId xmlns:a16="http://schemas.microsoft.com/office/drawing/2014/main" id="{6F5F48F6-1B36-4B46-87C8-92F32CF521FA}"/>
                </a:ext>
              </a:extLst>
            </p:cNvPr>
            <p:cNvSpPr txBox="1"/>
            <p:nvPr/>
          </p:nvSpPr>
          <p:spPr>
            <a:xfrm>
              <a:off x="5847288" y="-230981"/>
              <a:ext cx="785793" cy="215444"/>
            </a:xfrm>
            <a:prstGeom prst="rect">
              <a:avLst/>
            </a:prstGeom>
            <a:noFill/>
          </p:spPr>
          <p:txBody>
            <a:bodyPr wrap="none" rtlCol="0">
              <a:spAutoFit/>
            </a:bodyPr>
            <a:lstStyle/>
            <a:p>
              <a:pPr algn="ctr"/>
              <a:r>
                <a:rPr lang="en-US" sz="800" b="1" dirty="0">
                  <a:latin typeface="Arial Nova Light" panose="020B0304020202020204" pitchFamily="34" charset="0"/>
                </a:rPr>
                <a:t>Open Season</a:t>
              </a:r>
            </a:p>
          </p:txBody>
        </p:sp>
        <p:sp>
          <p:nvSpPr>
            <p:cNvPr id="22" name="TextBox 21">
              <a:extLst>
                <a:ext uri="{FF2B5EF4-FFF2-40B4-BE49-F238E27FC236}">
                  <a16:creationId xmlns:a16="http://schemas.microsoft.com/office/drawing/2014/main" id="{11BFAA0D-E124-44A7-BEBC-55AF894F8656}"/>
                </a:ext>
              </a:extLst>
            </p:cNvPr>
            <p:cNvSpPr txBox="1"/>
            <p:nvPr/>
          </p:nvSpPr>
          <p:spPr>
            <a:xfrm>
              <a:off x="6867673" y="-230981"/>
              <a:ext cx="325731" cy="215444"/>
            </a:xfrm>
            <a:prstGeom prst="rect">
              <a:avLst/>
            </a:prstGeom>
            <a:noFill/>
          </p:spPr>
          <p:txBody>
            <a:bodyPr wrap="none" rtlCol="0">
              <a:spAutoFit/>
            </a:bodyPr>
            <a:lstStyle/>
            <a:p>
              <a:pPr algn="ctr"/>
              <a:r>
                <a:rPr lang="en-US" sz="800" b="1" dirty="0">
                  <a:latin typeface="Arial Nova Light" panose="020B0304020202020204" pitchFamily="34" charset="0"/>
                </a:rPr>
                <a:t>Rio</a:t>
              </a:r>
            </a:p>
          </p:txBody>
        </p:sp>
        <p:sp>
          <p:nvSpPr>
            <p:cNvPr id="23" name="TextBox 22">
              <a:extLst>
                <a:ext uri="{FF2B5EF4-FFF2-40B4-BE49-F238E27FC236}">
                  <a16:creationId xmlns:a16="http://schemas.microsoft.com/office/drawing/2014/main" id="{D47E84E3-3704-42FC-8E52-BA68175766C6}"/>
                </a:ext>
              </a:extLst>
            </p:cNvPr>
            <p:cNvSpPr txBox="1"/>
            <p:nvPr/>
          </p:nvSpPr>
          <p:spPr>
            <a:xfrm>
              <a:off x="7457014" y="-292537"/>
              <a:ext cx="732894" cy="338554"/>
            </a:xfrm>
            <a:prstGeom prst="rect">
              <a:avLst/>
            </a:prstGeom>
            <a:noFill/>
          </p:spPr>
          <p:txBody>
            <a:bodyPr wrap="none" rtlCol="0">
              <a:spAutoFit/>
            </a:bodyPr>
            <a:lstStyle/>
            <a:p>
              <a:pPr algn="ctr"/>
              <a:r>
                <a:rPr lang="en-US" sz="800" b="1" dirty="0">
                  <a:latin typeface="Arial Nova Light" panose="020B0304020202020204" pitchFamily="34" charset="0"/>
                </a:rPr>
                <a:t>Shark Boy &amp;</a:t>
              </a:r>
            </a:p>
            <a:p>
              <a:pPr algn="ctr"/>
              <a:r>
                <a:rPr lang="en-US" sz="800" b="1" dirty="0">
                  <a:latin typeface="Arial Nova Light" panose="020B0304020202020204" pitchFamily="34" charset="0"/>
                </a:rPr>
                <a:t>Lava Girl</a:t>
              </a:r>
            </a:p>
          </p:txBody>
        </p:sp>
        <p:sp>
          <p:nvSpPr>
            <p:cNvPr id="24" name="TextBox 23">
              <a:extLst>
                <a:ext uri="{FF2B5EF4-FFF2-40B4-BE49-F238E27FC236}">
                  <a16:creationId xmlns:a16="http://schemas.microsoft.com/office/drawing/2014/main" id="{BD0B8A48-825F-4EE0-82CF-7AE3D8956D3F}"/>
                </a:ext>
              </a:extLst>
            </p:cNvPr>
            <p:cNvSpPr txBox="1"/>
            <p:nvPr/>
          </p:nvSpPr>
          <p:spPr>
            <a:xfrm>
              <a:off x="8453519" y="-230981"/>
              <a:ext cx="312906" cy="215444"/>
            </a:xfrm>
            <a:prstGeom prst="rect">
              <a:avLst/>
            </a:prstGeom>
            <a:noFill/>
          </p:spPr>
          <p:txBody>
            <a:bodyPr wrap="none" rtlCol="0">
              <a:spAutoFit/>
            </a:bodyPr>
            <a:lstStyle/>
            <a:p>
              <a:pPr algn="ctr"/>
              <a:r>
                <a:rPr lang="en-US" sz="800" b="1" dirty="0">
                  <a:latin typeface="Arial Nova Light" panose="020B0304020202020204" pitchFamily="34" charset="0"/>
                </a:rPr>
                <a:t>Up</a:t>
              </a:r>
            </a:p>
          </p:txBody>
        </p:sp>
        <p:sp>
          <p:nvSpPr>
            <p:cNvPr id="25" name="TextBox 24">
              <a:extLst>
                <a:ext uri="{FF2B5EF4-FFF2-40B4-BE49-F238E27FC236}">
                  <a16:creationId xmlns:a16="http://schemas.microsoft.com/office/drawing/2014/main" id="{F7E23922-B032-42DB-8D46-9B10D313B80A}"/>
                </a:ext>
              </a:extLst>
            </p:cNvPr>
            <p:cNvSpPr txBox="1"/>
            <p:nvPr/>
          </p:nvSpPr>
          <p:spPr>
            <a:xfrm>
              <a:off x="9018040" y="-230982"/>
              <a:ext cx="748923" cy="215444"/>
            </a:xfrm>
            <a:prstGeom prst="rect">
              <a:avLst/>
            </a:prstGeom>
            <a:noFill/>
          </p:spPr>
          <p:txBody>
            <a:bodyPr wrap="none" rtlCol="0">
              <a:spAutoFit/>
            </a:bodyPr>
            <a:lstStyle/>
            <a:p>
              <a:pPr algn="ctr"/>
              <a:r>
                <a:rPr lang="en-US" sz="800" b="1" dirty="0">
                  <a:latin typeface="Arial Nova Light" panose="020B0304020202020204" pitchFamily="34" charset="0"/>
                </a:rPr>
                <a:t>Wizard of Oz</a:t>
              </a:r>
            </a:p>
          </p:txBody>
        </p:sp>
        <p:pic>
          <p:nvPicPr>
            <p:cNvPr id="28" name="Picture 27" descr="A picture containing text, person, person&#10;&#10;Description automatically generated">
              <a:extLst>
                <a:ext uri="{FF2B5EF4-FFF2-40B4-BE49-F238E27FC236}">
                  <a16:creationId xmlns:a16="http://schemas.microsoft.com/office/drawing/2014/main" id="{9B21D21B-B240-4D67-A76C-70890ED53BC6}"/>
                </a:ext>
              </a:extLst>
            </p:cNvPr>
            <p:cNvPicPr>
              <a:picLocks noChangeAspect="1"/>
            </p:cNvPicPr>
            <p:nvPr/>
          </p:nvPicPr>
          <p:blipFill rotWithShape="1">
            <a:blip r:embed="rId2">
              <a:extLst>
                <a:ext uri="{28A0092B-C50C-407E-A947-70E740481C1C}">
                  <a14:useLocalDpi xmlns:a14="http://schemas.microsoft.com/office/drawing/2010/main" val="0"/>
                </a:ext>
              </a:extLst>
            </a:blip>
            <a:srcRect l="24493" r="19285"/>
            <a:stretch/>
          </p:blipFill>
          <p:spPr>
            <a:xfrm>
              <a:off x="2717354" y="4776069"/>
              <a:ext cx="771144" cy="771144"/>
            </a:xfrm>
            <a:prstGeom prst="rect">
              <a:avLst/>
            </a:prstGeom>
          </p:spPr>
        </p:pic>
        <p:pic>
          <p:nvPicPr>
            <p:cNvPr id="29" name="Picture 28">
              <a:extLst>
                <a:ext uri="{FF2B5EF4-FFF2-40B4-BE49-F238E27FC236}">
                  <a16:creationId xmlns:a16="http://schemas.microsoft.com/office/drawing/2014/main" id="{E2FA737D-512A-404C-B33B-D35F9E40ED9A}"/>
                </a:ext>
              </a:extLst>
            </p:cNvPr>
            <p:cNvPicPr>
              <a:picLocks noChangeAspect="1"/>
            </p:cNvPicPr>
            <p:nvPr/>
          </p:nvPicPr>
          <p:blipFill rotWithShape="1">
            <a:blip r:embed="rId3">
              <a:extLst>
                <a:ext uri="{28A0092B-C50C-407E-A947-70E740481C1C}">
                  <a14:useLocalDpi xmlns:a14="http://schemas.microsoft.com/office/drawing/2010/main" val="0"/>
                </a:ext>
              </a:extLst>
            </a:blip>
            <a:srcRect l="725" r="33333"/>
            <a:stretch/>
          </p:blipFill>
          <p:spPr>
            <a:xfrm>
              <a:off x="2717354" y="823998"/>
              <a:ext cx="771144" cy="771144"/>
            </a:xfrm>
            <a:prstGeom prst="rect">
              <a:avLst/>
            </a:prstGeom>
          </p:spPr>
        </p:pic>
        <p:pic>
          <p:nvPicPr>
            <p:cNvPr id="30" name="Picture 29">
              <a:extLst>
                <a:ext uri="{FF2B5EF4-FFF2-40B4-BE49-F238E27FC236}">
                  <a16:creationId xmlns:a16="http://schemas.microsoft.com/office/drawing/2014/main" id="{603A437E-49F2-4D00-8963-140CC86B1AB0}"/>
                </a:ext>
              </a:extLst>
            </p:cNvPr>
            <p:cNvPicPr>
              <a:picLocks noChangeAspect="1"/>
            </p:cNvPicPr>
            <p:nvPr/>
          </p:nvPicPr>
          <p:blipFill rotWithShape="1">
            <a:blip r:embed="rId4">
              <a:extLst>
                <a:ext uri="{28A0092B-C50C-407E-A947-70E740481C1C}">
                  <a14:useLocalDpi xmlns:a14="http://schemas.microsoft.com/office/drawing/2010/main" val="0"/>
                </a:ext>
              </a:extLst>
            </a:blip>
            <a:srcRect l="23542" r="20208"/>
            <a:stretch/>
          </p:blipFill>
          <p:spPr>
            <a:xfrm>
              <a:off x="2717354" y="3984012"/>
              <a:ext cx="771144" cy="771144"/>
            </a:xfrm>
            <a:prstGeom prst="rect">
              <a:avLst/>
            </a:prstGeom>
          </p:spPr>
        </p:pic>
        <p:pic>
          <p:nvPicPr>
            <p:cNvPr id="31" name="Picture 30" descr="A picture containing toy, doll&#10;&#10;Description automatically generated">
              <a:extLst>
                <a:ext uri="{FF2B5EF4-FFF2-40B4-BE49-F238E27FC236}">
                  <a16:creationId xmlns:a16="http://schemas.microsoft.com/office/drawing/2014/main" id="{95593B34-4A26-4A5E-A63F-8586D9264F49}"/>
                </a:ext>
              </a:extLst>
            </p:cNvPr>
            <p:cNvPicPr>
              <a:picLocks noChangeAspect="1"/>
            </p:cNvPicPr>
            <p:nvPr/>
          </p:nvPicPr>
          <p:blipFill rotWithShape="1">
            <a:blip r:embed="rId5">
              <a:extLst>
                <a:ext uri="{28A0092B-C50C-407E-A947-70E740481C1C}">
                  <a14:useLocalDpi xmlns:a14="http://schemas.microsoft.com/office/drawing/2010/main" val="0"/>
                </a:ext>
              </a:extLst>
            </a:blip>
            <a:srcRect l="8388" t="2787" r="18612"/>
            <a:stretch/>
          </p:blipFill>
          <p:spPr>
            <a:xfrm>
              <a:off x="2717355" y="5562650"/>
              <a:ext cx="771143" cy="771144"/>
            </a:xfrm>
            <a:prstGeom prst="rect">
              <a:avLst/>
            </a:prstGeom>
          </p:spPr>
        </p:pic>
        <p:pic>
          <p:nvPicPr>
            <p:cNvPr id="32" name="Picture 31">
              <a:extLst>
                <a:ext uri="{FF2B5EF4-FFF2-40B4-BE49-F238E27FC236}">
                  <a16:creationId xmlns:a16="http://schemas.microsoft.com/office/drawing/2014/main" id="{F422DA35-B5AF-447D-9FCF-E229AC9DBF2C}"/>
                </a:ext>
              </a:extLst>
            </p:cNvPr>
            <p:cNvPicPr>
              <a:picLocks noChangeAspect="1"/>
            </p:cNvPicPr>
            <p:nvPr/>
          </p:nvPicPr>
          <p:blipFill rotWithShape="1">
            <a:blip r:embed="rId6">
              <a:extLst>
                <a:ext uri="{28A0092B-C50C-407E-A947-70E740481C1C}">
                  <a14:useLocalDpi xmlns:a14="http://schemas.microsoft.com/office/drawing/2010/main" val="0"/>
                </a:ext>
              </a:extLst>
            </a:blip>
            <a:srcRect l="23369" r="21471"/>
            <a:stretch/>
          </p:blipFill>
          <p:spPr>
            <a:xfrm>
              <a:off x="2717354" y="1611417"/>
              <a:ext cx="771144" cy="771144"/>
            </a:xfrm>
            <a:prstGeom prst="rect">
              <a:avLst/>
            </a:prstGeom>
          </p:spPr>
        </p:pic>
        <p:pic>
          <p:nvPicPr>
            <p:cNvPr id="33" name="Picture 32">
              <a:extLst>
                <a:ext uri="{FF2B5EF4-FFF2-40B4-BE49-F238E27FC236}">
                  <a16:creationId xmlns:a16="http://schemas.microsoft.com/office/drawing/2014/main" id="{E87C0F88-AF24-4BC4-9FE0-8E9485926104}"/>
                </a:ext>
              </a:extLst>
            </p:cNvPr>
            <p:cNvPicPr>
              <a:picLocks noChangeAspect="1"/>
            </p:cNvPicPr>
            <p:nvPr/>
          </p:nvPicPr>
          <p:blipFill rotWithShape="1">
            <a:blip r:embed="rId7">
              <a:extLst>
                <a:ext uri="{28A0092B-C50C-407E-A947-70E740481C1C}">
                  <a14:useLocalDpi xmlns:a14="http://schemas.microsoft.com/office/drawing/2010/main" val="0"/>
                </a:ext>
              </a:extLst>
            </a:blip>
            <a:srcRect l="11715" r="37633"/>
            <a:stretch/>
          </p:blipFill>
          <p:spPr>
            <a:xfrm>
              <a:off x="2717354" y="2401686"/>
              <a:ext cx="771144" cy="771144"/>
            </a:xfrm>
            <a:prstGeom prst="rect">
              <a:avLst/>
            </a:prstGeom>
          </p:spPr>
        </p:pic>
        <p:pic>
          <p:nvPicPr>
            <p:cNvPr id="34" name="Picture 33">
              <a:extLst>
                <a:ext uri="{FF2B5EF4-FFF2-40B4-BE49-F238E27FC236}">
                  <a16:creationId xmlns:a16="http://schemas.microsoft.com/office/drawing/2014/main" id="{FD5A9B0C-AD8B-4EC3-ABE0-A7CA22CF8746}"/>
                </a:ext>
              </a:extLst>
            </p:cNvPr>
            <p:cNvPicPr>
              <a:picLocks noChangeAspect="1"/>
            </p:cNvPicPr>
            <p:nvPr/>
          </p:nvPicPr>
          <p:blipFill rotWithShape="1">
            <a:blip r:embed="rId8">
              <a:extLst>
                <a:ext uri="{28A0092B-C50C-407E-A947-70E740481C1C}">
                  <a14:useLocalDpi xmlns:a14="http://schemas.microsoft.com/office/drawing/2010/main" val="0"/>
                </a:ext>
              </a:extLst>
            </a:blip>
            <a:srcRect l="19216" t="13198" r="25700" b="13261"/>
            <a:stretch/>
          </p:blipFill>
          <p:spPr>
            <a:xfrm>
              <a:off x="2717354" y="6349229"/>
              <a:ext cx="771144" cy="771143"/>
            </a:xfrm>
            <a:prstGeom prst="rect">
              <a:avLst/>
            </a:prstGeom>
          </p:spPr>
        </p:pic>
        <p:pic>
          <p:nvPicPr>
            <p:cNvPr id="35" name="Picture 34">
              <a:extLst>
                <a:ext uri="{FF2B5EF4-FFF2-40B4-BE49-F238E27FC236}">
                  <a16:creationId xmlns:a16="http://schemas.microsoft.com/office/drawing/2014/main" id="{236ED3A0-A7ED-4638-850F-5BAC0FC01E0A}"/>
                </a:ext>
              </a:extLst>
            </p:cNvPr>
            <p:cNvPicPr>
              <a:picLocks noChangeAspect="1"/>
            </p:cNvPicPr>
            <p:nvPr/>
          </p:nvPicPr>
          <p:blipFill rotWithShape="1">
            <a:blip r:embed="rId9">
              <a:extLst>
                <a:ext uri="{28A0092B-C50C-407E-A947-70E740481C1C}">
                  <a14:useLocalDpi xmlns:a14="http://schemas.microsoft.com/office/drawing/2010/main" val="0"/>
                </a:ext>
              </a:extLst>
            </a:blip>
            <a:srcRect l="24049" r="15743"/>
            <a:stretch/>
          </p:blipFill>
          <p:spPr>
            <a:xfrm>
              <a:off x="2717354" y="3191955"/>
              <a:ext cx="771144" cy="771144"/>
            </a:xfrm>
            <a:prstGeom prst="rect">
              <a:avLst/>
            </a:prstGeom>
          </p:spPr>
        </p:pic>
        <p:sp>
          <p:nvSpPr>
            <p:cNvPr id="36" name="TextBox 35">
              <a:extLst>
                <a:ext uri="{FF2B5EF4-FFF2-40B4-BE49-F238E27FC236}">
                  <a16:creationId xmlns:a16="http://schemas.microsoft.com/office/drawing/2014/main" id="{079FC27E-EB10-4677-BE6D-9C6E77615FC3}"/>
                </a:ext>
              </a:extLst>
            </p:cNvPr>
            <p:cNvSpPr txBox="1"/>
            <p:nvPr/>
          </p:nvSpPr>
          <p:spPr>
            <a:xfrm rot="16200000">
              <a:off x="2260216" y="1101848"/>
              <a:ext cx="615874" cy="215444"/>
            </a:xfrm>
            <a:prstGeom prst="rect">
              <a:avLst/>
            </a:prstGeom>
            <a:noFill/>
          </p:spPr>
          <p:txBody>
            <a:bodyPr wrap="none" rtlCol="0">
              <a:spAutoFit/>
            </a:bodyPr>
            <a:lstStyle/>
            <a:p>
              <a:pPr algn="ctr"/>
              <a:r>
                <a:rPr lang="en-US" sz="800" b="1" dirty="0">
                  <a:latin typeface="Arial Nova Light" panose="020B0304020202020204" pitchFamily="34" charset="0"/>
                </a:rPr>
                <a:t>Anastasia</a:t>
              </a:r>
            </a:p>
          </p:txBody>
        </p:sp>
        <p:sp>
          <p:nvSpPr>
            <p:cNvPr id="37" name="TextBox 36">
              <a:extLst>
                <a:ext uri="{FF2B5EF4-FFF2-40B4-BE49-F238E27FC236}">
                  <a16:creationId xmlns:a16="http://schemas.microsoft.com/office/drawing/2014/main" id="{DDDB4BD3-4B4E-47E4-A480-F9F40D65B585}"/>
                </a:ext>
              </a:extLst>
            </p:cNvPr>
            <p:cNvSpPr txBox="1"/>
            <p:nvPr/>
          </p:nvSpPr>
          <p:spPr>
            <a:xfrm rot="16200000">
              <a:off x="2266352" y="1891167"/>
              <a:ext cx="590226" cy="215444"/>
            </a:xfrm>
            <a:prstGeom prst="rect">
              <a:avLst/>
            </a:prstGeom>
            <a:noFill/>
          </p:spPr>
          <p:txBody>
            <a:bodyPr wrap="none" rtlCol="0">
              <a:spAutoFit/>
            </a:bodyPr>
            <a:lstStyle/>
            <a:p>
              <a:pPr algn="ctr"/>
              <a:r>
                <a:rPr lang="en-US" sz="800" b="1" dirty="0">
                  <a:latin typeface="Arial Nova Light" panose="020B0304020202020204" pitchFamily="34" charset="0"/>
                </a:rPr>
                <a:t>Lion King</a:t>
              </a:r>
            </a:p>
          </p:txBody>
        </p:sp>
        <p:sp>
          <p:nvSpPr>
            <p:cNvPr id="38" name="TextBox 37">
              <a:extLst>
                <a:ext uri="{FF2B5EF4-FFF2-40B4-BE49-F238E27FC236}">
                  <a16:creationId xmlns:a16="http://schemas.microsoft.com/office/drawing/2014/main" id="{C5161BCC-BDA5-4A2D-B7FF-FB47D0499463}"/>
                </a:ext>
              </a:extLst>
            </p:cNvPr>
            <p:cNvSpPr txBox="1"/>
            <p:nvPr/>
          </p:nvSpPr>
          <p:spPr>
            <a:xfrm rot="16200000">
              <a:off x="2161631" y="2683261"/>
              <a:ext cx="813044" cy="215444"/>
            </a:xfrm>
            <a:prstGeom prst="rect">
              <a:avLst/>
            </a:prstGeom>
            <a:noFill/>
          </p:spPr>
          <p:txBody>
            <a:bodyPr wrap="none" rtlCol="0">
              <a:spAutoFit/>
            </a:bodyPr>
            <a:lstStyle/>
            <a:p>
              <a:pPr algn="ctr"/>
              <a:r>
                <a:rPr lang="en-US" sz="800" b="1" dirty="0">
                  <a:latin typeface="Arial Nova Light" panose="020B0304020202020204" pitchFamily="34" charset="0"/>
                </a:rPr>
                <a:t>Little Mermaid</a:t>
              </a:r>
            </a:p>
          </p:txBody>
        </p:sp>
        <p:sp>
          <p:nvSpPr>
            <p:cNvPr id="39" name="TextBox 38">
              <a:extLst>
                <a:ext uri="{FF2B5EF4-FFF2-40B4-BE49-F238E27FC236}">
                  <a16:creationId xmlns:a16="http://schemas.microsoft.com/office/drawing/2014/main" id="{1E6BA43F-0F6B-4A10-993D-EE72467F2723}"/>
                </a:ext>
              </a:extLst>
            </p:cNvPr>
            <p:cNvSpPr txBox="1"/>
            <p:nvPr/>
          </p:nvSpPr>
          <p:spPr>
            <a:xfrm rot="16200000">
              <a:off x="2168568" y="3462480"/>
              <a:ext cx="785793" cy="215444"/>
            </a:xfrm>
            <a:prstGeom prst="rect">
              <a:avLst/>
            </a:prstGeom>
            <a:noFill/>
          </p:spPr>
          <p:txBody>
            <a:bodyPr wrap="none" rtlCol="0">
              <a:spAutoFit/>
            </a:bodyPr>
            <a:lstStyle/>
            <a:p>
              <a:pPr algn="ctr"/>
              <a:r>
                <a:rPr lang="en-US" sz="800" b="1" dirty="0">
                  <a:latin typeface="Arial Nova Light" panose="020B0304020202020204" pitchFamily="34" charset="0"/>
                </a:rPr>
                <a:t>Open Season</a:t>
              </a:r>
            </a:p>
          </p:txBody>
        </p:sp>
        <p:sp>
          <p:nvSpPr>
            <p:cNvPr id="40" name="TextBox 39">
              <a:extLst>
                <a:ext uri="{FF2B5EF4-FFF2-40B4-BE49-F238E27FC236}">
                  <a16:creationId xmlns:a16="http://schemas.microsoft.com/office/drawing/2014/main" id="{34668DCE-0096-4954-A5CF-DD0B321532F5}"/>
                </a:ext>
              </a:extLst>
            </p:cNvPr>
            <p:cNvSpPr txBox="1"/>
            <p:nvPr/>
          </p:nvSpPr>
          <p:spPr>
            <a:xfrm rot="16200000">
              <a:off x="2398598" y="4259123"/>
              <a:ext cx="325731" cy="215444"/>
            </a:xfrm>
            <a:prstGeom prst="rect">
              <a:avLst/>
            </a:prstGeom>
            <a:noFill/>
          </p:spPr>
          <p:txBody>
            <a:bodyPr wrap="none" rtlCol="0">
              <a:spAutoFit/>
            </a:bodyPr>
            <a:lstStyle/>
            <a:p>
              <a:pPr algn="ctr"/>
              <a:r>
                <a:rPr lang="en-US" sz="800" b="1" dirty="0">
                  <a:latin typeface="Arial Nova Light" panose="020B0304020202020204" pitchFamily="34" charset="0"/>
                </a:rPr>
                <a:t>Rio</a:t>
              </a:r>
            </a:p>
          </p:txBody>
        </p:sp>
        <p:sp>
          <p:nvSpPr>
            <p:cNvPr id="41" name="TextBox 40">
              <a:extLst>
                <a:ext uri="{FF2B5EF4-FFF2-40B4-BE49-F238E27FC236}">
                  <a16:creationId xmlns:a16="http://schemas.microsoft.com/office/drawing/2014/main" id="{8A2FB843-A70B-493E-A321-5C9554056FCD}"/>
                </a:ext>
              </a:extLst>
            </p:cNvPr>
            <p:cNvSpPr txBox="1"/>
            <p:nvPr/>
          </p:nvSpPr>
          <p:spPr>
            <a:xfrm rot="16200000">
              <a:off x="2201706" y="4986888"/>
              <a:ext cx="732894" cy="338554"/>
            </a:xfrm>
            <a:prstGeom prst="rect">
              <a:avLst/>
            </a:prstGeom>
            <a:noFill/>
          </p:spPr>
          <p:txBody>
            <a:bodyPr wrap="none" rtlCol="0">
              <a:spAutoFit/>
            </a:bodyPr>
            <a:lstStyle/>
            <a:p>
              <a:pPr algn="ctr"/>
              <a:r>
                <a:rPr lang="en-US" sz="800" b="1" dirty="0">
                  <a:latin typeface="Arial Nova Light" panose="020B0304020202020204" pitchFamily="34" charset="0"/>
                </a:rPr>
                <a:t>Shark Boy &amp;</a:t>
              </a:r>
            </a:p>
            <a:p>
              <a:pPr algn="ctr"/>
              <a:r>
                <a:rPr lang="en-US" sz="800" b="1" dirty="0">
                  <a:latin typeface="Arial Nova Light" panose="020B0304020202020204" pitchFamily="34" charset="0"/>
                </a:rPr>
                <a:t>Lava Girl</a:t>
              </a:r>
            </a:p>
          </p:txBody>
        </p:sp>
        <p:sp>
          <p:nvSpPr>
            <p:cNvPr id="42" name="TextBox 41">
              <a:extLst>
                <a:ext uri="{FF2B5EF4-FFF2-40B4-BE49-F238E27FC236}">
                  <a16:creationId xmlns:a16="http://schemas.microsoft.com/office/drawing/2014/main" id="{49ED11FC-19EC-4247-B4D9-B36DA3A63F3C}"/>
                </a:ext>
              </a:extLst>
            </p:cNvPr>
            <p:cNvSpPr txBox="1"/>
            <p:nvPr/>
          </p:nvSpPr>
          <p:spPr>
            <a:xfrm rot="16200000">
              <a:off x="2412271" y="5839378"/>
              <a:ext cx="312906" cy="215444"/>
            </a:xfrm>
            <a:prstGeom prst="rect">
              <a:avLst/>
            </a:prstGeom>
            <a:noFill/>
          </p:spPr>
          <p:txBody>
            <a:bodyPr wrap="none" rtlCol="0">
              <a:spAutoFit/>
            </a:bodyPr>
            <a:lstStyle/>
            <a:p>
              <a:pPr algn="ctr"/>
              <a:r>
                <a:rPr lang="en-US" sz="800" b="1" dirty="0">
                  <a:latin typeface="Arial Nova Light" panose="020B0304020202020204" pitchFamily="34" charset="0"/>
                </a:rPr>
                <a:t>Up</a:t>
              </a:r>
            </a:p>
          </p:txBody>
        </p:sp>
        <p:sp>
          <p:nvSpPr>
            <p:cNvPr id="43" name="TextBox 42">
              <a:extLst>
                <a:ext uri="{FF2B5EF4-FFF2-40B4-BE49-F238E27FC236}">
                  <a16:creationId xmlns:a16="http://schemas.microsoft.com/office/drawing/2014/main" id="{46FBDE97-4098-4C5B-BD7B-3301DF67768F}"/>
                </a:ext>
              </a:extLst>
            </p:cNvPr>
            <p:cNvSpPr txBox="1"/>
            <p:nvPr/>
          </p:nvSpPr>
          <p:spPr>
            <a:xfrm rot="16200000">
              <a:off x="2193692" y="6627077"/>
              <a:ext cx="748923" cy="215444"/>
            </a:xfrm>
            <a:prstGeom prst="rect">
              <a:avLst/>
            </a:prstGeom>
            <a:noFill/>
          </p:spPr>
          <p:txBody>
            <a:bodyPr wrap="none" rtlCol="0">
              <a:spAutoFit/>
            </a:bodyPr>
            <a:lstStyle/>
            <a:p>
              <a:pPr algn="ctr"/>
              <a:r>
                <a:rPr lang="en-US" sz="800" b="1" dirty="0">
                  <a:latin typeface="Arial Nova Light" panose="020B0304020202020204" pitchFamily="34" charset="0"/>
                </a:rPr>
                <a:t>Wizard of Oz</a:t>
              </a:r>
            </a:p>
          </p:txBody>
        </p:sp>
        <p:sp>
          <p:nvSpPr>
            <p:cNvPr id="45" name="Rectangle 44">
              <a:extLst>
                <a:ext uri="{FF2B5EF4-FFF2-40B4-BE49-F238E27FC236}">
                  <a16:creationId xmlns:a16="http://schemas.microsoft.com/office/drawing/2014/main" id="{41588643-B600-4415-A935-DBF610F16B96}"/>
                </a:ext>
              </a:extLst>
            </p:cNvPr>
            <p:cNvSpPr/>
            <p:nvPr/>
          </p:nvSpPr>
          <p:spPr>
            <a:xfrm>
              <a:off x="3518605" y="823997"/>
              <a:ext cx="756091"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32FEBFC-0D81-4FD6-9731-6B2B58F3B078}"/>
                </a:ext>
              </a:extLst>
            </p:cNvPr>
            <p:cNvSpPr/>
            <p:nvPr/>
          </p:nvSpPr>
          <p:spPr>
            <a:xfrm>
              <a:off x="3518604" y="1611417"/>
              <a:ext cx="756091" cy="771144"/>
            </a:xfrm>
            <a:prstGeom prst="rect">
              <a:avLst/>
            </a:prstGeom>
            <a:solidFill>
              <a:srgbClr val="9A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0.339</a:t>
              </a:r>
            </a:p>
          </p:txBody>
        </p:sp>
        <p:sp>
          <p:nvSpPr>
            <p:cNvPr id="48" name="Rectangle 47">
              <a:extLst>
                <a:ext uri="{FF2B5EF4-FFF2-40B4-BE49-F238E27FC236}">
                  <a16:creationId xmlns:a16="http://schemas.microsoft.com/office/drawing/2014/main" id="{695AD40A-8419-4324-944B-50A08EC3ACAD}"/>
                </a:ext>
              </a:extLst>
            </p:cNvPr>
            <p:cNvSpPr/>
            <p:nvPr/>
          </p:nvSpPr>
          <p:spPr>
            <a:xfrm>
              <a:off x="3518603" y="2398837"/>
              <a:ext cx="756091" cy="771144"/>
            </a:xfrm>
            <a:prstGeom prst="rect">
              <a:avLst/>
            </a:prstGeom>
            <a:solidFill>
              <a:srgbClr val="D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0.260</a:t>
              </a:r>
            </a:p>
          </p:txBody>
        </p:sp>
        <p:sp>
          <p:nvSpPr>
            <p:cNvPr id="49" name="Rectangle 48">
              <a:extLst>
                <a:ext uri="{FF2B5EF4-FFF2-40B4-BE49-F238E27FC236}">
                  <a16:creationId xmlns:a16="http://schemas.microsoft.com/office/drawing/2014/main" id="{14DA13BD-92D3-42D3-B891-F14DEB84EA63}"/>
                </a:ext>
              </a:extLst>
            </p:cNvPr>
            <p:cNvSpPr/>
            <p:nvPr/>
          </p:nvSpPr>
          <p:spPr>
            <a:xfrm>
              <a:off x="3518603" y="3191955"/>
              <a:ext cx="756091" cy="771144"/>
            </a:xfrm>
            <a:prstGeom prst="rect">
              <a:avLst/>
            </a:prstGeom>
            <a:solidFill>
              <a:srgbClr val="A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0.332</a:t>
              </a:r>
            </a:p>
          </p:txBody>
        </p:sp>
        <p:sp>
          <p:nvSpPr>
            <p:cNvPr id="50" name="Rectangle 49">
              <a:extLst>
                <a:ext uri="{FF2B5EF4-FFF2-40B4-BE49-F238E27FC236}">
                  <a16:creationId xmlns:a16="http://schemas.microsoft.com/office/drawing/2014/main" id="{6556F882-211B-4C92-8F8D-EF66F015E350}"/>
                </a:ext>
              </a:extLst>
            </p:cNvPr>
            <p:cNvSpPr/>
            <p:nvPr/>
          </p:nvSpPr>
          <p:spPr>
            <a:xfrm>
              <a:off x="3518603" y="3984012"/>
              <a:ext cx="756091" cy="771144"/>
            </a:xfrm>
            <a:prstGeom prst="rect">
              <a:avLst/>
            </a:prstGeom>
            <a:solidFill>
              <a:srgbClr val="64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0.403</a:t>
              </a:r>
            </a:p>
          </p:txBody>
        </p:sp>
        <p:sp>
          <p:nvSpPr>
            <p:cNvPr id="51" name="Rectangle 50">
              <a:extLst>
                <a:ext uri="{FF2B5EF4-FFF2-40B4-BE49-F238E27FC236}">
                  <a16:creationId xmlns:a16="http://schemas.microsoft.com/office/drawing/2014/main" id="{5B343850-7666-44DB-BEE3-7EAB199B9D9E}"/>
                </a:ext>
              </a:extLst>
            </p:cNvPr>
            <p:cNvSpPr/>
            <p:nvPr/>
          </p:nvSpPr>
          <p:spPr>
            <a:xfrm>
              <a:off x="3518603" y="4776069"/>
              <a:ext cx="756091" cy="771144"/>
            </a:xfrm>
            <a:prstGeom prst="rect">
              <a:avLst/>
            </a:prstGeom>
            <a:solidFill>
              <a:srgbClr val="B2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0.310</a:t>
              </a:r>
            </a:p>
          </p:txBody>
        </p:sp>
        <p:sp>
          <p:nvSpPr>
            <p:cNvPr id="52" name="Rectangle 51">
              <a:extLst>
                <a:ext uri="{FF2B5EF4-FFF2-40B4-BE49-F238E27FC236}">
                  <a16:creationId xmlns:a16="http://schemas.microsoft.com/office/drawing/2014/main" id="{EAE03CE1-3F7B-4C2F-964E-7363B8C4BE66}"/>
                </a:ext>
              </a:extLst>
            </p:cNvPr>
            <p:cNvSpPr/>
            <p:nvPr/>
          </p:nvSpPr>
          <p:spPr>
            <a:xfrm>
              <a:off x="3518603" y="5562650"/>
              <a:ext cx="756091" cy="771144"/>
            </a:xfrm>
            <a:prstGeom prst="rect">
              <a:avLst/>
            </a:prstGeom>
            <a:solidFill>
              <a:srgbClr val="FF919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0.046</a:t>
              </a:r>
            </a:p>
          </p:txBody>
        </p:sp>
        <p:sp>
          <p:nvSpPr>
            <p:cNvPr id="53" name="Rectangle 52">
              <a:extLst>
                <a:ext uri="{FF2B5EF4-FFF2-40B4-BE49-F238E27FC236}">
                  <a16:creationId xmlns:a16="http://schemas.microsoft.com/office/drawing/2014/main" id="{E86E3C38-FF94-4431-B8BE-6DA880AB09B8}"/>
                </a:ext>
              </a:extLst>
            </p:cNvPr>
            <p:cNvSpPr/>
            <p:nvPr/>
          </p:nvSpPr>
          <p:spPr>
            <a:xfrm>
              <a:off x="3518603" y="6349227"/>
              <a:ext cx="756091" cy="771144"/>
            </a:xfrm>
            <a:prstGeom prst="rect">
              <a:avLst/>
            </a:prstGeom>
            <a:solidFill>
              <a:srgbClr val="64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0.402</a:t>
              </a:r>
            </a:p>
          </p:txBody>
        </p:sp>
        <p:sp>
          <p:nvSpPr>
            <p:cNvPr id="55" name="Rectangle 54">
              <a:extLst>
                <a:ext uri="{FF2B5EF4-FFF2-40B4-BE49-F238E27FC236}">
                  <a16:creationId xmlns:a16="http://schemas.microsoft.com/office/drawing/2014/main" id="{7C22866D-7370-4296-AEFA-78B3CEFC4C40}"/>
                </a:ext>
              </a:extLst>
            </p:cNvPr>
            <p:cNvSpPr/>
            <p:nvPr/>
          </p:nvSpPr>
          <p:spPr>
            <a:xfrm>
              <a:off x="4288010" y="1611417"/>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6B6EF0B-3FDB-468D-8A75-78C9AE4D148A}"/>
                </a:ext>
              </a:extLst>
            </p:cNvPr>
            <p:cNvSpPr/>
            <p:nvPr/>
          </p:nvSpPr>
          <p:spPr>
            <a:xfrm>
              <a:off x="4288009" y="2398837"/>
              <a:ext cx="771143" cy="771144"/>
            </a:xfrm>
            <a:prstGeom prst="rect">
              <a:avLst/>
            </a:prstGeom>
            <a:solidFill>
              <a:srgbClr val="FF1515">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0.193</a:t>
              </a:r>
            </a:p>
          </p:txBody>
        </p:sp>
        <p:sp>
          <p:nvSpPr>
            <p:cNvPr id="57" name="Rectangle 56">
              <a:extLst>
                <a:ext uri="{FF2B5EF4-FFF2-40B4-BE49-F238E27FC236}">
                  <a16:creationId xmlns:a16="http://schemas.microsoft.com/office/drawing/2014/main" id="{CF18BCAD-7C6A-4FC4-828F-6D8A8962AD8E}"/>
                </a:ext>
              </a:extLst>
            </p:cNvPr>
            <p:cNvSpPr/>
            <p:nvPr/>
          </p:nvSpPr>
          <p:spPr>
            <a:xfrm>
              <a:off x="4288009" y="3191955"/>
              <a:ext cx="771143" cy="771144"/>
            </a:xfrm>
            <a:prstGeom prst="rect">
              <a:avLst/>
            </a:prstGeom>
            <a:solidFill>
              <a:srgbClr val="9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0.340</a:t>
              </a:r>
            </a:p>
          </p:txBody>
        </p:sp>
        <p:sp>
          <p:nvSpPr>
            <p:cNvPr id="58" name="Rectangle 57">
              <a:extLst>
                <a:ext uri="{FF2B5EF4-FFF2-40B4-BE49-F238E27FC236}">
                  <a16:creationId xmlns:a16="http://schemas.microsoft.com/office/drawing/2014/main" id="{79173FDA-5C9B-4997-B86D-8AF3D7848170}"/>
                </a:ext>
              </a:extLst>
            </p:cNvPr>
            <p:cNvSpPr/>
            <p:nvPr/>
          </p:nvSpPr>
          <p:spPr>
            <a:xfrm>
              <a:off x="4288009" y="3984012"/>
              <a:ext cx="771143" cy="771144"/>
            </a:xfrm>
            <a:prstGeom prst="rect">
              <a:avLst/>
            </a:prstGeom>
            <a:solidFill>
              <a:srgbClr val="6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0.398</a:t>
              </a:r>
            </a:p>
          </p:txBody>
        </p:sp>
        <p:sp>
          <p:nvSpPr>
            <p:cNvPr id="59" name="Rectangle 58">
              <a:extLst>
                <a:ext uri="{FF2B5EF4-FFF2-40B4-BE49-F238E27FC236}">
                  <a16:creationId xmlns:a16="http://schemas.microsoft.com/office/drawing/2014/main" id="{826798D2-3B2B-4E3F-9594-2F1A33982974}"/>
                </a:ext>
              </a:extLst>
            </p:cNvPr>
            <p:cNvSpPr/>
            <p:nvPr/>
          </p:nvSpPr>
          <p:spPr>
            <a:xfrm>
              <a:off x="4288009" y="4776069"/>
              <a:ext cx="771143" cy="771144"/>
            </a:xfrm>
            <a:prstGeom prst="rect">
              <a:avLst/>
            </a:prstGeom>
            <a:solidFill>
              <a:srgbClr val="FF2F2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0.162</a:t>
              </a:r>
            </a:p>
          </p:txBody>
        </p:sp>
        <p:sp>
          <p:nvSpPr>
            <p:cNvPr id="60" name="Rectangle 59">
              <a:extLst>
                <a:ext uri="{FF2B5EF4-FFF2-40B4-BE49-F238E27FC236}">
                  <a16:creationId xmlns:a16="http://schemas.microsoft.com/office/drawing/2014/main" id="{319FA781-D176-493E-AAE9-6E5042B58E59}"/>
                </a:ext>
              </a:extLst>
            </p:cNvPr>
            <p:cNvSpPr/>
            <p:nvPr/>
          </p:nvSpPr>
          <p:spPr>
            <a:xfrm>
              <a:off x="4288009" y="5562650"/>
              <a:ext cx="771143" cy="771144"/>
            </a:xfrm>
            <a:prstGeom prst="rect">
              <a:avLst/>
            </a:prstGeom>
            <a:solidFill>
              <a:srgbClr val="C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0.279</a:t>
              </a:r>
            </a:p>
          </p:txBody>
        </p:sp>
        <p:sp>
          <p:nvSpPr>
            <p:cNvPr id="61" name="Rectangle 60">
              <a:extLst>
                <a:ext uri="{FF2B5EF4-FFF2-40B4-BE49-F238E27FC236}">
                  <a16:creationId xmlns:a16="http://schemas.microsoft.com/office/drawing/2014/main" id="{077885A5-D297-4D72-AF28-4C81E2FC7920}"/>
                </a:ext>
              </a:extLst>
            </p:cNvPr>
            <p:cNvSpPr/>
            <p:nvPr/>
          </p:nvSpPr>
          <p:spPr>
            <a:xfrm>
              <a:off x="4288009" y="6349227"/>
              <a:ext cx="771143" cy="771144"/>
            </a:xfrm>
            <a:prstGeom prst="rect">
              <a:avLst/>
            </a:prstGeom>
            <a:solidFill>
              <a:srgbClr val="B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0.298</a:t>
              </a:r>
            </a:p>
          </p:txBody>
        </p:sp>
        <p:sp>
          <p:nvSpPr>
            <p:cNvPr id="64" name="Rectangle 63">
              <a:extLst>
                <a:ext uri="{FF2B5EF4-FFF2-40B4-BE49-F238E27FC236}">
                  <a16:creationId xmlns:a16="http://schemas.microsoft.com/office/drawing/2014/main" id="{799689D8-966F-488A-A0BB-2A13DEA8A678}"/>
                </a:ext>
              </a:extLst>
            </p:cNvPr>
            <p:cNvSpPr/>
            <p:nvPr/>
          </p:nvSpPr>
          <p:spPr>
            <a:xfrm>
              <a:off x="5075941" y="2398837"/>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D57BB84F-B3A3-490E-8C92-E62113A54F14}"/>
                </a:ext>
              </a:extLst>
            </p:cNvPr>
            <p:cNvSpPr/>
            <p:nvPr/>
          </p:nvSpPr>
          <p:spPr>
            <a:xfrm>
              <a:off x="5073648" y="3191955"/>
              <a:ext cx="771143" cy="771144"/>
            </a:xfrm>
            <a:prstGeom prst="rect">
              <a:avLst/>
            </a:prstGeom>
            <a:solidFill>
              <a:srgbClr val="FF171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0.191</a:t>
              </a:r>
            </a:p>
          </p:txBody>
        </p:sp>
        <p:sp>
          <p:nvSpPr>
            <p:cNvPr id="66" name="Rectangle 65">
              <a:extLst>
                <a:ext uri="{FF2B5EF4-FFF2-40B4-BE49-F238E27FC236}">
                  <a16:creationId xmlns:a16="http://schemas.microsoft.com/office/drawing/2014/main" id="{A6FB925F-4E1E-4D27-AEF2-03BB6D05CFB7}"/>
                </a:ext>
              </a:extLst>
            </p:cNvPr>
            <p:cNvSpPr/>
            <p:nvPr/>
          </p:nvSpPr>
          <p:spPr>
            <a:xfrm>
              <a:off x="5075941" y="3984012"/>
              <a:ext cx="771143" cy="771144"/>
            </a:xfrm>
            <a:prstGeom prst="rect">
              <a:avLst/>
            </a:prstGeom>
            <a:solidFill>
              <a:srgbClr val="84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0.365</a:t>
              </a:r>
            </a:p>
          </p:txBody>
        </p:sp>
        <p:sp>
          <p:nvSpPr>
            <p:cNvPr id="67" name="Rectangle 66">
              <a:extLst>
                <a:ext uri="{FF2B5EF4-FFF2-40B4-BE49-F238E27FC236}">
                  <a16:creationId xmlns:a16="http://schemas.microsoft.com/office/drawing/2014/main" id="{7F11CA26-FFC6-47DC-9FB1-A9D6927B3D43}"/>
                </a:ext>
              </a:extLst>
            </p:cNvPr>
            <p:cNvSpPr/>
            <p:nvPr/>
          </p:nvSpPr>
          <p:spPr>
            <a:xfrm>
              <a:off x="5075941" y="4776069"/>
              <a:ext cx="771143" cy="771144"/>
            </a:xfrm>
            <a:prstGeom prst="rect">
              <a:avLst/>
            </a:prstGeom>
            <a:solidFill>
              <a:srgbClr val="FF5D5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0.108</a:t>
              </a:r>
            </a:p>
          </p:txBody>
        </p:sp>
        <p:sp>
          <p:nvSpPr>
            <p:cNvPr id="68" name="Rectangle 67">
              <a:extLst>
                <a:ext uri="{FF2B5EF4-FFF2-40B4-BE49-F238E27FC236}">
                  <a16:creationId xmlns:a16="http://schemas.microsoft.com/office/drawing/2014/main" id="{F7B514AD-50D5-4C0B-856B-D7FDB2933D17}"/>
                </a:ext>
              </a:extLst>
            </p:cNvPr>
            <p:cNvSpPr/>
            <p:nvPr/>
          </p:nvSpPr>
          <p:spPr>
            <a:xfrm>
              <a:off x="5075941" y="5562650"/>
              <a:ext cx="771143" cy="771144"/>
            </a:xfrm>
            <a:prstGeom prst="rect">
              <a:avLst/>
            </a:prstGeom>
            <a:solidFill>
              <a:srgbClr val="FF0F0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0.200</a:t>
              </a:r>
            </a:p>
          </p:txBody>
        </p:sp>
        <p:sp>
          <p:nvSpPr>
            <p:cNvPr id="69" name="Rectangle 68">
              <a:extLst>
                <a:ext uri="{FF2B5EF4-FFF2-40B4-BE49-F238E27FC236}">
                  <a16:creationId xmlns:a16="http://schemas.microsoft.com/office/drawing/2014/main" id="{66BA18C8-AC04-48B2-AD03-A72081D536A3}"/>
                </a:ext>
              </a:extLst>
            </p:cNvPr>
            <p:cNvSpPr/>
            <p:nvPr/>
          </p:nvSpPr>
          <p:spPr>
            <a:xfrm>
              <a:off x="5075941" y="6349227"/>
              <a:ext cx="771143" cy="771144"/>
            </a:xfrm>
            <a:prstGeom prst="rect">
              <a:avLst/>
            </a:prstGeom>
            <a:solidFill>
              <a:srgbClr val="E2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0.252</a:t>
              </a:r>
            </a:p>
          </p:txBody>
        </p:sp>
        <p:sp>
          <p:nvSpPr>
            <p:cNvPr id="77" name="Rectangle 76">
              <a:extLst>
                <a:ext uri="{FF2B5EF4-FFF2-40B4-BE49-F238E27FC236}">
                  <a16:creationId xmlns:a16="http://schemas.microsoft.com/office/drawing/2014/main" id="{042F91AA-4E24-40B4-AB7E-DA27B8DC593E}"/>
                </a:ext>
              </a:extLst>
            </p:cNvPr>
            <p:cNvSpPr/>
            <p:nvPr/>
          </p:nvSpPr>
          <p:spPr>
            <a:xfrm>
              <a:off x="9006926" y="6349227"/>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8D5725C4-7AE7-44BD-A78B-A3E2442A6D96}"/>
                </a:ext>
              </a:extLst>
            </p:cNvPr>
            <p:cNvSpPr/>
            <p:nvPr/>
          </p:nvSpPr>
          <p:spPr>
            <a:xfrm>
              <a:off x="8220727" y="5562650"/>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9796059-63F3-425B-A933-828CFF5DCC6A}"/>
                </a:ext>
              </a:extLst>
            </p:cNvPr>
            <p:cNvSpPr/>
            <p:nvPr/>
          </p:nvSpPr>
          <p:spPr>
            <a:xfrm>
              <a:off x="8220727" y="6349227"/>
              <a:ext cx="771143" cy="771144"/>
            </a:xfrm>
            <a:prstGeom prst="rect">
              <a:avLst/>
            </a:prstGeom>
            <a:solidFill>
              <a:srgbClr val="FF3333">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0.156</a:t>
              </a:r>
            </a:p>
          </p:txBody>
        </p:sp>
        <p:sp>
          <p:nvSpPr>
            <p:cNvPr id="91" name="Rectangle 90">
              <a:extLst>
                <a:ext uri="{FF2B5EF4-FFF2-40B4-BE49-F238E27FC236}">
                  <a16:creationId xmlns:a16="http://schemas.microsoft.com/office/drawing/2014/main" id="{CAF97DDC-7A4F-4560-A719-29D439091FAC}"/>
                </a:ext>
              </a:extLst>
            </p:cNvPr>
            <p:cNvSpPr/>
            <p:nvPr/>
          </p:nvSpPr>
          <p:spPr>
            <a:xfrm>
              <a:off x="7432793" y="4776069"/>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8EE252BF-DB9F-4824-8919-9BAA3991EEAF}"/>
                </a:ext>
              </a:extLst>
            </p:cNvPr>
            <p:cNvSpPr/>
            <p:nvPr/>
          </p:nvSpPr>
          <p:spPr>
            <a:xfrm>
              <a:off x="7432793" y="5562650"/>
              <a:ext cx="771143" cy="771144"/>
            </a:xfrm>
            <a:prstGeom prst="rect">
              <a:avLst/>
            </a:prstGeom>
            <a:solidFill>
              <a:srgbClr val="FF2B2B">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0.166</a:t>
              </a:r>
            </a:p>
          </p:txBody>
        </p:sp>
        <p:sp>
          <p:nvSpPr>
            <p:cNvPr id="93" name="Rectangle 92">
              <a:extLst>
                <a:ext uri="{FF2B5EF4-FFF2-40B4-BE49-F238E27FC236}">
                  <a16:creationId xmlns:a16="http://schemas.microsoft.com/office/drawing/2014/main" id="{9AF3D300-E652-4B18-9D66-B38B9328D6BD}"/>
                </a:ext>
              </a:extLst>
            </p:cNvPr>
            <p:cNvSpPr/>
            <p:nvPr/>
          </p:nvSpPr>
          <p:spPr>
            <a:xfrm>
              <a:off x="7432793" y="6349227"/>
              <a:ext cx="771143" cy="771144"/>
            </a:xfrm>
            <a:prstGeom prst="rect">
              <a:avLst/>
            </a:prstGeom>
            <a:solidFill>
              <a:srgbClr val="CE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0.277</a:t>
              </a:r>
            </a:p>
          </p:txBody>
        </p:sp>
        <p:sp>
          <p:nvSpPr>
            <p:cNvPr id="98" name="Rectangle 97">
              <a:extLst>
                <a:ext uri="{FF2B5EF4-FFF2-40B4-BE49-F238E27FC236}">
                  <a16:creationId xmlns:a16="http://schemas.microsoft.com/office/drawing/2014/main" id="{4316C054-8D94-486C-9C85-316417153EB5}"/>
                </a:ext>
              </a:extLst>
            </p:cNvPr>
            <p:cNvSpPr/>
            <p:nvPr/>
          </p:nvSpPr>
          <p:spPr>
            <a:xfrm>
              <a:off x="6649516" y="3984012"/>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3D3080A-1EDC-4E12-84B1-79A8C5DA9E67}"/>
                </a:ext>
              </a:extLst>
            </p:cNvPr>
            <p:cNvSpPr/>
            <p:nvPr/>
          </p:nvSpPr>
          <p:spPr>
            <a:xfrm>
              <a:off x="6649516" y="4776069"/>
              <a:ext cx="771143" cy="771144"/>
            </a:xfrm>
            <a:prstGeom prst="rect">
              <a:avLst/>
            </a:prstGeom>
            <a:solidFill>
              <a:srgbClr val="CE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0.276</a:t>
              </a:r>
            </a:p>
          </p:txBody>
        </p:sp>
        <p:sp>
          <p:nvSpPr>
            <p:cNvPr id="100" name="Rectangle 99">
              <a:extLst>
                <a:ext uri="{FF2B5EF4-FFF2-40B4-BE49-F238E27FC236}">
                  <a16:creationId xmlns:a16="http://schemas.microsoft.com/office/drawing/2014/main" id="{BFCB64A2-27C4-439F-8300-52BB47259C40}"/>
                </a:ext>
              </a:extLst>
            </p:cNvPr>
            <p:cNvSpPr/>
            <p:nvPr/>
          </p:nvSpPr>
          <p:spPr>
            <a:xfrm>
              <a:off x="6649516" y="5562650"/>
              <a:ext cx="771143" cy="771144"/>
            </a:xfrm>
            <a:prstGeom prst="rect">
              <a:avLst/>
            </a:prstGeom>
            <a:solidFill>
              <a:srgbClr val="FF0303">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0.214</a:t>
              </a:r>
            </a:p>
          </p:txBody>
        </p:sp>
        <p:sp>
          <p:nvSpPr>
            <p:cNvPr id="101" name="Rectangle 100">
              <a:extLst>
                <a:ext uri="{FF2B5EF4-FFF2-40B4-BE49-F238E27FC236}">
                  <a16:creationId xmlns:a16="http://schemas.microsoft.com/office/drawing/2014/main" id="{0AB3A4B7-C9F6-4231-BA82-2EE82CDE71D3}"/>
                </a:ext>
              </a:extLst>
            </p:cNvPr>
            <p:cNvSpPr/>
            <p:nvPr/>
          </p:nvSpPr>
          <p:spPr>
            <a:xfrm>
              <a:off x="6649516" y="6349227"/>
              <a:ext cx="771143" cy="771144"/>
            </a:xfrm>
            <a:prstGeom prst="rect">
              <a:avLst/>
            </a:prstGeom>
            <a:solidFill>
              <a:srgbClr val="92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0.349</a:t>
              </a:r>
            </a:p>
          </p:txBody>
        </p:sp>
        <p:sp>
          <p:nvSpPr>
            <p:cNvPr id="105" name="Rectangle 104">
              <a:extLst>
                <a:ext uri="{FF2B5EF4-FFF2-40B4-BE49-F238E27FC236}">
                  <a16:creationId xmlns:a16="http://schemas.microsoft.com/office/drawing/2014/main" id="{072ACAD5-69C6-4493-8419-40CCAA31726A}"/>
                </a:ext>
              </a:extLst>
            </p:cNvPr>
            <p:cNvSpPr/>
            <p:nvPr/>
          </p:nvSpPr>
          <p:spPr>
            <a:xfrm>
              <a:off x="5861582" y="3191955"/>
              <a:ext cx="771143" cy="771144"/>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22B5BA29-D697-478C-947F-1412AEBEE861}"/>
                </a:ext>
              </a:extLst>
            </p:cNvPr>
            <p:cNvSpPr/>
            <p:nvPr/>
          </p:nvSpPr>
          <p:spPr>
            <a:xfrm>
              <a:off x="5861582" y="3984012"/>
              <a:ext cx="771143" cy="771144"/>
            </a:xfrm>
            <a:prstGeom prst="rect">
              <a:avLst/>
            </a:prstGeom>
            <a:solidFill>
              <a:srgbClr val="B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0.302</a:t>
              </a:r>
            </a:p>
          </p:txBody>
        </p:sp>
        <p:sp>
          <p:nvSpPr>
            <p:cNvPr id="107" name="Rectangle 106">
              <a:extLst>
                <a:ext uri="{FF2B5EF4-FFF2-40B4-BE49-F238E27FC236}">
                  <a16:creationId xmlns:a16="http://schemas.microsoft.com/office/drawing/2014/main" id="{87DB2275-B978-427D-8115-AA9AA0C3FEAC}"/>
                </a:ext>
              </a:extLst>
            </p:cNvPr>
            <p:cNvSpPr/>
            <p:nvPr/>
          </p:nvSpPr>
          <p:spPr>
            <a:xfrm>
              <a:off x="5861582" y="4776069"/>
              <a:ext cx="771143" cy="771144"/>
            </a:xfrm>
            <a:prstGeom prst="rect">
              <a:avLst/>
            </a:prstGeom>
            <a:solidFill>
              <a:srgbClr val="9C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0.336</a:t>
              </a:r>
            </a:p>
          </p:txBody>
        </p:sp>
        <p:sp>
          <p:nvSpPr>
            <p:cNvPr id="108" name="Rectangle 107">
              <a:extLst>
                <a:ext uri="{FF2B5EF4-FFF2-40B4-BE49-F238E27FC236}">
                  <a16:creationId xmlns:a16="http://schemas.microsoft.com/office/drawing/2014/main" id="{AD66A3DF-D89A-4DF1-A059-0712F8AEC40D}"/>
                </a:ext>
              </a:extLst>
            </p:cNvPr>
            <p:cNvSpPr/>
            <p:nvPr/>
          </p:nvSpPr>
          <p:spPr>
            <a:xfrm>
              <a:off x="5861582" y="5562650"/>
              <a:ext cx="771143" cy="771144"/>
            </a:xfrm>
            <a:prstGeom prst="rect">
              <a:avLst/>
            </a:prstGeom>
            <a:solidFill>
              <a:srgbClr val="FE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0.220</a:t>
              </a:r>
            </a:p>
          </p:txBody>
        </p:sp>
        <p:sp>
          <p:nvSpPr>
            <p:cNvPr id="109" name="Rectangle 108">
              <a:extLst>
                <a:ext uri="{FF2B5EF4-FFF2-40B4-BE49-F238E27FC236}">
                  <a16:creationId xmlns:a16="http://schemas.microsoft.com/office/drawing/2014/main" id="{7B77336E-F7E5-4465-964D-C8033143B1EF}"/>
                </a:ext>
              </a:extLst>
            </p:cNvPr>
            <p:cNvSpPr/>
            <p:nvPr/>
          </p:nvSpPr>
          <p:spPr>
            <a:xfrm>
              <a:off x="5861582" y="6349227"/>
              <a:ext cx="771143" cy="771144"/>
            </a:xfrm>
            <a:prstGeom prst="rect">
              <a:avLst/>
            </a:prstGeom>
            <a:solidFill>
              <a:srgbClr val="D8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0.264</a:t>
              </a:r>
            </a:p>
          </p:txBody>
        </p:sp>
        <p:pic>
          <p:nvPicPr>
            <p:cNvPr id="174" name="Picture 173">
              <a:extLst>
                <a:ext uri="{FF2B5EF4-FFF2-40B4-BE49-F238E27FC236}">
                  <a16:creationId xmlns:a16="http://schemas.microsoft.com/office/drawing/2014/main" id="{7A7E780E-6CD9-4E1F-B4FA-C7FCFB20DAE9}"/>
                </a:ext>
              </a:extLst>
            </p:cNvPr>
            <p:cNvPicPr>
              <a:picLocks noChangeAspect="1"/>
            </p:cNvPicPr>
            <p:nvPr/>
          </p:nvPicPr>
          <p:blipFill>
            <a:blip r:embed="rId10">
              <a:alphaModFix amt="75000"/>
            </a:blip>
            <a:stretch>
              <a:fillRect/>
            </a:stretch>
          </p:blipFill>
          <p:spPr>
            <a:xfrm>
              <a:off x="4293250" y="823997"/>
              <a:ext cx="5492972" cy="5511262"/>
            </a:xfrm>
            <a:prstGeom prst="rect">
              <a:avLst/>
            </a:prstGeom>
          </p:spPr>
        </p:pic>
      </p:grpSp>
      <p:grpSp>
        <p:nvGrpSpPr>
          <p:cNvPr id="204" name="Group 203">
            <a:extLst>
              <a:ext uri="{FF2B5EF4-FFF2-40B4-BE49-F238E27FC236}">
                <a16:creationId xmlns:a16="http://schemas.microsoft.com/office/drawing/2014/main" id="{37546E1B-34B5-4DDC-9311-B9142758A131}"/>
              </a:ext>
            </a:extLst>
          </p:cNvPr>
          <p:cNvGrpSpPr/>
          <p:nvPr/>
        </p:nvGrpSpPr>
        <p:grpSpPr>
          <a:xfrm>
            <a:off x="124593" y="3169981"/>
            <a:ext cx="1803094" cy="1584897"/>
            <a:chOff x="7052227" y="2498066"/>
            <a:chExt cx="1803094" cy="1584897"/>
          </a:xfrm>
        </p:grpSpPr>
        <p:pic>
          <p:nvPicPr>
            <p:cNvPr id="205" name="Picture 204" descr="A picture containing romper, underpants&#10;&#10;Description automatically generated">
              <a:extLst>
                <a:ext uri="{FF2B5EF4-FFF2-40B4-BE49-F238E27FC236}">
                  <a16:creationId xmlns:a16="http://schemas.microsoft.com/office/drawing/2014/main" id="{5311C8C9-F642-4712-8943-5DA76532BD88}"/>
                </a:ext>
              </a:extLst>
            </p:cNvPr>
            <p:cNvPicPr>
              <a:picLocks noChangeAspect="1"/>
            </p:cNvPicPr>
            <p:nvPr/>
          </p:nvPicPr>
          <p:blipFill rotWithShape="1">
            <a:blip r:embed="rId11">
              <a:alphaModFix amt="50000"/>
              <a:extLst>
                <a:ext uri="{BEBA8EAE-BF5A-486C-A8C5-ECC9F3942E4B}">
                  <a14:imgProps xmlns:a14="http://schemas.microsoft.com/office/drawing/2010/main">
                    <a14:imgLayer r:embed="rId12">
                      <a14:imgEffect>
                        <a14:backgroundRemoval t="3670" b="90826" l="51171" r="97659">
                          <a14:foregroundMark x1="51171" y1="60550" x2="51171" y2="60550"/>
                          <a14:foregroundMark x1="74247" y1="4587" x2="74247" y2="4587"/>
                          <a14:foregroundMark x1="79599" y1="3670" x2="79599" y2="3670"/>
                          <a14:foregroundMark x1="96321" y1="55963" x2="96321" y2="55963"/>
                          <a14:foregroundMark x1="65552" y1="90826" x2="65552" y2="90826"/>
                          <a14:foregroundMark x1="97659" y1="59633" x2="97659" y2="59633"/>
                          <a14:foregroundMark x1="51171" y1="46789" x2="51171" y2="46789"/>
                          <a14:foregroundMark x1="51505" y1="51376" x2="51505" y2="51376"/>
                        </a14:backgroundRemoval>
                      </a14:imgEffect>
                    </a14:imgLayer>
                  </a14:imgProps>
                </a:ext>
                <a:ext uri="{28A0092B-C50C-407E-A947-70E740481C1C}">
                  <a14:useLocalDpi xmlns:a14="http://schemas.microsoft.com/office/drawing/2010/main" val="0"/>
                </a:ext>
              </a:extLst>
            </a:blip>
            <a:srcRect l="47360"/>
            <a:stretch/>
          </p:blipFill>
          <p:spPr>
            <a:xfrm>
              <a:off x="7663976" y="3215612"/>
              <a:ext cx="581078" cy="353385"/>
            </a:xfrm>
            <a:prstGeom prst="rect">
              <a:avLst/>
            </a:prstGeom>
          </p:spPr>
        </p:pic>
        <p:grpSp>
          <p:nvGrpSpPr>
            <p:cNvPr id="206" name="Group 205">
              <a:extLst>
                <a:ext uri="{FF2B5EF4-FFF2-40B4-BE49-F238E27FC236}">
                  <a16:creationId xmlns:a16="http://schemas.microsoft.com/office/drawing/2014/main" id="{7BEA2B0C-50B7-4228-9C10-E0C68DF24276}"/>
                </a:ext>
              </a:extLst>
            </p:cNvPr>
            <p:cNvGrpSpPr/>
            <p:nvPr/>
          </p:nvGrpSpPr>
          <p:grpSpPr>
            <a:xfrm>
              <a:off x="7052227" y="2498066"/>
              <a:ext cx="1803094" cy="1584897"/>
              <a:chOff x="-3369854" y="2306417"/>
              <a:chExt cx="1803094" cy="1584897"/>
            </a:xfrm>
          </p:grpSpPr>
          <p:sp>
            <p:nvSpPr>
              <p:cNvPr id="207" name="TextBox 206">
                <a:extLst>
                  <a:ext uri="{FF2B5EF4-FFF2-40B4-BE49-F238E27FC236}">
                    <a16:creationId xmlns:a16="http://schemas.microsoft.com/office/drawing/2014/main" id="{87B1F781-633D-4BD7-896D-209FC1BFC320}"/>
                  </a:ext>
                </a:extLst>
              </p:cNvPr>
              <p:cNvSpPr txBox="1"/>
              <p:nvPr/>
            </p:nvSpPr>
            <p:spPr>
              <a:xfrm>
                <a:off x="-3369854" y="2969322"/>
                <a:ext cx="429926" cy="184666"/>
              </a:xfrm>
              <a:prstGeom prst="rect">
                <a:avLst/>
              </a:prstGeom>
              <a:noFill/>
            </p:spPr>
            <p:txBody>
              <a:bodyPr wrap="none" rtlCol="0">
                <a:spAutoFit/>
              </a:bodyPr>
              <a:lstStyle/>
              <a:p>
                <a:r>
                  <a:rPr lang="en-US" sz="600" dirty="0">
                    <a:latin typeface="Arial Nova Light" panose="020B0304020202020204" pitchFamily="34" charset="0"/>
                  </a:rPr>
                  <a:t>Voxel 5</a:t>
                </a:r>
                <a:endParaRPr lang="en-US" sz="1600" dirty="0">
                  <a:latin typeface="Arial Nova Light" panose="020B0304020202020204" pitchFamily="34" charset="0"/>
                </a:endParaRPr>
              </a:p>
            </p:txBody>
          </p:sp>
          <p:sp>
            <p:nvSpPr>
              <p:cNvPr id="208" name="TextBox 207">
                <a:extLst>
                  <a:ext uri="{FF2B5EF4-FFF2-40B4-BE49-F238E27FC236}">
                    <a16:creationId xmlns:a16="http://schemas.microsoft.com/office/drawing/2014/main" id="{D1D3BE4F-EC44-4DCB-9D26-CA055B396803}"/>
                  </a:ext>
                </a:extLst>
              </p:cNvPr>
              <p:cNvSpPr txBox="1"/>
              <p:nvPr/>
            </p:nvSpPr>
            <p:spPr>
              <a:xfrm>
                <a:off x="-2007601" y="2974642"/>
                <a:ext cx="429926" cy="184666"/>
              </a:xfrm>
              <a:prstGeom prst="rect">
                <a:avLst/>
              </a:prstGeom>
              <a:noFill/>
            </p:spPr>
            <p:txBody>
              <a:bodyPr wrap="none" rtlCol="0">
                <a:spAutoFit/>
              </a:bodyPr>
              <a:lstStyle/>
              <a:p>
                <a:r>
                  <a:rPr lang="en-US" sz="600" dirty="0">
                    <a:latin typeface="Arial Nova Light" panose="020B0304020202020204" pitchFamily="34" charset="0"/>
                  </a:rPr>
                  <a:t>Voxel 5</a:t>
                </a:r>
                <a:endParaRPr lang="en-US" sz="1600" dirty="0">
                  <a:latin typeface="Arial Nova Light" panose="020B0304020202020204" pitchFamily="34" charset="0"/>
                </a:endParaRPr>
              </a:p>
            </p:txBody>
          </p:sp>
          <p:sp>
            <p:nvSpPr>
              <p:cNvPr id="209" name="TextBox 208">
                <a:extLst>
                  <a:ext uri="{FF2B5EF4-FFF2-40B4-BE49-F238E27FC236}">
                    <a16:creationId xmlns:a16="http://schemas.microsoft.com/office/drawing/2014/main" id="{F9FC9F5B-438B-41B1-AE31-0D044CCF25DA}"/>
                  </a:ext>
                </a:extLst>
              </p:cNvPr>
              <p:cNvSpPr txBox="1"/>
              <p:nvPr/>
            </p:nvSpPr>
            <p:spPr>
              <a:xfrm>
                <a:off x="-2953061" y="3362776"/>
                <a:ext cx="258404" cy="153888"/>
              </a:xfrm>
              <a:prstGeom prst="rect">
                <a:avLst/>
              </a:prstGeom>
              <a:noFill/>
            </p:spPr>
            <p:txBody>
              <a:bodyPr wrap="none" rtlCol="0">
                <a:spAutoFit/>
              </a:bodyPr>
              <a:lstStyle/>
              <a:p>
                <a:r>
                  <a:rPr lang="en-US" sz="400" dirty="0">
                    <a:latin typeface="Arial Nova Light" panose="020B0304020202020204" pitchFamily="34" charset="0"/>
                  </a:rPr>
                  <a:t>0%</a:t>
                </a:r>
                <a:endParaRPr lang="en-US" dirty="0">
                  <a:latin typeface="Arial Nova Light" panose="020B0304020202020204" pitchFamily="34" charset="0"/>
                </a:endParaRPr>
              </a:p>
            </p:txBody>
          </p:sp>
          <p:sp>
            <p:nvSpPr>
              <p:cNvPr id="210" name="TextBox 209">
                <a:extLst>
                  <a:ext uri="{FF2B5EF4-FFF2-40B4-BE49-F238E27FC236}">
                    <a16:creationId xmlns:a16="http://schemas.microsoft.com/office/drawing/2014/main" id="{1C0379B6-9303-4452-8624-64B97270C23C}"/>
                  </a:ext>
                </a:extLst>
              </p:cNvPr>
              <p:cNvSpPr txBox="1"/>
              <p:nvPr/>
            </p:nvSpPr>
            <p:spPr>
              <a:xfrm>
                <a:off x="-2671755" y="3359607"/>
                <a:ext cx="287258" cy="153888"/>
              </a:xfrm>
              <a:prstGeom prst="rect">
                <a:avLst/>
              </a:prstGeom>
              <a:noFill/>
            </p:spPr>
            <p:txBody>
              <a:bodyPr wrap="none" rtlCol="0">
                <a:spAutoFit/>
              </a:bodyPr>
              <a:lstStyle/>
              <a:p>
                <a:r>
                  <a:rPr lang="en-US" sz="400" dirty="0">
                    <a:latin typeface="Arial Nova Light" panose="020B0304020202020204" pitchFamily="34" charset="0"/>
                  </a:rPr>
                  <a:t>20%</a:t>
                </a:r>
                <a:endParaRPr lang="en-US" dirty="0">
                  <a:latin typeface="Arial Nova Light" panose="020B0304020202020204" pitchFamily="34" charset="0"/>
                </a:endParaRPr>
              </a:p>
            </p:txBody>
          </p:sp>
          <p:sp>
            <p:nvSpPr>
              <p:cNvPr id="211" name="TextBox 210">
                <a:extLst>
                  <a:ext uri="{FF2B5EF4-FFF2-40B4-BE49-F238E27FC236}">
                    <a16:creationId xmlns:a16="http://schemas.microsoft.com/office/drawing/2014/main" id="{C6288446-5EE7-44E6-8EAE-6BFC7E6FFDC2}"/>
                  </a:ext>
                </a:extLst>
              </p:cNvPr>
              <p:cNvSpPr txBox="1"/>
              <p:nvPr/>
            </p:nvSpPr>
            <p:spPr>
              <a:xfrm>
                <a:off x="-2222415" y="3366638"/>
                <a:ext cx="258404" cy="153888"/>
              </a:xfrm>
              <a:prstGeom prst="rect">
                <a:avLst/>
              </a:prstGeom>
              <a:noFill/>
            </p:spPr>
            <p:txBody>
              <a:bodyPr wrap="none" rtlCol="0">
                <a:spAutoFit/>
              </a:bodyPr>
              <a:lstStyle/>
              <a:p>
                <a:r>
                  <a:rPr lang="en-US" sz="400" dirty="0">
                    <a:latin typeface="Arial Nova Light" panose="020B0304020202020204" pitchFamily="34" charset="0"/>
                  </a:rPr>
                  <a:t>0%</a:t>
                </a:r>
                <a:endParaRPr lang="en-US" dirty="0">
                  <a:latin typeface="Arial Nova Light" panose="020B0304020202020204" pitchFamily="34" charset="0"/>
                </a:endParaRPr>
              </a:p>
            </p:txBody>
          </p:sp>
          <p:sp>
            <p:nvSpPr>
              <p:cNvPr id="212" name="TextBox 211">
                <a:extLst>
                  <a:ext uri="{FF2B5EF4-FFF2-40B4-BE49-F238E27FC236}">
                    <a16:creationId xmlns:a16="http://schemas.microsoft.com/office/drawing/2014/main" id="{A3500F1C-A644-4B2E-883F-E03D9A5CA204}"/>
                  </a:ext>
                </a:extLst>
              </p:cNvPr>
              <p:cNvSpPr txBox="1"/>
              <p:nvPr/>
            </p:nvSpPr>
            <p:spPr>
              <a:xfrm>
                <a:off x="-2824420" y="3360744"/>
                <a:ext cx="285853" cy="153888"/>
              </a:xfrm>
              <a:prstGeom prst="rect">
                <a:avLst/>
              </a:prstGeom>
              <a:noFill/>
            </p:spPr>
            <p:txBody>
              <a:bodyPr wrap="square" rtlCol="0">
                <a:spAutoFit/>
              </a:bodyPr>
              <a:lstStyle/>
              <a:p>
                <a:r>
                  <a:rPr lang="en-US" sz="400" dirty="0">
                    <a:latin typeface="Arial Nova Light" panose="020B0304020202020204" pitchFamily="34" charset="0"/>
                  </a:rPr>
                  <a:t>10%</a:t>
                </a:r>
                <a:endParaRPr lang="en-US" dirty="0">
                  <a:latin typeface="Arial Nova Light" panose="020B0304020202020204" pitchFamily="34" charset="0"/>
                </a:endParaRPr>
              </a:p>
            </p:txBody>
          </p:sp>
          <p:sp>
            <p:nvSpPr>
              <p:cNvPr id="213" name="Rectangle 212">
                <a:extLst>
                  <a:ext uri="{FF2B5EF4-FFF2-40B4-BE49-F238E27FC236}">
                    <a16:creationId xmlns:a16="http://schemas.microsoft.com/office/drawing/2014/main" id="{6B756CF4-CA4F-464C-B899-CE75E803A174}"/>
                  </a:ext>
                </a:extLst>
              </p:cNvPr>
              <p:cNvSpPr/>
              <p:nvPr/>
            </p:nvSpPr>
            <p:spPr>
              <a:xfrm>
                <a:off x="-2993285" y="2528632"/>
                <a:ext cx="1039042" cy="86443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6F5FE028-154C-4F75-9C24-5E901CF47EAF}"/>
                  </a:ext>
                </a:extLst>
              </p:cNvPr>
              <p:cNvSpPr/>
              <p:nvPr/>
            </p:nvSpPr>
            <p:spPr>
              <a:xfrm rot="10800000" flipH="1">
                <a:off x="-2105841" y="3241311"/>
                <a:ext cx="45719"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3FF989EA-4C11-464F-B736-4A08A15E7AC0}"/>
                  </a:ext>
                </a:extLst>
              </p:cNvPr>
              <p:cNvSpPr/>
              <p:nvPr/>
            </p:nvSpPr>
            <p:spPr>
              <a:xfrm rot="10800000" flipH="1">
                <a:off x="-2105841" y="3125196"/>
                <a:ext cx="63337"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CFBB3098-5FD3-4E77-A2BC-8C8F10C42C2C}"/>
                  </a:ext>
                </a:extLst>
              </p:cNvPr>
              <p:cNvSpPr/>
              <p:nvPr/>
            </p:nvSpPr>
            <p:spPr>
              <a:xfrm rot="10800000">
                <a:off x="-2174081" y="3010150"/>
                <a:ext cx="67632"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92A6E2B3-D976-4DBD-94EC-C831383A632A}"/>
                  </a:ext>
                </a:extLst>
              </p:cNvPr>
              <p:cNvSpPr/>
              <p:nvPr/>
            </p:nvSpPr>
            <p:spPr>
              <a:xfrm rot="10800000">
                <a:off x="-2354101" y="2894036"/>
                <a:ext cx="247653"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0A9B9716-4301-4948-8DD9-8A095B36F6F4}"/>
                  </a:ext>
                </a:extLst>
              </p:cNvPr>
              <p:cNvSpPr/>
              <p:nvPr/>
            </p:nvSpPr>
            <p:spPr>
              <a:xfrm rot="10800000">
                <a:off x="-2152651" y="2772020"/>
                <a:ext cx="46203"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52CE523-D970-4D00-A1B0-0E339491131A}"/>
                  </a:ext>
                </a:extLst>
              </p:cNvPr>
              <p:cNvSpPr/>
              <p:nvPr/>
            </p:nvSpPr>
            <p:spPr>
              <a:xfrm rot="10800000">
                <a:off x="-2444025" y="2661805"/>
                <a:ext cx="337578"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08A4F8D5-CCC9-4385-B5C4-9CCC217F3D31}"/>
                  </a:ext>
                </a:extLst>
              </p:cNvPr>
              <p:cNvSpPr/>
              <p:nvPr/>
            </p:nvSpPr>
            <p:spPr>
              <a:xfrm rot="10800000">
                <a:off x="-2324101" y="2545691"/>
                <a:ext cx="217653"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4A6FE73E-C37D-4B2F-8DCD-41D5FDE86C99}"/>
                  </a:ext>
                </a:extLst>
              </p:cNvPr>
              <p:cNvSpPr/>
              <p:nvPr/>
            </p:nvSpPr>
            <p:spPr>
              <a:xfrm flipH="1">
                <a:off x="-2879686" y="3227819"/>
                <a:ext cx="45719"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E9EFE800-3712-49A8-8164-C05A401BFD46}"/>
                  </a:ext>
                </a:extLst>
              </p:cNvPr>
              <p:cNvSpPr/>
              <p:nvPr/>
            </p:nvSpPr>
            <p:spPr>
              <a:xfrm flipH="1">
                <a:off x="-2880297" y="3005107"/>
                <a:ext cx="45719"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D43D9305-199E-4346-8D4D-E150773616C4}"/>
                  </a:ext>
                </a:extLst>
              </p:cNvPr>
              <p:cNvSpPr/>
              <p:nvPr/>
            </p:nvSpPr>
            <p:spPr>
              <a:xfrm flipH="1">
                <a:off x="-2941925" y="3120152"/>
                <a:ext cx="107955"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390AF1FD-C148-4919-9511-CDC3587AF8DE}"/>
                  </a:ext>
                </a:extLst>
              </p:cNvPr>
              <p:cNvSpPr/>
              <p:nvPr/>
            </p:nvSpPr>
            <p:spPr>
              <a:xfrm>
                <a:off x="-2834578" y="2547201"/>
                <a:ext cx="45719"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FEC67D13-AEF4-43E4-8F1A-79F264B6275D}"/>
                  </a:ext>
                </a:extLst>
              </p:cNvPr>
              <p:cNvSpPr/>
              <p:nvPr/>
            </p:nvSpPr>
            <p:spPr>
              <a:xfrm>
                <a:off x="-2834577" y="2663316"/>
                <a:ext cx="293788"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C3AEA15A-6561-4EA8-8E58-FB468908E73D}"/>
                  </a:ext>
                </a:extLst>
              </p:cNvPr>
              <p:cNvSpPr/>
              <p:nvPr/>
            </p:nvSpPr>
            <p:spPr>
              <a:xfrm>
                <a:off x="-2834578" y="2779431"/>
                <a:ext cx="107954"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CF600D7F-78B4-4C0E-9770-7F6A96B8393F}"/>
                  </a:ext>
                </a:extLst>
              </p:cNvPr>
              <p:cNvSpPr/>
              <p:nvPr/>
            </p:nvSpPr>
            <p:spPr>
              <a:xfrm>
                <a:off x="-2834579" y="2895546"/>
                <a:ext cx="169868" cy="116115"/>
              </a:xfrm>
              <a:prstGeom prst="rect">
                <a:avLst/>
              </a:prstGeom>
              <a:solidFill>
                <a:srgbClr val="A50021"/>
              </a:solidFill>
              <a:ln>
                <a:solidFill>
                  <a:srgbClr val="FF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a:extLst>
                  <a:ext uri="{FF2B5EF4-FFF2-40B4-BE49-F238E27FC236}">
                    <a16:creationId xmlns:a16="http://schemas.microsoft.com/office/drawing/2014/main" id="{24F5FA94-78B0-4076-AC40-59893B220E0E}"/>
                  </a:ext>
                </a:extLst>
              </p:cNvPr>
              <p:cNvCxnSpPr>
                <a:cxnSpLocks/>
              </p:cNvCxnSpPr>
              <p:nvPr/>
            </p:nvCxnSpPr>
            <p:spPr>
              <a:xfrm>
                <a:off x="-1977781" y="2603748"/>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29" name="Straight Connector 228">
                <a:extLst>
                  <a:ext uri="{FF2B5EF4-FFF2-40B4-BE49-F238E27FC236}">
                    <a16:creationId xmlns:a16="http://schemas.microsoft.com/office/drawing/2014/main" id="{E42CA052-3567-4071-BCA4-7F9FE3E4D146}"/>
                  </a:ext>
                </a:extLst>
              </p:cNvPr>
              <p:cNvCxnSpPr>
                <a:cxnSpLocks/>
              </p:cNvCxnSpPr>
              <p:nvPr/>
            </p:nvCxnSpPr>
            <p:spPr>
              <a:xfrm>
                <a:off x="-1974606" y="2714673"/>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0" name="Straight Connector 229">
                <a:extLst>
                  <a:ext uri="{FF2B5EF4-FFF2-40B4-BE49-F238E27FC236}">
                    <a16:creationId xmlns:a16="http://schemas.microsoft.com/office/drawing/2014/main" id="{48312E35-4200-4C9B-B680-BAFE23030E6B}"/>
                  </a:ext>
                </a:extLst>
              </p:cNvPr>
              <p:cNvCxnSpPr>
                <a:cxnSpLocks/>
              </p:cNvCxnSpPr>
              <p:nvPr/>
            </p:nvCxnSpPr>
            <p:spPr>
              <a:xfrm>
                <a:off x="-1977781" y="283007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1" name="Straight Connector 230">
                <a:extLst>
                  <a:ext uri="{FF2B5EF4-FFF2-40B4-BE49-F238E27FC236}">
                    <a16:creationId xmlns:a16="http://schemas.microsoft.com/office/drawing/2014/main" id="{756300F1-9000-457C-AF75-2C04BBF20A95}"/>
                  </a:ext>
                </a:extLst>
              </p:cNvPr>
              <p:cNvCxnSpPr>
                <a:cxnSpLocks/>
              </p:cNvCxnSpPr>
              <p:nvPr/>
            </p:nvCxnSpPr>
            <p:spPr>
              <a:xfrm>
                <a:off x="-1977781" y="2944522"/>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2" name="Straight Connector 231">
                <a:extLst>
                  <a:ext uri="{FF2B5EF4-FFF2-40B4-BE49-F238E27FC236}">
                    <a16:creationId xmlns:a16="http://schemas.microsoft.com/office/drawing/2014/main" id="{E9129EF1-7644-4D11-8F64-4C97F9A993FC}"/>
                  </a:ext>
                </a:extLst>
              </p:cNvPr>
              <p:cNvCxnSpPr>
                <a:cxnSpLocks/>
              </p:cNvCxnSpPr>
              <p:nvPr/>
            </p:nvCxnSpPr>
            <p:spPr>
              <a:xfrm>
                <a:off x="-1977781" y="306820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3" name="Straight Connector 232">
                <a:extLst>
                  <a:ext uri="{FF2B5EF4-FFF2-40B4-BE49-F238E27FC236}">
                    <a16:creationId xmlns:a16="http://schemas.microsoft.com/office/drawing/2014/main" id="{839023D4-F358-4D20-B033-C2B567F9D4F5}"/>
                  </a:ext>
                </a:extLst>
              </p:cNvPr>
              <p:cNvCxnSpPr>
                <a:cxnSpLocks/>
              </p:cNvCxnSpPr>
              <p:nvPr/>
            </p:nvCxnSpPr>
            <p:spPr>
              <a:xfrm>
                <a:off x="-1977173" y="3176700"/>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4" name="Straight Connector 233">
                <a:extLst>
                  <a:ext uri="{FF2B5EF4-FFF2-40B4-BE49-F238E27FC236}">
                    <a16:creationId xmlns:a16="http://schemas.microsoft.com/office/drawing/2014/main" id="{ED2BE7DA-9E29-49B1-96B7-8C8C2E66D9DB}"/>
                  </a:ext>
                </a:extLst>
              </p:cNvPr>
              <p:cNvCxnSpPr>
                <a:cxnSpLocks/>
              </p:cNvCxnSpPr>
              <p:nvPr/>
            </p:nvCxnSpPr>
            <p:spPr>
              <a:xfrm>
                <a:off x="-1977173" y="3299368"/>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5" name="Straight Connector 234">
                <a:extLst>
                  <a:ext uri="{FF2B5EF4-FFF2-40B4-BE49-F238E27FC236}">
                    <a16:creationId xmlns:a16="http://schemas.microsoft.com/office/drawing/2014/main" id="{DCFE0B54-CA86-4CDE-83EA-BAC8C24827C5}"/>
                  </a:ext>
                </a:extLst>
              </p:cNvPr>
              <p:cNvCxnSpPr>
                <a:cxnSpLocks/>
              </p:cNvCxnSpPr>
              <p:nvPr/>
            </p:nvCxnSpPr>
            <p:spPr>
              <a:xfrm>
                <a:off x="-3015994" y="2603748"/>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6" name="Straight Connector 235">
                <a:extLst>
                  <a:ext uri="{FF2B5EF4-FFF2-40B4-BE49-F238E27FC236}">
                    <a16:creationId xmlns:a16="http://schemas.microsoft.com/office/drawing/2014/main" id="{420C0DAD-81F1-45F0-B77B-12A886A15E7E}"/>
                  </a:ext>
                </a:extLst>
              </p:cNvPr>
              <p:cNvCxnSpPr>
                <a:cxnSpLocks/>
              </p:cNvCxnSpPr>
              <p:nvPr/>
            </p:nvCxnSpPr>
            <p:spPr>
              <a:xfrm>
                <a:off x="-3012819" y="2714673"/>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7" name="Straight Connector 236">
                <a:extLst>
                  <a:ext uri="{FF2B5EF4-FFF2-40B4-BE49-F238E27FC236}">
                    <a16:creationId xmlns:a16="http://schemas.microsoft.com/office/drawing/2014/main" id="{D576B725-D28B-4D94-8D80-CDADE82436A6}"/>
                  </a:ext>
                </a:extLst>
              </p:cNvPr>
              <p:cNvCxnSpPr>
                <a:cxnSpLocks/>
              </p:cNvCxnSpPr>
              <p:nvPr/>
            </p:nvCxnSpPr>
            <p:spPr>
              <a:xfrm>
                <a:off x="-3015994" y="283007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8" name="Straight Connector 237">
                <a:extLst>
                  <a:ext uri="{FF2B5EF4-FFF2-40B4-BE49-F238E27FC236}">
                    <a16:creationId xmlns:a16="http://schemas.microsoft.com/office/drawing/2014/main" id="{681BA75D-18DA-46DE-BCE8-2DF9EAD71F8B}"/>
                  </a:ext>
                </a:extLst>
              </p:cNvPr>
              <p:cNvCxnSpPr>
                <a:cxnSpLocks/>
              </p:cNvCxnSpPr>
              <p:nvPr/>
            </p:nvCxnSpPr>
            <p:spPr>
              <a:xfrm>
                <a:off x="-3015994" y="2944522"/>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39" name="Straight Connector 238">
                <a:extLst>
                  <a:ext uri="{FF2B5EF4-FFF2-40B4-BE49-F238E27FC236}">
                    <a16:creationId xmlns:a16="http://schemas.microsoft.com/office/drawing/2014/main" id="{DA78185C-5919-4724-8A33-C6C727F22F4C}"/>
                  </a:ext>
                </a:extLst>
              </p:cNvPr>
              <p:cNvCxnSpPr>
                <a:cxnSpLocks/>
              </p:cNvCxnSpPr>
              <p:nvPr/>
            </p:nvCxnSpPr>
            <p:spPr>
              <a:xfrm>
                <a:off x="-3015994" y="3068207"/>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40" name="Straight Connector 239">
                <a:extLst>
                  <a:ext uri="{FF2B5EF4-FFF2-40B4-BE49-F238E27FC236}">
                    <a16:creationId xmlns:a16="http://schemas.microsoft.com/office/drawing/2014/main" id="{E743BFC4-8BD7-4DAA-9AD4-CB2D0F1D8664}"/>
                  </a:ext>
                </a:extLst>
              </p:cNvPr>
              <p:cNvCxnSpPr>
                <a:cxnSpLocks/>
              </p:cNvCxnSpPr>
              <p:nvPr/>
            </p:nvCxnSpPr>
            <p:spPr>
              <a:xfrm>
                <a:off x="-3015386" y="3176700"/>
                <a:ext cx="51901" cy="0"/>
              </a:xfrm>
              <a:prstGeom prst="line">
                <a:avLst/>
              </a:prstGeom>
            </p:spPr>
            <p:style>
              <a:lnRef idx="3">
                <a:schemeClr val="dk1"/>
              </a:lnRef>
              <a:fillRef idx="0">
                <a:schemeClr val="dk1"/>
              </a:fillRef>
              <a:effectRef idx="2">
                <a:schemeClr val="dk1"/>
              </a:effectRef>
              <a:fontRef idx="minor">
                <a:schemeClr val="tx1"/>
              </a:fontRef>
            </p:style>
          </p:cxnSp>
          <p:cxnSp>
            <p:nvCxnSpPr>
              <p:cNvPr id="241" name="Straight Connector 240">
                <a:extLst>
                  <a:ext uri="{FF2B5EF4-FFF2-40B4-BE49-F238E27FC236}">
                    <a16:creationId xmlns:a16="http://schemas.microsoft.com/office/drawing/2014/main" id="{2EC41E38-2D03-4364-8BF1-0D72881A85BA}"/>
                  </a:ext>
                </a:extLst>
              </p:cNvPr>
              <p:cNvCxnSpPr>
                <a:cxnSpLocks/>
              </p:cNvCxnSpPr>
              <p:nvPr/>
            </p:nvCxnSpPr>
            <p:spPr>
              <a:xfrm>
                <a:off x="-3015386" y="3299368"/>
                <a:ext cx="51901" cy="0"/>
              </a:xfrm>
              <a:prstGeom prst="line">
                <a:avLst/>
              </a:prstGeom>
            </p:spPr>
            <p:style>
              <a:lnRef idx="3">
                <a:schemeClr val="dk1"/>
              </a:lnRef>
              <a:fillRef idx="0">
                <a:schemeClr val="dk1"/>
              </a:fillRef>
              <a:effectRef idx="2">
                <a:schemeClr val="dk1"/>
              </a:effectRef>
              <a:fontRef idx="minor">
                <a:schemeClr val="tx1"/>
              </a:fontRef>
            </p:style>
          </p:cxnSp>
          <p:sp>
            <p:nvSpPr>
              <p:cNvPr id="242" name="TextBox 241">
                <a:extLst>
                  <a:ext uri="{FF2B5EF4-FFF2-40B4-BE49-F238E27FC236}">
                    <a16:creationId xmlns:a16="http://schemas.microsoft.com/office/drawing/2014/main" id="{D580B21B-AF85-4AD6-8690-8112A7714D85}"/>
                  </a:ext>
                </a:extLst>
              </p:cNvPr>
              <p:cNvSpPr txBox="1"/>
              <p:nvPr/>
            </p:nvSpPr>
            <p:spPr>
              <a:xfrm>
                <a:off x="-2002847" y="2508716"/>
                <a:ext cx="429926" cy="184666"/>
              </a:xfrm>
              <a:prstGeom prst="rect">
                <a:avLst/>
              </a:prstGeom>
              <a:noFill/>
            </p:spPr>
            <p:txBody>
              <a:bodyPr wrap="none" rtlCol="0">
                <a:spAutoFit/>
              </a:bodyPr>
              <a:lstStyle/>
              <a:p>
                <a:r>
                  <a:rPr lang="en-US" sz="600" dirty="0">
                    <a:latin typeface="Arial Nova Light" panose="020B0304020202020204" pitchFamily="34" charset="0"/>
                  </a:rPr>
                  <a:t>Voxel 1</a:t>
                </a:r>
                <a:endParaRPr lang="en-US" sz="1600" dirty="0">
                  <a:latin typeface="Arial Nova Light" panose="020B0304020202020204" pitchFamily="34" charset="0"/>
                </a:endParaRPr>
              </a:p>
            </p:txBody>
          </p:sp>
          <p:sp>
            <p:nvSpPr>
              <p:cNvPr id="243" name="TextBox 242">
                <a:extLst>
                  <a:ext uri="{FF2B5EF4-FFF2-40B4-BE49-F238E27FC236}">
                    <a16:creationId xmlns:a16="http://schemas.microsoft.com/office/drawing/2014/main" id="{F8A99D82-080C-4859-9255-ADBA5EFDBF5E}"/>
                  </a:ext>
                </a:extLst>
              </p:cNvPr>
              <p:cNvSpPr txBox="1"/>
              <p:nvPr/>
            </p:nvSpPr>
            <p:spPr>
              <a:xfrm>
                <a:off x="-2002847" y="2617984"/>
                <a:ext cx="429926" cy="184666"/>
              </a:xfrm>
              <a:prstGeom prst="rect">
                <a:avLst/>
              </a:prstGeom>
              <a:noFill/>
            </p:spPr>
            <p:txBody>
              <a:bodyPr wrap="none" rtlCol="0">
                <a:spAutoFit/>
              </a:bodyPr>
              <a:lstStyle/>
              <a:p>
                <a:r>
                  <a:rPr lang="en-US" sz="600" dirty="0">
                    <a:latin typeface="Arial Nova Light" panose="020B0304020202020204" pitchFamily="34" charset="0"/>
                  </a:rPr>
                  <a:t>Voxel 2</a:t>
                </a:r>
                <a:endParaRPr lang="en-US" sz="1600" dirty="0">
                  <a:latin typeface="Arial Nova Light" panose="020B0304020202020204" pitchFamily="34" charset="0"/>
                </a:endParaRPr>
              </a:p>
            </p:txBody>
          </p:sp>
          <p:sp>
            <p:nvSpPr>
              <p:cNvPr id="244" name="TextBox 243">
                <a:extLst>
                  <a:ext uri="{FF2B5EF4-FFF2-40B4-BE49-F238E27FC236}">
                    <a16:creationId xmlns:a16="http://schemas.microsoft.com/office/drawing/2014/main" id="{81DF8E8E-1EF2-44C4-9243-BC15725DE087}"/>
                  </a:ext>
                </a:extLst>
              </p:cNvPr>
              <p:cNvSpPr txBox="1"/>
              <p:nvPr/>
            </p:nvSpPr>
            <p:spPr>
              <a:xfrm>
                <a:off x="-2002847" y="2734953"/>
                <a:ext cx="429926" cy="184666"/>
              </a:xfrm>
              <a:prstGeom prst="rect">
                <a:avLst/>
              </a:prstGeom>
              <a:noFill/>
            </p:spPr>
            <p:txBody>
              <a:bodyPr wrap="none" rtlCol="0">
                <a:spAutoFit/>
              </a:bodyPr>
              <a:lstStyle/>
              <a:p>
                <a:r>
                  <a:rPr lang="en-US" sz="600" dirty="0">
                    <a:latin typeface="Arial Nova Light" panose="020B0304020202020204" pitchFamily="34" charset="0"/>
                  </a:rPr>
                  <a:t>Voxel 3</a:t>
                </a:r>
                <a:endParaRPr lang="en-US" sz="1600" dirty="0">
                  <a:latin typeface="Arial Nova Light" panose="020B0304020202020204" pitchFamily="34" charset="0"/>
                </a:endParaRPr>
              </a:p>
            </p:txBody>
          </p:sp>
          <p:sp>
            <p:nvSpPr>
              <p:cNvPr id="245" name="TextBox 244">
                <a:extLst>
                  <a:ext uri="{FF2B5EF4-FFF2-40B4-BE49-F238E27FC236}">
                    <a16:creationId xmlns:a16="http://schemas.microsoft.com/office/drawing/2014/main" id="{53245354-E5E9-4B31-BA9B-618141AD770A}"/>
                  </a:ext>
                </a:extLst>
              </p:cNvPr>
              <p:cNvSpPr txBox="1"/>
              <p:nvPr/>
            </p:nvSpPr>
            <p:spPr>
              <a:xfrm>
                <a:off x="-2000741" y="2847844"/>
                <a:ext cx="429926" cy="184666"/>
              </a:xfrm>
              <a:prstGeom prst="rect">
                <a:avLst/>
              </a:prstGeom>
              <a:noFill/>
            </p:spPr>
            <p:txBody>
              <a:bodyPr wrap="none" rtlCol="0">
                <a:spAutoFit/>
              </a:bodyPr>
              <a:lstStyle/>
              <a:p>
                <a:r>
                  <a:rPr lang="en-US" sz="600" dirty="0">
                    <a:latin typeface="Arial Nova Light" panose="020B0304020202020204" pitchFamily="34" charset="0"/>
                  </a:rPr>
                  <a:t>Voxel 4</a:t>
                </a:r>
                <a:endParaRPr lang="en-US" sz="1600" dirty="0">
                  <a:latin typeface="Arial Nova Light" panose="020B0304020202020204" pitchFamily="34" charset="0"/>
                </a:endParaRPr>
              </a:p>
            </p:txBody>
          </p:sp>
          <p:sp>
            <p:nvSpPr>
              <p:cNvPr id="246" name="TextBox 245">
                <a:extLst>
                  <a:ext uri="{FF2B5EF4-FFF2-40B4-BE49-F238E27FC236}">
                    <a16:creationId xmlns:a16="http://schemas.microsoft.com/office/drawing/2014/main" id="{3D69518F-B960-4862-9366-9D20FC4E7A31}"/>
                  </a:ext>
                </a:extLst>
              </p:cNvPr>
              <p:cNvSpPr txBox="1"/>
              <p:nvPr/>
            </p:nvSpPr>
            <p:spPr>
              <a:xfrm>
                <a:off x="-2007601" y="3078173"/>
                <a:ext cx="324128" cy="184666"/>
              </a:xfrm>
              <a:prstGeom prst="rect">
                <a:avLst/>
              </a:prstGeom>
              <a:noFill/>
            </p:spPr>
            <p:txBody>
              <a:bodyPr wrap="none" rtlCol="0">
                <a:spAutoFit/>
              </a:bodyPr>
              <a:lstStyle/>
              <a:p>
                <a:r>
                  <a:rPr lang="en-US" sz="600" dirty="0">
                    <a:latin typeface="Arial Nova Light" panose="020B0304020202020204" pitchFamily="34" charset="0"/>
                  </a:rPr>
                  <a:t>   …</a:t>
                </a:r>
                <a:endParaRPr lang="en-US" sz="1600" dirty="0">
                  <a:latin typeface="Arial Nova Light" panose="020B0304020202020204" pitchFamily="34" charset="0"/>
                </a:endParaRPr>
              </a:p>
            </p:txBody>
          </p:sp>
          <p:sp>
            <p:nvSpPr>
              <p:cNvPr id="247" name="TextBox 246">
                <a:extLst>
                  <a:ext uri="{FF2B5EF4-FFF2-40B4-BE49-F238E27FC236}">
                    <a16:creationId xmlns:a16="http://schemas.microsoft.com/office/drawing/2014/main" id="{1B4CA321-7784-485A-8CA4-9EEEDDC9A547}"/>
                  </a:ext>
                </a:extLst>
              </p:cNvPr>
              <p:cNvSpPr txBox="1"/>
              <p:nvPr/>
            </p:nvSpPr>
            <p:spPr>
              <a:xfrm>
                <a:off x="-1999892" y="3207268"/>
                <a:ext cx="433132" cy="184666"/>
              </a:xfrm>
              <a:prstGeom prst="rect">
                <a:avLst/>
              </a:prstGeom>
              <a:noFill/>
            </p:spPr>
            <p:txBody>
              <a:bodyPr wrap="none" rtlCol="0">
                <a:spAutoFit/>
              </a:bodyPr>
              <a:lstStyle/>
              <a:p>
                <a:r>
                  <a:rPr lang="en-US" sz="600" dirty="0">
                    <a:latin typeface="Arial Nova Light" panose="020B0304020202020204" pitchFamily="34" charset="0"/>
                  </a:rPr>
                  <a:t>Voxel X</a:t>
                </a:r>
                <a:endParaRPr lang="en-US" sz="1600" dirty="0">
                  <a:latin typeface="Arial Nova Light" panose="020B0304020202020204" pitchFamily="34" charset="0"/>
                </a:endParaRPr>
              </a:p>
            </p:txBody>
          </p:sp>
          <p:sp>
            <p:nvSpPr>
              <p:cNvPr id="248" name="TextBox 247">
                <a:extLst>
                  <a:ext uri="{FF2B5EF4-FFF2-40B4-BE49-F238E27FC236}">
                    <a16:creationId xmlns:a16="http://schemas.microsoft.com/office/drawing/2014/main" id="{5F046999-71CB-45CD-8D4D-FBA5950CD80D}"/>
                  </a:ext>
                </a:extLst>
              </p:cNvPr>
              <p:cNvSpPr txBox="1"/>
              <p:nvPr/>
            </p:nvSpPr>
            <p:spPr>
              <a:xfrm>
                <a:off x="-3365100" y="2503396"/>
                <a:ext cx="429926" cy="184666"/>
              </a:xfrm>
              <a:prstGeom prst="rect">
                <a:avLst/>
              </a:prstGeom>
              <a:noFill/>
            </p:spPr>
            <p:txBody>
              <a:bodyPr wrap="none" rtlCol="0">
                <a:spAutoFit/>
              </a:bodyPr>
              <a:lstStyle/>
              <a:p>
                <a:r>
                  <a:rPr lang="en-US" sz="600" dirty="0">
                    <a:latin typeface="Arial Nova Light" panose="020B0304020202020204" pitchFamily="34" charset="0"/>
                  </a:rPr>
                  <a:t>Voxel 1</a:t>
                </a:r>
                <a:endParaRPr lang="en-US" sz="1600" dirty="0">
                  <a:latin typeface="Arial Nova Light" panose="020B0304020202020204" pitchFamily="34" charset="0"/>
                </a:endParaRPr>
              </a:p>
            </p:txBody>
          </p:sp>
          <p:sp>
            <p:nvSpPr>
              <p:cNvPr id="249" name="TextBox 248">
                <a:extLst>
                  <a:ext uri="{FF2B5EF4-FFF2-40B4-BE49-F238E27FC236}">
                    <a16:creationId xmlns:a16="http://schemas.microsoft.com/office/drawing/2014/main" id="{52AF6D74-7963-4B8E-9195-BC31ED880856}"/>
                  </a:ext>
                </a:extLst>
              </p:cNvPr>
              <p:cNvSpPr txBox="1"/>
              <p:nvPr/>
            </p:nvSpPr>
            <p:spPr>
              <a:xfrm>
                <a:off x="-3365100" y="2612664"/>
                <a:ext cx="429926" cy="184666"/>
              </a:xfrm>
              <a:prstGeom prst="rect">
                <a:avLst/>
              </a:prstGeom>
              <a:noFill/>
            </p:spPr>
            <p:txBody>
              <a:bodyPr wrap="none" rtlCol="0">
                <a:spAutoFit/>
              </a:bodyPr>
              <a:lstStyle/>
              <a:p>
                <a:r>
                  <a:rPr lang="en-US" sz="600" dirty="0">
                    <a:latin typeface="Arial Nova Light" panose="020B0304020202020204" pitchFamily="34" charset="0"/>
                  </a:rPr>
                  <a:t>Voxel 2</a:t>
                </a:r>
                <a:endParaRPr lang="en-US" sz="1600" dirty="0">
                  <a:latin typeface="Arial Nova Light" panose="020B0304020202020204" pitchFamily="34" charset="0"/>
                </a:endParaRPr>
              </a:p>
            </p:txBody>
          </p:sp>
          <p:sp>
            <p:nvSpPr>
              <p:cNvPr id="250" name="TextBox 249">
                <a:extLst>
                  <a:ext uri="{FF2B5EF4-FFF2-40B4-BE49-F238E27FC236}">
                    <a16:creationId xmlns:a16="http://schemas.microsoft.com/office/drawing/2014/main" id="{CB5C0DAD-E25A-4C69-AB8F-B1D5ED85AE4A}"/>
                  </a:ext>
                </a:extLst>
              </p:cNvPr>
              <p:cNvSpPr txBox="1"/>
              <p:nvPr/>
            </p:nvSpPr>
            <p:spPr>
              <a:xfrm>
                <a:off x="-3365100" y="2729633"/>
                <a:ext cx="429926" cy="184666"/>
              </a:xfrm>
              <a:prstGeom prst="rect">
                <a:avLst/>
              </a:prstGeom>
              <a:noFill/>
            </p:spPr>
            <p:txBody>
              <a:bodyPr wrap="none" rtlCol="0">
                <a:spAutoFit/>
              </a:bodyPr>
              <a:lstStyle/>
              <a:p>
                <a:r>
                  <a:rPr lang="en-US" sz="600" dirty="0">
                    <a:latin typeface="Arial Nova Light" panose="020B0304020202020204" pitchFamily="34" charset="0"/>
                  </a:rPr>
                  <a:t>Voxel 3</a:t>
                </a:r>
                <a:endParaRPr lang="en-US" sz="1600" dirty="0">
                  <a:latin typeface="Arial Nova Light" panose="020B0304020202020204" pitchFamily="34" charset="0"/>
                </a:endParaRPr>
              </a:p>
            </p:txBody>
          </p:sp>
          <p:sp>
            <p:nvSpPr>
              <p:cNvPr id="251" name="TextBox 250">
                <a:extLst>
                  <a:ext uri="{FF2B5EF4-FFF2-40B4-BE49-F238E27FC236}">
                    <a16:creationId xmlns:a16="http://schemas.microsoft.com/office/drawing/2014/main" id="{78BF6958-495A-4A31-9420-F40D321A340E}"/>
                  </a:ext>
                </a:extLst>
              </p:cNvPr>
              <p:cNvSpPr txBox="1"/>
              <p:nvPr/>
            </p:nvSpPr>
            <p:spPr>
              <a:xfrm>
                <a:off x="-3362994" y="2842524"/>
                <a:ext cx="429926" cy="184666"/>
              </a:xfrm>
              <a:prstGeom prst="rect">
                <a:avLst/>
              </a:prstGeom>
              <a:noFill/>
            </p:spPr>
            <p:txBody>
              <a:bodyPr wrap="none" rtlCol="0">
                <a:spAutoFit/>
              </a:bodyPr>
              <a:lstStyle/>
              <a:p>
                <a:r>
                  <a:rPr lang="en-US" sz="600" dirty="0">
                    <a:latin typeface="Arial Nova Light" panose="020B0304020202020204" pitchFamily="34" charset="0"/>
                  </a:rPr>
                  <a:t>Voxel 4</a:t>
                </a:r>
                <a:endParaRPr lang="en-US" sz="1600" dirty="0">
                  <a:latin typeface="Arial Nova Light" panose="020B0304020202020204" pitchFamily="34" charset="0"/>
                </a:endParaRPr>
              </a:p>
            </p:txBody>
          </p:sp>
          <p:sp>
            <p:nvSpPr>
              <p:cNvPr id="252" name="TextBox 251">
                <a:extLst>
                  <a:ext uri="{FF2B5EF4-FFF2-40B4-BE49-F238E27FC236}">
                    <a16:creationId xmlns:a16="http://schemas.microsoft.com/office/drawing/2014/main" id="{E0839D96-A839-42E4-9CFB-C9783E211072}"/>
                  </a:ext>
                </a:extLst>
              </p:cNvPr>
              <p:cNvSpPr txBox="1"/>
              <p:nvPr/>
            </p:nvSpPr>
            <p:spPr>
              <a:xfrm>
                <a:off x="-3369854" y="3072853"/>
                <a:ext cx="386644" cy="184666"/>
              </a:xfrm>
              <a:prstGeom prst="rect">
                <a:avLst/>
              </a:prstGeom>
              <a:noFill/>
            </p:spPr>
            <p:txBody>
              <a:bodyPr wrap="none" rtlCol="0">
                <a:spAutoFit/>
              </a:bodyPr>
              <a:lstStyle/>
              <a:p>
                <a:r>
                  <a:rPr lang="en-US" sz="600" dirty="0">
                    <a:latin typeface="Arial Nova Light" panose="020B0304020202020204" pitchFamily="34" charset="0"/>
                  </a:rPr>
                  <a:t>      …</a:t>
                </a:r>
                <a:endParaRPr lang="en-US" sz="1600" dirty="0">
                  <a:latin typeface="Arial Nova Light" panose="020B0304020202020204" pitchFamily="34" charset="0"/>
                </a:endParaRPr>
              </a:p>
            </p:txBody>
          </p:sp>
          <p:sp>
            <p:nvSpPr>
              <p:cNvPr id="253" name="TextBox 252">
                <a:extLst>
                  <a:ext uri="{FF2B5EF4-FFF2-40B4-BE49-F238E27FC236}">
                    <a16:creationId xmlns:a16="http://schemas.microsoft.com/office/drawing/2014/main" id="{D0A12924-D767-4A0D-917A-AD1E06DC81CA}"/>
                  </a:ext>
                </a:extLst>
              </p:cNvPr>
              <p:cNvSpPr txBox="1"/>
              <p:nvPr/>
            </p:nvSpPr>
            <p:spPr>
              <a:xfrm>
                <a:off x="-3362145" y="3201948"/>
                <a:ext cx="433132" cy="184666"/>
              </a:xfrm>
              <a:prstGeom prst="rect">
                <a:avLst/>
              </a:prstGeom>
              <a:noFill/>
            </p:spPr>
            <p:txBody>
              <a:bodyPr wrap="none" rtlCol="0">
                <a:spAutoFit/>
              </a:bodyPr>
              <a:lstStyle/>
              <a:p>
                <a:r>
                  <a:rPr lang="en-US" sz="600" dirty="0">
                    <a:latin typeface="Arial Nova Light" panose="020B0304020202020204" pitchFamily="34" charset="0"/>
                  </a:rPr>
                  <a:t>Voxel X</a:t>
                </a:r>
                <a:endParaRPr lang="en-US" sz="1600" dirty="0">
                  <a:latin typeface="Arial Nova Light" panose="020B0304020202020204" pitchFamily="34" charset="0"/>
                </a:endParaRPr>
              </a:p>
            </p:txBody>
          </p:sp>
          <p:sp>
            <p:nvSpPr>
              <p:cNvPr id="254" name="TextBox 253">
                <a:extLst>
                  <a:ext uri="{FF2B5EF4-FFF2-40B4-BE49-F238E27FC236}">
                    <a16:creationId xmlns:a16="http://schemas.microsoft.com/office/drawing/2014/main" id="{9B9FAD1A-5BA4-4563-8DE1-6B7C98D17002}"/>
                  </a:ext>
                </a:extLst>
              </p:cNvPr>
              <p:cNvSpPr txBox="1"/>
              <p:nvPr/>
            </p:nvSpPr>
            <p:spPr>
              <a:xfrm>
                <a:off x="-3012209" y="3435731"/>
                <a:ext cx="1107996" cy="184666"/>
              </a:xfrm>
              <a:prstGeom prst="rect">
                <a:avLst/>
              </a:prstGeom>
              <a:noFill/>
            </p:spPr>
            <p:txBody>
              <a:bodyPr wrap="none" rtlCol="0">
                <a:spAutoFit/>
              </a:bodyPr>
              <a:lstStyle/>
              <a:p>
                <a:r>
                  <a:rPr lang="en-US" sz="600" dirty="0">
                    <a:latin typeface="Arial Nova Light" panose="020B0304020202020204" pitchFamily="34" charset="0"/>
                  </a:rPr>
                  <a:t>% Change in Neural Activity</a:t>
                </a:r>
              </a:p>
            </p:txBody>
          </p:sp>
          <p:cxnSp>
            <p:nvCxnSpPr>
              <p:cNvPr id="255" name="Straight Connector 254">
                <a:extLst>
                  <a:ext uri="{FF2B5EF4-FFF2-40B4-BE49-F238E27FC236}">
                    <a16:creationId xmlns:a16="http://schemas.microsoft.com/office/drawing/2014/main" id="{F056C0F0-4FF6-41EC-8811-BE600AAC7124}"/>
                  </a:ext>
                </a:extLst>
              </p:cNvPr>
              <p:cNvCxnSpPr/>
              <p:nvPr/>
            </p:nvCxnSpPr>
            <p:spPr>
              <a:xfrm>
                <a:off x="-2835366"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6" name="Straight Connector 255">
                <a:extLst>
                  <a:ext uri="{FF2B5EF4-FFF2-40B4-BE49-F238E27FC236}">
                    <a16:creationId xmlns:a16="http://schemas.microsoft.com/office/drawing/2014/main" id="{234AD84D-778D-4F8E-833D-B5A99CE1A087}"/>
                  </a:ext>
                </a:extLst>
              </p:cNvPr>
              <p:cNvCxnSpPr/>
              <p:nvPr/>
            </p:nvCxnSpPr>
            <p:spPr>
              <a:xfrm>
                <a:off x="-2935195"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7" name="Straight Connector 256">
                <a:extLst>
                  <a:ext uri="{FF2B5EF4-FFF2-40B4-BE49-F238E27FC236}">
                    <a16:creationId xmlns:a16="http://schemas.microsoft.com/office/drawing/2014/main" id="{AB0E923C-C3F5-4793-B3D4-40FE2739A81C}"/>
                  </a:ext>
                </a:extLst>
              </p:cNvPr>
              <p:cNvCxnSpPr/>
              <p:nvPr/>
            </p:nvCxnSpPr>
            <p:spPr>
              <a:xfrm>
                <a:off x="-2538567"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8" name="Straight Connector 257">
                <a:extLst>
                  <a:ext uri="{FF2B5EF4-FFF2-40B4-BE49-F238E27FC236}">
                    <a16:creationId xmlns:a16="http://schemas.microsoft.com/office/drawing/2014/main" id="{3527DD39-ADB2-4731-8419-EA1D11B7BABC}"/>
                  </a:ext>
                </a:extLst>
              </p:cNvPr>
              <p:cNvCxnSpPr/>
              <p:nvPr/>
            </p:nvCxnSpPr>
            <p:spPr>
              <a:xfrm>
                <a:off x="-2689929" y="3366333"/>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59" name="Straight Connector 258">
                <a:extLst>
                  <a:ext uri="{FF2B5EF4-FFF2-40B4-BE49-F238E27FC236}">
                    <a16:creationId xmlns:a16="http://schemas.microsoft.com/office/drawing/2014/main" id="{2CEA65A5-6AE1-4C0A-B7C0-575EBF2990DF}"/>
                  </a:ext>
                </a:extLst>
              </p:cNvPr>
              <p:cNvCxnSpPr/>
              <p:nvPr/>
            </p:nvCxnSpPr>
            <p:spPr>
              <a:xfrm>
                <a:off x="-2105841" y="3367961"/>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60" name="Straight Connector 259">
                <a:extLst>
                  <a:ext uri="{FF2B5EF4-FFF2-40B4-BE49-F238E27FC236}">
                    <a16:creationId xmlns:a16="http://schemas.microsoft.com/office/drawing/2014/main" id="{08BF8363-75FE-4F0C-9853-72208D0F6AF6}"/>
                  </a:ext>
                </a:extLst>
              </p:cNvPr>
              <p:cNvCxnSpPr/>
              <p:nvPr/>
            </p:nvCxnSpPr>
            <p:spPr>
              <a:xfrm>
                <a:off x="-2005152" y="3362785"/>
                <a:ext cx="0" cy="47658"/>
              </a:xfrm>
              <a:prstGeom prst="line">
                <a:avLst/>
              </a:prstGeom>
            </p:spPr>
            <p:style>
              <a:lnRef idx="3">
                <a:schemeClr val="dk1"/>
              </a:lnRef>
              <a:fillRef idx="0">
                <a:schemeClr val="dk1"/>
              </a:fillRef>
              <a:effectRef idx="2">
                <a:schemeClr val="dk1"/>
              </a:effectRef>
              <a:fontRef idx="minor">
                <a:schemeClr val="tx1"/>
              </a:fontRef>
            </p:style>
          </p:cxnSp>
          <p:sp>
            <p:nvSpPr>
              <p:cNvPr id="261" name="TextBox 260">
                <a:extLst>
                  <a:ext uri="{FF2B5EF4-FFF2-40B4-BE49-F238E27FC236}">
                    <a16:creationId xmlns:a16="http://schemas.microsoft.com/office/drawing/2014/main" id="{080B19EB-1297-4AEC-A266-0BE5CCFE16DA}"/>
                  </a:ext>
                </a:extLst>
              </p:cNvPr>
              <p:cNvSpPr txBox="1"/>
              <p:nvPr/>
            </p:nvSpPr>
            <p:spPr>
              <a:xfrm>
                <a:off x="-3063791" y="3364384"/>
                <a:ext cx="276038" cy="153888"/>
              </a:xfrm>
              <a:prstGeom prst="rect">
                <a:avLst/>
              </a:prstGeom>
              <a:noFill/>
            </p:spPr>
            <p:txBody>
              <a:bodyPr wrap="none" rtlCol="0">
                <a:spAutoFit/>
              </a:bodyPr>
              <a:lstStyle/>
              <a:p>
                <a:r>
                  <a:rPr lang="en-US" sz="400" dirty="0">
                    <a:latin typeface="Arial Nova Light" panose="020B0304020202020204" pitchFamily="34" charset="0"/>
                  </a:rPr>
                  <a:t>-5%</a:t>
                </a:r>
                <a:endParaRPr lang="en-US" dirty="0">
                  <a:latin typeface="Arial Nova Light" panose="020B0304020202020204" pitchFamily="34" charset="0"/>
                </a:endParaRPr>
              </a:p>
            </p:txBody>
          </p:sp>
          <p:sp>
            <p:nvSpPr>
              <p:cNvPr id="262" name="TextBox 261">
                <a:extLst>
                  <a:ext uri="{FF2B5EF4-FFF2-40B4-BE49-F238E27FC236}">
                    <a16:creationId xmlns:a16="http://schemas.microsoft.com/office/drawing/2014/main" id="{1EE3D371-EB0D-4236-B059-E6D742CC126E}"/>
                  </a:ext>
                </a:extLst>
              </p:cNvPr>
              <p:cNvSpPr txBox="1"/>
              <p:nvPr/>
            </p:nvSpPr>
            <p:spPr>
              <a:xfrm>
                <a:off x="-2129319" y="3365269"/>
                <a:ext cx="276038" cy="153888"/>
              </a:xfrm>
              <a:prstGeom prst="rect">
                <a:avLst/>
              </a:prstGeom>
              <a:noFill/>
            </p:spPr>
            <p:txBody>
              <a:bodyPr wrap="none" rtlCol="0">
                <a:spAutoFit/>
              </a:bodyPr>
              <a:lstStyle/>
              <a:p>
                <a:r>
                  <a:rPr lang="en-US" sz="400" dirty="0">
                    <a:latin typeface="Arial Nova Light" panose="020B0304020202020204" pitchFamily="34" charset="0"/>
                  </a:rPr>
                  <a:t>-5%</a:t>
                </a:r>
                <a:endParaRPr lang="en-US" dirty="0">
                  <a:latin typeface="Arial Nova Light" panose="020B0304020202020204" pitchFamily="34" charset="0"/>
                </a:endParaRPr>
              </a:p>
            </p:txBody>
          </p:sp>
          <p:sp>
            <p:nvSpPr>
              <p:cNvPr id="263" name="TextBox 262">
                <a:extLst>
                  <a:ext uri="{FF2B5EF4-FFF2-40B4-BE49-F238E27FC236}">
                    <a16:creationId xmlns:a16="http://schemas.microsoft.com/office/drawing/2014/main" id="{4DEB2068-114D-4E2B-B04F-C632AA6CBC3D}"/>
                  </a:ext>
                </a:extLst>
              </p:cNvPr>
              <p:cNvSpPr txBox="1"/>
              <p:nvPr/>
            </p:nvSpPr>
            <p:spPr>
              <a:xfrm>
                <a:off x="-2548241" y="3361340"/>
                <a:ext cx="287258" cy="153888"/>
              </a:xfrm>
              <a:prstGeom prst="rect">
                <a:avLst/>
              </a:prstGeom>
              <a:noFill/>
            </p:spPr>
            <p:txBody>
              <a:bodyPr wrap="none" rtlCol="0">
                <a:spAutoFit/>
              </a:bodyPr>
              <a:lstStyle/>
              <a:p>
                <a:r>
                  <a:rPr lang="en-US" sz="400" dirty="0">
                    <a:latin typeface="Arial Nova Light" panose="020B0304020202020204" pitchFamily="34" charset="0"/>
                  </a:rPr>
                  <a:t>20%</a:t>
                </a:r>
                <a:endParaRPr lang="en-US" dirty="0">
                  <a:latin typeface="Arial Nova Light" panose="020B0304020202020204" pitchFamily="34" charset="0"/>
                </a:endParaRPr>
              </a:p>
            </p:txBody>
          </p:sp>
          <p:cxnSp>
            <p:nvCxnSpPr>
              <p:cNvPr id="264" name="Straight Connector 263">
                <a:extLst>
                  <a:ext uri="{FF2B5EF4-FFF2-40B4-BE49-F238E27FC236}">
                    <a16:creationId xmlns:a16="http://schemas.microsoft.com/office/drawing/2014/main" id="{282E6CB3-6AC6-438A-9DD7-42E52EDAF54C}"/>
                  </a:ext>
                </a:extLst>
              </p:cNvPr>
              <p:cNvCxnSpPr/>
              <p:nvPr/>
            </p:nvCxnSpPr>
            <p:spPr>
              <a:xfrm>
                <a:off x="-2415053" y="3368066"/>
                <a:ext cx="0" cy="47658"/>
              </a:xfrm>
              <a:prstGeom prst="line">
                <a:avLst/>
              </a:prstGeom>
            </p:spPr>
            <p:style>
              <a:lnRef idx="3">
                <a:schemeClr val="dk1"/>
              </a:lnRef>
              <a:fillRef idx="0">
                <a:schemeClr val="dk1"/>
              </a:fillRef>
              <a:effectRef idx="2">
                <a:schemeClr val="dk1"/>
              </a:effectRef>
              <a:fontRef idx="minor">
                <a:schemeClr val="tx1"/>
              </a:fontRef>
            </p:style>
          </p:cxnSp>
          <p:sp>
            <p:nvSpPr>
              <p:cNvPr id="265" name="TextBox 264">
                <a:extLst>
                  <a:ext uri="{FF2B5EF4-FFF2-40B4-BE49-F238E27FC236}">
                    <a16:creationId xmlns:a16="http://schemas.microsoft.com/office/drawing/2014/main" id="{F65D51E2-19B4-4271-B356-AC4CB8A607F0}"/>
                  </a:ext>
                </a:extLst>
              </p:cNvPr>
              <p:cNvSpPr txBox="1"/>
              <p:nvPr/>
            </p:nvSpPr>
            <p:spPr>
              <a:xfrm>
                <a:off x="-2381537" y="3362707"/>
                <a:ext cx="285853" cy="153888"/>
              </a:xfrm>
              <a:prstGeom prst="rect">
                <a:avLst/>
              </a:prstGeom>
              <a:noFill/>
            </p:spPr>
            <p:txBody>
              <a:bodyPr wrap="square" rtlCol="0">
                <a:spAutoFit/>
              </a:bodyPr>
              <a:lstStyle/>
              <a:p>
                <a:r>
                  <a:rPr lang="en-US" sz="400" dirty="0">
                    <a:latin typeface="Arial Nova Light" panose="020B0304020202020204" pitchFamily="34" charset="0"/>
                  </a:rPr>
                  <a:t>10%</a:t>
                </a:r>
                <a:endParaRPr lang="en-US" dirty="0">
                  <a:latin typeface="Arial Nova Light" panose="020B0304020202020204" pitchFamily="34" charset="0"/>
                </a:endParaRPr>
              </a:p>
            </p:txBody>
          </p:sp>
          <p:cxnSp>
            <p:nvCxnSpPr>
              <p:cNvPr id="266" name="Straight Connector 265">
                <a:extLst>
                  <a:ext uri="{FF2B5EF4-FFF2-40B4-BE49-F238E27FC236}">
                    <a16:creationId xmlns:a16="http://schemas.microsoft.com/office/drawing/2014/main" id="{4BED184A-6ACC-4383-864C-EDA591FEF9BA}"/>
                  </a:ext>
                </a:extLst>
              </p:cNvPr>
              <p:cNvCxnSpPr/>
              <p:nvPr/>
            </p:nvCxnSpPr>
            <p:spPr>
              <a:xfrm>
                <a:off x="-2247046" y="3368296"/>
                <a:ext cx="0" cy="47658"/>
              </a:xfrm>
              <a:prstGeom prst="line">
                <a:avLst/>
              </a:prstGeom>
            </p:spPr>
            <p:style>
              <a:lnRef idx="3">
                <a:schemeClr val="dk1"/>
              </a:lnRef>
              <a:fillRef idx="0">
                <a:schemeClr val="dk1"/>
              </a:fillRef>
              <a:effectRef idx="2">
                <a:schemeClr val="dk1"/>
              </a:effectRef>
              <a:fontRef idx="minor">
                <a:schemeClr val="tx1"/>
              </a:fontRef>
            </p:style>
          </p:cxnSp>
          <p:cxnSp>
            <p:nvCxnSpPr>
              <p:cNvPr id="267" name="Straight Connector 266">
                <a:extLst>
                  <a:ext uri="{FF2B5EF4-FFF2-40B4-BE49-F238E27FC236}">
                    <a16:creationId xmlns:a16="http://schemas.microsoft.com/office/drawing/2014/main" id="{F6AD779F-0957-4AD6-9EC8-62AB614D7BDD}"/>
                  </a:ext>
                </a:extLst>
              </p:cNvPr>
              <p:cNvCxnSpPr>
                <a:cxnSpLocks/>
              </p:cNvCxnSpPr>
              <p:nvPr/>
            </p:nvCxnSpPr>
            <p:spPr>
              <a:xfrm>
                <a:off x="-2474718" y="2572849"/>
                <a:ext cx="0" cy="7845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8" name="Picture 267">
                <a:extLst>
                  <a:ext uri="{FF2B5EF4-FFF2-40B4-BE49-F238E27FC236}">
                    <a16:creationId xmlns:a16="http://schemas.microsoft.com/office/drawing/2014/main" id="{7F8F1E1E-FF93-4032-B40E-26FC29FFF3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985" y="2306417"/>
                <a:ext cx="390721" cy="197908"/>
              </a:xfrm>
              <a:prstGeom prst="rect">
                <a:avLst/>
              </a:prstGeom>
            </p:spPr>
          </p:pic>
          <p:pic>
            <p:nvPicPr>
              <p:cNvPr id="269" name="Picture 268">
                <a:extLst>
                  <a:ext uri="{FF2B5EF4-FFF2-40B4-BE49-F238E27FC236}">
                    <a16:creationId xmlns:a16="http://schemas.microsoft.com/office/drawing/2014/main" id="{CB7F0465-3994-4ED1-B7B0-A616F3E363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07908" y="2312732"/>
                <a:ext cx="389232" cy="191511"/>
              </a:xfrm>
              <a:prstGeom prst="rect">
                <a:avLst/>
              </a:prstGeom>
            </p:spPr>
          </p:pic>
          <p:sp>
            <p:nvSpPr>
              <p:cNvPr id="270" name="Left Brace 269">
                <a:extLst>
                  <a:ext uri="{FF2B5EF4-FFF2-40B4-BE49-F238E27FC236}">
                    <a16:creationId xmlns:a16="http://schemas.microsoft.com/office/drawing/2014/main" id="{05409022-8243-4288-9386-E301D1C83334}"/>
                  </a:ext>
                </a:extLst>
              </p:cNvPr>
              <p:cNvSpPr/>
              <p:nvPr/>
            </p:nvSpPr>
            <p:spPr>
              <a:xfrm rot="16200000">
                <a:off x="-2506405" y="3343730"/>
                <a:ext cx="66668" cy="553148"/>
              </a:xfrm>
              <a:prstGeom prst="leftBrace">
                <a:avLst/>
              </a:prstGeom>
              <a:ln w="12700">
                <a:solidFill>
                  <a:srgbClr val="A5002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TextBox 270">
                <a:extLst>
                  <a:ext uri="{FF2B5EF4-FFF2-40B4-BE49-F238E27FC236}">
                    <a16:creationId xmlns:a16="http://schemas.microsoft.com/office/drawing/2014/main" id="{8275584D-8C10-40D4-9FC4-6B257C357723}"/>
                  </a:ext>
                </a:extLst>
              </p:cNvPr>
              <p:cNvSpPr txBox="1"/>
              <p:nvPr/>
            </p:nvSpPr>
            <p:spPr>
              <a:xfrm>
                <a:off x="-2768228" y="3629704"/>
                <a:ext cx="587020" cy="261610"/>
              </a:xfrm>
              <a:prstGeom prst="rect">
                <a:avLst/>
              </a:prstGeom>
              <a:noFill/>
            </p:spPr>
            <p:txBody>
              <a:bodyPr wrap="none" rtlCol="0">
                <a:spAutoFit/>
              </a:bodyPr>
              <a:lstStyle/>
              <a:p>
                <a:r>
                  <a:rPr lang="en-US" sz="1100" dirty="0">
                    <a:latin typeface="Arial Nova Light" panose="020B0304020202020204" pitchFamily="34" charset="0"/>
                  </a:rPr>
                  <a:t>r value</a:t>
                </a:r>
              </a:p>
            </p:txBody>
          </p:sp>
        </p:grpSp>
      </p:grpSp>
      <p:grpSp>
        <p:nvGrpSpPr>
          <p:cNvPr id="304" name="Group 303">
            <a:extLst>
              <a:ext uri="{FF2B5EF4-FFF2-40B4-BE49-F238E27FC236}">
                <a16:creationId xmlns:a16="http://schemas.microsoft.com/office/drawing/2014/main" id="{B4DD1C88-E764-42C8-A6A2-C1F540CAE250}"/>
              </a:ext>
            </a:extLst>
          </p:cNvPr>
          <p:cNvGrpSpPr/>
          <p:nvPr/>
        </p:nvGrpSpPr>
        <p:grpSpPr>
          <a:xfrm>
            <a:off x="10213766" y="1640399"/>
            <a:ext cx="1730648" cy="3503594"/>
            <a:chOff x="5230467" y="1926453"/>
            <a:chExt cx="1730648" cy="3503594"/>
          </a:xfrm>
        </p:grpSpPr>
        <p:sp>
          <p:nvSpPr>
            <p:cNvPr id="305" name="TextBox 304">
              <a:extLst>
                <a:ext uri="{FF2B5EF4-FFF2-40B4-BE49-F238E27FC236}">
                  <a16:creationId xmlns:a16="http://schemas.microsoft.com/office/drawing/2014/main" id="{EA421CE1-1053-4319-ACC0-C5C9FE3E7B78}"/>
                </a:ext>
              </a:extLst>
            </p:cNvPr>
            <p:cNvSpPr txBox="1"/>
            <p:nvPr/>
          </p:nvSpPr>
          <p:spPr>
            <a:xfrm rot="16200000">
              <a:off x="3728100" y="3490526"/>
              <a:ext cx="3343288" cy="338554"/>
            </a:xfrm>
            <a:prstGeom prst="rect">
              <a:avLst/>
            </a:prstGeom>
            <a:noFill/>
          </p:spPr>
          <p:txBody>
            <a:bodyPr wrap="none" rtlCol="0">
              <a:spAutoFit/>
            </a:bodyPr>
            <a:lstStyle/>
            <a:p>
              <a:r>
                <a:rPr lang="en-US" sz="1600" dirty="0">
                  <a:latin typeface="Arial Nova Light" panose="020B0304020202020204" pitchFamily="34" charset="0"/>
                </a:rPr>
                <a:t>Mean Correlative Value (Fisher’s Z)</a:t>
              </a:r>
              <a:r>
                <a:rPr lang="en-US" sz="1200" dirty="0">
                  <a:latin typeface="Arial Nova Light" panose="020B0304020202020204" pitchFamily="34" charset="0"/>
                </a:rPr>
                <a:t>^</a:t>
              </a:r>
            </a:p>
          </p:txBody>
        </p:sp>
        <p:grpSp>
          <p:nvGrpSpPr>
            <p:cNvPr id="306" name="Group 305">
              <a:extLst>
                <a:ext uri="{FF2B5EF4-FFF2-40B4-BE49-F238E27FC236}">
                  <a16:creationId xmlns:a16="http://schemas.microsoft.com/office/drawing/2014/main" id="{7DA21BC3-5F90-48C1-A147-F0C1ACE33B6C}"/>
                </a:ext>
              </a:extLst>
            </p:cNvPr>
            <p:cNvGrpSpPr/>
            <p:nvPr/>
          </p:nvGrpSpPr>
          <p:grpSpPr>
            <a:xfrm>
              <a:off x="5532764" y="1926453"/>
              <a:ext cx="1428351" cy="1132141"/>
              <a:chOff x="5533181" y="2082528"/>
              <a:chExt cx="1428351" cy="1132141"/>
            </a:xfrm>
          </p:grpSpPr>
          <p:grpSp>
            <p:nvGrpSpPr>
              <p:cNvPr id="321" name="Group 320">
                <a:extLst>
                  <a:ext uri="{FF2B5EF4-FFF2-40B4-BE49-F238E27FC236}">
                    <a16:creationId xmlns:a16="http://schemas.microsoft.com/office/drawing/2014/main" id="{83073617-1C6C-4210-8A7A-9F7E5015022B}"/>
                  </a:ext>
                </a:extLst>
              </p:cNvPr>
              <p:cNvGrpSpPr/>
              <p:nvPr/>
            </p:nvGrpSpPr>
            <p:grpSpPr>
              <a:xfrm>
                <a:off x="5605276" y="2163375"/>
                <a:ext cx="1356256" cy="797302"/>
                <a:chOff x="7272545" y="4666310"/>
                <a:chExt cx="1356256" cy="797302"/>
              </a:xfrm>
            </p:grpSpPr>
            <p:pic>
              <p:nvPicPr>
                <p:cNvPr id="328" name="Picture 327" descr="Chart, box and whisker chart&#10;&#10;Description automatically generated">
                  <a:extLst>
                    <a:ext uri="{FF2B5EF4-FFF2-40B4-BE49-F238E27FC236}">
                      <a16:creationId xmlns:a16="http://schemas.microsoft.com/office/drawing/2014/main" id="{2E002E6D-2980-49B8-A44B-42006601B22F}"/>
                    </a:ext>
                  </a:extLst>
                </p:cNvPr>
                <p:cNvPicPr>
                  <a:picLocks noChangeAspect="1"/>
                </p:cNvPicPr>
                <p:nvPr/>
              </p:nvPicPr>
              <p:blipFill rotWithShape="1">
                <a:blip r:embed="rId13">
                  <a:extLst>
                    <a:ext uri="{28A0092B-C50C-407E-A947-70E740481C1C}">
                      <a14:useLocalDpi xmlns:a14="http://schemas.microsoft.com/office/drawing/2010/main" val="0"/>
                    </a:ext>
                  </a:extLst>
                </a:blip>
                <a:srcRect b="12630"/>
                <a:stretch/>
              </p:blipFill>
              <p:spPr>
                <a:xfrm>
                  <a:off x="7272545" y="4666310"/>
                  <a:ext cx="1356256" cy="777137"/>
                </a:xfrm>
                <a:prstGeom prst="rect">
                  <a:avLst/>
                </a:prstGeom>
              </p:spPr>
            </p:pic>
            <p:cxnSp>
              <p:nvCxnSpPr>
                <p:cNvPr id="329" name="Straight Connector 328">
                  <a:extLst>
                    <a:ext uri="{FF2B5EF4-FFF2-40B4-BE49-F238E27FC236}">
                      <a16:creationId xmlns:a16="http://schemas.microsoft.com/office/drawing/2014/main" id="{090021A5-3302-471E-B122-EDD53772695F}"/>
                    </a:ext>
                  </a:extLst>
                </p:cNvPr>
                <p:cNvCxnSpPr>
                  <a:cxnSpLocks/>
                </p:cNvCxnSpPr>
                <p:nvPr/>
              </p:nvCxnSpPr>
              <p:spPr>
                <a:xfrm>
                  <a:off x="7453312" y="4676813"/>
                  <a:ext cx="0" cy="732469"/>
                </a:xfrm>
                <a:prstGeom prst="line">
                  <a:avLst/>
                </a:prstGeom>
              </p:spPr>
              <p:style>
                <a:lnRef idx="3">
                  <a:schemeClr val="dk1"/>
                </a:lnRef>
                <a:fillRef idx="0">
                  <a:schemeClr val="dk1"/>
                </a:fillRef>
                <a:effectRef idx="2">
                  <a:schemeClr val="dk1"/>
                </a:effectRef>
                <a:fontRef idx="minor">
                  <a:schemeClr val="tx1"/>
                </a:fontRef>
              </p:style>
            </p:cxnSp>
            <p:cxnSp>
              <p:nvCxnSpPr>
                <p:cNvPr id="330" name="Straight Connector 329">
                  <a:extLst>
                    <a:ext uri="{FF2B5EF4-FFF2-40B4-BE49-F238E27FC236}">
                      <a16:creationId xmlns:a16="http://schemas.microsoft.com/office/drawing/2014/main" id="{886E9427-9A2B-4F92-A2F1-7A35CF7B33C8}"/>
                    </a:ext>
                  </a:extLst>
                </p:cNvPr>
                <p:cNvCxnSpPr>
                  <a:cxnSpLocks/>
                </p:cNvCxnSpPr>
                <p:nvPr/>
              </p:nvCxnSpPr>
              <p:spPr>
                <a:xfrm flipH="1">
                  <a:off x="7453312" y="5409282"/>
                  <a:ext cx="1175489" cy="0"/>
                </a:xfrm>
                <a:prstGeom prst="line">
                  <a:avLst/>
                </a:prstGeom>
              </p:spPr>
              <p:style>
                <a:lnRef idx="3">
                  <a:schemeClr val="dk1"/>
                </a:lnRef>
                <a:fillRef idx="0">
                  <a:schemeClr val="dk1"/>
                </a:fillRef>
                <a:effectRef idx="2">
                  <a:schemeClr val="dk1"/>
                </a:effectRef>
                <a:fontRef idx="minor">
                  <a:schemeClr val="tx1"/>
                </a:fontRef>
              </p:style>
            </p:cxnSp>
            <p:cxnSp>
              <p:nvCxnSpPr>
                <p:cNvPr id="331" name="Straight Connector 330">
                  <a:extLst>
                    <a:ext uri="{FF2B5EF4-FFF2-40B4-BE49-F238E27FC236}">
                      <a16:creationId xmlns:a16="http://schemas.microsoft.com/office/drawing/2014/main" id="{480E265A-DA28-44DC-A1D4-56E281074D6F}"/>
                    </a:ext>
                  </a:extLst>
                </p:cNvPr>
                <p:cNvCxnSpPr>
                  <a:cxnSpLocks/>
                </p:cNvCxnSpPr>
                <p:nvPr/>
              </p:nvCxnSpPr>
              <p:spPr>
                <a:xfrm>
                  <a:off x="7412831" y="4709052"/>
                  <a:ext cx="40481" cy="0"/>
                </a:xfrm>
                <a:prstGeom prst="lin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cxnSp>
            <p:cxnSp>
              <p:nvCxnSpPr>
                <p:cNvPr id="332" name="Straight Connector 331">
                  <a:extLst>
                    <a:ext uri="{FF2B5EF4-FFF2-40B4-BE49-F238E27FC236}">
                      <a16:creationId xmlns:a16="http://schemas.microsoft.com/office/drawing/2014/main" id="{86C7E777-C036-43C9-B4B6-77CF790543D1}"/>
                    </a:ext>
                  </a:extLst>
                </p:cNvPr>
                <p:cNvCxnSpPr>
                  <a:cxnSpLocks/>
                </p:cNvCxnSpPr>
                <p:nvPr/>
              </p:nvCxnSpPr>
              <p:spPr>
                <a:xfrm>
                  <a:off x="7412831" y="5044369"/>
                  <a:ext cx="40481" cy="0"/>
                </a:xfrm>
                <a:prstGeom prst="lin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cxnSp>
            <p:cxnSp>
              <p:nvCxnSpPr>
                <p:cNvPr id="333" name="Straight Connector 332">
                  <a:extLst>
                    <a:ext uri="{FF2B5EF4-FFF2-40B4-BE49-F238E27FC236}">
                      <a16:creationId xmlns:a16="http://schemas.microsoft.com/office/drawing/2014/main" id="{CDB76EB2-DFB8-477D-990C-0C4C26EFD628}"/>
                    </a:ext>
                  </a:extLst>
                </p:cNvPr>
                <p:cNvCxnSpPr>
                  <a:cxnSpLocks/>
                </p:cNvCxnSpPr>
                <p:nvPr/>
              </p:nvCxnSpPr>
              <p:spPr>
                <a:xfrm>
                  <a:off x="7412831" y="5375363"/>
                  <a:ext cx="40481" cy="0"/>
                </a:xfrm>
                <a:prstGeom prst="lin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cxnSp>
            <p:pic>
              <p:nvPicPr>
                <p:cNvPr id="334" name="Picture 333">
                  <a:extLst>
                    <a:ext uri="{FF2B5EF4-FFF2-40B4-BE49-F238E27FC236}">
                      <a16:creationId xmlns:a16="http://schemas.microsoft.com/office/drawing/2014/main" id="{26E8516B-5067-4754-A47B-4DB9A387EAA4}"/>
                    </a:ext>
                  </a:extLst>
                </p:cNvPr>
                <p:cNvPicPr>
                  <a:picLocks noChangeAspect="1"/>
                </p:cNvPicPr>
                <p:nvPr/>
              </p:nvPicPr>
              <p:blipFill>
                <a:blip r:embed="rId14"/>
                <a:stretch>
                  <a:fillRect/>
                </a:stretch>
              </p:blipFill>
              <p:spPr>
                <a:xfrm rot="5400000">
                  <a:off x="7741161" y="5425816"/>
                  <a:ext cx="54869" cy="18290"/>
                </a:xfrm>
                <a:prstGeom prst="rect">
                  <a:avLst/>
                </a:prstGeom>
              </p:spPr>
            </p:pic>
            <p:pic>
              <p:nvPicPr>
                <p:cNvPr id="335" name="Picture 334">
                  <a:extLst>
                    <a:ext uri="{FF2B5EF4-FFF2-40B4-BE49-F238E27FC236}">
                      <a16:creationId xmlns:a16="http://schemas.microsoft.com/office/drawing/2014/main" id="{2F29EA1F-2C46-4BEB-B76D-3A804EA467DE}"/>
                    </a:ext>
                  </a:extLst>
                </p:cNvPr>
                <p:cNvPicPr>
                  <a:picLocks noChangeAspect="1"/>
                </p:cNvPicPr>
                <p:nvPr/>
              </p:nvPicPr>
              <p:blipFill>
                <a:blip r:embed="rId14"/>
                <a:stretch>
                  <a:fillRect/>
                </a:stretch>
              </p:blipFill>
              <p:spPr>
                <a:xfrm rot="5400000">
                  <a:off x="8280870" y="5427033"/>
                  <a:ext cx="54869" cy="18290"/>
                </a:xfrm>
                <a:prstGeom prst="rect">
                  <a:avLst/>
                </a:prstGeom>
              </p:spPr>
            </p:pic>
          </p:grpSp>
          <p:pic>
            <p:nvPicPr>
              <p:cNvPr id="322" name="Picture 321">
                <a:extLst>
                  <a:ext uri="{FF2B5EF4-FFF2-40B4-BE49-F238E27FC236}">
                    <a16:creationId xmlns:a16="http://schemas.microsoft.com/office/drawing/2014/main" id="{47E943D1-AB00-44A8-8516-68D82AEF51E2}"/>
                  </a:ext>
                </a:extLst>
              </p:cNvPr>
              <p:cNvPicPr>
                <a:picLocks noChangeAspect="1"/>
              </p:cNvPicPr>
              <p:nvPr/>
            </p:nvPicPr>
            <p:blipFill rotWithShape="1">
              <a:blip r:embed="rId15"/>
              <a:srcRect t="304" r="85407" b="91060"/>
              <a:stretch/>
            </p:blipFill>
            <p:spPr>
              <a:xfrm>
                <a:off x="5536437" y="2159328"/>
                <a:ext cx="193426" cy="110157"/>
              </a:xfrm>
              <a:prstGeom prst="rect">
                <a:avLst/>
              </a:prstGeom>
            </p:spPr>
          </p:pic>
          <p:pic>
            <p:nvPicPr>
              <p:cNvPr id="323" name="Picture 322">
                <a:extLst>
                  <a:ext uri="{FF2B5EF4-FFF2-40B4-BE49-F238E27FC236}">
                    <a16:creationId xmlns:a16="http://schemas.microsoft.com/office/drawing/2014/main" id="{BEB5100F-404D-49C8-ABDD-CF428D550CC6}"/>
                  </a:ext>
                </a:extLst>
              </p:cNvPr>
              <p:cNvPicPr>
                <a:picLocks noChangeAspect="1"/>
              </p:cNvPicPr>
              <p:nvPr/>
            </p:nvPicPr>
            <p:blipFill rotWithShape="1">
              <a:blip r:embed="rId15"/>
              <a:srcRect t="38129" r="84916" b="53097"/>
              <a:stretch/>
            </p:blipFill>
            <p:spPr>
              <a:xfrm>
                <a:off x="5533181" y="2491116"/>
                <a:ext cx="199938" cy="111918"/>
              </a:xfrm>
              <a:prstGeom prst="rect">
                <a:avLst/>
              </a:prstGeom>
            </p:spPr>
          </p:pic>
          <p:pic>
            <p:nvPicPr>
              <p:cNvPr id="324" name="Picture 323">
                <a:extLst>
                  <a:ext uri="{FF2B5EF4-FFF2-40B4-BE49-F238E27FC236}">
                    <a16:creationId xmlns:a16="http://schemas.microsoft.com/office/drawing/2014/main" id="{1F51F4F2-8E3B-46E1-BE03-7F1A0DCE80E1}"/>
                  </a:ext>
                </a:extLst>
              </p:cNvPr>
              <p:cNvPicPr>
                <a:picLocks noChangeAspect="1"/>
              </p:cNvPicPr>
              <p:nvPr/>
            </p:nvPicPr>
            <p:blipFill rotWithShape="1">
              <a:blip r:embed="rId15"/>
              <a:srcRect t="74748" r="86108" b="14493"/>
              <a:stretch/>
            </p:blipFill>
            <p:spPr>
              <a:xfrm>
                <a:off x="5533181" y="2802484"/>
                <a:ext cx="184134" cy="137244"/>
              </a:xfrm>
              <a:prstGeom prst="rect">
                <a:avLst/>
              </a:prstGeom>
            </p:spPr>
          </p:pic>
          <p:sp>
            <p:nvSpPr>
              <p:cNvPr id="325" name="TextBox 324">
                <a:extLst>
                  <a:ext uri="{FF2B5EF4-FFF2-40B4-BE49-F238E27FC236}">
                    <a16:creationId xmlns:a16="http://schemas.microsoft.com/office/drawing/2014/main" id="{340FE487-F252-40A0-A432-906A6163DF17}"/>
                  </a:ext>
                </a:extLst>
              </p:cNvPr>
              <p:cNvSpPr txBox="1"/>
              <p:nvPr/>
            </p:nvSpPr>
            <p:spPr>
              <a:xfrm>
                <a:off x="5717315" y="2082528"/>
                <a:ext cx="300082" cy="307777"/>
              </a:xfrm>
              <a:prstGeom prst="rect">
                <a:avLst/>
              </a:prstGeom>
              <a:noFill/>
            </p:spPr>
            <p:txBody>
              <a:bodyPr wrap="square" rtlCol="0">
                <a:spAutoFit/>
              </a:bodyPr>
              <a:lstStyle/>
              <a:p>
                <a:r>
                  <a:rPr lang="en-US" sz="1400" dirty="0">
                    <a:latin typeface="Arial Nova Light" panose="020B0304020202020204" pitchFamily="34" charset="0"/>
                  </a:rPr>
                  <a:t>A</a:t>
                </a:r>
              </a:p>
            </p:txBody>
          </p:sp>
          <p:sp>
            <p:nvSpPr>
              <p:cNvPr id="326" name="TextBox 325">
                <a:extLst>
                  <a:ext uri="{FF2B5EF4-FFF2-40B4-BE49-F238E27FC236}">
                    <a16:creationId xmlns:a16="http://schemas.microsoft.com/office/drawing/2014/main" id="{2B3236AD-83DD-4E67-B983-41678AC0BA7D}"/>
                  </a:ext>
                </a:extLst>
              </p:cNvPr>
              <p:cNvSpPr txBox="1"/>
              <p:nvPr/>
            </p:nvSpPr>
            <p:spPr>
              <a:xfrm>
                <a:off x="6262196" y="2267499"/>
                <a:ext cx="223138" cy="209288"/>
              </a:xfrm>
              <a:prstGeom prst="rect">
                <a:avLst/>
              </a:prstGeom>
              <a:noFill/>
            </p:spPr>
            <p:txBody>
              <a:bodyPr wrap="none" rtlCol="0">
                <a:spAutoFit/>
              </a:bodyPr>
              <a:lstStyle/>
              <a:p>
                <a:r>
                  <a:rPr lang="en-US" sz="760" b="1" dirty="0">
                    <a:latin typeface="Arial Nova Light" panose="020B0304020202020204" pitchFamily="34" charset="0"/>
                  </a:rPr>
                  <a:t>*</a:t>
                </a:r>
              </a:p>
            </p:txBody>
          </p:sp>
          <p:sp>
            <p:nvSpPr>
              <p:cNvPr id="327" name="TextBox 326">
                <a:extLst>
                  <a:ext uri="{FF2B5EF4-FFF2-40B4-BE49-F238E27FC236}">
                    <a16:creationId xmlns:a16="http://schemas.microsoft.com/office/drawing/2014/main" id="{14D41D8B-B109-451F-B0D8-C69599097B10}"/>
                  </a:ext>
                </a:extLst>
              </p:cNvPr>
              <p:cNvSpPr txBox="1"/>
              <p:nvPr/>
            </p:nvSpPr>
            <p:spPr>
              <a:xfrm>
                <a:off x="5724916" y="2568338"/>
                <a:ext cx="869149" cy="646331"/>
              </a:xfrm>
              <a:prstGeom prst="rect">
                <a:avLst/>
              </a:prstGeom>
              <a:noFill/>
            </p:spPr>
            <p:txBody>
              <a:bodyPr wrap="square" rtlCol="0">
                <a:spAutoFit/>
              </a:bodyPr>
              <a:lstStyle/>
              <a:p>
                <a:r>
                  <a:rPr lang="en-US" sz="850" i="1" dirty="0">
                    <a:latin typeface="Arial Nova Light" panose="020B0304020202020204" pitchFamily="34" charset="0"/>
                  </a:rPr>
                  <a:t>t</a:t>
                </a:r>
                <a:r>
                  <a:rPr lang="en-US" sz="850" dirty="0">
                    <a:latin typeface="Arial Nova Light" panose="020B0304020202020204" pitchFamily="34" charset="0"/>
                  </a:rPr>
                  <a:t>(43) = 2.08 </a:t>
                </a:r>
                <a:br>
                  <a:rPr lang="en-US" sz="850" dirty="0">
                    <a:latin typeface="Arial Nova Light" panose="020B0304020202020204" pitchFamily="34" charset="0"/>
                  </a:rPr>
                </a:br>
                <a:r>
                  <a:rPr lang="en-US" sz="850" dirty="0">
                    <a:latin typeface="Arial Nova Light" panose="020B0304020202020204" pitchFamily="34" charset="0"/>
                  </a:rPr>
                  <a:t>p = 0.044</a:t>
                </a:r>
              </a:p>
              <a:p>
                <a:endParaRPr lang="en-US" dirty="0"/>
              </a:p>
            </p:txBody>
          </p:sp>
        </p:grpSp>
        <p:grpSp>
          <p:nvGrpSpPr>
            <p:cNvPr id="307" name="Group 306">
              <a:extLst>
                <a:ext uri="{FF2B5EF4-FFF2-40B4-BE49-F238E27FC236}">
                  <a16:creationId xmlns:a16="http://schemas.microsoft.com/office/drawing/2014/main" id="{2791C651-9FEA-4A25-8842-97A577D68BFB}"/>
                </a:ext>
              </a:extLst>
            </p:cNvPr>
            <p:cNvGrpSpPr/>
            <p:nvPr/>
          </p:nvGrpSpPr>
          <p:grpSpPr>
            <a:xfrm>
              <a:off x="5524446" y="2834232"/>
              <a:ext cx="1325489" cy="1200650"/>
              <a:chOff x="5532764" y="2867450"/>
              <a:chExt cx="1325489" cy="1200650"/>
            </a:xfrm>
          </p:grpSpPr>
          <p:grpSp>
            <p:nvGrpSpPr>
              <p:cNvPr id="315" name="Group 314">
                <a:extLst>
                  <a:ext uri="{FF2B5EF4-FFF2-40B4-BE49-F238E27FC236}">
                    <a16:creationId xmlns:a16="http://schemas.microsoft.com/office/drawing/2014/main" id="{88EC4DBB-9BD1-4447-82E3-55478FBF7EC5}"/>
                  </a:ext>
                </a:extLst>
              </p:cNvPr>
              <p:cNvGrpSpPr/>
              <p:nvPr/>
            </p:nvGrpSpPr>
            <p:grpSpPr>
              <a:xfrm>
                <a:off x="5532764" y="2867450"/>
                <a:ext cx="1325489" cy="1200650"/>
                <a:chOff x="7293230" y="3743564"/>
                <a:chExt cx="1325489" cy="1200650"/>
              </a:xfrm>
            </p:grpSpPr>
            <p:grpSp>
              <p:nvGrpSpPr>
                <p:cNvPr id="317" name="Group 316">
                  <a:extLst>
                    <a:ext uri="{FF2B5EF4-FFF2-40B4-BE49-F238E27FC236}">
                      <a16:creationId xmlns:a16="http://schemas.microsoft.com/office/drawing/2014/main" id="{6DC7F22E-D0F4-4CA0-9099-2C6AA8EBD3C3}"/>
                    </a:ext>
                  </a:extLst>
                </p:cNvPr>
                <p:cNvGrpSpPr/>
                <p:nvPr/>
              </p:nvGrpSpPr>
              <p:grpSpPr>
                <a:xfrm>
                  <a:off x="7293230" y="3812698"/>
                  <a:ext cx="1325489" cy="1131516"/>
                  <a:chOff x="7293230" y="3812698"/>
                  <a:chExt cx="1325489" cy="1131516"/>
                </a:xfrm>
              </p:grpSpPr>
              <p:pic>
                <p:nvPicPr>
                  <p:cNvPr id="319" name="Picture 318">
                    <a:extLst>
                      <a:ext uri="{FF2B5EF4-FFF2-40B4-BE49-F238E27FC236}">
                        <a16:creationId xmlns:a16="http://schemas.microsoft.com/office/drawing/2014/main" id="{A69D64F1-CEA2-4B6F-8F3F-099714D44C71}"/>
                      </a:ext>
                    </a:extLst>
                  </p:cNvPr>
                  <p:cNvPicPr>
                    <a:picLocks noChangeAspect="1"/>
                  </p:cNvPicPr>
                  <p:nvPr/>
                </p:nvPicPr>
                <p:blipFill rotWithShape="1">
                  <a:blip r:embed="rId15"/>
                  <a:srcRect b="11296"/>
                  <a:stretch/>
                </p:blipFill>
                <p:spPr>
                  <a:xfrm>
                    <a:off x="7293230" y="3812698"/>
                    <a:ext cx="1325489" cy="1131516"/>
                  </a:xfrm>
                  <a:prstGeom prst="rect">
                    <a:avLst/>
                  </a:prstGeom>
                </p:spPr>
              </p:pic>
              <p:pic>
                <p:nvPicPr>
                  <p:cNvPr id="320" name="Picture 319" descr="A picture containing diagram&#10;&#10;Description automatically generated">
                    <a:extLst>
                      <a:ext uri="{FF2B5EF4-FFF2-40B4-BE49-F238E27FC236}">
                        <a16:creationId xmlns:a16="http://schemas.microsoft.com/office/drawing/2014/main" id="{45788F4B-2C1A-416C-BDD3-8F16DDA02C4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43193" y="4668328"/>
                    <a:ext cx="275526" cy="196564"/>
                  </a:xfrm>
                  <a:prstGeom prst="rect">
                    <a:avLst/>
                  </a:prstGeom>
                </p:spPr>
              </p:pic>
            </p:grpSp>
            <p:sp>
              <p:nvSpPr>
                <p:cNvPr id="318" name="TextBox 317">
                  <a:extLst>
                    <a:ext uri="{FF2B5EF4-FFF2-40B4-BE49-F238E27FC236}">
                      <a16:creationId xmlns:a16="http://schemas.microsoft.com/office/drawing/2014/main" id="{43CFE8DF-248B-4AFF-8E67-F30AEF28F091}"/>
                    </a:ext>
                  </a:extLst>
                </p:cNvPr>
                <p:cNvSpPr txBox="1"/>
                <p:nvPr/>
              </p:nvSpPr>
              <p:spPr>
                <a:xfrm>
                  <a:off x="7485164" y="3743564"/>
                  <a:ext cx="300082" cy="307777"/>
                </a:xfrm>
                <a:prstGeom prst="rect">
                  <a:avLst/>
                </a:prstGeom>
                <a:noFill/>
              </p:spPr>
              <p:txBody>
                <a:bodyPr wrap="none" rtlCol="0">
                  <a:spAutoFit/>
                </a:bodyPr>
                <a:lstStyle/>
                <a:p>
                  <a:r>
                    <a:rPr lang="en-US" sz="1400" dirty="0">
                      <a:latin typeface="Arial Nova Light" panose="020B0304020202020204" pitchFamily="34" charset="0"/>
                    </a:rPr>
                    <a:t>B</a:t>
                  </a:r>
                </a:p>
              </p:txBody>
            </p:sp>
          </p:grpSp>
          <p:sp>
            <p:nvSpPr>
              <p:cNvPr id="316" name="TextBox 315">
                <a:extLst>
                  <a:ext uri="{FF2B5EF4-FFF2-40B4-BE49-F238E27FC236}">
                    <a16:creationId xmlns:a16="http://schemas.microsoft.com/office/drawing/2014/main" id="{94522DAF-C2DF-45F7-9D7B-08FFA722E270}"/>
                  </a:ext>
                </a:extLst>
              </p:cNvPr>
              <p:cNvSpPr txBox="1"/>
              <p:nvPr/>
            </p:nvSpPr>
            <p:spPr>
              <a:xfrm>
                <a:off x="5724928" y="3566646"/>
                <a:ext cx="925253" cy="484748"/>
              </a:xfrm>
              <a:prstGeom prst="rect">
                <a:avLst/>
              </a:prstGeom>
              <a:noFill/>
            </p:spPr>
            <p:txBody>
              <a:bodyPr wrap="none" rtlCol="0">
                <a:spAutoFit/>
              </a:bodyPr>
              <a:lstStyle/>
              <a:p>
                <a:r>
                  <a:rPr lang="en-US" sz="850" i="1" dirty="0">
                    <a:latin typeface="Arial Nova Light" panose="020B0304020202020204" pitchFamily="34" charset="0"/>
                  </a:rPr>
                  <a:t>Interaction:</a:t>
                </a:r>
                <a:br>
                  <a:rPr lang="en-US" sz="850" i="1" dirty="0">
                    <a:latin typeface="Arial Nova Light" panose="020B0304020202020204" pitchFamily="34" charset="0"/>
                  </a:rPr>
                </a:br>
                <a:r>
                  <a:rPr lang="en-US" sz="850" i="1" dirty="0">
                    <a:latin typeface="Arial Nova Light" panose="020B0304020202020204" pitchFamily="34" charset="0"/>
                  </a:rPr>
                  <a:t>t</a:t>
                </a:r>
                <a:r>
                  <a:rPr lang="en-US" sz="850" dirty="0">
                    <a:latin typeface="Arial Nova Light" panose="020B0304020202020204" pitchFamily="34" charset="0"/>
                  </a:rPr>
                  <a:t>(7558) = 3.61 </a:t>
                </a:r>
              </a:p>
              <a:p>
                <a:r>
                  <a:rPr lang="en-US" sz="850" dirty="0">
                    <a:latin typeface="Arial Nova Light" panose="020B0304020202020204" pitchFamily="34" charset="0"/>
                  </a:rPr>
                  <a:t>p &lt; 0.001</a:t>
                </a:r>
                <a:endParaRPr lang="en-US" sz="850" dirty="0"/>
              </a:p>
            </p:txBody>
          </p:sp>
        </p:grpSp>
        <p:grpSp>
          <p:nvGrpSpPr>
            <p:cNvPr id="308" name="Group 307">
              <a:extLst>
                <a:ext uri="{FF2B5EF4-FFF2-40B4-BE49-F238E27FC236}">
                  <a16:creationId xmlns:a16="http://schemas.microsoft.com/office/drawing/2014/main" id="{247F5490-B271-499B-8430-BAEC5AD7B2F0}"/>
                </a:ext>
              </a:extLst>
            </p:cNvPr>
            <p:cNvGrpSpPr/>
            <p:nvPr/>
          </p:nvGrpSpPr>
          <p:grpSpPr>
            <a:xfrm>
              <a:off x="5525061" y="4067959"/>
              <a:ext cx="1415127" cy="1362088"/>
              <a:chOff x="5522066" y="4002682"/>
              <a:chExt cx="1415127" cy="1362088"/>
            </a:xfrm>
          </p:grpSpPr>
          <p:grpSp>
            <p:nvGrpSpPr>
              <p:cNvPr id="309" name="Group 308">
                <a:extLst>
                  <a:ext uri="{FF2B5EF4-FFF2-40B4-BE49-F238E27FC236}">
                    <a16:creationId xmlns:a16="http://schemas.microsoft.com/office/drawing/2014/main" id="{30F08FF2-A801-469F-9D78-8D49F4686FED}"/>
                  </a:ext>
                </a:extLst>
              </p:cNvPr>
              <p:cNvGrpSpPr/>
              <p:nvPr/>
            </p:nvGrpSpPr>
            <p:grpSpPr>
              <a:xfrm>
                <a:off x="5522066" y="4002682"/>
                <a:ext cx="1415127" cy="1362088"/>
                <a:chOff x="7418053" y="1993860"/>
                <a:chExt cx="1415127" cy="1298523"/>
              </a:xfrm>
            </p:grpSpPr>
            <p:grpSp>
              <p:nvGrpSpPr>
                <p:cNvPr id="311" name="Group 310">
                  <a:extLst>
                    <a:ext uri="{FF2B5EF4-FFF2-40B4-BE49-F238E27FC236}">
                      <a16:creationId xmlns:a16="http://schemas.microsoft.com/office/drawing/2014/main" id="{E8522D7D-1FB5-47FB-BD09-E5F769161616}"/>
                    </a:ext>
                  </a:extLst>
                </p:cNvPr>
                <p:cNvGrpSpPr/>
                <p:nvPr/>
              </p:nvGrpSpPr>
              <p:grpSpPr>
                <a:xfrm>
                  <a:off x="7418053" y="2056225"/>
                  <a:ext cx="1415127" cy="1236158"/>
                  <a:chOff x="7418053" y="2056225"/>
                  <a:chExt cx="1415127" cy="1236158"/>
                </a:xfrm>
              </p:grpSpPr>
              <p:pic>
                <p:nvPicPr>
                  <p:cNvPr id="313" name="Picture 312">
                    <a:extLst>
                      <a:ext uri="{FF2B5EF4-FFF2-40B4-BE49-F238E27FC236}">
                        <a16:creationId xmlns:a16="http://schemas.microsoft.com/office/drawing/2014/main" id="{C8C7A459-B841-45D9-8D78-63ECEBD764FE}"/>
                      </a:ext>
                    </a:extLst>
                  </p:cNvPr>
                  <p:cNvPicPr>
                    <a:picLocks noChangeAspect="1"/>
                  </p:cNvPicPr>
                  <p:nvPr/>
                </p:nvPicPr>
                <p:blipFill rotWithShape="1">
                  <a:blip r:embed="rId17"/>
                  <a:srcRect t="3640"/>
                  <a:stretch/>
                </p:blipFill>
                <p:spPr>
                  <a:xfrm>
                    <a:off x="7418053" y="2056225"/>
                    <a:ext cx="1415127" cy="1236158"/>
                  </a:xfrm>
                  <a:prstGeom prst="rect">
                    <a:avLst/>
                  </a:prstGeom>
                </p:spPr>
              </p:pic>
              <p:pic>
                <p:nvPicPr>
                  <p:cNvPr id="314" name="Picture 313" descr="Diagram, timeline&#10;&#10;Description automatically generated">
                    <a:extLst>
                      <a:ext uri="{FF2B5EF4-FFF2-40B4-BE49-F238E27FC236}">
                        <a16:creationId xmlns:a16="http://schemas.microsoft.com/office/drawing/2014/main" id="{F88E0963-DF90-4E6D-A8BB-C6098FD77A58}"/>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2932" b="94788" l="4418" r="96386">
                                <a14:foregroundMark x1="15261" y1="14332" x2="16064" y2="14332"/>
                                <a14:foregroundMark x1="21285" y1="7818" x2="21285" y2="7818"/>
                                <a14:foregroundMark x1="40562" y1="10098" x2="40562" y2="10098"/>
                                <a14:foregroundMark x1="27711" y1="3257" x2="27711" y2="3257"/>
                                <a14:foregroundMark x1="4418" y1="6189" x2="4418" y2="6189"/>
                                <a14:foregroundMark x1="18072" y1="66124" x2="18072" y2="66124"/>
                                <a14:foregroundMark x1="17671" y1="92182" x2="17671" y2="92182"/>
                                <a14:foregroundMark x1="18474" y1="41368" x2="18474" y2="41368"/>
                                <a14:foregroundMark x1="16466" y1="92182" x2="16466" y2="92182"/>
                                <a14:foregroundMark x1="59839" y1="93160" x2="59839" y2="93160"/>
                                <a14:foregroundMark x1="68675" y1="93485" x2="68675" y2="93485"/>
                                <a14:foregroundMark x1="79920" y1="92834" x2="79920" y2="92834"/>
                                <a14:foregroundMark x1="90361" y1="95114" x2="90361" y2="95114"/>
                                <a14:foregroundMark x1="50201" y1="94463" x2="50201" y2="94463"/>
                                <a14:foregroundMark x1="54217" y1="70033" x2="54217" y2="70033"/>
                                <a14:foregroundMark x1="64257" y1="68078" x2="64257" y2="68078"/>
                                <a14:foregroundMark x1="69076" y1="68404" x2="69076" y2="68404"/>
                                <a14:foregroundMark x1="77510" y1="68078" x2="77510" y2="68078"/>
                                <a14:foregroundMark x1="75100" y1="41694" x2="75100" y2="41694"/>
                                <a14:foregroundMark x1="64257" y1="42020" x2="64257" y2="42020"/>
                                <a14:foregroundMark x1="52610" y1="42020" x2="52610" y2="42020"/>
                                <a14:foregroundMark x1="96386" y1="88599" x2="96386" y2="88599"/>
                              </a14:backgroundRemoval>
                            </a14:imgEffect>
                          </a14:imgLayer>
                        </a14:imgProps>
                      </a:ext>
                      <a:ext uri="{28A0092B-C50C-407E-A947-70E740481C1C}">
                        <a14:useLocalDpi xmlns:a14="http://schemas.microsoft.com/office/drawing/2010/main" val="0"/>
                      </a:ext>
                    </a:extLst>
                  </a:blip>
                  <a:stretch>
                    <a:fillRect/>
                  </a:stretch>
                </p:blipFill>
                <p:spPr>
                  <a:xfrm>
                    <a:off x="8607464" y="2829028"/>
                    <a:ext cx="225716" cy="237660"/>
                  </a:xfrm>
                  <a:prstGeom prst="rect">
                    <a:avLst/>
                  </a:prstGeom>
                </p:spPr>
              </p:pic>
            </p:grpSp>
            <p:sp>
              <p:nvSpPr>
                <p:cNvPr id="312" name="TextBox 311">
                  <a:extLst>
                    <a:ext uri="{FF2B5EF4-FFF2-40B4-BE49-F238E27FC236}">
                      <a16:creationId xmlns:a16="http://schemas.microsoft.com/office/drawing/2014/main" id="{F370005F-ACEF-45CD-9403-46E730520191}"/>
                    </a:ext>
                  </a:extLst>
                </p:cNvPr>
                <p:cNvSpPr txBox="1"/>
                <p:nvPr/>
              </p:nvSpPr>
              <p:spPr>
                <a:xfrm>
                  <a:off x="7613305" y="1993860"/>
                  <a:ext cx="312906" cy="293414"/>
                </a:xfrm>
                <a:prstGeom prst="rect">
                  <a:avLst/>
                </a:prstGeom>
                <a:noFill/>
              </p:spPr>
              <p:txBody>
                <a:bodyPr wrap="none" rtlCol="0">
                  <a:spAutoFit/>
                </a:bodyPr>
                <a:lstStyle/>
                <a:p>
                  <a:r>
                    <a:rPr lang="en-US" sz="1400" dirty="0">
                      <a:latin typeface="Arial Nova Light" panose="020B0304020202020204" pitchFamily="34" charset="0"/>
                    </a:rPr>
                    <a:t>C</a:t>
                  </a:r>
                </a:p>
              </p:txBody>
            </p:sp>
          </p:grpSp>
          <p:sp>
            <p:nvSpPr>
              <p:cNvPr id="310" name="TextBox 309">
                <a:extLst>
                  <a:ext uri="{FF2B5EF4-FFF2-40B4-BE49-F238E27FC236}">
                    <a16:creationId xmlns:a16="http://schemas.microsoft.com/office/drawing/2014/main" id="{FB289C35-9006-4C2F-97B0-8E0ACF7C3B0A}"/>
                  </a:ext>
                </a:extLst>
              </p:cNvPr>
              <p:cNvSpPr txBox="1"/>
              <p:nvPr/>
            </p:nvSpPr>
            <p:spPr>
              <a:xfrm>
                <a:off x="5733839" y="4820699"/>
                <a:ext cx="747320" cy="353943"/>
              </a:xfrm>
              <a:prstGeom prst="rect">
                <a:avLst/>
              </a:prstGeom>
              <a:noFill/>
            </p:spPr>
            <p:txBody>
              <a:bodyPr wrap="none" rtlCol="0">
                <a:spAutoFit/>
              </a:bodyPr>
              <a:lstStyle/>
              <a:p>
                <a:r>
                  <a:rPr lang="en-US" sz="850" i="1" dirty="0">
                    <a:latin typeface="Arial Nova Light" panose="020B0304020202020204" pitchFamily="34" charset="0"/>
                  </a:rPr>
                  <a:t>See </a:t>
                </a:r>
                <a:br>
                  <a:rPr lang="en-US" sz="850" i="1" dirty="0">
                    <a:latin typeface="Arial Nova Light" panose="020B0304020202020204" pitchFamily="34" charset="0"/>
                  </a:rPr>
                </a:br>
                <a:r>
                  <a:rPr lang="en-US" sz="850" i="1" dirty="0">
                    <a:latin typeface="Arial Nova Light" panose="020B0304020202020204" pitchFamily="34" charset="0"/>
                  </a:rPr>
                  <a:t>Supplement</a:t>
                </a:r>
                <a:endParaRPr lang="en-US" sz="850" dirty="0"/>
              </a:p>
            </p:txBody>
          </p:sp>
        </p:grpSp>
      </p:grpSp>
      <p:grpSp>
        <p:nvGrpSpPr>
          <p:cNvPr id="336" name="Group 335">
            <a:extLst>
              <a:ext uri="{FF2B5EF4-FFF2-40B4-BE49-F238E27FC236}">
                <a16:creationId xmlns:a16="http://schemas.microsoft.com/office/drawing/2014/main" id="{C86F8533-DF96-4A70-BACA-0B6069FD9038}"/>
              </a:ext>
            </a:extLst>
          </p:cNvPr>
          <p:cNvGrpSpPr/>
          <p:nvPr/>
        </p:nvGrpSpPr>
        <p:grpSpPr>
          <a:xfrm>
            <a:off x="-1956213" y="1486726"/>
            <a:ext cx="1517727" cy="3289343"/>
            <a:chOff x="2132219" y="3199378"/>
            <a:chExt cx="1107790" cy="2742948"/>
          </a:xfrm>
        </p:grpSpPr>
        <p:grpSp>
          <p:nvGrpSpPr>
            <p:cNvPr id="337" name="Group 336">
              <a:extLst>
                <a:ext uri="{FF2B5EF4-FFF2-40B4-BE49-F238E27FC236}">
                  <a16:creationId xmlns:a16="http://schemas.microsoft.com/office/drawing/2014/main" id="{E7E03C94-12E0-42C9-B7B7-B4C029DCDA6E}"/>
                </a:ext>
              </a:extLst>
            </p:cNvPr>
            <p:cNvGrpSpPr/>
            <p:nvPr/>
          </p:nvGrpSpPr>
          <p:grpSpPr>
            <a:xfrm>
              <a:off x="2245799" y="4113386"/>
              <a:ext cx="880628" cy="954176"/>
              <a:chOff x="3322441" y="3266157"/>
              <a:chExt cx="887609" cy="960237"/>
            </a:xfrm>
          </p:grpSpPr>
          <p:pic>
            <p:nvPicPr>
              <p:cNvPr id="344" name="Picture 343" descr="A picture containing gear&#10;&#10;Description automatically generated">
                <a:extLst>
                  <a:ext uri="{FF2B5EF4-FFF2-40B4-BE49-F238E27FC236}">
                    <a16:creationId xmlns:a16="http://schemas.microsoft.com/office/drawing/2014/main" id="{71A5FE52-A4C7-4887-A0CC-78082DD0F235}"/>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0" b="89697" l="5618" r="94944">
                            <a14:foregroundMark x1="46629" y1="6061" x2="46629" y2="6061"/>
                            <a14:foregroundMark x1="58989" y1="4848" x2="58989" y2="4848"/>
                            <a14:foregroundMark x1="46629" y1="3030" x2="46629" y2="3030"/>
                            <a14:foregroundMark x1="57865" y1="1818" x2="57865" y2="1818"/>
                            <a14:foregroundMark x1="91011" y1="44242" x2="91011" y2="44242"/>
                            <a14:foregroundMark x1="91011" y1="28485" x2="91011" y2="28485"/>
                            <a14:foregroundMark x1="94944" y1="50303" x2="94944" y2="50303"/>
                            <a14:foregroundMark x1="88202" y1="70909" x2="88202" y2="70909"/>
                            <a14:foregroundMark x1="28090" y1="88485" x2="28090" y2="88485"/>
                            <a14:foregroundMark x1="7865" y1="53333" x2="7865" y2="53333"/>
                            <a14:foregroundMark x1="6180" y1="41212" x2="6180" y2="41212"/>
                            <a14:foregroundMark x1="5618" y1="49091" x2="5618" y2="49091"/>
                            <a14:foregroundMark x1="48876" y1="76970" x2="48876" y2="76970"/>
                            <a14:backgroundMark x1="75843" y1="76364" x2="75843" y2="76364"/>
                          </a14:backgroundRemoval>
                        </a14:imgEffect>
                      </a14:imgLayer>
                    </a14:imgProps>
                  </a:ext>
                  <a:ext uri="{28A0092B-C50C-407E-A947-70E740481C1C}">
                    <a14:useLocalDpi xmlns:a14="http://schemas.microsoft.com/office/drawing/2010/main" val="0"/>
                  </a:ext>
                </a:extLst>
              </a:blip>
              <a:stretch>
                <a:fillRect/>
              </a:stretch>
            </p:blipFill>
            <p:spPr>
              <a:xfrm>
                <a:off x="3322441" y="3403611"/>
                <a:ext cx="887609" cy="822783"/>
              </a:xfrm>
              <a:prstGeom prst="rect">
                <a:avLst/>
              </a:prstGeom>
            </p:spPr>
          </p:pic>
          <p:sp>
            <p:nvSpPr>
              <p:cNvPr id="345" name="TextBox 344">
                <a:extLst>
                  <a:ext uri="{FF2B5EF4-FFF2-40B4-BE49-F238E27FC236}">
                    <a16:creationId xmlns:a16="http://schemas.microsoft.com/office/drawing/2014/main" id="{180140E5-E509-499C-B48D-D66482C4CF28}"/>
                  </a:ext>
                </a:extLst>
              </p:cNvPr>
              <p:cNvSpPr txBox="1"/>
              <p:nvPr/>
            </p:nvSpPr>
            <p:spPr>
              <a:xfrm>
                <a:off x="3598183" y="3266157"/>
                <a:ext cx="360644" cy="206274"/>
              </a:xfrm>
              <a:prstGeom prst="rect">
                <a:avLst/>
              </a:prstGeom>
              <a:noFill/>
            </p:spPr>
            <p:txBody>
              <a:bodyPr wrap="square" rtlCol="0">
                <a:spAutoFit/>
              </a:bodyPr>
              <a:lstStyle/>
              <a:p>
                <a:r>
                  <a:rPr lang="en-US" sz="1000" b="1" dirty="0">
                    <a:latin typeface="Arial Nova Light" panose="020B0304020202020204" pitchFamily="34" charset="0"/>
                  </a:rPr>
                  <a:t>NAcc</a:t>
                </a:r>
                <a:endParaRPr lang="en-US" sz="1200" b="1" dirty="0">
                  <a:latin typeface="Arial Nova Light" panose="020B0304020202020204" pitchFamily="34" charset="0"/>
                </a:endParaRPr>
              </a:p>
            </p:txBody>
          </p:sp>
        </p:grpSp>
        <p:grpSp>
          <p:nvGrpSpPr>
            <p:cNvPr id="338" name="Group 337">
              <a:extLst>
                <a:ext uri="{FF2B5EF4-FFF2-40B4-BE49-F238E27FC236}">
                  <a16:creationId xmlns:a16="http://schemas.microsoft.com/office/drawing/2014/main" id="{4E6D3008-46AD-4561-93D8-C16E5E7997CF}"/>
                </a:ext>
              </a:extLst>
            </p:cNvPr>
            <p:cNvGrpSpPr/>
            <p:nvPr/>
          </p:nvGrpSpPr>
          <p:grpSpPr>
            <a:xfrm>
              <a:off x="2267542" y="3199378"/>
              <a:ext cx="869583" cy="940156"/>
              <a:chOff x="3144347" y="3266220"/>
              <a:chExt cx="876477" cy="946127"/>
            </a:xfrm>
          </p:grpSpPr>
          <p:pic>
            <p:nvPicPr>
              <p:cNvPr id="342" name="Picture 341" descr="A picture containing romper, underpants&#10;&#10;Description automatically generated">
                <a:extLst>
                  <a:ext uri="{FF2B5EF4-FFF2-40B4-BE49-F238E27FC236}">
                    <a16:creationId xmlns:a16="http://schemas.microsoft.com/office/drawing/2014/main" id="{22B1E2F8-E1CD-4193-9B34-09B4264A2B72}"/>
                  </a:ext>
                </a:extLst>
              </p:cNvPr>
              <p:cNvPicPr>
                <a:picLocks noChangeAspect="1"/>
              </p:cNvPicPr>
              <p:nvPr/>
            </p:nvPicPr>
            <p:blipFill rotWithShape="1">
              <a:blip r:embed="rId22">
                <a:extLst>
                  <a:ext uri="{BEBA8EAE-BF5A-486C-A8C5-ECC9F3942E4B}">
                    <a14:imgProps xmlns:a14="http://schemas.microsoft.com/office/drawing/2010/main">
                      <a14:imgLayer r:embed="rId12">
                        <a14:imgEffect>
                          <a14:backgroundRemoval t="5505" b="95413" l="5351" r="40803">
                            <a14:foregroundMark x1="20401" y1="34862" x2="12709" y2="86239"/>
                            <a14:foregroundMark x1="32107" y1="89908" x2="37458" y2="51376"/>
                            <a14:foregroundMark x1="39130" y1="42202" x2="39799" y2="48624"/>
                            <a14:foregroundMark x1="25418" y1="7339" x2="25418" y2="7339"/>
                            <a14:foregroundMark x1="14047" y1="94495" x2="14047" y2="94495"/>
                            <a14:foregroundMark x1="18395" y1="5505" x2="18395" y2="5505"/>
                            <a14:foregroundMark x1="40803" y1="47706" x2="40803" y2="47706"/>
                            <a14:foregroundMark x1="32441" y1="95413" x2="32441" y2="95413"/>
                            <a14:foregroundMark x1="5351" y1="63303" x2="5351" y2="63303"/>
                          </a14:backgroundRemoval>
                        </a14:imgEffect>
                      </a14:imgLayer>
                    </a14:imgProps>
                  </a:ext>
                  <a:ext uri="{28A0092B-C50C-407E-A947-70E740481C1C}">
                    <a14:useLocalDpi xmlns:a14="http://schemas.microsoft.com/office/drawing/2010/main" val="0"/>
                  </a:ext>
                </a:extLst>
              </a:blip>
              <a:srcRect l="3749" r="57262"/>
              <a:stretch/>
            </p:blipFill>
            <p:spPr>
              <a:xfrm>
                <a:off x="3144347" y="3392844"/>
                <a:ext cx="876477" cy="819503"/>
              </a:xfrm>
              <a:prstGeom prst="rect">
                <a:avLst/>
              </a:prstGeom>
            </p:spPr>
          </p:pic>
          <p:sp>
            <p:nvSpPr>
              <p:cNvPr id="343" name="TextBox 342">
                <a:extLst>
                  <a:ext uri="{FF2B5EF4-FFF2-40B4-BE49-F238E27FC236}">
                    <a16:creationId xmlns:a16="http://schemas.microsoft.com/office/drawing/2014/main" id="{CBF98225-C8F4-4830-A332-FE6EBAD11B9D}"/>
                  </a:ext>
                </a:extLst>
              </p:cNvPr>
              <p:cNvSpPr txBox="1"/>
              <p:nvPr/>
            </p:nvSpPr>
            <p:spPr>
              <a:xfrm>
                <a:off x="3304448" y="3266220"/>
                <a:ext cx="548096" cy="206274"/>
              </a:xfrm>
              <a:prstGeom prst="rect">
                <a:avLst/>
              </a:prstGeom>
              <a:noFill/>
            </p:spPr>
            <p:txBody>
              <a:bodyPr wrap="square" rtlCol="0">
                <a:spAutoFit/>
              </a:bodyPr>
              <a:lstStyle/>
              <a:p>
                <a:r>
                  <a:rPr lang="en-US" sz="1000" b="1" dirty="0">
                    <a:latin typeface="Arial Nova Light" panose="020B0304020202020204" pitchFamily="34" charset="0"/>
                  </a:rPr>
                  <a:t>Amygdala</a:t>
                </a:r>
                <a:endParaRPr lang="en-US" sz="1200" b="1" dirty="0">
                  <a:latin typeface="Arial Nova Light" panose="020B0304020202020204" pitchFamily="34" charset="0"/>
                </a:endParaRPr>
              </a:p>
            </p:txBody>
          </p:sp>
        </p:grpSp>
        <p:grpSp>
          <p:nvGrpSpPr>
            <p:cNvPr id="339" name="Group 338">
              <a:extLst>
                <a:ext uri="{FF2B5EF4-FFF2-40B4-BE49-F238E27FC236}">
                  <a16:creationId xmlns:a16="http://schemas.microsoft.com/office/drawing/2014/main" id="{6711510B-840B-49BA-A03E-8E6DF154052D}"/>
                </a:ext>
              </a:extLst>
            </p:cNvPr>
            <p:cNvGrpSpPr/>
            <p:nvPr/>
          </p:nvGrpSpPr>
          <p:grpSpPr>
            <a:xfrm>
              <a:off x="2132219" y="5027393"/>
              <a:ext cx="1107790" cy="914933"/>
              <a:chOff x="4866990" y="3290164"/>
              <a:chExt cx="1116572" cy="920744"/>
            </a:xfrm>
          </p:grpSpPr>
          <p:pic>
            <p:nvPicPr>
              <p:cNvPr id="340" name="Picture 339" descr="A picture containing romper, underpants&#10;&#10;Description automatically generated">
                <a:extLst>
                  <a:ext uri="{FF2B5EF4-FFF2-40B4-BE49-F238E27FC236}">
                    <a16:creationId xmlns:a16="http://schemas.microsoft.com/office/drawing/2014/main" id="{E02C5572-D976-4D4F-886F-FD0B8D332A8A}"/>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3670" b="90826" l="51171" r="97659">
                            <a14:foregroundMark x1="51171" y1="60550" x2="51171" y2="60550"/>
                            <a14:foregroundMark x1="74247" y1="4587" x2="74247" y2="4587"/>
                            <a14:foregroundMark x1="79599" y1="3670" x2="79599" y2="3670"/>
                            <a14:foregroundMark x1="96321" y1="55963" x2="96321" y2="55963"/>
                            <a14:foregroundMark x1="65552" y1="90826" x2="65552" y2="90826"/>
                            <a14:foregroundMark x1="97659" y1="59633" x2="97659" y2="59633"/>
                            <a14:foregroundMark x1="51171" y1="46789" x2="51171" y2="46789"/>
                            <a14:foregroundMark x1="51505" y1="51376" x2="51505" y2="51376"/>
                          </a14:backgroundRemoval>
                        </a14:imgEffect>
                      </a14:imgLayer>
                    </a14:imgProps>
                  </a:ext>
                  <a:ext uri="{28A0092B-C50C-407E-A947-70E740481C1C}">
                    <a14:useLocalDpi xmlns:a14="http://schemas.microsoft.com/office/drawing/2010/main" val="0"/>
                  </a:ext>
                </a:extLst>
              </a:blip>
              <a:srcRect l="47360"/>
              <a:stretch/>
            </p:blipFill>
            <p:spPr>
              <a:xfrm>
                <a:off x="4866990" y="3437645"/>
                <a:ext cx="1116572" cy="773263"/>
              </a:xfrm>
              <a:prstGeom prst="rect">
                <a:avLst/>
              </a:prstGeom>
            </p:spPr>
          </p:pic>
          <p:sp>
            <p:nvSpPr>
              <p:cNvPr id="341" name="TextBox 340">
                <a:extLst>
                  <a:ext uri="{FF2B5EF4-FFF2-40B4-BE49-F238E27FC236}">
                    <a16:creationId xmlns:a16="http://schemas.microsoft.com/office/drawing/2014/main" id="{F2CBBD96-B4D7-46D6-A6E1-EB575F57FEF6}"/>
                  </a:ext>
                </a:extLst>
              </p:cNvPr>
              <p:cNvSpPr txBox="1"/>
              <p:nvPr/>
            </p:nvSpPr>
            <p:spPr>
              <a:xfrm>
                <a:off x="5222266" y="3290164"/>
                <a:ext cx="430537" cy="206274"/>
              </a:xfrm>
              <a:prstGeom prst="rect">
                <a:avLst/>
              </a:prstGeom>
              <a:noFill/>
            </p:spPr>
            <p:txBody>
              <a:bodyPr wrap="square" rtlCol="0">
                <a:spAutoFit/>
              </a:bodyPr>
              <a:lstStyle/>
              <a:p>
                <a:r>
                  <a:rPr lang="en-US" sz="1000" b="1" dirty="0">
                    <a:latin typeface="Arial Nova Light" panose="020B0304020202020204" pitchFamily="34" charset="0"/>
                  </a:rPr>
                  <a:t>vmPFC</a:t>
                </a:r>
                <a:endParaRPr lang="en-US" sz="1050" b="1" dirty="0">
                  <a:latin typeface="Arial Nova Light" panose="020B0304020202020204" pitchFamily="34" charset="0"/>
                </a:endParaRPr>
              </a:p>
            </p:txBody>
          </p:sp>
        </p:grpSp>
      </p:grpSp>
    </p:spTree>
    <p:extLst>
      <p:ext uri="{BB962C8B-B14F-4D97-AF65-F5344CB8AC3E}">
        <p14:creationId xmlns:p14="http://schemas.microsoft.com/office/powerpoint/2010/main" val="2471576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just">
          <a:defRPr sz="600" b="1" dirty="0" smtClean="0">
            <a:solidFill>
              <a:schemeClr val="tx1"/>
            </a:solidFill>
            <a:latin typeface="Arial Nova Light" panose="020B03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3863</TotalTime>
  <Words>1870</Words>
  <Application>Microsoft Office PowerPoint</Application>
  <PresentationFormat>Widescreen</PresentationFormat>
  <Paragraphs>254</Paragraphs>
  <Slides>2</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Nova Light</vt:lpstr>
      <vt:lpstr>Calibri</vt:lpstr>
      <vt:lpstr>Calibri Light</vt:lpstr>
      <vt:lpstr>Urdu Typesetting</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Boubin, Jackie</dc:creator>
  <cp:lastModifiedBy>Billy Mitchell</cp:lastModifiedBy>
  <cp:revision>166</cp:revision>
  <dcterms:created xsi:type="dcterms:W3CDTF">2020-12-11T16:35:23Z</dcterms:created>
  <dcterms:modified xsi:type="dcterms:W3CDTF">2021-02-10T15:43:57Z</dcterms:modified>
</cp:coreProperties>
</file>