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0289500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7" d="100"/>
          <a:sy n="17" d="100"/>
        </p:scale>
        <p:origin x="267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713" y="7005156"/>
            <a:ext cx="25746075" cy="14902051"/>
          </a:xfrm>
        </p:spPr>
        <p:txBody>
          <a:bodyPr anchor="b"/>
          <a:lstStyle>
            <a:lvl1pPr algn="ctr">
              <a:defRPr sz="19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188" y="22481887"/>
            <a:ext cx="22717125" cy="10334331"/>
          </a:xfrm>
        </p:spPr>
        <p:txBody>
          <a:bodyPr/>
          <a:lstStyle>
            <a:lvl1pPr marL="0" indent="0" algn="ctr">
              <a:buNone/>
              <a:defRPr sz="7950"/>
            </a:lvl1pPr>
            <a:lvl2pPr marL="1514475" indent="0" algn="ctr">
              <a:buNone/>
              <a:defRPr sz="6625"/>
            </a:lvl2pPr>
            <a:lvl3pPr marL="3028950" indent="0" algn="ctr">
              <a:buNone/>
              <a:defRPr sz="5963"/>
            </a:lvl3pPr>
            <a:lvl4pPr marL="4543425" indent="0" algn="ctr">
              <a:buNone/>
              <a:defRPr sz="5300"/>
            </a:lvl4pPr>
            <a:lvl5pPr marL="6057900" indent="0" algn="ctr">
              <a:buNone/>
              <a:defRPr sz="5300"/>
            </a:lvl5pPr>
            <a:lvl6pPr marL="7572375" indent="0" algn="ctr">
              <a:buNone/>
              <a:defRPr sz="5300"/>
            </a:lvl6pPr>
            <a:lvl7pPr marL="9086850" indent="0" algn="ctr">
              <a:buNone/>
              <a:defRPr sz="5300"/>
            </a:lvl7pPr>
            <a:lvl8pPr marL="10601325" indent="0" algn="ctr">
              <a:buNone/>
              <a:defRPr sz="5300"/>
            </a:lvl8pPr>
            <a:lvl9pPr marL="12115800" indent="0" algn="ctr">
              <a:buNone/>
              <a:defRPr sz="53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A221-EA60-49F6-9C29-C13B83FD661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BA2-7A96-49F1-8ACE-C5DC22D3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A221-EA60-49F6-9C29-C13B83FD661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BA2-7A96-49F1-8ACE-C5DC22D3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75925" y="2278904"/>
            <a:ext cx="653117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2405" y="2278904"/>
            <a:ext cx="19214902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A221-EA60-49F6-9C29-C13B83FD661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BA2-7A96-49F1-8ACE-C5DC22D3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A221-EA60-49F6-9C29-C13B83FD661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BA2-7A96-49F1-8ACE-C5DC22D3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2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629" y="10671229"/>
            <a:ext cx="26124694" cy="17805173"/>
          </a:xfrm>
        </p:spPr>
        <p:txBody>
          <a:bodyPr anchor="b"/>
          <a:lstStyle>
            <a:lvl1pPr>
              <a:defRPr sz="19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6629" y="28644846"/>
            <a:ext cx="26124694" cy="9363320"/>
          </a:xfrm>
        </p:spPr>
        <p:txBody>
          <a:bodyPr/>
          <a:lstStyle>
            <a:lvl1pPr marL="0" indent="0">
              <a:buNone/>
              <a:defRPr sz="7950">
                <a:solidFill>
                  <a:schemeClr val="tx1"/>
                </a:solidFill>
              </a:defRPr>
            </a:lvl1pPr>
            <a:lvl2pPr marL="1514475" indent="0">
              <a:buNone/>
              <a:defRPr sz="6625">
                <a:solidFill>
                  <a:schemeClr val="tx1">
                    <a:tint val="75000"/>
                  </a:schemeClr>
                </a:solidFill>
              </a:defRPr>
            </a:lvl2pPr>
            <a:lvl3pPr marL="3028950" indent="0">
              <a:buNone/>
              <a:defRPr sz="5963">
                <a:solidFill>
                  <a:schemeClr val="tx1">
                    <a:tint val="75000"/>
                  </a:schemeClr>
                </a:solidFill>
              </a:defRPr>
            </a:lvl3pPr>
            <a:lvl4pPr marL="4543425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05790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7572375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908685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0601325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211580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A221-EA60-49F6-9C29-C13B83FD661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BA2-7A96-49F1-8ACE-C5DC22D3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2403" y="11394520"/>
            <a:ext cx="12873038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34059" y="11394520"/>
            <a:ext cx="12873038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A221-EA60-49F6-9C29-C13B83FD661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BA2-7A96-49F1-8ACE-C5DC22D3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348" y="2278913"/>
            <a:ext cx="26124694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6352" y="10492870"/>
            <a:ext cx="12813876" cy="5142393"/>
          </a:xfrm>
        </p:spPr>
        <p:txBody>
          <a:bodyPr anchor="b"/>
          <a:lstStyle>
            <a:lvl1pPr marL="0" indent="0">
              <a:buNone/>
              <a:defRPr sz="7950" b="1"/>
            </a:lvl1pPr>
            <a:lvl2pPr marL="1514475" indent="0">
              <a:buNone/>
              <a:defRPr sz="6625" b="1"/>
            </a:lvl2pPr>
            <a:lvl3pPr marL="3028950" indent="0">
              <a:buNone/>
              <a:defRPr sz="5963" b="1"/>
            </a:lvl3pPr>
            <a:lvl4pPr marL="4543425" indent="0">
              <a:buNone/>
              <a:defRPr sz="5300" b="1"/>
            </a:lvl4pPr>
            <a:lvl5pPr marL="6057900" indent="0">
              <a:buNone/>
              <a:defRPr sz="5300" b="1"/>
            </a:lvl5pPr>
            <a:lvl6pPr marL="7572375" indent="0">
              <a:buNone/>
              <a:defRPr sz="5300" b="1"/>
            </a:lvl6pPr>
            <a:lvl7pPr marL="9086850" indent="0">
              <a:buNone/>
              <a:defRPr sz="5300" b="1"/>
            </a:lvl7pPr>
            <a:lvl8pPr marL="10601325" indent="0">
              <a:buNone/>
              <a:defRPr sz="5300" b="1"/>
            </a:lvl8pPr>
            <a:lvl9pPr marL="12115800" indent="0">
              <a:buNone/>
              <a:defRPr sz="5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6352" y="15635264"/>
            <a:ext cx="12813876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34061" y="10492870"/>
            <a:ext cx="12876983" cy="5142393"/>
          </a:xfrm>
        </p:spPr>
        <p:txBody>
          <a:bodyPr anchor="b"/>
          <a:lstStyle>
            <a:lvl1pPr marL="0" indent="0">
              <a:buNone/>
              <a:defRPr sz="7950" b="1"/>
            </a:lvl1pPr>
            <a:lvl2pPr marL="1514475" indent="0">
              <a:buNone/>
              <a:defRPr sz="6625" b="1"/>
            </a:lvl2pPr>
            <a:lvl3pPr marL="3028950" indent="0">
              <a:buNone/>
              <a:defRPr sz="5963" b="1"/>
            </a:lvl3pPr>
            <a:lvl4pPr marL="4543425" indent="0">
              <a:buNone/>
              <a:defRPr sz="5300" b="1"/>
            </a:lvl4pPr>
            <a:lvl5pPr marL="6057900" indent="0">
              <a:buNone/>
              <a:defRPr sz="5300" b="1"/>
            </a:lvl5pPr>
            <a:lvl6pPr marL="7572375" indent="0">
              <a:buNone/>
              <a:defRPr sz="5300" b="1"/>
            </a:lvl6pPr>
            <a:lvl7pPr marL="9086850" indent="0">
              <a:buNone/>
              <a:defRPr sz="5300" b="1"/>
            </a:lvl7pPr>
            <a:lvl8pPr marL="10601325" indent="0">
              <a:buNone/>
              <a:defRPr sz="5300" b="1"/>
            </a:lvl8pPr>
            <a:lvl9pPr marL="12115800" indent="0">
              <a:buNone/>
              <a:defRPr sz="5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34061" y="15635264"/>
            <a:ext cx="12876983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A221-EA60-49F6-9C29-C13B83FD661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BA2-7A96-49F1-8ACE-C5DC22D3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A221-EA60-49F6-9C29-C13B83FD661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BA2-7A96-49F1-8ACE-C5DC22D3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6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A221-EA60-49F6-9C29-C13B83FD661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BA2-7A96-49F1-8ACE-C5DC22D3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6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348" y="2853584"/>
            <a:ext cx="9769152" cy="9987545"/>
          </a:xfrm>
        </p:spPr>
        <p:txBody>
          <a:bodyPr anchor="b"/>
          <a:lstStyle>
            <a:lvl1pPr>
              <a:defRPr sz="10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6983" y="6162959"/>
            <a:ext cx="15334059" cy="30418415"/>
          </a:xfrm>
        </p:spPr>
        <p:txBody>
          <a:bodyPr/>
          <a:lstStyle>
            <a:lvl1pPr>
              <a:defRPr sz="10600"/>
            </a:lvl1pPr>
            <a:lvl2pPr>
              <a:defRPr sz="9275"/>
            </a:lvl2pPr>
            <a:lvl3pPr>
              <a:defRPr sz="7950"/>
            </a:lvl3pPr>
            <a:lvl4pPr>
              <a:defRPr sz="6625"/>
            </a:lvl4pPr>
            <a:lvl5pPr>
              <a:defRPr sz="6625"/>
            </a:lvl5pPr>
            <a:lvl6pPr>
              <a:defRPr sz="6625"/>
            </a:lvl6pPr>
            <a:lvl7pPr>
              <a:defRPr sz="6625"/>
            </a:lvl7pPr>
            <a:lvl8pPr>
              <a:defRPr sz="6625"/>
            </a:lvl8pPr>
            <a:lvl9pPr>
              <a:defRPr sz="6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6348" y="12841129"/>
            <a:ext cx="9769152" cy="23789780"/>
          </a:xfrm>
        </p:spPr>
        <p:txBody>
          <a:bodyPr/>
          <a:lstStyle>
            <a:lvl1pPr marL="0" indent="0">
              <a:buNone/>
              <a:defRPr sz="5300"/>
            </a:lvl1pPr>
            <a:lvl2pPr marL="1514475" indent="0">
              <a:buNone/>
              <a:defRPr sz="4638"/>
            </a:lvl2pPr>
            <a:lvl3pPr marL="3028950" indent="0">
              <a:buNone/>
              <a:defRPr sz="3975"/>
            </a:lvl3pPr>
            <a:lvl4pPr marL="4543425" indent="0">
              <a:buNone/>
              <a:defRPr sz="3313"/>
            </a:lvl4pPr>
            <a:lvl5pPr marL="6057900" indent="0">
              <a:buNone/>
              <a:defRPr sz="3313"/>
            </a:lvl5pPr>
            <a:lvl6pPr marL="7572375" indent="0">
              <a:buNone/>
              <a:defRPr sz="3313"/>
            </a:lvl6pPr>
            <a:lvl7pPr marL="9086850" indent="0">
              <a:buNone/>
              <a:defRPr sz="3313"/>
            </a:lvl7pPr>
            <a:lvl8pPr marL="10601325" indent="0">
              <a:buNone/>
              <a:defRPr sz="3313"/>
            </a:lvl8pPr>
            <a:lvl9pPr marL="12115800" indent="0">
              <a:buNone/>
              <a:defRPr sz="33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A221-EA60-49F6-9C29-C13B83FD661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BA2-7A96-49F1-8ACE-C5DC22D3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8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348" y="2853584"/>
            <a:ext cx="9769152" cy="9987545"/>
          </a:xfrm>
        </p:spPr>
        <p:txBody>
          <a:bodyPr anchor="b"/>
          <a:lstStyle>
            <a:lvl1pPr>
              <a:defRPr sz="10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6983" y="6162959"/>
            <a:ext cx="15334059" cy="30418415"/>
          </a:xfrm>
        </p:spPr>
        <p:txBody>
          <a:bodyPr anchor="t"/>
          <a:lstStyle>
            <a:lvl1pPr marL="0" indent="0">
              <a:buNone/>
              <a:defRPr sz="10600"/>
            </a:lvl1pPr>
            <a:lvl2pPr marL="1514475" indent="0">
              <a:buNone/>
              <a:defRPr sz="9275"/>
            </a:lvl2pPr>
            <a:lvl3pPr marL="3028950" indent="0">
              <a:buNone/>
              <a:defRPr sz="7950"/>
            </a:lvl3pPr>
            <a:lvl4pPr marL="4543425" indent="0">
              <a:buNone/>
              <a:defRPr sz="6625"/>
            </a:lvl4pPr>
            <a:lvl5pPr marL="6057900" indent="0">
              <a:buNone/>
              <a:defRPr sz="6625"/>
            </a:lvl5pPr>
            <a:lvl6pPr marL="7572375" indent="0">
              <a:buNone/>
              <a:defRPr sz="6625"/>
            </a:lvl6pPr>
            <a:lvl7pPr marL="9086850" indent="0">
              <a:buNone/>
              <a:defRPr sz="6625"/>
            </a:lvl7pPr>
            <a:lvl8pPr marL="10601325" indent="0">
              <a:buNone/>
              <a:defRPr sz="6625"/>
            </a:lvl8pPr>
            <a:lvl9pPr marL="12115800" indent="0">
              <a:buNone/>
              <a:defRPr sz="6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6348" y="12841129"/>
            <a:ext cx="9769152" cy="23789780"/>
          </a:xfrm>
        </p:spPr>
        <p:txBody>
          <a:bodyPr/>
          <a:lstStyle>
            <a:lvl1pPr marL="0" indent="0">
              <a:buNone/>
              <a:defRPr sz="5300"/>
            </a:lvl1pPr>
            <a:lvl2pPr marL="1514475" indent="0">
              <a:buNone/>
              <a:defRPr sz="4638"/>
            </a:lvl2pPr>
            <a:lvl3pPr marL="3028950" indent="0">
              <a:buNone/>
              <a:defRPr sz="3975"/>
            </a:lvl3pPr>
            <a:lvl4pPr marL="4543425" indent="0">
              <a:buNone/>
              <a:defRPr sz="3313"/>
            </a:lvl4pPr>
            <a:lvl5pPr marL="6057900" indent="0">
              <a:buNone/>
              <a:defRPr sz="3313"/>
            </a:lvl5pPr>
            <a:lvl6pPr marL="7572375" indent="0">
              <a:buNone/>
              <a:defRPr sz="3313"/>
            </a:lvl6pPr>
            <a:lvl7pPr marL="9086850" indent="0">
              <a:buNone/>
              <a:defRPr sz="3313"/>
            </a:lvl7pPr>
            <a:lvl8pPr marL="10601325" indent="0">
              <a:buNone/>
              <a:defRPr sz="3313"/>
            </a:lvl8pPr>
            <a:lvl9pPr marL="12115800" indent="0">
              <a:buNone/>
              <a:defRPr sz="33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A221-EA60-49F6-9C29-C13B83FD661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BA2-7A96-49F1-8ACE-C5DC22D3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6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2403" y="2278913"/>
            <a:ext cx="26124694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403" y="11394520"/>
            <a:ext cx="26124694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2403" y="39672756"/>
            <a:ext cx="6815138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7A221-EA60-49F6-9C29-C13B83FD661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33397" y="39672756"/>
            <a:ext cx="10222706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91959" y="39672756"/>
            <a:ext cx="6815138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2BA2-7A96-49F1-8ACE-C5DC22D3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28950" rtl="0" eaLnBrk="1" latinLnBrk="0" hangingPunct="1">
        <a:lnSpc>
          <a:spcPct val="90000"/>
        </a:lnSpc>
        <a:spcBef>
          <a:spcPct val="0"/>
        </a:spcBef>
        <a:buNone/>
        <a:defRPr sz="14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7238" indent="-757238" algn="l" defTabSz="3028950" rtl="0" eaLnBrk="1" latinLnBrk="0" hangingPunct="1">
        <a:lnSpc>
          <a:spcPct val="90000"/>
        </a:lnSpc>
        <a:spcBef>
          <a:spcPts val="3313"/>
        </a:spcBef>
        <a:buFont typeface="Arial" panose="020B0604020202020204" pitchFamily="34" charset="0"/>
        <a:buChar char="•"/>
        <a:defRPr sz="9275" kern="1200">
          <a:solidFill>
            <a:schemeClr val="tx1"/>
          </a:solidFill>
          <a:latin typeface="+mn-lt"/>
          <a:ea typeface="+mn-ea"/>
          <a:cs typeface="+mn-cs"/>
        </a:defRPr>
      </a:lvl1pPr>
      <a:lvl2pPr marL="2271713" indent="-757238" algn="l" defTabSz="3028950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7950" kern="1200">
          <a:solidFill>
            <a:schemeClr val="tx1"/>
          </a:solidFill>
          <a:latin typeface="+mn-lt"/>
          <a:ea typeface="+mn-ea"/>
          <a:cs typeface="+mn-cs"/>
        </a:defRPr>
      </a:lvl2pPr>
      <a:lvl3pPr marL="3786188" indent="-757238" algn="l" defTabSz="3028950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6625" kern="1200">
          <a:solidFill>
            <a:schemeClr val="tx1"/>
          </a:solidFill>
          <a:latin typeface="+mn-lt"/>
          <a:ea typeface="+mn-ea"/>
          <a:cs typeface="+mn-cs"/>
        </a:defRPr>
      </a:lvl3pPr>
      <a:lvl4pPr marL="5300663" indent="-757238" algn="l" defTabSz="3028950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3" kern="1200">
          <a:solidFill>
            <a:schemeClr val="tx1"/>
          </a:solidFill>
          <a:latin typeface="+mn-lt"/>
          <a:ea typeface="+mn-ea"/>
          <a:cs typeface="+mn-cs"/>
        </a:defRPr>
      </a:lvl4pPr>
      <a:lvl5pPr marL="6815138" indent="-757238" algn="l" defTabSz="3028950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3" kern="1200">
          <a:solidFill>
            <a:schemeClr val="tx1"/>
          </a:solidFill>
          <a:latin typeface="+mn-lt"/>
          <a:ea typeface="+mn-ea"/>
          <a:cs typeface="+mn-cs"/>
        </a:defRPr>
      </a:lvl5pPr>
      <a:lvl6pPr marL="8329613" indent="-757238" algn="l" defTabSz="3028950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3" kern="1200">
          <a:solidFill>
            <a:schemeClr val="tx1"/>
          </a:solidFill>
          <a:latin typeface="+mn-lt"/>
          <a:ea typeface="+mn-ea"/>
          <a:cs typeface="+mn-cs"/>
        </a:defRPr>
      </a:lvl6pPr>
      <a:lvl7pPr marL="9844088" indent="-757238" algn="l" defTabSz="3028950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3" kern="1200">
          <a:solidFill>
            <a:schemeClr val="tx1"/>
          </a:solidFill>
          <a:latin typeface="+mn-lt"/>
          <a:ea typeface="+mn-ea"/>
          <a:cs typeface="+mn-cs"/>
        </a:defRPr>
      </a:lvl7pPr>
      <a:lvl8pPr marL="11358563" indent="-757238" algn="l" defTabSz="3028950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3" kern="1200">
          <a:solidFill>
            <a:schemeClr val="tx1"/>
          </a:solidFill>
          <a:latin typeface="+mn-lt"/>
          <a:ea typeface="+mn-ea"/>
          <a:cs typeface="+mn-cs"/>
        </a:defRPr>
      </a:lvl8pPr>
      <a:lvl9pPr marL="12873038" indent="-757238" algn="l" defTabSz="3028950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950" rtl="0" eaLnBrk="1" latinLnBrk="0" hangingPunct="1">
        <a:defRPr sz="5963" kern="1200">
          <a:solidFill>
            <a:schemeClr val="tx1"/>
          </a:solidFill>
          <a:latin typeface="+mn-lt"/>
          <a:ea typeface="+mn-ea"/>
          <a:cs typeface="+mn-cs"/>
        </a:defRPr>
      </a:lvl1pPr>
      <a:lvl2pPr marL="1514475" algn="l" defTabSz="3028950" rtl="0" eaLnBrk="1" latinLnBrk="0" hangingPunct="1">
        <a:defRPr sz="5963" kern="1200">
          <a:solidFill>
            <a:schemeClr val="tx1"/>
          </a:solidFill>
          <a:latin typeface="+mn-lt"/>
          <a:ea typeface="+mn-ea"/>
          <a:cs typeface="+mn-cs"/>
        </a:defRPr>
      </a:lvl2pPr>
      <a:lvl3pPr marL="3028950" algn="l" defTabSz="3028950" rtl="0" eaLnBrk="1" latinLnBrk="0" hangingPunct="1">
        <a:defRPr sz="5963" kern="1200">
          <a:solidFill>
            <a:schemeClr val="tx1"/>
          </a:solidFill>
          <a:latin typeface="+mn-lt"/>
          <a:ea typeface="+mn-ea"/>
          <a:cs typeface="+mn-cs"/>
        </a:defRPr>
      </a:lvl3pPr>
      <a:lvl4pPr marL="4543425" algn="l" defTabSz="3028950" rtl="0" eaLnBrk="1" latinLnBrk="0" hangingPunct="1">
        <a:defRPr sz="5963" kern="1200">
          <a:solidFill>
            <a:schemeClr val="tx1"/>
          </a:solidFill>
          <a:latin typeface="+mn-lt"/>
          <a:ea typeface="+mn-ea"/>
          <a:cs typeface="+mn-cs"/>
        </a:defRPr>
      </a:lvl4pPr>
      <a:lvl5pPr marL="6057900" algn="l" defTabSz="3028950" rtl="0" eaLnBrk="1" latinLnBrk="0" hangingPunct="1">
        <a:defRPr sz="5963" kern="1200">
          <a:solidFill>
            <a:schemeClr val="tx1"/>
          </a:solidFill>
          <a:latin typeface="+mn-lt"/>
          <a:ea typeface="+mn-ea"/>
          <a:cs typeface="+mn-cs"/>
        </a:defRPr>
      </a:lvl5pPr>
      <a:lvl6pPr marL="7572375" algn="l" defTabSz="3028950" rtl="0" eaLnBrk="1" latinLnBrk="0" hangingPunct="1">
        <a:defRPr sz="5963" kern="1200">
          <a:solidFill>
            <a:schemeClr val="tx1"/>
          </a:solidFill>
          <a:latin typeface="+mn-lt"/>
          <a:ea typeface="+mn-ea"/>
          <a:cs typeface="+mn-cs"/>
        </a:defRPr>
      </a:lvl6pPr>
      <a:lvl7pPr marL="9086850" algn="l" defTabSz="3028950" rtl="0" eaLnBrk="1" latinLnBrk="0" hangingPunct="1">
        <a:defRPr sz="5963" kern="1200">
          <a:solidFill>
            <a:schemeClr val="tx1"/>
          </a:solidFill>
          <a:latin typeface="+mn-lt"/>
          <a:ea typeface="+mn-ea"/>
          <a:cs typeface="+mn-cs"/>
        </a:defRPr>
      </a:lvl7pPr>
      <a:lvl8pPr marL="10601325" algn="l" defTabSz="3028950" rtl="0" eaLnBrk="1" latinLnBrk="0" hangingPunct="1">
        <a:defRPr sz="5963" kern="1200">
          <a:solidFill>
            <a:schemeClr val="tx1"/>
          </a:solidFill>
          <a:latin typeface="+mn-lt"/>
          <a:ea typeface="+mn-ea"/>
          <a:cs typeface="+mn-cs"/>
        </a:defRPr>
      </a:lvl8pPr>
      <a:lvl9pPr marL="12115800" algn="l" defTabSz="3028950" rtl="0" eaLnBrk="1" latinLnBrk="0" hangingPunct="1">
        <a:defRPr sz="59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jpeg"/><Relationship Id="rId18" Type="http://schemas.microsoft.com/office/2007/relationships/hdphoto" Target="../media/hdphoto4.wdp"/><Relationship Id="rId26" Type="http://schemas.openxmlformats.org/officeDocument/2006/relationships/image" Target="../media/image21.svg"/><Relationship Id="rId3" Type="http://schemas.microsoft.com/office/2007/relationships/hdphoto" Target="../media/hdphoto1.wdp"/><Relationship Id="rId21" Type="http://schemas.openxmlformats.org/officeDocument/2006/relationships/image" Target="../media/image16.jpg"/><Relationship Id="rId34" Type="http://schemas.openxmlformats.org/officeDocument/2006/relationships/package" Target="../embeddings/Microsoft_Excel_Worksheet.xlsx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3.png"/><Relationship Id="rId25" Type="http://schemas.openxmlformats.org/officeDocument/2006/relationships/image" Target="../media/image20.png"/><Relationship Id="rId33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20" Type="http://schemas.openxmlformats.org/officeDocument/2006/relationships/image" Target="../media/image15.jpe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32" Type="http://schemas.openxmlformats.org/officeDocument/2006/relationships/image" Target="../media/image27.png"/><Relationship Id="rId5" Type="http://schemas.microsoft.com/office/2007/relationships/hdphoto" Target="../media/hdphoto2.wdp"/><Relationship Id="rId15" Type="http://schemas.openxmlformats.org/officeDocument/2006/relationships/image" Target="../media/image12.png"/><Relationship Id="rId23" Type="http://schemas.openxmlformats.org/officeDocument/2006/relationships/image" Target="../media/image18.svg"/><Relationship Id="rId28" Type="http://schemas.openxmlformats.org/officeDocument/2006/relationships/image" Target="../media/image23.svg"/><Relationship Id="rId10" Type="http://schemas.openxmlformats.org/officeDocument/2006/relationships/image" Target="../media/image7.svg"/><Relationship Id="rId19" Type="http://schemas.openxmlformats.org/officeDocument/2006/relationships/image" Target="../media/image14.png"/><Relationship Id="rId31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Relationship Id="rId35" Type="http://schemas.openxmlformats.org/officeDocument/2006/relationships/image" Target="../media/image29.emf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93D82EB-A147-D68A-0E59-072DE39024E4}"/>
              </a:ext>
            </a:extLst>
          </p:cNvPr>
          <p:cNvSpPr txBox="1"/>
          <p:nvPr/>
        </p:nvSpPr>
        <p:spPr>
          <a:xfrm>
            <a:off x="477904" y="1157409"/>
            <a:ext cx="29375100" cy="3447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151" b="1" dirty="0">
                <a:solidFill>
                  <a:srgbClr val="000000"/>
                </a:solidFill>
                <a:latin typeface="Arial Nova Cond Light" panose="020B0306020202020204" pitchFamily="34" charset="0"/>
                <a:ea typeface="Calibri" panose="020F0502020204030204" pitchFamily="34" charset="0"/>
              </a:rPr>
              <a:t>Do You Feel How I Feel?</a:t>
            </a:r>
          </a:p>
          <a:p>
            <a:pPr algn="ctr"/>
            <a:r>
              <a:rPr lang="en-US" sz="4267" dirty="0">
                <a:solidFill>
                  <a:srgbClr val="000000"/>
                </a:solidFill>
                <a:latin typeface="Arial Nova Cond Light" panose="020B0306020202020204" pitchFamily="34" charset="0"/>
                <a:ea typeface="Calibri" panose="020F0502020204030204" pitchFamily="34" charset="0"/>
              </a:rPr>
              <a:t>Developmental Differences in Neural Representations of Affect</a:t>
            </a:r>
            <a:endParaRPr lang="en-US" sz="4267" dirty="0">
              <a:solidFill>
                <a:prstClr val="black"/>
              </a:solidFill>
              <a:latin typeface="Arial Nova Cond Light" panose="020B0306020202020204" pitchFamily="34" charset="0"/>
              <a:cs typeface="Arial" panose="020B0604020202020204" pitchFamily="34" charset="0"/>
            </a:endParaRPr>
          </a:p>
          <a:p>
            <a:endParaRPr lang="en-US" sz="6400" dirty="0">
              <a:latin typeface="Arial Nova Cond Light" panose="020B0306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A133B6-914D-7C30-CB88-78D0CE592C98}"/>
              </a:ext>
            </a:extLst>
          </p:cNvPr>
          <p:cNvGrpSpPr/>
          <p:nvPr/>
        </p:nvGrpSpPr>
        <p:grpSpPr>
          <a:xfrm>
            <a:off x="776507" y="940421"/>
            <a:ext cx="1801486" cy="2716215"/>
            <a:chOff x="126928" y="106939"/>
            <a:chExt cx="512665" cy="726999"/>
          </a:xfrm>
        </p:grpSpPr>
        <p:pic>
          <p:nvPicPr>
            <p:cNvPr id="24" name="Picture 23" descr="Logo, company name&#10;&#10;Description automatically generated">
              <a:extLst>
                <a:ext uri="{FF2B5EF4-FFF2-40B4-BE49-F238E27FC236}">
                  <a16:creationId xmlns:a16="http://schemas.microsoft.com/office/drawing/2014/main" id="{4DB2E849-39BF-48F6-CDF5-1E2129C512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143" r="98286">
                          <a14:foregroundMark x1="5429" y1="52083" x2="5429" y2="52083"/>
                          <a14:foregroundMark x1="1143" y1="50833" x2="1143" y2="50833"/>
                          <a14:foregroundMark x1="28571" y1="42083" x2="28571" y2="42083"/>
                          <a14:foregroundMark x1="39143" y1="45000" x2="39143" y2="45000"/>
                          <a14:foregroundMark x1="54429" y1="40833" x2="54429" y2="40833"/>
                          <a14:foregroundMark x1="68714" y1="40417" x2="68714" y2="40417"/>
                          <a14:foregroundMark x1="80429" y1="44583" x2="80429" y2="44583"/>
                          <a14:foregroundMark x1="92000" y1="45833" x2="92000" y2="45833"/>
                          <a14:foregroundMark x1="98286" y1="56250" x2="98286" y2="56250"/>
                          <a14:foregroundMark x1="96571" y1="76250" x2="96571" y2="76250"/>
                          <a14:foregroundMark x1="88857" y1="68750" x2="88857" y2="68750"/>
                          <a14:foregroundMark x1="82000" y1="71250" x2="82000" y2="71250"/>
                          <a14:foregroundMark x1="74857" y1="74167" x2="74857" y2="74167"/>
                          <a14:foregroundMark x1="65857" y1="72083" x2="65857" y2="72083"/>
                          <a14:foregroundMark x1="49429" y1="72500" x2="49429" y2="72500"/>
                          <a14:foregroundMark x1="38429" y1="74167" x2="38429" y2="74167"/>
                          <a14:foregroundMark x1="29714" y1="72500" x2="29714" y2="72500"/>
                          <a14:foregroundMark x1="57571" y1="70833" x2="57571" y2="70833"/>
                          <a14:foregroundMark x1="43857" y1="79167" x2="43857" y2="79167"/>
                          <a14:backgroundMark x1="2286" y1="33333" x2="2286" y2="33333"/>
                          <a14:backgroundMark x1="5429" y1="35833" x2="5429" y2="35833"/>
                          <a14:backgroundMark x1="11286" y1="40417" x2="11286" y2="40417"/>
                          <a14:backgroundMark x1="12286" y1="74583" x2="12286" y2="74583"/>
                          <a14:backgroundMark x1="67286" y1="72083" x2="67286" y2="72083"/>
                          <a14:backgroundMark x1="57000" y1="72500" x2="57000" y2="72500"/>
                          <a14:backgroundMark x1="43429" y1="72500" x2="43429" y2="7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0" r="80728" b="16751"/>
            <a:stretch/>
          </p:blipFill>
          <p:spPr>
            <a:xfrm>
              <a:off x="133069" y="106939"/>
              <a:ext cx="506524" cy="559918"/>
            </a:xfrm>
            <a:prstGeom prst="rect">
              <a:avLst/>
            </a:prstGeom>
          </p:spPr>
        </p:pic>
        <p:pic>
          <p:nvPicPr>
            <p:cNvPr id="25" name="Picture 24" descr="Logo, company name&#10;&#10;Description automatically generated">
              <a:extLst>
                <a:ext uri="{FF2B5EF4-FFF2-40B4-BE49-F238E27FC236}">
                  <a16:creationId xmlns:a16="http://schemas.microsoft.com/office/drawing/2014/main" id="{4406038A-DDEC-4C9C-6ED9-FE100C90A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143" r="98286">
                          <a14:foregroundMark x1="5429" y1="52083" x2="5429" y2="52083"/>
                          <a14:foregroundMark x1="1143" y1="50833" x2="1143" y2="50833"/>
                          <a14:foregroundMark x1="28571" y1="42083" x2="28571" y2="42083"/>
                          <a14:foregroundMark x1="39143" y1="45000" x2="39143" y2="45000"/>
                          <a14:foregroundMark x1="54429" y1="40833" x2="54429" y2="40833"/>
                          <a14:foregroundMark x1="68714" y1="40417" x2="68714" y2="40417"/>
                          <a14:foregroundMark x1="80429" y1="44583" x2="80429" y2="44583"/>
                          <a14:foregroundMark x1="92000" y1="45833" x2="92000" y2="45833"/>
                          <a14:foregroundMark x1="98286" y1="56250" x2="98286" y2="56250"/>
                          <a14:foregroundMark x1="96571" y1="76250" x2="96571" y2="76250"/>
                          <a14:foregroundMark x1="88857" y1="68750" x2="88857" y2="68750"/>
                          <a14:foregroundMark x1="82000" y1="71250" x2="82000" y2="71250"/>
                          <a14:foregroundMark x1="74857" y1="74167" x2="74857" y2="74167"/>
                          <a14:foregroundMark x1="65857" y1="72083" x2="65857" y2="72083"/>
                          <a14:foregroundMark x1="49429" y1="72500" x2="49429" y2="72500"/>
                          <a14:foregroundMark x1="38429" y1="74167" x2="38429" y2="74167"/>
                          <a14:foregroundMark x1="29714" y1="72500" x2="29714" y2="72500"/>
                          <a14:foregroundMark x1="57571" y1="70833" x2="57571" y2="70833"/>
                          <a14:foregroundMark x1="43857" y1="79167" x2="43857" y2="79167"/>
                          <a14:backgroundMark x1="2286" y1="33333" x2="2286" y2="33333"/>
                          <a14:backgroundMark x1="5429" y1="35833" x2="5429" y2="35833"/>
                          <a14:backgroundMark x1="11286" y1="40417" x2="11286" y2="40417"/>
                          <a14:backgroundMark x1="12286" y1="74583" x2="12286" y2="74583"/>
                          <a14:backgroundMark x1="67286" y1="72083" x2="67286" y2="72083"/>
                          <a14:backgroundMark x1="57000" y1="72500" x2="57000" y2="72500"/>
                          <a14:backgroundMark x1="43429" y1="72500" x2="43429" y2="7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72" r="-1633"/>
            <a:stretch/>
          </p:blipFill>
          <p:spPr>
            <a:xfrm>
              <a:off x="126928" y="633805"/>
              <a:ext cx="509911" cy="200133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E2485762-ECFF-CC98-D2A2-D0588CEC60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8987" r="10762" b="17700"/>
          <a:stretch/>
        </p:blipFill>
        <p:spPr>
          <a:xfrm>
            <a:off x="2944589" y="1054831"/>
            <a:ext cx="2993627" cy="27162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E4D66D2-D4BA-37C5-BC48-98208B85F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166" y="940420"/>
            <a:ext cx="1779907" cy="271621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064F3FA-8936-0655-3109-209575F15500}"/>
              </a:ext>
            </a:extLst>
          </p:cNvPr>
          <p:cNvGrpSpPr/>
          <p:nvPr/>
        </p:nvGrpSpPr>
        <p:grpSpPr>
          <a:xfrm>
            <a:off x="22281121" y="1193512"/>
            <a:ext cx="6939720" cy="2639185"/>
            <a:chOff x="22614962" y="1893491"/>
            <a:chExt cx="6939720" cy="263918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C74DB4-AF4E-CF79-84C3-F693945221F8}"/>
                </a:ext>
              </a:extLst>
            </p:cNvPr>
            <p:cNvSpPr txBox="1"/>
            <p:nvPr/>
          </p:nvSpPr>
          <p:spPr>
            <a:xfrm>
              <a:off x="22614962" y="1893491"/>
              <a:ext cx="6939720" cy="1953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491" b="1" dirty="0">
                  <a:solidFill>
                    <a:prstClr val="black"/>
                  </a:solidFill>
                  <a:latin typeface="Arial Nova Light" panose="020B0304020202020204" pitchFamily="34" charset="0"/>
                  <a:cs typeface="Arial" panose="020B0604020202020204" pitchFamily="34" charset="0"/>
                </a:rPr>
                <a:t>William Mitchell*</a:t>
              </a:r>
              <a:r>
                <a:rPr lang="en-US" sz="3491" dirty="0">
                  <a:solidFill>
                    <a:prstClr val="black"/>
                  </a:solidFill>
                  <a:latin typeface="Arial Nova Light" panose="020B0304020202020204" pitchFamily="34" charset="0"/>
                  <a:cs typeface="Arial" panose="020B0604020202020204" pitchFamily="34" charset="0"/>
                </a:rPr>
                <a:t>, Lindsey Tepfer, </a:t>
              </a:r>
              <a:br>
                <a:rPr lang="en-US" sz="3491" dirty="0">
                  <a:solidFill>
                    <a:prstClr val="black"/>
                  </a:solidFill>
                  <a:latin typeface="Arial Nova Light" panose="020B0304020202020204" pitchFamily="34" charset="0"/>
                  <a:cs typeface="Arial" panose="020B0604020202020204" pitchFamily="34" charset="0"/>
                </a:rPr>
              </a:br>
              <a:r>
                <a:rPr lang="en-US" sz="3491" dirty="0">
                  <a:solidFill>
                    <a:prstClr val="black"/>
                  </a:solidFill>
                  <a:latin typeface="Arial Nova Light" panose="020B0304020202020204" pitchFamily="34" charset="0"/>
                  <a:cs typeface="Arial" panose="020B0604020202020204" pitchFamily="34" charset="0"/>
                </a:rPr>
                <a:t>Nicole Henninger, Susan Perlman, </a:t>
              </a:r>
              <a:br>
                <a:rPr lang="en-US" sz="3491" dirty="0">
                  <a:solidFill>
                    <a:prstClr val="black"/>
                  </a:solidFill>
                  <a:latin typeface="Arial Nova Light" panose="020B0304020202020204" pitchFamily="34" charset="0"/>
                  <a:cs typeface="Arial" panose="020B0604020202020204" pitchFamily="34" charset="0"/>
                </a:rPr>
              </a:br>
              <a:r>
                <a:rPr lang="en-US" sz="3491" dirty="0">
                  <a:solidFill>
                    <a:prstClr val="black"/>
                  </a:solidFill>
                  <a:latin typeface="Arial Nova Light" panose="020B0304020202020204" pitchFamily="34" charset="0"/>
                  <a:cs typeface="Arial" panose="020B0604020202020204" pitchFamily="34" charset="0"/>
                </a:rPr>
                <a:t>Vishnu Murty, Chelsea Helion</a:t>
              </a:r>
              <a:endParaRPr lang="en-US" sz="3491" dirty="0">
                <a:latin typeface="Arial Nova Light" panose="020B0304020202020204" pitchFamily="34" charset="0"/>
              </a:endParaRPr>
            </a:p>
            <a:p>
              <a:endParaRPr lang="en-US" sz="162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849A8D-E050-7F82-D515-C41C74FD46F6}"/>
                </a:ext>
              </a:extLst>
            </p:cNvPr>
            <p:cNvSpPr txBox="1"/>
            <p:nvPr/>
          </p:nvSpPr>
          <p:spPr>
            <a:xfrm>
              <a:off x="22673695" y="3716319"/>
              <a:ext cx="6822253" cy="816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03" b="1" dirty="0">
                  <a:latin typeface="Arial Nova Light" panose="020B0304020202020204" pitchFamily="34" charset="0"/>
                </a:rPr>
                <a:t>*Contact: </a:t>
              </a:r>
              <a:r>
                <a:rPr lang="en-US" sz="3103" dirty="0">
                  <a:latin typeface="Arial Nova Light" panose="020B0304020202020204" pitchFamily="34" charset="0"/>
                </a:rPr>
                <a:t>Billy.Mitchell@temple.edu</a:t>
              </a:r>
            </a:p>
            <a:p>
              <a:endParaRPr lang="en-US" sz="1620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03507795-05E6-8FCE-6367-3467961FE1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371" y="38351859"/>
            <a:ext cx="3958597" cy="402687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8FE2780-64BB-8185-582B-20F4BB12B7E8}"/>
              </a:ext>
            </a:extLst>
          </p:cNvPr>
          <p:cNvSpPr txBox="1"/>
          <p:nvPr/>
        </p:nvSpPr>
        <p:spPr>
          <a:xfrm>
            <a:off x="2713883" y="37571162"/>
            <a:ext cx="3564535" cy="895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37" b="1" dirty="0">
                <a:solidFill>
                  <a:srgbClr val="BF9000"/>
                </a:solidFill>
                <a:latin typeface="Arial Nova Cond Light" panose="020B0306020202020204" pitchFamily="34" charset="0"/>
              </a:rPr>
              <a:t>MANUSCRIPT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A47BFDA-C6BC-7537-F36D-95EBE75BE7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32086" y="38320157"/>
            <a:ext cx="3958597" cy="40268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F3F33-94E5-DFFD-808C-7BBE65E4D99E}"/>
              </a:ext>
            </a:extLst>
          </p:cNvPr>
          <p:cNvGrpSpPr/>
          <p:nvPr/>
        </p:nvGrpSpPr>
        <p:grpSpPr>
          <a:xfrm>
            <a:off x="556729" y="4255467"/>
            <a:ext cx="7628965" cy="6925161"/>
            <a:chOff x="187727" y="1126234"/>
            <a:chExt cx="2242660" cy="199779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A3AA32-55C0-8E9E-B406-90DFCB6F2965}"/>
                </a:ext>
              </a:extLst>
            </p:cNvPr>
            <p:cNvSpPr txBox="1"/>
            <p:nvPr/>
          </p:nvSpPr>
          <p:spPr>
            <a:xfrm>
              <a:off x="187727" y="1126234"/>
              <a:ext cx="2242660" cy="23249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655" b="1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Background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47B117C-32AB-6626-0C70-C396C20A74A0}"/>
                </a:ext>
              </a:extLst>
            </p:cNvPr>
            <p:cNvSpPr/>
            <p:nvPr/>
          </p:nvSpPr>
          <p:spPr>
            <a:xfrm>
              <a:off x="240079" y="1406574"/>
              <a:ext cx="2168728" cy="1717451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0836" indent="-109297" algn="just">
                <a:buFont typeface="Arial" panose="020B0604020202020204" pitchFamily="34" charset="0"/>
                <a:buChar char="•"/>
              </a:pPr>
              <a:r>
                <a:rPr lang="en-US" sz="34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Maturations in affective behavior correlate with network developments in key affective regions </a:t>
              </a:r>
              <a:r>
                <a:rPr lang="en-US" sz="3400" baseline="300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1-2</a:t>
              </a:r>
              <a:r>
                <a:rPr lang="en-US" sz="34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.</a:t>
              </a:r>
            </a:p>
            <a:p>
              <a:pPr marL="1539" algn="just"/>
              <a:endParaRPr lang="en-US" sz="1550" dirty="0">
                <a:solidFill>
                  <a:schemeClr val="tx1"/>
                </a:solidFill>
                <a:latin typeface="Arial Nova Light" panose="020B0304020202020204" pitchFamily="34" charset="0"/>
              </a:endParaRPr>
            </a:p>
            <a:p>
              <a:pPr marL="110836" indent="-109297" algn="just">
                <a:buFont typeface="Arial" panose="020B0604020202020204" pitchFamily="34" charset="0"/>
                <a:buChar char="•"/>
              </a:pPr>
              <a:r>
                <a:rPr lang="en-US" sz="3400" b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It’s unclear if these developmental differences are reflected within neural representations.</a:t>
              </a:r>
            </a:p>
            <a:p>
              <a:pPr marL="110836" indent="-109297" algn="just">
                <a:buFont typeface="Arial" panose="020B0604020202020204" pitchFamily="34" charset="0"/>
                <a:buChar char="•"/>
              </a:pPr>
              <a:endParaRPr lang="en-US" sz="1550" b="1" dirty="0">
                <a:solidFill>
                  <a:schemeClr val="tx1"/>
                </a:solidFill>
                <a:latin typeface="Arial Nova Light" panose="020B0304020202020204" pitchFamily="34" charset="0"/>
              </a:endParaRPr>
            </a:p>
            <a:p>
              <a:pPr marL="110836" indent="-109297" algn="just">
                <a:buFont typeface="Arial" panose="020B0604020202020204" pitchFamily="34" charset="0"/>
                <a:buChar char="•"/>
              </a:pPr>
              <a:r>
                <a:rPr lang="en-US" sz="3400" u="sng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Naturalistic stimuli</a:t>
              </a:r>
              <a:r>
                <a:rPr lang="en-US" sz="34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 offer a more ecologically sound approach to exploring these developmental neural differences.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7B806B9-3BDD-79CE-3292-AC1F34D44DC5}"/>
              </a:ext>
            </a:extLst>
          </p:cNvPr>
          <p:cNvGrpSpPr/>
          <p:nvPr/>
        </p:nvGrpSpPr>
        <p:grpSpPr>
          <a:xfrm>
            <a:off x="545583" y="11256895"/>
            <a:ext cx="7737026" cy="3447503"/>
            <a:chOff x="64120" y="3258927"/>
            <a:chExt cx="2690428" cy="8313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33444F1-55EF-6721-FC12-10399C5D3BB8}"/>
                </a:ext>
              </a:extLst>
            </p:cNvPr>
            <p:cNvSpPr/>
            <p:nvPr/>
          </p:nvSpPr>
          <p:spPr>
            <a:xfrm>
              <a:off x="263289" y="3548413"/>
              <a:ext cx="2491259" cy="541856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96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92BF355-342F-6A7B-A164-B25365639853}"/>
                </a:ext>
              </a:extLst>
            </p:cNvPr>
            <p:cNvSpPr txBox="1"/>
            <p:nvPr/>
          </p:nvSpPr>
          <p:spPr>
            <a:xfrm>
              <a:off x="64120" y="3258927"/>
              <a:ext cx="2690428" cy="1943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655" b="1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Sample</a:t>
              </a:r>
              <a:endParaRPr lang="en-US" sz="4655" dirty="0">
                <a:solidFill>
                  <a:schemeClr val="bg1"/>
                </a:solidFill>
                <a:latin typeface="Arial Nova Light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6BD7F7-5D57-9571-18A9-FFF489F5064A}"/>
              </a:ext>
            </a:extLst>
          </p:cNvPr>
          <p:cNvGrpSpPr/>
          <p:nvPr/>
        </p:nvGrpSpPr>
        <p:grpSpPr>
          <a:xfrm>
            <a:off x="-4334" y="16545841"/>
            <a:ext cx="8516740" cy="7914960"/>
            <a:chOff x="-631756" y="17656628"/>
            <a:chExt cx="8781852" cy="816134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6FBA726-3424-4D88-D92E-97275F4BDA5E}"/>
                </a:ext>
              </a:extLst>
            </p:cNvPr>
            <p:cNvGrpSpPr/>
            <p:nvPr/>
          </p:nvGrpSpPr>
          <p:grpSpPr>
            <a:xfrm>
              <a:off x="-53226" y="17656628"/>
              <a:ext cx="7977868" cy="3746252"/>
              <a:chOff x="167297" y="1126234"/>
              <a:chExt cx="1645989" cy="1153034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AC531C-F89D-631E-55B9-43E0CC53B0B3}"/>
                  </a:ext>
                </a:extLst>
              </p:cNvPr>
              <p:cNvSpPr txBox="1"/>
              <p:nvPr/>
            </p:nvSpPr>
            <p:spPr>
              <a:xfrm>
                <a:off x="167297" y="1126234"/>
                <a:ext cx="1645989" cy="25576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31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655" b="1" dirty="0">
                    <a:solidFill>
                      <a:schemeClr val="bg1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Methods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CB9ABBB-BF5A-20DD-FD91-F94E44ACA881}"/>
                  </a:ext>
                </a:extLst>
              </p:cNvPr>
              <p:cNvSpPr/>
              <p:nvPr/>
            </p:nvSpPr>
            <p:spPr>
              <a:xfrm>
                <a:off x="205184" y="1401848"/>
                <a:ext cx="1578486" cy="87742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200" dirty="0">
                    <a:solidFill>
                      <a:prstClr val="black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Children and adults </a:t>
                </a:r>
                <a:r>
                  <a:rPr lang="en-US" sz="3200" dirty="0">
                    <a:solidFill>
                      <a:schemeClr val="tx1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passively watched 24 film clips (8 Pos, 8 Neg, 8 </a:t>
                </a:r>
                <a:r>
                  <a:rPr lang="en-US" sz="3200" dirty="0" err="1">
                    <a:solidFill>
                      <a:schemeClr val="tx1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Neut</a:t>
                </a:r>
                <a:r>
                  <a:rPr lang="en-US" sz="3200" dirty="0">
                    <a:solidFill>
                      <a:schemeClr val="tx1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) during an fMRI scan 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3200" dirty="0">
                    <a:solidFill>
                      <a:schemeClr val="tx1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. The </a:t>
                </a:r>
                <a:r>
                  <a:rPr lang="en-US" sz="3200" u="sng" dirty="0">
                    <a:solidFill>
                      <a:schemeClr val="tx1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neural patterns</a:t>
                </a:r>
                <a:r>
                  <a:rPr lang="en-US" sz="3200" dirty="0">
                    <a:solidFill>
                      <a:schemeClr val="tx1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 evoked within the vmPFC, NAcc, and Amyg </a:t>
                </a:r>
                <a:r>
                  <a:rPr lang="en-US" sz="3200" u="sng" dirty="0">
                    <a:solidFill>
                      <a:schemeClr val="tx1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were analyzed using an RSA approach</a:t>
                </a:r>
                <a:r>
                  <a:rPr lang="en-US" sz="3200" dirty="0">
                    <a:solidFill>
                      <a:schemeClr val="tx1"/>
                    </a:solidFill>
                    <a:latin typeface="Arial Nova Light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3200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56CB058-CE72-2BB3-155B-268C5DA0C6DF}"/>
                </a:ext>
              </a:extLst>
            </p:cNvPr>
            <p:cNvGrpSpPr/>
            <p:nvPr/>
          </p:nvGrpSpPr>
          <p:grpSpPr>
            <a:xfrm>
              <a:off x="-631756" y="21661903"/>
              <a:ext cx="8781852" cy="4156065"/>
              <a:chOff x="-109632" y="4206724"/>
              <a:chExt cx="3146599" cy="1279166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EB1B2F6-4852-D616-4CCD-A46AFFA6CC44}"/>
                  </a:ext>
                </a:extLst>
              </p:cNvPr>
              <p:cNvGrpSpPr/>
              <p:nvPr/>
            </p:nvGrpSpPr>
            <p:grpSpPr>
              <a:xfrm>
                <a:off x="-109632" y="4206724"/>
                <a:ext cx="1096301" cy="877418"/>
                <a:chOff x="3236320" y="4230418"/>
                <a:chExt cx="1292607" cy="1217731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3BCAF076-419F-3DC7-FBFB-29BFD199E181}"/>
                    </a:ext>
                  </a:extLst>
                </p:cNvPr>
                <p:cNvGrpSpPr/>
                <p:nvPr/>
              </p:nvGrpSpPr>
              <p:grpSpPr>
                <a:xfrm flipH="1">
                  <a:off x="3236320" y="4230418"/>
                  <a:ext cx="1197449" cy="1217731"/>
                  <a:chOff x="2036989" y="4154271"/>
                  <a:chExt cx="1197449" cy="1217731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E9426DA1-B5AA-88F0-1B61-02013500FD0D}"/>
                      </a:ext>
                    </a:extLst>
                  </p:cNvPr>
                  <p:cNvGrpSpPr/>
                  <p:nvPr/>
                </p:nvGrpSpPr>
                <p:grpSpPr>
                  <a:xfrm>
                    <a:off x="2170388" y="4154271"/>
                    <a:ext cx="1064050" cy="1217731"/>
                    <a:chOff x="2170746" y="4155043"/>
                    <a:chExt cx="1064050" cy="1217731"/>
                  </a:xfrm>
                </p:grpSpPr>
                <p:pic>
                  <p:nvPicPr>
                    <p:cNvPr id="81" name="Graphic 80" descr="Brain in head with solid fill">
                      <a:extLst>
                        <a:ext uri="{FF2B5EF4-FFF2-40B4-BE49-F238E27FC236}">
                          <a16:creationId xmlns:a16="http://schemas.microsoft.com/office/drawing/2014/main" id="{AD16E94D-4C85-A1DA-86BA-2BD273076D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170746" y="4155043"/>
                      <a:ext cx="1064050" cy="12177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BD200C07-E058-DD89-9CA2-C5D5207B7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6130" y="4318082"/>
                      <a:ext cx="587756" cy="60993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endParaRPr lang="en-US" sz="582" b="1" dirty="0">
                        <a:solidFill>
                          <a:schemeClr val="tx1"/>
                        </a:solidFill>
                        <a:latin typeface="Arial Nova Light" panose="020B0304020202020204" pitchFamily="34" charset="0"/>
                      </a:endParaRPr>
                    </a:p>
                  </p:txBody>
                </p:sp>
              </p:grp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1BA5F119-9288-4D8D-B7FB-D2CC765C2ABB}"/>
                      </a:ext>
                    </a:extLst>
                  </p:cNvPr>
                  <p:cNvSpPr/>
                  <p:nvPr/>
                </p:nvSpPr>
                <p:spPr>
                  <a:xfrm>
                    <a:off x="2036989" y="4188398"/>
                    <a:ext cx="551430" cy="473389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endParaRPr lang="en-US" sz="582" b="1" dirty="0">
                      <a:solidFill>
                        <a:schemeClr val="tx1"/>
                      </a:solidFill>
                      <a:latin typeface="Arial Nova Light" panose="020B0304020202020204" pitchFamily="34" charset="0"/>
                    </a:endParaRPr>
                  </a:p>
                </p:txBody>
              </p:sp>
            </p:grpSp>
            <p:pic>
              <p:nvPicPr>
                <p:cNvPr id="76" name="Graphic 75" descr="Eyes with solid fill">
                  <a:extLst>
                    <a:ext uri="{FF2B5EF4-FFF2-40B4-BE49-F238E27FC236}">
                      <a16:creationId xmlns:a16="http://schemas.microsoft.com/office/drawing/2014/main" id="{FB23F68A-E651-7355-1B25-1F4CC39387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 l="49991" t="34833" b="33605"/>
                <a:stretch/>
              </p:blipFill>
              <p:spPr>
                <a:xfrm flipH="1">
                  <a:off x="3633186" y="4662761"/>
                  <a:ext cx="663826" cy="131237"/>
                </a:xfrm>
                <a:prstGeom prst="rect">
                  <a:avLst/>
                </a:prstGeom>
                <a:scene3d>
                  <a:camera prst="orthographicFront">
                    <a:rot lat="0" lon="4950000" rev="0"/>
                  </a:camera>
                  <a:lightRig rig="threePt" dir="t"/>
                </a:scene3d>
              </p:spPr>
            </p:pic>
            <p:sp>
              <p:nvSpPr>
                <p:cNvPr id="77" name="Isosceles Triangle 76">
                  <a:extLst>
                    <a:ext uri="{FF2B5EF4-FFF2-40B4-BE49-F238E27FC236}">
                      <a16:creationId xmlns:a16="http://schemas.microsoft.com/office/drawing/2014/main" id="{0378099E-D004-E687-2B85-7FE7B3F6ED8A}"/>
                    </a:ext>
                  </a:extLst>
                </p:cNvPr>
                <p:cNvSpPr/>
                <p:nvPr/>
              </p:nvSpPr>
              <p:spPr>
                <a:xfrm rot="15873640" flipH="1">
                  <a:off x="3906952" y="4423338"/>
                  <a:ext cx="681528" cy="562423"/>
                </a:xfrm>
                <a:prstGeom prst="triangle">
                  <a:avLst/>
                </a:prstGeom>
                <a:solidFill>
                  <a:srgbClr val="7F7F7F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 sz="582" b="1" dirty="0">
                    <a:solidFill>
                      <a:schemeClr val="tx1"/>
                    </a:solidFill>
                    <a:latin typeface="Arial Nova Light" panose="020B0304020202020204" pitchFamily="34" charset="0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0E83BB15-A803-B8B7-52E4-6AFFF3168DF1}"/>
                    </a:ext>
                  </a:extLst>
                </p:cNvPr>
                <p:cNvSpPr/>
                <p:nvPr/>
              </p:nvSpPr>
              <p:spPr>
                <a:xfrm flipH="1">
                  <a:off x="3942104" y="4701078"/>
                  <a:ext cx="45719" cy="51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>
                    <a:rot lat="0" lon="4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 sz="582" b="1" dirty="0">
                    <a:solidFill>
                      <a:schemeClr val="tx1"/>
                    </a:solidFill>
                    <a:latin typeface="Arial Nova Light" panose="020B0304020202020204" pitchFamily="34" charset="0"/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0D0CF40-30F7-5284-D4DE-6D7392FC730B}"/>
                  </a:ext>
                </a:extLst>
              </p:cNvPr>
              <p:cNvGrpSpPr/>
              <p:nvPr/>
            </p:nvGrpSpPr>
            <p:grpSpPr>
              <a:xfrm>
                <a:off x="831905" y="4238376"/>
                <a:ext cx="2205062" cy="1247514"/>
                <a:chOff x="1519080" y="4582693"/>
                <a:chExt cx="2240601" cy="1247514"/>
              </a:xfrm>
            </p:grpSpPr>
            <p:pic>
              <p:nvPicPr>
                <p:cNvPr id="73" name="Content Placeholder 4" descr="Graphical user interface, website&#10;&#10;Description automatically generated">
                  <a:extLst>
                    <a:ext uri="{FF2B5EF4-FFF2-40B4-BE49-F238E27FC236}">
                      <a16:creationId xmlns:a16="http://schemas.microsoft.com/office/drawing/2014/main" id="{E36595FA-A204-9B2A-41F7-F0374FD016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584" t="7068" r="10016" b="34713"/>
                <a:stretch/>
              </p:blipFill>
              <p:spPr>
                <a:xfrm>
                  <a:off x="1519080" y="4582693"/>
                  <a:ext cx="2240601" cy="1165052"/>
                </a:xfrm>
                <a:prstGeom prst="rect">
                  <a:avLst/>
                </a:prstGeom>
              </p:spPr>
            </p:pic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8DB68B3A-EE31-E5EE-A170-6A058AAAA106}"/>
                    </a:ext>
                  </a:extLst>
                </p:cNvPr>
                <p:cNvSpPr/>
                <p:nvPr/>
              </p:nvSpPr>
              <p:spPr>
                <a:xfrm>
                  <a:off x="2291651" y="5694540"/>
                  <a:ext cx="401804" cy="1356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 sz="582" b="1" dirty="0">
                    <a:solidFill>
                      <a:schemeClr val="tx1"/>
                    </a:solidFill>
                    <a:latin typeface="Arial Nova Light" panose="020B0304020202020204" pitchFamily="34" charset="0"/>
                  </a:endParaRPr>
                </a:p>
              </p:txBody>
            </p:sp>
          </p:grp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208E8CA-31FF-BE27-2EB7-FD3AB9EB11E0}"/>
              </a:ext>
            </a:extLst>
          </p:cNvPr>
          <p:cNvGrpSpPr/>
          <p:nvPr/>
        </p:nvGrpSpPr>
        <p:grpSpPr>
          <a:xfrm>
            <a:off x="8542268" y="4255466"/>
            <a:ext cx="12865727" cy="8699713"/>
            <a:chOff x="2145812" y="4768529"/>
            <a:chExt cx="5143663" cy="293987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5A2A876-E0CC-99BF-68A4-8C94F0729E64}"/>
                </a:ext>
              </a:extLst>
            </p:cNvPr>
            <p:cNvSpPr txBox="1"/>
            <p:nvPr/>
          </p:nvSpPr>
          <p:spPr>
            <a:xfrm>
              <a:off x="2145812" y="4768529"/>
              <a:ext cx="5143663" cy="273277"/>
            </a:xfrm>
            <a:prstGeom prst="rect">
              <a:avLst/>
            </a:prstGeom>
            <a:solidFill>
              <a:srgbClr val="203864"/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655" b="1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Hypotheses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75EEE8-492D-6E42-EB6E-83A0C1AC299F}"/>
                </a:ext>
              </a:extLst>
            </p:cNvPr>
            <p:cNvSpPr/>
            <p:nvPr/>
          </p:nvSpPr>
          <p:spPr>
            <a:xfrm>
              <a:off x="2189848" y="5096918"/>
              <a:ext cx="5007950" cy="261148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indent="-914400" algn="just">
                <a:buClr>
                  <a:schemeClr val="tx1"/>
                </a:buClr>
                <a:buFont typeface="+mj-lt"/>
                <a:buAutoNum type="alphaUcPeriod"/>
                <a:tabLst>
                  <a:tab pos="1551696" algn="l"/>
                </a:tabLst>
              </a:pPr>
              <a:r>
                <a:rPr lang="en-US" sz="48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Children will generate </a:t>
              </a:r>
              <a:r>
                <a:rPr lang="en-US" sz="4800" u="sng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more similar</a:t>
              </a:r>
              <a:r>
                <a:rPr lang="en-US" sz="48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 patterns than adults, suggesting less </a:t>
              </a:r>
              <a:r>
                <a:rPr lang="en-US" sz="4800" b="1" dirty="0">
                  <a:solidFill>
                    <a:schemeClr val="accent4">
                      <a:lumMod val="75000"/>
                    </a:schemeClr>
                  </a:solidFill>
                  <a:latin typeface="Arial Nova Light" panose="020B0304020202020204" pitchFamily="34" charset="0"/>
                </a:rPr>
                <a:t>complexity.   </a:t>
              </a:r>
            </a:p>
            <a:p>
              <a:pPr marL="914400" indent="-914400" algn="just">
                <a:buClr>
                  <a:schemeClr val="tx1"/>
                </a:buClr>
                <a:tabLst>
                  <a:tab pos="1551696" algn="l"/>
                </a:tabLst>
              </a:pP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  <a:latin typeface="Arial Nova Light" panose="020B0304020202020204" pitchFamily="34" charset="0"/>
                </a:rPr>
                <a:t>        </a:t>
              </a:r>
            </a:p>
            <a:p>
              <a:pPr marL="914400" indent="-914400" algn="just">
                <a:buClr>
                  <a:schemeClr val="tx1"/>
                </a:buClr>
                <a:buFont typeface="+mj-lt"/>
                <a:buAutoNum type="alphaUcPeriod" startAt="2"/>
                <a:tabLst>
                  <a:tab pos="1551696" algn="l"/>
                </a:tabLst>
              </a:pPr>
              <a:r>
                <a:rPr lang="en-US" sz="48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Children will generate </a:t>
              </a:r>
              <a:r>
                <a:rPr lang="en-US" sz="4800" u="sng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more similar valenced patterns</a:t>
              </a:r>
              <a:r>
                <a:rPr lang="en-US" sz="4800" b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 </a:t>
              </a:r>
              <a:r>
                <a:rPr lang="en-US" sz="48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than adults, suggesting less </a:t>
              </a:r>
              <a:r>
                <a:rPr lang="en-US" sz="4800" b="1" dirty="0">
                  <a:solidFill>
                    <a:schemeClr val="accent4">
                      <a:lumMod val="75000"/>
                    </a:schemeClr>
                  </a:solidFill>
                  <a:latin typeface="Arial Nova Light" panose="020B0304020202020204" pitchFamily="34" charset="0"/>
                </a:rPr>
                <a:t>differentiation.</a:t>
              </a:r>
            </a:p>
            <a:p>
              <a:pPr marL="914400" indent="-914400" algn="just">
                <a:buClr>
                  <a:schemeClr val="tx1"/>
                </a:buClr>
                <a:tabLst>
                  <a:tab pos="1551696" algn="l"/>
                </a:tabLst>
              </a:pPr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Arial Nova Light" panose="020B0304020202020204" pitchFamily="34" charset="0"/>
              </a:endParaRPr>
            </a:p>
            <a:p>
              <a:pPr marL="914400" indent="-914400" algn="just">
                <a:buClr>
                  <a:schemeClr val="tx1"/>
                </a:buClr>
                <a:buFont typeface="+mj-lt"/>
                <a:buAutoNum type="alphaUcPeriod" startAt="3"/>
                <a:tabLst>
                  <a:tab pos="1551696" algn="l"/>
                </a:tabLst>
              </a:pPr>
              <a:r>
                <a:rPr lang="en-US" sz="4800" u="sng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vmPFC patterns</a:t>
              </a:r>
              <a:r>
                <a:rPr lang="en-US" sz="48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 will be </a:t>
              </a:r>
              <a:r>
                <a:rPr lang="en-US" sz="4800" u="sng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more similar than subcortical regions</a:t>
              </a:r>
              <a:r>
                <a:rPr lang="en-US" sz="48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 in children but not adults, suggesting greater recruitment in </a:t>
              </a:r>
              <a:r>
                <a:rPr lang="en-US" sz="4800" b="1" dirty="0">
                  <a:solidFill>
                    <a:schemeClr val="accent4">
                      <a:lumMod val="75000"/>
                    </a:schemeClr>
                  </a:solidFill>
                  <a:latin typeface="Arial Nova Light" panose="020B0304020202020204" pitchFamily="34" charset="0"/>
                </a:rPr>
                <a:t>meaning-making</a:t>
              </a:r>
              <a:r>
                <a:rPr lang="en-US" sz="4800" b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 </a:t>
              </a:r>
              <a:r>
                <a:rPr lang="en-US" sz="48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 tasks.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B0F338-E676-11F4-AD03-D727F1A4594F}"/>
              </a:ext>
            </a:extLst>
          </p:cNvPr>
          <p:cNvGrpSpPr/>
          <p:nvPr/>
        </p:nvGrpSpPr>
        <p:grpSpPr>
          <a:xfrm>
            <a:off x="21656504" y="13859277"/>
            <a:ext cx="8138921" cy="7723178"/>
            <a:chOff x="10360998" y="2206536"/>
            <a:chExt cx="1670954" cy="1675086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DA26DFE8-267E-C349-FC5E-375E273F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360998" y="2206536"/>
              <a:ext cx="1670954" cy="1675086"/>
            </a:xfrm>
            <a:prstGeom prst="rect">
              <a:avLst/>
            </a:prstGeom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6DE7DAE-F466-C587-A19E-BE7BA824F447}"/>
                </a:ext>
              </a:extLst>
            </p:cNvPr>
            <p:cNvSpPr/>
            <p:nvPr/>
          </p:nvSpPr>
          <p:spPr>
            <a:xfrm>
              <a:off x="10427588" y="2634570"/>
              <a:ext cx="177400" cy="182449"/>
            </a:xfrm>
            <a:prstGeom prst="rect">
              <a:avLst/>
            </a:prstGeom>
            <a:noFill/>
            <a:ln w="152400">
              <a:solidFill>
                <a:srgbClr val="BF9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582" b="1" dirty="0">
                <a:solidFill>
                  <a:schemeClr val="tx1"/>
                </a:solidFill>
                <a:latin typeface="Arial Nova Light" panose="020B03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48A335F-C7A0-467B-BD10-A4C9CBB78346}"/>
                </a:ext>
              </a:extLst>
            </p:cNvPr>
            <p:cNvSpPr/>
            <p:nvPr/>
          </p:nvSpPr>
          <p:spPr>
            <a:xfrm>
              <a:off x="11320462" y="2280824"/>
              <a:ext cx="173831" cy="177554"/>
            </a:xfrm>
            <a:prstGeom prst="rect">
              <a:avLst/>
            </a:prstGeom>
            <a:noFill/>
            <a:ln w="152400">
              <a:solidFill>
                <a:srgbClr val="BF9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582" b="1" dirty="0">
                <a:solidFill>
                  <a:schemeClr val="tx1"/>
                </a:solidFill>
                <a:latin typeface="Arial Nova Light" panose="020B030402020202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A0D4AAB-5243-82FF-4E4F-AEE324C30F0B}"/>
                </a:ext>
              </a:extLst>
            </p:cNvPr>
            <p:cNvSpPr/>
            <p:nvPr/>
          </p:nvSpPr>
          <p:spPr>
            <a:xfrm>
              <a:off x="11318915" y="2630735"/>
              <a:ext cx="173831" cy="177554"/>
            </a:xfrm>
            <a:prstGeom prst="rect">
              <a:avLst/>
            </a:prstGeom>
            <a:noFill/>
            <a:ln w="152400">
              <a:solidFill>
                <a:srgbClr val="BF9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582" b="1" dirty="0">
                <a:solidFill>
                  <a:schemeClr val="tx1"/>
                </a:solidFill>
                <a:latin typeface="Arial Nova Light" panose="020B0304020202020204" pitchFamily="34" charset="0"/>
              </a:endParaRP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1DAE459-BFEE-38EF-B0FA-C9B15B386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alphaModFix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8007" b="91312" l="9977" r="89789">
                          <a14:foregroundMark x1="66784" y1="9370" x2="60094" y2="8007"/>
                          <a14:foregroundMark x1="60094" y1="8007" x2="48122" y2="9199"/>
                          <a14:foregroundMark x1="62324" y1="91312" x2="66432" y2="8705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782242" y="3297294"/>
              <a:ext cx="604150" cy="41623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ACFB602-B1B3-5F90-073E-385F6B20A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12342" y="2734867"/>
              <a:ext cx="431077" cy="3277"/>
            </a:xfrm>
            <a:prstGeom prst="straightConnector1">
              <a:avLst/>
            </a:prstGeom>
            <a:ln w="288925">
              <a:solidFill>
                <a:srgbClr val="203864"/>
              </a:solidFill>
              <a:prstDash val="sysDot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274436-B883-F5C9-7AC2-66C0A51BD1F0}"/>
              </a:ext>
            </a:extLst>
          </p:cNvPr>
          <p:cNvGrpSpPr/>
          <p:nvPr/>
        </p:nvGrpSpPr>
        <p:grpSpPr>
          <a:xfrm>
            <a:off x="21770795" y="21993550"/>
            <a:ext cx="7729491" cy="8652183"/>
            <a:chOff x="30406385" y="14301444"/>
            <a:chExt cx="7729491" cy="8652183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542ECF1-62CC-2ABB-7C91-5CDD64015732}"/>
                </a:ext>
              </a:extLst>
            </p:cNvPr>
            <p:cNvSpPr txBox="1"/>
            <p:nvPr/>
          </p:nvSpPr>
          <p:spPr>
            <a:xfrm>
              <a:off x="30406385" y="14301444"/>
              <a:ext cx="7729491" cy="8059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655" b="1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Calculating RSA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31E56FB-08E8-7215-E4CF-1BE9EF156FE4}"/>
                </a:ext>
              </a:extLst>
            </p:cNvPr>
            <p:cNvSpPr txBox="1"/>
            <p:nvPr/>
          </p:nvSpPr>
          <p:spPr>
            <a:xfrm>
              <a:off x="30558110" y="15180602"/>
              <a:ext cx="7371922" cy="7773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200" dirty="0">
                  <a:latin typeface="Arial Nova Light" panose="020B0304020202020204" pitchFamily="34" charset="0"/>
                </a:rPr>
                <a:t>We correlated neural response patterns within valence, within region, and within participant, resulting in the construction of a matrix for each unique ROI-valence-age group combination (18 in total). </a:t>
              </a:r>
              <a:r>
                <a:rPr lang="en-US" sz="3200" u="sng" dirty="0">
                  <a:latin typeface="Arial Nova Light" panose="020B0304020202020204" pitchFamily="34" charset="0"/>
                </a:rPr>
                <a:t>The average correlative value of a given matrix symbolizes how similarly neural patterns are in response to content of a given valence within a given region for a specific age group.</a:t>
              </a:r>
              <a:r>
                <a:rPr lang="en-US" sz="3200" dirty="0">
                  <a:latin typeface="Arial Nova Light" panose="020B0304020202020204" pitchFamily="34" charset="0"/>
                </a:rPr>
                <a:t> Higher values </a:t>
              </a:r>
              <a:r>
                <a:rPr lang="en-US" sz="3200" dirty="0" err="1">
                  <a:latin typeface="Arial Nova Light" panose="020B0304020202020204" pitchFamily="34" charset="0"/>
                </a:rPr>
                <a:t>sug</a:t>
              </a:r>
              <a:r>
                <a:rPr lang="en-US" sz="3200" dirty="0">
                  <a:latin typeface="Arial Nova Light" panose="020B0304020202020204" pitchFamily="34" charset="0"/>
                </a:rPr>
                <a:t>-gest more similar patterns. Mean values and variances can be analyzed in traditional ANOVA  to measure </a:t>
              </a:r>
              <a:r>
                <a:rPr lang="en-US" sz="3200" dirty="0" err="1">
                  <a:latin typeface="Arial Nova Light" panose="020B0304020202020204" pitchFamily="34" charset="0"/>
                </a:rPr>
                <a:t>represe-ntational</a:t>
              </a:r>
              <a:r>
                <a:rPr lang="en-US" sz="3200" dirty="0">
                  <a:latin typeface="Arial Nova Light" panose="020B0304020202020204" pitchFamily="34" charset="0"/>
                </a:rPr>
                <a:t> pattern differences.</a:t>
              </a:r>
            </a:p>
            <a:p>
              <a:endParaRPr lang="en-US" sz="3491" dirty="0"/>
            </a:p>
            <a:p>
              <a:endParaRPr lang="en-US" sz="1620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B2909AC-28A8-F705-D1B1-81BF0AE16A32}"/>
              </a:ext>
            </a:extLst>
          </p:cNvPr>
          <p:cNvGrpSpPr/>
          <p:nvPr/>
        </p:nvGrpSpPr>
        <p:grpSpPr>
          <a:xfrm>
            <a:off x="21765051" y="4255463"/>
            <a:ext cx="7737031" cy="6813943"/>
            <a:chOff x="116721" y="5065467"/>
            <a:chExt cx="2909312" cy="197605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7C15134-72B8-6681-4E80-0C5B19014818}"/>
                </a:ext>
              </a:extLst>
            </p:cNvPr>
            <p:cNvSpPr txBox="1"/>
            <p:nvPr/>
          </p:nvSpPr>
          <p:spPr>
            <a:xfrm>
              <a:off x="116721" y="5065467"/>
              <a:ext cx="2909312" cy="22938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58" b="1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Representational Similarity </a:t>
              </a:r>
              <a:r>
                <a:rPr lang="en-US" sz="4558" b="1" baseline="30000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A022713-35F8-ED34-AE56-1A7293B026A4}"/>
                </a:ext>
              </a:extLst>
            </p:cNvPr>
            <p:cNvSpPr/>
            <p:nvPr/>
          </p:nvSpPr>
          <p:spPr>
            <a:xfrm>
              <a:off x="192571" y="5366617"/>
              <a:ext cx="2772553" cy="167490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3800" b="1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What is it? </a:t>
              </a:r>
              <a:r>
                <a:rPr lang="en-US" sz="340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Watching film generates observable neural patterns. When stimuli with </a:t>
              </a:r>
              <a:r>
                <a:rPr lang="en-US" sz="3400" i="1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similar features </a:t>
              </a:r>
              <a:r>
                <a:rPr lang="en-US" sz="340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elicit </a:t>
              </a:r>
              <a:r>
                <a:rPr lang="en-US" sz="3400" i="1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similar patterns</a:t>
              </a:r>
              <a:r>
                <a:rPr lang="en-US" sz="340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, we learn about how those features are represented in the brain. </a:t>
              </a:r>
            </a:p>
            <a:p>
              <a:pPr algn="just"/>
              <a:endParaRPr lang="en-US" sz="1600" dirty="0">
                <a:solidFill>
                  <a:prstClr val="black"/>
                </a:solidFill>
                <a:latin typeface="Arial Nova Light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3800" b="1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Why does it matter</a:t>
              </a:r>
              <a:r>
                <a:rPr lang="en-US" sz="3600" b="1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?</a:t>
              </a:r>
              <a:r>
                <a:rPr lang="en-US" sz="360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Behaviors and cognitions reference representations. Understanding normative </a:t>
              </a:r>
              <a:r>
                <a:rPr lang="en-US" sz="3200" dirty="0" err="1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representatio-nal</a:t>
              </a:r>
              <a:r>
                <a:rPr lang="en-US" sz="320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 development can inform our </a:t>
              </a:r>
              <a:r>
                <a:rPr lang="en-US" sz="3200" dirty="0" err="1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underst-anding</a:t>
              </a:r>
              <a:r>
                <a:rPr lang="en-US" sz="320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 of non-normative outcomes.</a:t>
              </a:r>
              <a:endParaRPr lang="en-US" sz="3600" dirty="0"/>
            </a:p>
            <a:p>
              <a:pPr algn="just"/>
              <a:r>
                <a:rPr lang="en-US" sz="3491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3491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1C72C5-BFF3-5469-EC3E-5EB66AB5AE81}"/>
              </a:ext>
            </a:extLst>
          </p:cNvPr>
          <p:cNvGrpSpPr/>
          <p:nvPr/>
        </p:nvGrpSpPr>
        <p:grpSpPr>
          <a:xfrm>
            <a:off x="21689896" y="10542126"/>
            <a:ext cx="8076995" cy="5605457"/>
            <a:chOff x="748142" y="33642312"/>
            <a:chExt cx="7060145" cy="505074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223C07C-048C-85B1-3059-3860793879E4}"/>
                </a:ext>
              </a:extLst>
            </p:cNvPr>
            <p:cNvGrpSpPr/>
            <p:nvPr/>
          </p:nvGrpSpPr>
          <p:grpSpPr>
            <a:xfrm>
              <a:off x="748142" y="33642312"/>
              <a:ext cx="7060145" cy="2771407"/>
              <a:chOff x="-177590" y="6057817"/>
              <a:chExt cx="2674090" cy="840911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7CFD624-E028-EDF2-593B-353FE29E1A23}"/>
                  </a:ext>
                </a:extLst>
              </p:cNvPr>
              <p:cNvGrpSpPr/>
              <p:nvPr/>
            </p:nvGrpSpPr>
            <p:grpSpPr>
              <a:xfrm>
                <a:off x="-177590" y="6057817"/>
                <a:ext cx="2046046" cy="840911"/>
                <a:chOff x="-170735" y="6069466"/>
                <a:chExt cx="2046046" cy="840911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A03645CF-715E-1FA5-335D-13FF91EBA0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8129" b="89724" l="8824" r="90319">
                              <a14:foregroundMark x1="66054" y1="8742" x2="41422" y2="8129"/>
                              <a14:foregroundMark x1="41422" y1="8129" x2="39461" y2="9663"/>
                              <a14:foregroundMark x1="45711" y1="66564" x2="59436" y2="79908"/>
                              <a14:foregroundMark x1="59436" y1="79908" x2="62010" y2="88650"/>
                              <a14:foregroundMark x1="8824" y1="45859" x2="8824" y2="45859"/>
                              <a14:foregroundMark x1="90319" y1="50920" x2="90319" y2="5092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197" t="37650" r="46979" b="12018"/>
                <a:stretch/>
              </p:blipFill>
              <p:spPr>
                <a:xfrm flipH="1">
                  <a:off x="1054507" y="6151301"/>
                  <a:ext cx="410990" cy="341072"/>
                </a:xfrm>
                <a:prstGeom prst="rect">
                  <a:avLst/>
                </a:prstGeom>
              </p:spPr>
            </p:pic>
            <p:sp>
              <p:nvSpPr>
                <p:cNvPr id="92" name="Isosceles Triangle 91">
                  <a:extLst>
                    <a:ext uri="{FF2B5EF4-FFF2-40B4-BE49-F238E27FC236}">
                      <a16:creationId xmlns:a16="http://schemas.microsoft.com/office/drawing/2014/main" id="{16E65B5D-202F-2752-410D-66F579E236FA}"/>
                    </a:ext>
                  </a:extLst>
                </p:cNvPr>
                <p:cNvSpPr/>
                <p:nvPr/>
              </p:nvSpPr>
              <p:spPr>
                <a:xfrm rot="16200000" flipH="1">
                  <a:off x="1304419" y="6137597"/>
                  <a:ext cx="332600" cy="281346"/>
                </a:xfrm>
                <a:prstGeom prst="triangle">
                  <a:avLst/>
                </a:prstGeom>
                <a:solidFill>
                  <a:srgbClr val="7F7F7F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 sz="582" b="1" dirty="0">
                    <a:solidFill>
                      <a:schemeClr val="tx1"/>
                    </a:solidFill>
                    <a:latin typeface="Arial Nova Light" panose="020B0304020202020204" pitchFamily="34" charset="0"/>
                  </a:endParaRPr>
                </a:p>
              </p:txBody>
            </p:sp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BA2B2ACE-6A00-2FB5-24CD-1FC380B43E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/>
                <a:srcRect l="12937" t="433" r="18056" b="-433"/>
                <a:stretch/>
              </p:blipFill>
              <p:spPr>
                <a:xfrm rot="16200000">
                  <a:off x="1512200" y="6099866"/>
                  <a:ext cx="363110" cy="363112"/>
                </a:xfrm>
                <a:prstGeom prst="ellipse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9371BF14-6189-AD50-DFB4-1828765910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8129" b="89724" l="8824" r="90319">
                              <a14:foregroundMark x1="66054" y1="8742" x2="41422" y2="8129"/>
                              <a14:foregroundMark x1="41422" y1="8129" x2="39461" y2="9663"/>
                              <a14:foregroundMark x1="45711" y1="66564" x2="59436" y2="79908"/>
                              <a14:foregroundMark x1="59436" y1="79908" x2="62010" y2="88650"/>
                              <a14:foregroundMark x1="8824" y1="45859" x2="8824" y2="45859"/>
                              <a14:foregroundMark x1="90319" y1="50920" x2="90319" y2="5092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5197" t="37650" r="46979" b="12018"/>
                <a:stretch/>
              </p:blipFill>
              <p:spPr>
                <a:xfrm flipH="1">
                  <a:off x="1054507" y="6569305"/>
                  <a:ext cx="410990" cy="341072"/>
                </a:xfrm>
                <a:prstGeom prst="rect">
                  <a:avLst/>
                </a:prstGeom>
              </p:spPr>
            </p:pic>
            <p:sp>
              <p:nvSpPr>
                <p:cNvPr id="95" name="Isosceles Triangle 94">
                  <a:extLst>
                    <a:ext uri="{FF2B5EF4-FFF2-40B4-BE49-F238E27FC236}">
                      <a16:creationId xmlns:a16="http://schemas.microsoft.com/office/drawing/2014/main" id="{AB0F39DD-28AE-CCD9-8961-79B4745AE2A1}"/>
                    </a:ext>
                  </a:extLst>
                </p:cNvPr>
                <p:cNvSpPr/>
                <p:nvPr/>
              </p:nvSpPr>
              <p:spPr>
                <a:xfrm rot="16200000" flipH="1">
                  <a:off x="1304419" y="6555601"/>
                  <a:ext cx="332600" cy="281346"/>
                </a:xfrm>
                <a:prstGeom prst="triangle">
                  <a:avLst/>
                </a:prstGeom>
                <a:solidFill>
                  <a:srgbClr val="7F7F7F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 sz="582" b="1" dirty="0">
                    <a:solidFill>
                      <a:schemeClr val="tx1"/>
                    </a:solidFill>
                    <a:latin typeface="Arial Nova Light" panose="020B0304020202020204" pitchFamily="34" charset="0"/>
                  </a:endParaRPr>
                </a:p>
              </p:txBody>
            </p:sp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3AFA678A-F6DB-7870-5AF3-5A8F90017F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/>
                <a:srcRect l="12937" t="433" r="18056" b="-433"/>
                <a:stretch/>
              </p:blipFill>
              <p:spPr>
                <a:xfrm>
                  <a:off x="1502796" y="6517871"/>
                  <a:ext cx="363110" cy="353707"/>
                </a:xfrm>
                <a:prstGeom prst="ellipse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56576BC3-8BAE-B795-FD49-9CFFE90559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9" r="21471"/>
                <a:stretch/>
              </p:blipFill>
              <p:spPr>
                <a:xfrm>
                  <a:off x="692805" y="6569305"/>
                  <a:ext cx="275327" cy="275327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904C5C50-81E7-7AFE-CE5B-A5D94F747C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542" r="20208"/>
                <a:stretch/>
              </p:blipFill>
              <p:spPr>
                <a:xfrm>
                  <a:off x="692805" y="6153068"/>
                  <a:ext cx="275327" cy="275327"/>
                </a:xfrm>
                <a:prstGeom prst="rect">
                  <a:avLst/>
                </a:prstGeom>
              </p:spPr>
            </p:pic>
            <p:pic>
              <p:nvPicPr>
                <p:cNvPr id="99" name="Graphic 98" descr="Video camera with solid fill">
                  <a:extLst>
                    <a:ext uri="{FF2B5EF4-FFF2-40B4-BE49-F238E27FC236}">
                      <a16:creationId xmlns:a16="http://schemas.microsoft.com/office/drawing/2014/main" id="{5C1D102B-2A4A-750F-28AE-CF6BF184A9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70735" y="6069466"/>
                  <a:ext cx="666896" cy="666896"/>
                </a:xfrm>
                <a:prstGeom prst="rect">
                  <a:avLst/>
                </a:prstGeom>
              </p:spPr>
            </p:pic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F733E7B-2692-784E-D3B6-A9C3F34EA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8156" y="6151301"/>
                  <a:ext cx="223063" cy="236594"/>
                </a:xfrm>
                <a:prstGeom prst="line">
                  <a:avLst/>
                </a:prstGeom>
                <a:ln w="28575">
                  <a:solidFill>
                    <a:srgbClr val="BF9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E2B7E4A-876F-3F3E-C51B-BB6DD118F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011" y="6612453"/>
                  <a:ext cx="205092" cy="215728"/>
                </a:xfrm>
                <a:prstGeom prst="line">
                  <a:avLst/>
                </a:prstGeom>
                <a:ln w="28575">
                  <a:solidFill>
                    <a:srgbClr val="BF9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1EC32E47-29AF-E975-D0B5-3EAA716D7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86690" y="6287378"/>
                <a:ext cx="709810" cy="400161"/>
              </a:xfrm>
              <a:prstGeom prst="rect">
                <a:avLst/>
              </a:prstGeom>
            </p:spPr>
          </p:pic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6902F4F-93EB-B37E-E803-647915E60335}"/>
                </a:ext>
              </a:extLst>
            </p:cNvPr>
            <p:cNvCxnSpPr>
              <a:cxnSpLocks/>
            </p:cNvCxnSpPr>
            <p:nvPr/>
          </p:nvCxnSpPr>
          <p:spPr>
            <a:xfrm>
              <a:off x="7330982" y="35652281"/>
              <a:ext cx="0" cy="3040778"/>
            </a:xfrm>
            <a:prstGeom prst="straightConnector1">
              <a:avLst/>
            </a:prstGeom>
            <a:ln w="288925">
              <a:solidFill>
                <a:srgbClr val="203864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508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94BCB6A-3BE6-EFD3-5C21-81ECDD1326CE}"/>
              </a:ext>
            </a:extLst>
          </p:cNvPr>
          <p:cNvGrpSpPr/>
          <p:nvPr/>
        </p:nvGrpSpPr>
        <p:grpSpPr>
          <a:xfrm>
            <a:off x="21779266" y="30122150"/>
            <a:ext cx="7696462" cy="8111879"/>
            <a:chOff x="6258609" y="5491039"/>
            <a:chExt cx="2960445" cy="210489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C29DC0C-7886-EB94-33F8-107590471E25}"/>
                </a:ext>
              </a:extLst>
            </p:cNvPr>
            <p:cNvSpPr txBox="1"/>
            <p:nvPr/>
          </p:nvSpPr>
          <p:spPr>
            <a:xfrm>
              <a:off x="6258609" y="5491039"/>
              <a:ext cx="2960445" cy="2091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655" b="1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Discussion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22D0261-541F-AD95-BF0C-18CDC3A50CF6}"/>
                </a:ext>
              </a:extLst>
            </p:cNvPr>
            <p:cNvSpPr/>
            <p:nvPr/>
          </p:nvSpPr>
          <p:spPr>
            <a:xfrm>
              <a:off x="6330731" y="5808609"/>
              <a:ext cx="2822388" cy="17873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0872" indent="-170872" algn="just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Results suggest neural affective </a:t>
              </a:r>
              <a:r>
                <a:rPr lang="en-US" sz="3200" dirty="0" err="1">
                  <a:solidFill>
                    <a:schemeClr val="tx1"/>
                  </a:solidFill>
                  <a:latin typeface="Arial Nova Light" panose="020B0304020202020204" pitchFamily="34" charset="0"/>
                </a:rPr>
                <a:t>repres-entations</a:t>
              </a:r>
              <a:r>
                <a:rPr lang="en-US" sz="32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 demonstrate predictable </a:t>
              </a:r>
              <a:r>
                <a:rPr lang="en-US" sz="3200" dirty="0" err="1">
                  <a:solidFill>
                    <a:schemeClr val="tx1"/>
                  </a:solidFill>
                  <a:latin typeface="Arial Nova Light" panose="020B0304020202020204" pitchFamily="34" charset="0"/>
                </a:rPr>
                <a:t>patt</a:t>
              </a:r>
              <a:r>
                <a:rPr lang="en-US" sz="32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-erns in line with known behavioral </a:t>
              </a:r>
              <a:r>
                <a:rPr lang="en-US" sz="3200" dirty="0" err="1">
                  <a:solidFill>
                    <a:schemeClr val="tx1"/>
                  </a:solidFill>
                  <a:latin typeface="Arial Nova Light" panose="020B0304020202020204" pitchFamily="34" charset="0"/>
                </a:rPr>
                <a:t>devel-opmental</a:t>
              </a:r>
              <a:r>
                <a:rPr lang="en-US" sz="32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 differences.</a:t>
              </a:r>
            </a:p>
            <a:p>
              <a:pPr marL="170872" indent="-170872" algn="just">
                <a:buFont typeface="Arial" panose="020B0604020202020204" pitchFamily="34" charset="0"/>
                <a:buChar char="•"/>
              </a:pPr>
              <a:endParaRPr lang="en-US" sz="1552" dirty="0">
                <a:solidFill>
                  <a:schemeClr val="tx1"/>
                </a:solidFill>
                <a:latin typeface="Arial Nova Light" panose="020B0304020202020204" pitchFamily="34" charset="0"/>
              </a:endParaRPr>
            </a:p>
            <a:p>
              <a:pPr marL="170872" indent="-170872" algn="just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Importantly, this research cannot com-</a:t>
              </a:r>
              <a:r>
                <a:rPr lang="en-US" sz="3200" dirty="0" err="1">
                  <a:solidFill>
                    <a:schemeClr val="tx1"/>
                  </a:solidFill>
                  <a:latin typeface="Arial Nova Light" panose="020B0304020202020204" pitchFamily="34" charset="0"/>
                </a:rPr>
                <a:t>ment</a:t>
              </a:r>
              <a:r>
                <a:rPr lang="en-US" sz="32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 upon the contents of represent-</a:t>
              </a:r>
              <a:r>
                <a:rPr lang="en-US" sz="3200" dirty="0" err="1">
                  <a:solidFill>
                    <a:schemeClr val="tx1"/>
                  </a:solidFill>
                  <a:latin typeface="Arial Nova Light" panose="020B0304020202020204" pitchFamily="34" charset="0"/>
                </a:rPr>
                <a:t>ations</a:t>
              </a:r>
              <a:r>
                <a:rPr lang="en-US" sz="32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, does not include adolescents, and has a relatively small sample size.</a:t>
              </a:r>
              <a:br>
                <a:rPr lang="en-US" sz="3878" dirty="0">
                  <a:solidFill>
                    <a:schemeClr val="tx1"/>
                  </a:solidFill>
                  <a:latin typeface="Arial Nova Light" panose="020B0304020202020204" pitchFamily="34" charset="0"/>
                </a:rPr>
              </a:br>
              <a:endParaRPr lang="en-US" sz="1552" dirty="0">
                <a:solidFill>
                  <a:schemeClr val="tx1"/>
                </a:solidFill>
                <a:latin typeface="Arial Nova Light" panose="020B0304020202020204" pitchFamily="34" charset="0"/>
              </a:endParaRPr>
            </a:p>
            <a:p>
              <a:pPr marL="170872" indent="-170872" algn="just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This is the </a:t>
              </a:r>
              <a:r>
                <a:rPr lang="en-US" sz="3200" u="sng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first application</a:t>
              </a:r>
              <a:r>
                <a:rPr lang="en-US" sz="32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 of a </a:t>
              </a:r>
              <a:r>
                <a:rPr lang="en-US" sz="3200" u="sng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representational similarity approach</a:t>
              </a:r>
              <a:r>
                <a:rPr lang="en-US" sz="32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 on a developmental population using </a:t>
              </a:r>
              <a:r>
                <a:rPr lang="en-US" sz="3200" u="sng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naturalistic stimuli</a:t>
              </a:r>
              <a:r>
                <a:rPr lang="en-US" sz="3200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 to document affective differences.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AB5EEC5-90E1-8022-276D-29F00F7BBD6A}"/>
              </a:ext>
            </a:extLst>
          </p:cNvPr>
          <p:cNvGrpSpPr/>
          <p:nvPr/>
        </p:nvGrpSpPr>
        <p:grpSpPr>
          <a:xfrm>
            <a:off x="8542272" y="39336941"/>
            <a:ext cx="13168833" cy="3051840"/>
            <a:chOff x="953921" y="1126234"/>
            <a:chExt cx="4863129" cy="262098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9755CF7-7DCA-0994-5503-3E3A638F4D62}"/>
                </a:ext>
              </a:extLst>
            </p:cNvPr>
            <p:cNvSpPr txBox="1"/>
            <p:nvPr/>
          </p:nvSpPr>
          <p:spPr>
            <a:xfrm>
              <a:off x="953921" y="1126234"/>
              <a:ext cx="4863129" cy="69213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655" b="1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References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280BA37-CE72-55BF-0F87-773451EAEB76}"/>
                </a:ext>
              </a:extLst>
            </p:cNvPr>
            <p:cNvSpPr/>
            <p:nvPr/>
          </p:nvSpPr>
          <p:spPr>
            <a:xfrm>
              <a:off x="953921" y="1387979"/>
              <a:ext cx="4863129" cy="235924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9336" indent="-169336">
                <a:buFont typeface="+mj-lt"/>
                <a:buAutoNum type="arabicPeriod"/>
              </a:pPr>
              <a:r>
                <a:rPr lang="en-US" sz="1552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Nook, E. C., … &amp; Somerville, L. H. (2017). Increasing verbal knowledge mediates development of multidimensional emotion representations. </a:t>
              </a:r>
              <a:r>
                <a:rPr lang="en-US" sz="1552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Nat. Human </a:t>
              </a:r>
              <a:r>
                <a:rPr lang="en-US" sz="1552" i="1" dirty="0" err="1">
                  <a:solidFill>
                    <a:schemeClr val="tx1"/>
                  </a:solidFill>
                  <a:latin typeface="Arial Nova Light" panose="020B0304020202020204" pitchFamily="34" charset="0"/>
                </a:rPr>
                <a:t>Behav</a:t>
              </a:r>
              <a:r>
                <a:rPr lang="en-US" sz="1552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.</a:t>
              </a:r>
              <a:r>
                <a:rPr lang="en-US" sz="1552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, </a:t>
              </a:r>
              <a:r>
                <a:rPr lang="en-US" sz="1552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1</a:t>
              </a:r>
              <a:r>
                <a:rPr lang="en-US" sz="1552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(12), 881–889. </a:t>
              </a:r>
            </a:p>
            <a:p>
              <a:pPr marL="169336" indent="-169336">
                <a:buFont typeface="+mj-lt"/>
                <a:buAutoNum type="arabicPeriod"/>
              </a:pPr>
              <a:r>
                <a:rPr lang="en-US" sz="1552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Silvers, J. A., … &amp; Ochsner, K. N. (2012). Age-related differences in emotional reactivity, regulation, and rejection sensitivity in adolescence. </a:t>
              </a:r>
              <a:r>
                <a:rPr lang="en-US" sz="1552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Emotion</a:t>
              </a:r>
              <a:r>
                <a:rPr lang="en-US" sz="1552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, </a:t>
              </a:r>
              <a:r>
                <a:rPr lang="en-US" sz="1552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12</a:t>
              </a:r>
              <a:r>
                <a:rPr lang="en-US" sz="1552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(6), 1235–1247. </a:t>
              </a:r>
            </a:p>
            <a:p>
              <a:pPr marL="169336" indent="-169336">
                <a:buFont typeface="+mj-lt"/>
                <a:buAutoNum type="arabicPeriod"/>
              </a:pPr>
              <a:r>
                <a:rPr lang="en-US" sz="1552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Karim, H. T., &amp; Perlman, S. B. (2017). Neurodevelopmental maturation as a function of irritable temperament. </a:t>
              </a:r>
              <a:r>
                <a:rPr lang="en-US" sz="1552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Human Brain Map.</a:t>
              </a:r>
              <a:r>
                <a:rPr lang="en-US" sz="1552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, </a:t>
              </a:r>
              <a:r>
                <a:rPr lang="en-US" sz="1552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38</a:t>
              </a:r>
              <a:r>
                <a:rPr lang="en-US" sz="1552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(10), 5307–5321.</a:t>
              </a:r>
            </a:p>
            <a:p>
              <a:pPr marL="169336" indent="-169336">
                <a:buFont typeface="+mj-lt"/>
                <a:buAutoNum type="arabicPeriod"/>
              </a:pPr>
              <a:r>
                <a:rPr lang="en-US" sz="1552" dirty="0" err="1">
                  <a:solidFill>
                    <a:schemeClr val="tx1"/>
                  </a:solidFill>
                  <a:latin typeface="Arial Nova Light" panose="020B0304020202020204" pitchFamily="34" charset="0"/>
                </a:rPr>
                <a:t>Popal</a:t>
              </a:r>
              <a:r>
                <a:rPr lang="en-US" sz="1552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, H. S., Wang, Y., &amp; Olson, I. R. (2019). A Guide To Representational Similarity Analysis for Social Neuroscience</a:t>
              </a:r>
              <a:r>
                <a:rPr lang="en-US" sz="1552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. Social Cog. Affect. Neurosci.</a:t>
              </a:r>
              <a:r>
                <a:rPr lang="en-US" sz="1552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, </a:t>
              </a:r>
              <a:r>
                <a:rPr lang="en-US" sz="1552" i="1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14</a:t>
              </a:r>
              <a:r>
                <a:rPr lang="en-US" sz="1552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(11),1243–1253</a:t>
              </a:r>
              <a:r>
                <a:rPr lang="en-US" sz="1018" dirty="0">
                  <a:solidFill>
                    <a:schemeClr val="tx1"/>
                  </a:solidFill>
                  <a:latin typeface="Arial Nova Light" panose="020B0304020202020204" pitchFamily="34" charset="0"/>
                </a:rPr>
                <a:t>.</a:t>
              </a:r>
              <a:endParaRPr lang="en-US" sz="1018" dirty="0">
                <a:solidFill>
                  <a:schemeClr val="tx1"/>
                </a:solidFill>
                <a:latin typeface="Arial Nova Light" panose="020B03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6361F0F-A7CB-5AF3-A564-A1FC7206F14D}"/>
              </a:ext>
            </a:extLst>
          </p:cNvPr>
          <p:cNvGrpSpPr/>
          <p:nvPr/>
        </p:nvGrpSpPr>
        <p:grpSpPr>
          <a:xfrm>
            <a:off x="49387" y="24408414"/>
            <a:ext cx="8448366" cy="6851762"/>
            <a:chOff x="21988028" y="3707104"/>
            <a:chExt cx="8711352" cy="7065047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981B66B-E9E8-8DB4-1DD1-926C075FF72D}"/>
                </a:ext>
              </a:extLst>
            </p:cNvPr>
            <p:cNvSpPr txBox="1"/>
            <p:nvPr/>
          </p:nvSpPr>
          <p:spPr>
            <a:xfrm>
              <a:off x="22511160" y="3707104"/>
              <a:ext cx="7966377" cy="83099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solidFill>
                <a:srgbClr val="BF9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655" b="1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Regions of Interest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04152FD-C566-CE54-DCB5-1335456A248E}"/>
                </a:ext>
              </a:extLst>
            </p:cNvPr>
            <p:cNvGrpSpPr/>
            <p:nvPr/>
          </p:nvGrpSpPr>
          <p:grpSpPr>
            <a:xfrm>
              <a:off x="21988028" y="4901332"/>
              <a:ext cx="8711352" cy="5870819"/>
              <a:chOff x="-517631" y="4138295"/>
              <a:chExt cx="2029045" cy="154012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D99FD38-2F32-98C8-1774-AB17C03DF0AF}"/>
                  </a:ext>
                </a:extLst>
              </p:cNvPr>
              <p:cNvGrpSpPr/>
              <p:nvPr/>
            </p:nvGrpSpPr>
            <p:grpSpPr>
              <a:xfrm flipH="1">
                <a:off x="-517631" y="4138295"/>
                <a:ext cx="1953173" cy="1540120"/>
                <a:chOff x="651038" y="4143058"/>
                <a:chExt cx="1953173" cy="1540120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299D75FE-9040-D7D0-EADA-B074B66932F3}"/>
                    </a:ext>
                  </a:extLst>
                </p:cNvPr>
                <p:cNvGrpSpPr/>
                <p:nvPr/>
              </p:nvGrpSpPr>
              <p:grpSpPr>
                <a:xfrm>
                  <a:off x="651038" y="4143058"/>
                  <a:ext cx="1953173" cy="1540120"/>
                  <a:chOff x="1674805" y="4014366"/>
                  <a:chExt cx="1953173" cy="154012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2B38F0-3FDC-19CE-E381-96BA592724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BEBA8EAE-BF5A-486C-A8C5-ECC9F3942E4B}">
                        <a14:imgProps xmlns:a14="http://schemas.microsoft.com/office/drawing/2010/main">
                          <a14:imgLayer r:embed="rId18">
                            <a14:imgEffect>
                              <a14:backgroundRemoval t="8129" b="89724" l="8824" r="90319">
                                <a14:foregroundMark x1="66054" y1="8742" x2="41422" y2="8129"/>
                                <a14:foregroundMark x1="41422" y1="8129" x2="39461" y2="9663"/>
                                <a14:foregroundMark x1="45711" y1="66564" x2="59436" y2="79908"/>
                                <a14:foregroundMark x1="59436" y1="79908" x2="62010" y2="88650"/>
                                <a14:foregroundMark x1="8824" y1="45859" x2="8824" y2="45859"/>
                                <a14:foregroundMark x1="90319" y1="50920" x2="90319" y2="5092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74805" y="4014366"/>
                    <a:ext cx="1953173" cy="154012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</p:spPr>
              </p:pic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061636A0-08A9-A81F-D9D2-FB86723009B7}"/>
                      </a:ext>
                    </a:extLst>
                  </p:cNvPr>
                  <p:cNvSpPr/>
                  <p:nvPr/>
                </p:nvSpPr>
                <p:spPr>
                  <a:xfrm>
                    <a:off x="2036989" y="4188398"/>
                    <a:ext cx="551430" cy="473389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endParaRPr lang="en-US" sz="582" b="1" dirty="0">
                      <a:solidFill>
                        <a:schemeClr val="tx1"/>
                      </a:solidFill>
                      <a:latin typeface="Arial Nova Light" panose="020B0304020202020204" pitchFamily="34" charset="0"/>
                    </a:endParaRPr>
                  </a:p>
                </p:txBody>
              </p:sp>
            </p:grp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EB8B150F-C368-DF4C-8C02-D79936E6ADE2}"/>
                    </a:ext>
                  </a:extLst>
                </p:cNvPr>
                <p:cNvSpPr/>
                <p:nvPr/>
              </p:nvSpPr>
              <p:spPr>
                <a:xfrm>
                  <a:off x="1139531" y="4517443"/>
                  <a:ext cx="45719" cy="51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>
                    <a:rot lat="0" lon="4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 sz="582" b="1" dirty="0">
                    <a:solidFill>
                      <a:schemeClr val="tx1"/>
                    </a:solidFill>
                    <a:latin typeface="Arial Nova Light" panose="020B0304020202020204" pitchFamily="34" charset="0"/>
                  </a:endParaRP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8B00183-A696-9EE0-FC28-840FEFCF07BB}"/>
                  </a:ext>
                </a:extLst>
              </p:cNvPr>
              <p:cNvSpPr txBox="1"/>
              <p:nvPr/>
            </p:nvSpPr>
            <p:spPr>
              <a:xfrm>
                <a:off x="1082437" y="4359508"/>
                <a:ext cx="428977" cy="16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91" b="1" dirty="0">
                    <a:latin typeface="Arial Nova Light" panose="020B0304020202020204" pitchFamily="34" charset="0"/>
                  </a:rPr>
                  <a:t>vmPFC</a:t>
                </a:r>
                <a:endParaRPr lang="en-US" sz="4655" b="1" dirty="0"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6F1E1C3-61CB-00AF-882A-8B5202C004AE}"/>
                  </a:ext>
                </a:extLst>
              </p:cNvPr>
              <p:cNvSpPr txBox="1"/>
              <p:nvPr/>
            </p:nvSpPr>
            <p:spPr>
              <a:xfrm>
                <a:off x="376268" y="5377809"/>
                <a:ext cx="410424" cy="16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91" b="1" dirty="0">
                    <a:latin typeface="Arial Nova Light" panose="020B0304020202020204" pitchFamily="34" charset="0"/>
                  </a:rPr>
                  <a:t>Amyg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6749FE5-22BC-CDB6-073D-F97B951C909E}"/>
                  </a:ext>
                </a:extLst>
              </p:cNvPr>
              <p:cNvSpPr txBox="1"/>
              <p:nvPr/>
            </p:nvSpPr>
            <p:spPr>
              <a:xfrm>
                <a:off x="919528" y="5275173"/>
                <a:ext cx="397005" cy="16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91" b="1" dirty="0">
                    <a:latin typeface="Arial Nova Light" panose="020B0304020202020204" pitchFamily="34" charset="0"/>
                  </a:rPr>
                  <a:t>NAcc</a:t>
                </a: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6C969E9-28BE-245F-3386-C46C44CE0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80" y="5244821"/>
                <a:ext cx="0" cy="172117"/>
              </a:xfrm>
              <a:prstGeom prst="line">
                <a:avLst/>
              </a:prstGeom>
              <a:ln w="203200">
                <a:solidFill>
                  <a:schemeClr val="accent4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3815FE8-007C-F2D4-A1F4-AE96B69ED3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615" y="5102876"/>
                <a:ext cx="185384" cy="208956"/>
              </a:xfrm>
              <a:prstGeom prst="line">
                <a:avLst/>
              </a:prstGeom>
              <a:ln w="203200">
                <a:solidFill>
                  <a:schemeClr val="accent4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4A6154A-F8C3-F0E5-5DD1-70501FD4FB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3994" y="4513187"/>
                <a:ext cx="155479" cy="371218"/>
              </a:xfrm>
              <a:prstGeom prst="line">
                <a:avLst/>
              </a:prstGeom>
              <a:ln w="203200">
                <a:solidFill>
                  <a:schemeClr val="accent4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ACBAE83-188F-79CB-659D-E816E4DF7EA1}"/>
              </a:ext>
            </a:extLst>
          </p:cNvPr>
          <p:cNvGrpSpPr/>
          <p:nvPr/>
        </p:nvGrpSpPr>
        <p:grpSpPr>
          <a:xfrm>
            <a:off x="569956" y="31805678"/>
            <a:ext cx="7723801" cy="5991999"/>
            <a:chOff x="263070" y="1126234"/>
            <a:chExt cx="1482133" cy="1583014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16C2B93-EE71-5950-099C-8A94B0810DB9}"/>
                </a:ext>
              </a:extLst>
            </p:cNvPr>
            <p:cNvSpPr txBox="1"/>
            <p:nvPr/>
          </p:nvSpPr>
          <p:spPr>
            <a:xfrm>
              <a:off x="263070" y="1126234"/>
              <a:ext cx="1482133" cy="2129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655" b="1" dirty="0">
                  <a:solidFill>
                    <a:schemeClr val="bg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Analyses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0B4852E-1E2B-C449-F29F-98B589838E5C}"/>
                </a:ext>
              </a:extLst>
            </p:cNvPr>
            <p:cNvSpPr/>
            <p:nvPr/>
          </p:nvSpPr>
          <p:spPr>
            <a:xfrm>
              <a:off x="294705" y="1378899"/>
              <a:ext cx="1406433" cy="133034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0836" indent="-109297" algn="just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Intravalence pattern similarity was calculated using the Spearman’s rank method. Correlative values were transformed using Fisher’s Z</a:t>
              </a:r>
              <a:r>
                <a:rPr lang="en-US" sz="320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539" algn="just"/>
              <a:endParaRPr lang="en-US" dirty="0">
                <a:solidFill>
                  <a:prstClr val="black"/>
                </a:solidFill>
                <a:latin typeface="Arial Nova Light" panose="020B0604020202020204" pitchFamily="34" charset="0"/>
                <a:cs typeface="Arial" panose="020B0604020202020204" pitchFamily="34" charset="0"/>
              </a:endParaRPr>
            </a:p>
            <a:p>
              <a:pPr marL="110836" indent="-109297" algn="just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Differences in mean pattern similarity were </a:t>
              </a:r>
              <a:r>
                <a:rPr lang="en-US" sz="3200" dirty="0">
                  <a:solidFill>
                    <a:schemeClr val="tx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assessed using a 3 (ROI) x 3 (Valence) x 2 (Age Group) </a:t>
              </a:r>
              <a:r>
                <a:rPr lang="en-US" sz="3200" u="sng" dirty="0">
                  <a:solidFill>
                    <a:schemeClr val="tx1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Mixed </a:t>
              </a:r>
              <a:r>
                <a:rPr lang="en-US" sz="3200" u="sng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Effects ANOVA</a:t>
              </a:r>
              <a:r>
                <a:rPr lang="en-US" sz="3200" dirty="0">
                  <a:solidFill>
                    <a:prstClr val="black"/>
                  </a:solidFill>
                  <a:latin typeface="Arial Nova Light" panose="020B0604020202020204" pitchFamily="34" charset="0"/>
                  <a:cs typeface="Arial" panose="020B0604020202020204" pitchFamily="34" charset="0"/>
                </a:rPr>
                <a:t> with Bonferroni-adjusted post-hoc contrasts. </a:t>
              </a:r>
              <a:endParaRPr lang="en-US" sz="3200" dirty="0"/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7FA88D58-E577-D872-F39F-A7F8D1FDDEDB}"/>
              </a:ext>
            </a:extLst>
          </p:cNvPr>
          <p:cNvSpPr txBox="1"/>
          <p:nvPr/>
        </p:nvSpPr>
        <p:spPr>
          <a:xfrm>
            <a:off x="-20229" y="14172521"/>
            <a:ext cx="30293834" cy="98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3" b="1" dirty="0">
                <a:latin typeface="Arial Nova Light" panose="020B0304020202020204" pitchFamily="34" charset="0"/>
              </a:rPr>
              <a:t>^ Note</a:t>
            </a:r>
            <a:r>
              <a:rPr lang="en-US" sz="1843" dirty="0">
                <a:latin typeface="Arial Nova Light" panose="020B0304020202020204" pitchFamily="34" charset="0"/>
              </a:rPr>
              <a:t>: Full range (-1.77 to 1.76) of Y-Axis restricted in visuals for comprehension sake. Error bars represent 95% confidence intervals.</a:t>
            </a:r>
          </a:p>
          <a:p>
            <a:pPr algn="ctr"/>
            <a:r>
              <a:rPr lang="en-US" sz="2327" dirty="0"/>
              <a:t> &gt; 0.05  =  N.S.        |        &lt; 0.05  =  *        |       &lt; 0.01  =  **        |        &lt; 0.001  =  ***</a:t>
            </a:r>
            <a:endParaRPr lang="en-US" sz="2327" dirty="0">
              <a:latin typeface="Arial Nova Light" panose="020B0304020202020204" pitchFamily="34" charset="0"/>
            </a:endParaRPr>
          </a:p>
          <a:p>
            <a:pPr algn="ctr"/>
            <a:r>
              <a:rPr lang="en-US" sz="1620" dirty="0">
                <a:latin typeface="Arial Nova Light" panose="020B0304020202020204" pitchFamily="34" charset="0"/>
              </a:rPr>
              <a:t>	 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5D3D287-5626-C1A2-C0F2-389A15A04FBA}"/>
              </a:ext>
            </a:extLst>
          </p:cNvPr>
          <p:cNvSpPr txBox="1"/>
          <p:nvPr/>
        </p:nvSpPr>
        <p:spPr>
          <a:xfrm>
            <a:off x="8542330" y="13103161"/>
            <a:ext cx="12865727" cy="80591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655" b="1" dirty="0">
                <a:solidFill>
                  <a:schemeClr val="bg1"/>
                </a:solidFill>
                <a:latin typeface="Arial Nova Light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BAFB9B9-2406-DAA3-EBF7-660FC4D58252}"/>
              </a:ext>
            </a:extLst>
          </p:cNvPr>
          <p:cNvGrpSpPr/>
          <p:nvPr/>
        </p:nvGrpSpPr>
        <p:grpSpPr>
          <a:xfrm>
            <a:off x="-20230" y="23073405"/>
            <a:ext cx="30260343" cy="2674767"/>
            <a:chOff x="1298519" y="682154"/>
            <a:chExt cx="13624808" cy="1726737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F1C134E-FC86-BE30-CC25-779390189724}"/>
                </a:ext>
              </a:extLst>
            </p:cNvPr>
            <p:cNvSpPr txBox="1"/>
            <p:nvPr/>
          </p:nvSpPr>
          <p:spPr>
            <a:xfrm>
              <a:off x="1298519" y="1276358"/>
              <a:ext cx="13624808" cy="113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Arial Nova Cond Light" panose="020B0306020202020204" pitchFamily="34" charset="0"/>
                </a:rPr>
                <a:t>B. Children generated more similar patterns for </a:t>
              </a:r>
              <a:br>
                <a:rPr lang="en-US" sz="5400" dirty="0">
                  <a:latin typeface="Arial Nova Cond Light" panose="020B0306020202020204" pitchFamily="34" charset="0"/>
                </a:rPr>
              </a:br>
              <a:r>
                <a:rPr lang="en-US" sz="5400" dirty="0">
                  <a:latin typeface="Arial Nova Cond Light" panose="020B0306020202020204" pitchFamily="34" charset="0"/>
                </a:rPr>
                <a:t>positive and negative, but not neutral, stimuli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370684C-C849-F12D-DA69-46820B7A0508}"/>
                </a:ext>
              </a:extLst>
            </p:cNvPr>
            <p:cNvSpPr txBox="1"/>
            <p:nvPr/>
          </p:nvSpPr>
          <p:spPr>
            <a:xfrm>
              <a:off x="1298519" y="682154"/>
              <a:ext cx="13624808" cy="774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BF9000"/>
                  </a:solidFill>
                  <a:latin typeface="Arial Nova Cond Light" panose="020B0306020202020204" pitchFamily="34" charset="0"/>
                </a:rPr>
                <a:t>DIFFERENTIATION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07029D0-55E1-EC18-6F62-5EAC9E23A8F4}"/>
              </a:ext>
            </a:extLst>
          </p:cNvPr>
          <p:cNvGrpSpPr/>
          <p:nvPr/>
        </p:nvGrpSpPr>
        <p:grpSpPr>
          <a:xfrm>
            <a:off x="-20230" y="15002091"/>
            <a:ext cx="30309729" cy="2673771"/>
            <a:chOff x="-5666272" y="-2130710"/>
            <a:chExt cx="31253223" cy="2711118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14A4F61-0D0D-8F82-A9FA-FB8367A14BEE}"/>
                </a:ext>
              </a:extLst>
            </p:cNvPr>
            <p:cNvSpPr txBox="1"/>
            <p:nvPr/>
          </p:nvSpPr>
          <p:spPr>
            <a:xfrm>
              <a:off x="-5666272" y="-1198422"/>
              <a:ext cx="31253223" cy="1778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Arial Nova Cond Light" panose="020B0306020202020204" pitchFamily="34" charset="0"/>
                </a:rPr>
                <a:t>A. Children demonstrated greater </a:t>
              </a:r>
              <a:br>
                <a:rPr lang="en-US" sz="5400" dirty="0">
                  <a:latin typeface="Arial Nova Cond Light" panose="020B0306020202020204" pitchFamily="34" charset="0"/>
                </a:rPr>
              </a:br>
              <a:r>
                <a:rPr lang="en-US" sz="5400" dirty="0">
                  <a:latin typeface="Arial Nova Cond Light" panose="020B0306020202020204" pitchFamily="34" charset="0"/>
                </a:rPr>
                <a:t>pattern similarity overall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6591750-93A5-64F5-309E-C10610296623}"/>
                </a:ext>
              </a:extLst>
            </p:cNvPr>
            <p:cNvSpPr txBox="1"/>
            <p:nvPr/>
          </p:nvSpPr>
          <p:spPr>
            <a:xfrm>
              <a:off x="-5666272" y="-2130710"/>
              <a:ext cx="31253223" cy="1217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BF9000"/>
                  </a:solidFill>
                  <a:latin typeface="Arial Nova Cond Light" panose="020B0306020202020204" pitchFamily="34" charset="0"/>
                </a:rPr>
                <a:t>COMPLEXITY</a:t>
              </a:r>
              <a:endParaRPr lang="en-US" sz="6400" b="1" dirty="0">
                <a:solidFill>
                  <a:srgbClr val="BF9000"/>
                </a:solidFill>
                <a:latin typeface="Arial Nova Cond Light" panose="020B0306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213D669-1176-F98D-D0BA-A207AEC79C03}"/>
              </a:ext>
            </a:extLst>
          </p:cNvPr>
          <p:cNvSpPr txBox="1"/>
          <p:nvPr/>
        </p:nvSpPr>
        <p:spPr>
          <a:xfrm>
            <a:off x="-69617" y="31979185"/>
            <a:ext cx="3030973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ova Cond Light" panose="020B0306020202020204" pitchFamily="34" charset="0"/>
              </a:rPr>
              <a:t>C. </a:t>
            </a:r>
            <a:r>
              <a:rPr lang="en-US" sz="4800" dirty="0">
                <a:latin typeface="Arial Nova Cond Light" panose="020B0306020202020204" pitchFamily="34" charset="0"/>
              </a:rPr>
              <a:t>Child </a:t>
            </a:r>
            <a:r>
              <a:rPr lang="en-US" sz="4800" dirty="0" err="1">
                <a:latin typeface="Arial Nova Cond Light" panose="020B0306020202020204" pitchFamily="34" charset="0"/>
              </a:rPr>
              <a:t>vmPFCs</a:t>
            </a:r>
            <a:r>
              <a:rPr lang="en-US" sz="4800" dirty="0">
                <a:latin typeface="Arial Nova Cond Light" panose="020B0306020202020204" pitchFamily="34" charset="0"/>
              </a:rPr>
              <a:t> demonstrated greater pattern </a:t>
            </a:r>
            <a:br>
              <a:rPr lang="en-US" sz="4800" dirty="0">
                <a:latin typeface="Arial Nova Cond Light" panose="020B0306020202020204" pitchFamily="34" charset="0"/>
              </a:rPr>
            </a:br>
            <a:r>
              <a:rPr lang="en-US" sz="4800" dirty="0">
                <a:latin typeface="Arial Nova Cond Light" panose="020B0306020202020204" pitchFamily="34" charset="0"/>
              </a:rPr>
              <a:t>similarity than subcortical regions; adults did not</a:t>
            </a:r>
            <a:endParaRPr lang="en-US" sz="162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333892-5DB2-26F6-E64B-35C50E2A9D63}"/>
              </a:ext>
            </a:extLst>
          </p:cNvPr>
          <p:cNvSpPr txBox="1"/>
          <p:nvPr/>
        </p:nvSpPr>
        <p:spPr>
          <a:xfrm>
            <a:off x="-69617" y="31054905"/>
            <a:ext cx="30293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BF9000"/>
                </a:solidFill>
                <a:latin typeface="Arial Nova Cond Light" panose="020B0306020202020204" pitchFamily="34" charset="0"/>
              </a:rPr>
              <a:t>MEANING-MAKING</a:t>
            </a:r>
          </a:p>
        </p:txBody>
      </p:sp>
      <p:pic>
        <p:nvPicPr>
          <p:cNvPr id="10" name="Graphic 9" descr="Child with balloon outline">
            <a:extLst>
              <a:ext uri="{FF2B5EF4-FFF2-40B4-BE49-F238E27FC236}">
                <a16:creationId xmlns:a16="http://schemas.microsoft.com/office/drawing/2014/main" id="{F5AB95C5-26C9-0B62-9305-8634079A6F5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5725964" y="19871746"/>
            <a:ext cx="1954760" cy="1954760"/>
          </a:xfrm>
          <a:prstGeom prst="rect">
            <a:avLst/>
          </a:prstGeom>
        </p:spPr>
      </p:pic>
      <p:pic>
        <p:nvPicPr>
          <p:cNvPr id="12" name="Graphic 11" descr="Smiling face outline outline">
            <a:extLst>
              <a:ext uri="{FF2B5EF4-FFF2-40B4-BE49-F238E27FC236}">
                <a16:creationId xmlns:a16="http://schemas.microsoft.com/office/drawing/2014/main" id="{668EFF88-9534-D2B7-AEE0-DC499106D49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2844936" y="17154674"/>
            <a:ext cx="1962279" cy="1962279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BC1B443E-8BEB-EA11-940F-EBE0498C5ACD}"/>
              </a:ext>
            </a:extLst>
          </p:cNvPr>
          <p:cNvSpPr/>
          <p:nvPr/>
        </p:nvSpPr>
        <p:spPr>
          <a:xfrm rot="11185749">
            <a:off x="23610995" y="18278799"/>
            <a:ext cx="1619365" cy="1705106"/>
          </a:xfrm>
          <a:prstGeom prst="arc">
            <a:avLst/>
          </a:prstGeom>
          <a:noFill/>
          <a:ln w="76200">
            <a:solidFill>
              <a:srgbClr val="203864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5374B1A-E0B5-B9CF-ADA9-0C485CFA1DE5}"/>
              </a:ext>
            </a:extLst>
          </p:cNvPr>
          <p:cNvSpPr/>
          <p:nvPr/>
        </p:nvSpPr>
        <p:spPr>
          <a:xfrm rot="9320238">
            <a:off x="24968733" y="19278229"/>
            <a:ext cx="2085304" cy="1705106"/>
          </a:xfrm>
          <a:prstGeom prst="arc">
            <a:avLst/>
          </a:prstGeom>
          <a:noFill/>
          <a:ln w="76200">
            <a:solidFill>
              <a:srgbClr val="203864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8E5DD43-36B3-B6D1-3E22-BAABD309781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464917" y="17720866"/>
            <a:ext cx="9020427" cy="511918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2844FFD-AFEC-BF7D-2093-C56E7189B6F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550544" y="33775232"/>
            <a:ext cx="9020427" cy="5114266"/>
          </a:xfrm>
          <a:prstGeom prst="rect">
            <a:avLst/>
          </a:prstGeom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A2D58CB2-CE38-CAFE-443C-52767F52A38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491" y="37042501"/>
            <a:ext cx="1711211" cy="130007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EC5A65-FE69-6E93-4812-B246BCA9BFB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464917" y="25833821"/>
            <a:ext cx="9020428" cy="5016039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2873847-BC88-A73C-9D31-9BE5627FCA6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309" y="29042382"/>
            <a:ext cx="1191641" cy="1300077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2B67659-7630-EFA8-D2A6-DF0CB7F0EC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03409"/>
              </p:ext>
            </p:extLst>
          </p:nvPr>
        </p:nvGraphicFramePr>
        <p:xfrm>
          <a:off x="218837" y="12139073"/>
          <a:ext cx="7870013" cy="416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4" imgW="2070340" imgH="1095738" progId="Excel.Sheet.12">
                  <p:embed/>
                </p:oleObj>
              </mc:Choice>
              <mc:Fallback>
                <p:oleObj name="Worksheet" r:id="rId34" imgW="2070340" imgH="10957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18837" y="12139073"/>
                        <a:ext cx="7870013" cy="4165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954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</TotalTime>
  <Words>701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Nova Cond Light</vt:lpstr>
      <vt:lpstr>Arial Nova Light</vt:lpstr>
      <vt:lpstr>Calibri</vt:lpstr>
      <vt:lpstr>Calibri Light</vt:lpstr>
      <vt:lpstr>Office Theme</vt:lpstr>
      <vt:lpstr>Microsoft Excel Worksheet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Mitchell</dc:creator>
  <cp:lastModifiedBy>Billy Mitchell</cp:lastModifiedBy>
  <cp:revision>21</cp:revision>
  <dcterms:created xsi:type="dcterms:W3CDTF">2022-08-18T17:31:03Z</dcterms:created>
  <dcterms:modified xsi:type="dcterms:W3CDTF">2022-08-26T01:24:47Z</dcterms:modified>
</cp:coreProperties>
</file>