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84" userDrawn="1">
          <p15:clr>
            <a:srgbClr val="A4A3A4"/>
          </p15:clr>
        </p15:guide>
        <p15:guide id="3" pos="1824" userDrawn="1">
          <p15:clr>
            <a:srgbClr val="A4A3A4"/>
          </p15:clr>
        </p15:guide>
        <p15:guide id="4" pos="96" userDrawn="1">
          <p15:clr>
            <a:srgbClr val="A4A3A4"/>
          </p15:clr>
        </p15:guide>
        <p15:guide id="7" pos="5856" userDrawn="1">
          <p15:clr>
            <a:srgbClr val="A4A3A4"/>
          </p15:clr>
        </p15:guide>
        <p15:guide id="8" pos="5568" userDrawn="1">
          <p15:clr>
            <a:srgbClr val="A4A3A4"/>
          </p15:clr>
        </p15:guide>
        <p15:guide id="9" orient="horz" pos="100" userDrawn="1">
          <p15:clr>
            <a:srgbClr val="A4A3A4"/>
          </p15:clr>
        </p15:guide>
        <p15:guide id="10" pos="2112" userDrawn="1">
          <p15:clr>
            <a:srgbClr val="A4A3A4"/>
          </p15:clr>
        </p15:guide>
        <p15:guide id="11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bin, Jackie" initials="BJ" lastIdx="1" clrIdx="0">
    <p:extLst>
      <p:ext uri="{19B8F6BF-5375-455C-9EA6-DF929625EA0E}">
        <p15:presenceInfo xmlns:p15="http://schemas.microsoft.com/office/powerpoint/2012/main" userId="Boubin, Jack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203864"/>
    <a:srgbClr val="7F7F7F"/>
    <a:srgbClr val="D9D9D9"/>
    <a:srgbClr val="081B33"/>
    <a:srgbClr val="FFF2CC"/>
    <a:srgbClr val="FFE7E7"/>
    <a:srgbClr val="A50021"/>
    <a:srgbClr val="FFF0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741" autoAdjust="0"/>
  </p:normalViewPr>
  <p:slideViewPr>
    <p:cSldViewPr snapToGrid="0">
      <p:cViewPr>
        <p:scale>
          <a:sx n="90" d="100"/>
          <a:sy n="90" d="100"/>
        </p:scale>
        <p:origin x="875" y="571"/>
      </p:cViewPr>
      <p:guideLst>
        <p:guide pos="7584"/>
        <p:guide pos="1824"/>
        <p:guide pos="96"/>
        <p:guide pos="5856"/>
        <p:guide pos="5568"/>
        <p:guide orient="horz" pos="100"/>
        <p:guide pos="2112"/>
        <p:guide orient="horz" pos="4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C4D6-7BC3-4658-A539-0AA5109AEB1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9B03B-616C-4714-B287-837E470A4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Behavioral and cognitive studies suggest that children develop more complex conceptions of emotion and expressions of affectivity across normative development and into adulthood.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Between these periods there are a lot of changes in the connectivity and structure of regions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might exhibit neuromodulatory effects relevant to affective experiences.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may be the case that as these structures develop, how individuals represent affective information,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 the ways in which they mentally render charactistics of the concept, become more complex as well.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is relevant because representations may have an influence on downstream processes that affect future cognition and behavior.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determine whether these differences in affective representations exist,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We’d asked 36 children and 21 adults to passively watch a custom stimuli set while undergoing an fMRI scan.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Adult and 11 children were excluded from the final dataset for excessive head motion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stimuli set contained 8 positive and 8 negative clips from 8 popular children’s movies, such that each movie provided both a positive and negative clip.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 Neutral clips were also sourced from various nature documentaries.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order of clips were pseudo-randomized to one of three possible conditions.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clips were normalized by luminosity.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Clips contained both animated and live action movies,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anthropomorphic and human characters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spanned a long time period, with release dates from 1939 to 2011.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terms of quality control: No group differences in familiarity were observed between adults and children.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Independent raters counter balanced clips on a second-by-second basis for affective intensity,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affective presence,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presence of social stimuli.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identified three regions relevant to our question: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Amygdala,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nucleus accumbens within the ventral striatum,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ventromedial prefrontal cortex.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 chose these sites because The literature suggests all three should represent affective information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may undergo structural and functional changes over normative development.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Additional details about our stimuli and pre-processing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are captured in the supplementary handout I’d included.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each of our three regions, we’d captured patterns of changes in neural activation over subsequent stimuli presentations.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correlating neural activation patterns across stimuli of the same valence and within the same ROI,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a method called representational similarity analysis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arrive at a value that symbolizes the strength of the representation of that valence for a particular region.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other words, when a region produces a highly similar pattern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response to different stimuli all holding one characteristic in common,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can be inferred that the observed response is a product of that common characteristic.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arrive at those values, which are essentially non-parametric correlations,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could spatially analyze the correlation matrix they’d produced,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 refer to a more traditional analysis of variance.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with that in mind, we hypothesized that adults would generate less pattern similarity than children,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is based on the theory that they’ll entertain more complex conceptions of emotion.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hypothesized that children would generate a greater difference between positive and negative pattern similarity than adults.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Lastly, because of the profound developmental changes associated with the vmPFC relative to subcortical structures,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hypothesized the interaction between subcortical structures and the vmPFC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produce greater variance in representational pattern similarity for children relative to adults.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computing our RSA values using a Spearman Rank Correlation and applying a Fisher’s Z transformation,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values were entered into a 3 x 3 x 2 Mixed Effects ANOVA,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terms for ROI, Valence, Age Group, and interactions among them.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Additional contrasts were pursued post-hoc and Bonferroni-adjusted.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Prior to pursuing our primary analysis, we explored the coherence of our child grouping.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did this by entering age as a predictor towards pattern similarity in a mixed effects linear regression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found no relationship among children by age,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suggesting no reason for us to treat the values we observe from a child at age 4 and differently than we would a child at age 10.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all cases for our primary analyses, we supported our hypotheses.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Children did demonstrate greater pattern similarity relative to adults.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Children also demonstrated greater negative pattern similarity relative to positive pattern similarity; an effect which was not mirrored in their older counterparts.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Children also demonstrated greater affective pattern similarity relative to our neutral control, while adults did not seem to differentiate along affective 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Lastly, adults demonstrated no ROI differences while children demonstrated differences between the vmPFC and each subcortical structure.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in all, these results do suggest that differences in affective representation exist between adults and children.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Being put in the context of the extant research, this may reflect a maturation from visceral affective responses to more evaluative processes.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given these analyses, we cannot speak with any certainty as to exactly what about these representations are similar,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mechanisms might contribute to a change in representation,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whether these representations do have any meaningful impact on behavior.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Futures analyses should explore these relationships.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9B03B-616C-4714-B287-837E470A4B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4884-684E-4180-9E90-EB54EAC0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EFCF5-F0AF-4C6A-BE50-B357BA7D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F21A-C62D-44B0-9B9C-17DBCD6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6061-5D84-49E6-870F-2D2A9ACF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5732-D7F1-431C-9D5E-6C655F77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C123-0026-4EEB-AD5F-FA56AE0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3218F-CE45-4C85-BC9B-9DFE7C15F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7BE6-1406-4EE8-89B9-18A6A9EB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C055-81CA-42DD-8DE6-5A04CDC3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6B59-EB0F-4A95-BB36-2CE78FB3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B55F6-C853-4ECB-9485-27410B52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24F1-500D-43EA-8941-A02C7AEC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593-248D-4607-A812-DFE04C54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F019-3E9C-4A7D-9F43-B16C0ABA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862-FB17-4E91-A167-58112FE0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D8CE-F51B-4EA0-9F56-59DF53BB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BB02-5D8F-4870-9D26-A1CCDD9F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E4DE-1048-4DC7-8EC8-110555AC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A5E3-15C6-4E27-8319-4FC5C903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A274-C51F-47A9-8DB1-DA5137B3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44F4-D24A-49CC-8709-7A829188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7008-4D6D-40F9-AB3F-46B13D74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5C83-A491-424C-BC17-BF41FCD5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2C6F-ACD1-42BC-974F-3308F93C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DC3B-51E4-4B42-BB9A-FCA89389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33EE-B669-413D-ABE1-80E195DD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5D11-7120-41FA-B45F-753E342F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83937-2D60-4A0E-9659-BD417CE3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C811-0E5B-489E-8243-9CFFBA5A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8629-1938-44E6-B877-4CE08D3D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310E-E613-4564-8055-8ED52AB0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512A-9E00-4C32-AE74-0C6B2FB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C114-E7DA-4DC2-9CA2-70ADC257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52AD-3E43-4375-B0E5-BB8186718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16F0-3045-42C7-BDD8-E8C306662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D1749-0DE3-492F-BE9C-115F63148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B13C2-29B7-4540-A6EB-BBF8031F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1600D-7702-4C96-AB62-F920757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722A5-5B41-4E7B-B59C-F36289E4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C84C-D154-436E-BC96-FC528E4E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E49A8-6C5E-4160-A9C7-A3CFBC39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C1C60-13C5-4F7C-805D-02BAA3CC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4DCC3-F597-45EF-8236-ED6E496F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37582-3482-4655-93B1-65F39762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43DBB-D92A-47F0-8CD0-7F6BC154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6A0CC-27C7-4573-9FF8-EE36F126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296F-4AD4-4D55-9396-04F93CEA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751C-5577-4DAE-89BA-094309AD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2E22A-83C5-4418-A2EA-FA6892C2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F3E8-7A2C-487B-84A3-39D81A25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E3F8-5FFC-41FE-B6DF-765D5361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19FC-E6A3-4341-A3A1-6395DED6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D690-E8C9-4AAF-AEFE-CC54ED2E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0A44C-DF7B-4889-B253-76EDA4AFD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BF957-10C0-40EC-A40D-3DFB296DE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F1E88-EED4-46AD-BF7F-748EA823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1F09-3B29-4403-B681-71F07D8D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B2FC9-D462-430A-B313-ACE13A81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992FB-7691-4828-9E40-6F8B2369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19F7-2ACE-46DE-93A3-912C580D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B2E0-51C9-4C32-9F4B-E8DF6B2D0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9F8-4740-42AB-86E7-BEE371BC48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3E7E-98F6-42D9-806A-BCD9CE13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5E80-80F5-49DB-AACF-18BC5F58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jpg"/><Relationship Id="rId26" Type="http://schemas.openxmlformats.org/officeDocument/2006/relationships/image" Target="../media/image20.svg"/><Relationship Id="rId3" Type="http://schemas.openxmlformats.org/officeDocument/2006/relationships/image" Target="../media/image1.emf"/><Relationship Id="rId21" Type="http://schemas.openxmlformats.org/officeDocument/2006/relationships/image" Target="../media/image16.png"/><Relationship Id="rId34" Type="http://schemas.microsoft.com/office/2007/relationships/hdphoto" Target="../media/hdphoto5.wdp"/><Relationship Id="rId7" Type="http://schemas.microsoft.com/office/2007/relationships/hdphoto" Target="../media/hdphoto2.wdp"/><Relationship Id="rId12" Type="http://schemas.openxmlformats.org/officeDocument/2006/relationships/image" Target="../media/image7.svg"/><Relationship Id="rId17" Type="http://schemas.openxmlformats.org/officeDocument/2006/relationships/image" Target="../media/image12.jpe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microsoft.com/office/2007/relationships/hdphoto" Target="../media/hdphoto4.wdp"/><Relationship Id="rId32" Type="http://schemas.openxmlformats.org/officeDocument/2006/relationships/image" Target="../media/image26.png"/><Relationship Id="rId5" Type="http://schemas.microsoft.com/office/2007/relationships/hdphoto" Target="../media/hdphoto1.wdp"/><Relationship Id="rId15" Type="http://schemas.openxmlformats.org/officeDocument/2006/relationships/image" Target="../media/image10.jpe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36" Type="http://schemas.openxmlformats.org/officeDocument/2006/relationships/image" Target="../media/image29.png"/><Relationship Id="rId10" Type="http://schemas.microsoft.com/office/2007/relationships/hdphoto" Target="../media/hdphoto3.wdp"/><Relationship Id="rId19" Type="http://schemas.openxmlformats.org/officeDocument/2006/relationships/image" Target="../media/image14.png"/><Relationship Id="rId31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4.jpg"/><Relationship Id="rId35" Type="http://schemas.openxmlformats.org/officeDocument/2006/relationships/image" Target="../media/image2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0B15AB8-261D-47F8-BBC9-24E6759AA405}"/>
              </a:ext>
            </a:extLst>
          </p:cNvPr>
          <p:cNvSpPr/>
          <p:nvPr/>
        </p:nvSpPr>
        <p:spPr>
          <a:xfrm>
            <a:off x="3355419" y="2487827"/>
            <a:ext cx="1826799" cy="298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1B7007-7E7D-453E-AEB3-83A2D8E32673}"/>
              </a:ext>
            </a:extLst>
          </p:cNvPr>
          <p:cNvGrpSpPr/>
          <p:nvPr/>
        </p:nvGrpSpPr>
        <p:grpSpPr>
          <a:xfrm>
            <a:off x="2924851" y="911717"/>
            <a:ext cx="6320223" cy="1165008"/>
            <a:chOff x="2145812" y="4768529"/>
            <a:chExt cx="5279291" cy="116500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20955E-F6E8-4761-8186-055A5105FA8C}"/>
                </a:ext>
              </a:extLst>
            </p:cNvPr>
            <p:cNvSpPr txBox="1"/>
            <p:nvPr/>
          </p:nvSpPr>
          <p:spPr>
            <a:xfrm>
              <a:off x="2145812" y="4768529"/>
              <a:ext cx="5264844" cy="2616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rgbClr val="20386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Hypotheses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57C710-BE36-413A-A40B-FFA230A20898}"/>
                </a:ext>
              </a:extLst>
            </p:cNvPr>
            <p:cNvSpPr/>
            <p:nvPr/>
          </p:nvSpPr>
          <p:spPr>
            <a:xfrm>
              <a:off x="2149519" y="5029536"/>
              <a:ext cx="5275584" cy="90400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Clr>
                  <a:schemeClr val="tx1"/>
                </a:buClr>
                <a:buFont typeface="+mj-lt"/>
                <a:buAutoNum type="alphaUcPeriod"/>
                <a:tabLst>
                  <a:tab pos="1600200" algn="l"/>
                </a:tabLst>
              </a:pPr>
              <a:r>
                <a:rPr lang="en-US" sz="11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Children will generate more similar patterns than adults, suggesting less </a:t>
              </a:r>
              <a:r>
                <a:rPr lang="en-US" sz="110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complexity</a:t>
              </a:r>
              <a:br>
                <a:rPr lang="en-US" sz="110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</a:br>
              <a:endParaRPr lang="en-US" sz="300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  <a:p>
              <a:pPr marL="171450" indent="-171450" algn="just">
                <a:buClr>
                  <a:schemeClr val="tx1"/>
                </a:buClr>
                <a:buFont typeface="+mj-lt"/>
                <a:buAutoNum type="alphaUcPeriod"/>
                <a:tabLst>
                  <a:tab pos="1600200" algn="l"/>
                </a:tabLst>
              </a:pPr>
              <a:r>
                <a:rPr lang="en-US" sz="11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Children will generate more similar valenced patterns than adults, suggesting less </a:t>
              </a:r>
              <a:r>
                <a:rPr lang="en-US" sz="110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differentiation</a:t>
              </a:r>
              <a:br>
                <a:rPr lang="en-US" sz="110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</a:br>
              <a:endParaRPr lang="en-US" sz="300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  <a:p>
              <a:pPr marL="171450" indent="-171450" algn="just">
                <a:buClr>
                  <a:schemeClr val="tx1"/>
                </a:buClr>
                <a:buFont typeface="+mj-lt"/>
                <a:buAutoNum type="alphaUcPeriod"/>
                <a:tabLst>
                  <a:tab pos="1600200" algn="l"/>
                </a:tabLst>
              </a:pPr>
              <a:r>
                <a:rPr lang="en-US" sz="11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Child vmPFC patterns will be more similar relative to subcortical regions than adult patterns, suggesting greater recruitment in </a:t>
              </a:r>
              <a:r>
                <a:rPr lang="en-US" sz="110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meaning-making </a:t>
              </a:r>
              <a:r>
                <a:rPr lang="en-US" sz="11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tasks.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CEC640-165C-47FB-8E86-BDCDF85F0576}"/>
              </a:ext>
            </a:extLst>
          </p:cNvPr>
          <p:cNvGrpSpPr/>
          <p:nvPr/>
        </p:nvGrpSpPr>
        <p:grpSpPr>
          <a:xfrm>
            <a:off x="152149" y="912134"/>
            <a:ext cx="2703395" cy="1229209"/>
            <a:chOff x="260140" y="1126234"/>
            <a:chExt cx="2179350" cy="12292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87AA4-AF0D-41F2-B93E-BEC303F59172}"/>
                </a:ext>
              </a:extLst>
            </p:cNvPr>
            <p:cNvSpPr txBox="1"/>
            <p:nvPr/>
          </p:nvSpPr>
          <p:spPr>
            <a:xfrm>
              <a:off x="263289" y="1126234"/>
              <a:ext cx="2167098" cy="2616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rgbClr val="20386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1F7F25-FFF2-4A0A-AD3D-99620CBA38AB}"/>
                </a:ext>
              </a:extLst>
            </p:cNvPr>
            <p:cNvSpPr/>
            <p:nvPr/>
          </p:nvSpPr>
          <p:spPr>
            <a:xfrm>
              <a:off x="260140" y="1406574"/>
              <a:ext cx="2179350" cy="948869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indent="-112713" algn="just">
                <a:buFont typeface="Arial" panose="020B0604020202020204" pitchFamily="34" charset="0"/>
                <a:buChar char="•"/>
              </a:pPr>
              <a: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Maturations in affective behavior correlate with network developments in key affective regions </a:t>
              </a:r>
              <a:r>
                <a:rPr lang="en-US" sz="850" baseline="300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1-2</a:t>
              </a:r>
              <a: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</a:t>
              </a:r>
            </a:p>
            <a:p>
              <a:pPr marL="114300" indent="-112713" algn="just">
                <a:buFont typeface="Arial" panose="020B0604020202020204" pitchFamily="34" charset="0"/>
                <a:buChar char="•"/>
              </a:pPr>
              <a:r>
                <a:rPr lang="en-US" sz="85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It’s unclear if these developmental differences are reflected within neural representations.</a:t>
              </a:r>
            </a:p>
            <a:p>
              <a:pPr marL="114300" indent="-112713" algn="just">
                <a:buFont typeface="Arial" panose="020B0604020202020204" pitchFamily="34" charset="0"/>
                <a:buChar char="•"/>
              </a:pPr>
              <a: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Naturalistic stimuli offer a more ecologically sound approach to exploring these developmental neural differences.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4570F7A-7439-454C-9E4F-A7D41E70E3CB}"/>
              </a:ext>
            </a:extLst>
          </p:cNvPr>
          <p:cNvGrpSpPr/>
          <p:nvPr/>
        </p:nvGrpSpPr>
        <p:grpSpPr>
          <a:xfrm>
            <a:off x="9283770" y="5656535"/>
            <a:ext cx="1661871" cy="993535"/>
            <a:chOff x="953921" y="1126234"/>
            <a:chExt cx="2461631" cy="82751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B9AE47-041C-479C-B8DA-983234728D82}"/>
                </a:ext>
              </a:extLst>
            </p:cNvPr>
            <p:cNvSpPr txBox="1"/>
            <p:nvPr/>
          </p:nvSpPr>
          <p:spPr>
            <a:xfrm>
              <a:off x="953921" y="1126234"/>
              <a:ext cx="2461631" cy="229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References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21D6D5-9F0F-420B-AFA7-2709E2E2F4F2}"/>
                </a:ext>
              </a:extLst>
            </p:cNvPr>
            <p:cNvSpPr/>
            <p:nvPr/>
          </p:nvSpPr>
          <p:spPr>
            <a:xfrm>
              <a:off x="953921" y="1387980"/>
              <a:ext cx="2461631" cy="56576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7475" indent="-117475">
                <a:buFont typeface="+mj-lt"/>
                <a:buAutoNum type="arabicPeriod"/>
              </a:pP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Nook, E. C., … &amp; Somerville, L. H. (2017). Increasing verbal knowledge mediates development of multidimensional emotion representations. 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Nat. Human </a:t>
              </a:r>
              <a:r>
                <a:rPr lang="en-US" sz="400" i="1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Behav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1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(12), 881–889. </a:t>
              </a:r>
            </a:p>
            <a:p>
              <a:pPr marL="117475" indent="-117475">
                <a:buFont typeface="+mj-lt"/>
                <a:buAutoNum type="arabicPeriod"/>
              </a:pP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Silvers, J. A., … &amp; Ochsner, K. N. (2012). Age-related differences in emotional reactivity, regulation, and rejection sensitivity in adolescence. 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Emotion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12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(6), 1235–1247. </a:t>
              </a:r>
            </a:p>
            <a:p>
              <a:pPr marL="117475" indent="-117475">
                <a:buFont typeface="+mj-lt"/>
                <a:buAutoNum type="arabicPeriod"/>
              </a:pP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Karim, H. T., &amp; Perlman, S. B. (2017). Neurodevelopmental maturation as a function of irritable temperament. 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Human Brain Map.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38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(10), 5307–5321.</a:t>
              </a:r>
            </a:p>
            <a:p>
              <a:pPr marL="117475" indent="-117475">
                <a:buFont typeface="+mj-lt"/>
                <a:buAutoNum type="arabicPeriod"/>
              </a:pPr>
              <a:r>
                <a:rPr lang="en-US" sz="400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Popal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H. S., Wang, Y., &amp; Olson, I. R. (2019). A Guide To Representational Similarity Analysis for Social Neuroscience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 Social Cog. Affect. Neurosci.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</a:t>
              </a:r>
              <a:r>
                <a:rPr lang="en-US" sz="400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14</a:t>
              </a:r>
              <a:r>
                <a:rPr lang="en-US" sz="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(11),1243–1253.</a:t>
              </a:r>
              <a:endParaRPr lang="en-US" sz="400" dirty="0">
                <a:solidFill>
                  <a:schemeClr val="tx1"/>
                </a:solidFill>
                <a:latin typeface="Arial Nova Light" panose="020B03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086D45E-DE8C-4016-B904-9B09BA6F004A}"/>
              </a:ext>
            </a:extLst>
          </p:cNvPr>
          <p:cNvGrpSpPr/>
          <p:nvPr/>
        </p:nvGrpSpPr>
        <p:grpSpPr>
          <a:xfrm>
            <a:off x="9270820" y="3840480"/>
            <a:ext cx="2788110" cy="1853147"/>
            <a:chOff x="4540538" y="4768529"/>
            <a:chExt cx="4544671" cy="177710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765795E-20B8-41D0-B405-42B1DA59068C}"/>
                </a:ext>
              </a:extLst>
            </p:cNvPr>
            <p:cNvSpPr txBox="1"/>
            <p:nvPr/>
          </p:nvSpPr>
          <p:spPr>
            <a:xfrm>
              <a:off x="4540538" y="4768529"/>
              <a:ext cx="4517632" cy="2616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Discussion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CFEDFD-6800-46E0-BACF-CAE028419912}"/>
                </a:ext>
              </a:extLst>
            </p:cNvPr>
            <p:cNvSpPr/>
            <p:nvPr/>
          </p:nvSpPr>
          <p:spPr>
            <a:xfrm>
              <a:off x="4547991" y="4980981"/>
              <a:ext cx="4537218" cy="156465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indent="-176213" algn="just">
                <a:buFont typeface="Arial" panose="020B0604020202020204" pitchFamily="34" charset="0"/>
                <a:buChar char="•"/>
              </a:pPr>
              <a: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Results suggest neural affective representations demonstrate predictable patterns in line with known behavioral developmental differences.</a:t>
              </a:r>
              <a:b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</a:br>
              <a:endParaRPr lang="en-US" sz="400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  <a:p>
              <a:pPr marL="176213" indent="-176213" algn="just">
                <a:buFont typeface="Arial" panose="020B0604020202020204" pitchFamily="34" charset="0"/>
                <a:buChar char="•"/>
              </a:pPr>
              <a: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Importantly, this research cannot comment upon the contents of representations, does not include adolescents, and has a relatively small sample size.</a:t>
              </a:r>
              <a:b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</a:br>
              <a:endParaRPr lang="en-US" sz="400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  <a:p>
              <a:pPr marL="176213" indent="-176213" algn="just">
                <a:buFont typeface="Arial" panose="020B0604020202020204" pitchFamily="34" charset="0"/>
                <a:buChar char="•"/>
              </a:pPr>
              <a: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This is the </a:t>
              </a:r>
              <a:r>
                <a:rPr lang="en-US" sz="85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first application</a:t>
              </a:r>
              <a:r>
                <a:rPr lang="en-US" sz="85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of a representational similarity approach on a developmental population using naturalistic stimuli to document affective differences.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11C695-544D-4612-81A1-983D48CB40F3}"/>
              </a:ext>
            </a:extLst>
          </p:cNvPr>
          <p:cNvGrpSpPr/>
          <p:nvPr/>
        </p:nvGrpSpPr>
        <p:grpSpPr>
          <a:xfrm>
            <a:off x="77129" y="2163167"/>
            <a:ext cx="2786871" cy="831342"/>
            <a:chOff x="56939" y="3125276"/>
            <a:chExt cx="2579136" cy="83134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C08251-CA76-4083-A345-F5AF234976D1}"/>
                </a:ext>
              </a:extLst>
            </p:cNvPr>
            <p:cNvGrpSpPr/>
            <p:nvPr/>
          </p:nvGrpSpPr>
          <p:grpSpPr>
            <a:xfrm>
              <a:off x="133589" y="3125276"/>
              <a:ext cx="2491259" cy="831342"/>
              <a:chOff x="263289" y="3258927"/>
              <a:chExt cx="2491259" cy="83134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13397D4-2E50-410F-905E-FAB0E57F1FB2}"/>
                  </a:ext>
                </a:extLst>
              </p:cNvPr>
              <p:cNvSpPr/>
              <p:nvPr/>
            </p:nvSpPr>
            <p:spPr>
              <a:xfrm>
                <a:off x="263289" y="3548413"/>
                <a:ext cx="2491259" cy="541856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BE2A75-39F9-460C-AC65-19DF3AB58B02}"/>
                  </a:ext>
                </a:extLst>
              </p:cNvPr>
              <p:cNvSpPr txBox="1"/>
              <p:nvPr/>
            </p:nvSpPr>
            <p:spPr>
              <a:xfrm>
                <a:off x="263289" y="3258927"/>
                <a:ext cx="2491259" cy="26161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Sample</a:t>
                </a:r>
                <a:endParaRPr lang="en-US" sz="1100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3D754A-5E84-4228-9C6B-31CE6C6A9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39" y="3396786"/>
              <a:ext cx="2579136" cy="537043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E10E7DE-83F4-4310-AFED-AE0450D81CA2}"/>
              </a:ext>
            </a:extLst>
          </p:cNvPr>
          <p:cNvSpPr txBox="1"/>
          <p:nvPr/>
        </p:nvSpPr>
        <p:spPr>
          <a:xfrm>
            <a:off x="2927129" y="3452491"/>
            <a:ext cx="6321570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 Nova Light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74B4E7-FDE9-4A1E-96AD-6F469D73F57A}"/>
              </a:ext>
            </a:extLst>
          </p:cNvPr>
          <p:cNvSpPr txBox="1"/>
          <p:nvPr/>
        </p:nvSpPr>
        <p:spPr>
          <a:xfrm>
            <a:off x="0" y="6498919"/>
            <a:ext cx="12192000" cy="21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5" b="1" dirty="0">
                <a:latin typeface="Arial Nova Light" panose="020B0304020202020204" pitchFamily="34" charset="0"/>
              </a:rPr>
              <a:t>^ Note</a:t>
            </a:r>
            <a:r>
              <a:rPr lang="en-US" sz="725" dirty="0">
                <a:latin typeface="Arial Nova Light" panose="020B0304020202020204" pitchFamily="34" charset="0"/>
              </a:rPr>
              <a:t>: Full range (-1.77 to 1.76) of Y-Axis restricted in visuals for comprehension sake. Error bars represent 95% confidence intervals.	 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20FC7C-E820-47D4-B177-2C682625D98E}"/>
              </a:ext>
            </a:extLst>
          </p:cNvPr>
          <p:cNvGrpSpPr/>
          <p:nvPr/>
        </p:nvGrpSpPr>
        <p:grpSpPr>
          <a:xfrm>
            <a:off x="4662374" y="2057983"/>
            <a:ext cx="4565401" cy="1314974"/>
            <a:chOff x="263287" y="1126234"/>
            <a:chExt cx="2525210" cy="131497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919638-87B6-4410-A70F-B291A5F5ECBF}"/>
                </a:ext>
              </a:extLst>
            </p:cNvPr>
            <p:cNvSpPr txBox="1"/>
            <p:nvPr/>
          </p:nvSpPr>
          <p:spPr>
            <a:xfrm>
              <a:off x="263288" y="1126234"/>
              <a:ext cx="2525209" cy="2616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rgbClr val="20386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Analyses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B77C3FE-3BDA-4859-8F9E-84DE17BCF982}"/>
                </a:ext>
              </a:extLst>
            </p:cNvPr>
            <p:cNvSpPr/>
            <p:nvPr/>
          </p:nvSpPr>
          <p:spPr>
            <a:xfrm>
              <a:off x="263287" y="1378899"/>
              <a:ext cx="2525209" cy="106231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indent="-112713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Intravalence pattern similarity was calculated using the Spearman’s rank method. Correlative values were transformed using Fisher’s Z</a:t>
              </a:r>
              <a:r>
                <a:rPr lang="en-US" sz="10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.</a:t>
              </a:r>
              <a:br>
                <a:rPr lang="en-US" sz="10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</a:br>
              <a:endParaRPr lang="en-US" sz="400" dirty="0">
                <a:solidFill>
                  <a:prstClr val="black"/>
                </a:solidFill>
                <a:latin typeface="Arial Nova Light" panose="020B0604020202020204" pitchFamily="34" charset="0"/>
                <a:cs typeface="Arial" panose="020B0604020202020204" pitchFamily="34" charset="0"/>
              </a:endParaRPr>
            </a:p>
            <a:p>
              <a:pPr marL="114300" indent="-112713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Differences in mean pattern similarity were </a:t>
              </a:r>
              <a:r>
                <a:rPr lang="en-US" sz="1000" dirty="0">
                  <a:solidFill>
                    <a:schemeClr val="tx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assessed using a 3 (ROI) x 3 (Valence) x 2 (Age Group) </a:t>
              </a:r>
              <a:r>
                <a:rPr lang="en-US" sz="1000" u="sng" dirty="0">
                  <a:solidFill>
                    <a:schemeClr val="tx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Mixed </a:t>
              </a:r>
              <a:r>
                <a:rPr lang="en-US" sz="1000" u="sng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Effects ANOVA</a:t>
              </a:r>
              <a:r>
                <a:rPr lang="en-US" sz="10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 with Bonferroni-adjusted post-hoc contrasts. </a:t>
              </a:r>
              <a:endParaRPr lang="en-US" sz="1000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934B3CE-E7CE-F4B4-EACE-87DF8811EC61}"/>
              </a:ext>
            </a:extLst>
          </p:cNvPr>
          <p:cNvGrpSpPr/>
          <p:nvPr/>
        </p:nvGrpSpPr>
        <p:grpSpPr>
          <a:xfrm>
            <a:off x="9265140" y="907209"/>
            <a:ext cx="2766812" cy="3114082"/>
            <a:chOff x="7036005" y="907525"/>
            <a:chExt cx="4988534" cy="3114082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99A4790-9E15-4C3C-BA81-436B3186FBC2}"/>
                </a:ext>
              </a:extLst>
            </p:cNvPr>
            <p:cNvSpPr txBox="1"/>
            <p:nvPr/>
          </p:nvSpPr>
          <p:spPr>
            <a:xfrm>
              <a:off x="7054489" y="907525"/>
              <a:ext cx="4970050" cy="261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Calculating RSA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618FD1B-A521-4A3F-9559-05E040177400}"/>
                </a:ext>
              </a:extLst>
            </p:cNvPr>
            <p:cNvSpPr/>
            <p:nvPr/>
          </p:nvSpPr>
          <p:spPr>
            <a:xfrm>
              <a:off x="7036005" y="1212458"/>
              <a:ext cx="4988532" cy="2809149"/>
            </a:xfrm>
            <a:custGeom>
              <a:avLst/>
              <a:gdLst>
                <a:gd name="connsiteX0" fmla="*/ 0 w 2754111"/>
                <a:gd name="connsiteY0" fmla="*/ 0 h 1496323"/>
                <a:gd name="connsiteX1" fmla="*/ 2754111 w 2754111"/>
                <a:gd name="connsiteY1" fmla="*/ 0 h 1496323"/>
                <a:gd name="connsiteX2" fmla="*/ 2754111 w 2754111"/>
                <a:gd name="connsiteY2" fmla="*/ 1496323 h 1496323"/>
                <a:gd name="connsiteX3" fmla="*/ 0 w 2754111"/>
                <a:gd name="connsiteY3" fmla="*/ 1496323 h 1496323"/>
                <a:gd name="connsiteX4" fmla="*/ 0 w 2754111"/>
                <a:gd name="connsiteY4" fmla="*/ 0 h 1496323"/>
                <a:gd name="connsiteX0" fmla="*/ 0 w 2754111"/>
                <a:gd name="connsiteY0" fmla="*/ 0 h 1496323"/>
                <a:gd name="connsiteX1" fmla="*/ 2754111 w 2754111"/>
                <a:gd name="connsiteY1" fmla="*/ 0 h 1496323"/>
                <a:gd name="connsiteX2" fmla="*/ 2741411 w 2754111"/>
                <a:gd name="connsiteY2" fmla="*/ 937523 h 1496323"/>
                <a:gd name="connsiteX3" fmla="*/ 0 w 2754111"/>
                <a:gd name="connsiteY3" fmla="*/ 1496323 h 1496323"/>
                <a:gd name="connsiteX4" fmla="*/ 0 w 2754111"/>
                <a:gd name="connsiteY4" fmla="*/ 0 h 1496323"/>
                <a:gd name="connsiteX0" fmla="*/ 0 w 2754111"/>
                <a:gd name="connsiteY0" fmla="*/ 0 h 1496323"/>
                <a:gd name="connsiteX1" fmla="*/ 2754111 w 2754111"/>
                <a:gd name="connsiteY1" fmla="*/ 0 h 1496323"/>
                <a:gd name="connsiteX2" fmla="*/ 2741411 w 2754111"/>
                <a:gd name="connsiteY2" fmla="*/ 937523 h 1496323"/>
                <a:gd name="connsiteX3" fmla="*/ 0 w 2754111"/>
                <a:gd name="connsiteY3" fmla="*/ 1496323 h 1496323"/>
                <a:gd name="connsiteX4" fmla="*/ 0 w 2754111"/>
                <a:gd name="connsiteY4" fmla="*/ 0 h 1496323"/>
                <a:gd name="connsiteX0" fmla="*/ 12700 w 2766811"/>
                <a:gd name="connsiteY0" fmla="*/ 0 h 2613923"/>
                <a:gd name="connsiteX1" fmla="*/ 2766811 w 2766811"/>
                <a:gd name="connsiteY1" fmla="*/ 0 h 2613923"/>
                <a:gd name="connsiteX2" fmla="*/ 2754111 w 2766811"/>
                <a:gd name="connsiteY2" fmla="*/ 937523 h 2613923"/>
                <a:gd name="connsiteX3" fmla="*/ 0 w 2766811"/>
                <a:gd name="connsiteY3" fmla="*/ 2613923 h 2613923"/>
                <a:gd name="connsiteX4" fmla="*/ 12700 w 2766811"/>
                <a:gd name="connsiteY4" fmla="*/ 0 h 2613923"/>
                <a:gd name="connsiteX0" fmla="*/ 12700 w 2766811"/>
                <a:gd name="connsiteY0" fmla="*/ 0 h 2613923"/>
                <a:gd name="connsiteX1" fmla="*/ 2766811 w 2766811"/>
                <a:gd name="connsiteY1" fmla="*/ 0 h 2613923"/>
                <a:gd name="connsiteX2" fmla="*/ 2754111 w 2766811"/>
                <a:gd name="connsiteY2" fmla="*/ 937523 h 2613923"/>
                <a:gd name="connsiteX3" fmla="*/ 0 w 2766811"/>
                <a:gd name="connsiteY3" fmla="*/ 2613923 h 2613923"/>
                <a:gd name="connsiteX4" fmla="*/ 12700 w 2766811"/>
                <a:gd name="connsiteY4" fmla="*/ 0 h 2613923"/>
                <a:gd name="connsiteX0" fmla="*/ 12700 w 2766811"/>
                <a:gd name="connsiteY0" fmla="*/ 0 h 2636012"/>
                <a:gd name="connsiteX1" fmla="*/ 2766811 w 2766811"/>
                <a:gd name="connsiteY1" fmla="*/ 0 h 2636012"/>
                <a:gd name="connsiteX2" fmla="*/ 2754111 w 2766811"/>
                <a:gd name="connsiteY2" fmla="*/ 937523 h 2636012"/>
                <a:gd name="connsiteX3" fmla="*/ 1669560 w 2766811"/>
                <a:gd name="connsiteY3" fmla="*/ 1238959 h 2636012"/>
                <a:gd name="connsiteX4" fmla="*/ 0 w 2766811"/>
                <a:gd name="connsiteY4" fmla="*/ 2613923 h 2636012"/>
                <a:gd name="connsiteX5" fmla="*/ 12700 w 2766811"/>
                <a:gd name="connsiteY5" fmla="*/ 0 h 2636012"/>
                <a:gd name="connsiteX0" fmla="*/ 12700 w 2766811"/>
                <a:gd name="connsiteY0" fmla="*/ 0 h 2633540"/>
                <a:gd name="connsiteX1" fmla="*/ 2766811 w 2766811"/>
                <a:gd name="connsiteY1" fmla="*/ 0 h 2633540"/>
                <a:gd name="connsiteX2" fmla="*/ 2754111 w 2766811"/>
                <a:gd name="connsiteY2" fmla="*/ 937523 h 2633540"/>
                <a:gd name="connsiteX3" fmla="*/ 1440960 w 2766811"/>
                <a:gd name="connsiteY3" fmla="*/ 1055603 h 2633540"/>
                <a:gd name="connsiteX4" fmla="*/ 0 w 2766811"/>
                <a:gd name="connsiteY4" fmla="*/ 2613923 h 2633540"/>
                <a:gd name="connsiteX5" fmla="*/ 12700 w 2766811"/>
                <a:gd name="connsiteY5" fmla="*/ 0 h 2633540"/>
                <a:gd name="connsiteX0" fmla="*/ 12700 w 2766811"/>
                <a:gd name="connsiteY0" fmla="*/ 0 h 2633598"/>
                <a:gd name="connsiteX1" fmla="*/ 2766811 w 2766811"/>
                <a:gd name="connsiteY1" fmla="*/ 0 h 2633598"/>
                <a:gd name="connsiteX2" fmla="*/ 2754111 w 2766811"/>
                <a:gd name="connsiteY2" fmla="*/ 937523 h 2633598"/>
                <a:gd name="connsiteX3" fmla="*/ 1329041 w 2766811"/>
                <a:gd name="connsiteY3" fmla="*/ 1060366 h 2633598"/>
                <a:gd name="connsiteX4" fmla="*/ 0 w 2766811"/>
                <a:gd name="connsiteY4" fmla="*/ 2613923 h 2633598"/>
                <a:gd name="connsiteX5" fmla="*/ 12700 w 2766811"/>
                <a:gd name="connsiteY5" fmla="*/ 0 h 2633598"/>
                <a:gd name="connsiteX0" fmla="*/ 12700 w 2766811"/>
                <a:gd name="connsiteY0" fmla="*/ 0 h 2644103"/>
                <a:gd name="connsiteX1" fmla="*/ 2766811 w 2766811"/>
                <a:gd name="connsiteY1" fmla="*/ 0 h 2644103"/>
                <a:gd name="connsiteX2" fmla="*/ 2754111 w 2766811"/>
                <a:gd name="connsiteY2" fmla="*/ 937523 h 2644103"/>
                <a:gd name="connsiteX3" fmla="*/ 1329041 w 2766811"/>
                <a:gd name="connsiteY3" fmla="*/ 1060366 h 2644103"/>
                <a:gd name="connsiteX4" fmla="*/ 1007573 w 2766811"/>
                <a:gd name="connsiteY4" fmla="*/ 1400089 h 2644103"/>
                <a:gd name="connsiteX5" fmla="*/ 0 w 2766811"/>
                <a:gd name="connsiteY5" fmla="*/ 2613923 h 2644103"/>
                <a:gd name="connsiteX6" fmla="*/ 12700 w 2766811"/>
                <a:gd name="connsiteY6" fmla="*/ 0 h 2644103"/>
                <a:gd name="connsiteX0" fmla="*/ 12700 w 2766811"/>
                <a:gd name="connsiteY0" fmla="*/ 0 h 2661711"/>
                <a:gd name="connsiteX1" fmla="*/ 2766811 w 2766811"/>
                <a:gd name="connsiteY1" fmla="*/ 0 h 2661711"/>
                <a:gd name="connsiteX2" fmla="*/ 2754111 w 2766811"/>
                <a:gd name="connsiteY2" fmla="*/ 937523 h 2661711"/>
                <a:gd name="connsiteX3" fmla="*/ 1329041 w 2766811"/>
                <a:gd name="connsiteY3" fmla="*/ 1060366 h 2661711"/>
                <a:gd name="connsiteX4" fmla="*/ 1067105 w 2766811"/>
                <a:gd name="connsiteY4" fmla="*/ 1904914 h 2661711"/>
                <a:gd name="connsiteX5" fmla="*/ 0 w 2766811"/>
                <a:gd name="connsiteY5" fmla="*/ 2613923 h 2661711"/>
                <a:gd name="connsiteX6" fmla="*/ 12700 w 2766811"/>
                <a:gd name="connsiteY6" fmla="*/ 0 h 2661711"/>
                <a:gd name="connsiteX0" fmla="*/ 12700 w 2766811"/>
                <a:gd name="connsiteY0" fmla="*/ 0 h 2809149"/>
                <a:gd name="connsiteX1" fmla="*/ 2766811 w 2766811"/>
                <a:gd name="connsiteY1" fmla="*/ 0 h 2809149"/>
                <a:gd name="connsiteX2" fmla="*/ 2754111 w 2766811"/>
                <a:gd name="connsiteY2" fmla="*/ 937523 h 2809149"/>
                <a:gd name="connsiteX3" fmla="*/ 1329041 w 2766811"/>
                <a:gd name="connsiteY3" fmla="*/ 1060366 h 2809149"/>
                <a:gd name="connsiteX4" fmla="*/ 1076630 w 2766811"/>
                <a:gd name="connsiteY4" fmla="*/ 2633576 h 2809149"/>
                <a:gd name="connsiteX5" fmla="*/ 0 w 2766811"/>
                <a:gd name="connsiteY5" fmla="*/ 2613923 h 2809149"/>
                <a:gd name="connsiteX6" fmla="*/ 12700 w 2766811"/>
                <a:gd name="connsiteY6" fmla="*/ 0 h 280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6811" h="2809149">
                  <a:moveTo>
                    <a:pt x="12700" y="0"/>
                  </a:moveTo>
                  <a:lnTo>
                    <a:pt x="2766811" y="0"/>
                  </a:lnTo>
                  <a:lnTo>
                    <a:pt x="2754111" y="937523"/>
                  </a:lnTo>
                  <a:cubicBezTo>
                    <a:pt x="2571236" y="1144016"/>
                    <a:pt x="1788059" y="780966"/>
                    <a:pt x="1329041" y="1060366"/>
                  </a:cubicBezTo>
                  <a:cubicBezTo>
                    <a:pt x="1037951" y="1137460"/>
                    <a:pt x="1298137" y="2374650"/>
                    <a:pt x="1076630" y="2633576"/>
                  </a:cubicBezTo>
                  <a:cubicBezTo>
                    <a:pt x="855123" y="2892502"/>
                    <a:pt x="165812" y="2847271"/>
                    <a:pt x="0" y="2613923"/>
                  </a:cubicBezTo>
                  <a:cubicBezTo>
                    <a:pt x="4233" y="1742615"/>
                    <a:pt x="8467" y="871308"/>
                    <a:pt x="12700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8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A479A7-FF7E-4675-9F6B-5F3D9891C303}"/>
              </a:ext>
            </a:extLst>
          </p:cNvPr>
          <p:cNvGrpSpPr/>
          <p:nvPr/>
        </p:nvGrpSpPr>
        <p:grpSpPr>
          <a:xfrm>
            <a:off x="240684" y="80638"/>
            <a:ext cx="11678502" cy="893813"/>
            <a:chOff x="250210" y="90871"/>
            <a:chExt cx="11678502" cy="8938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A2804C-A192-49DC-B941-7A831629DBE8}"/>
                </a:ext>
              </a:extLst>
            </p:cNvPr>
            <p:cNvSpPr txBox="1"/>
            <p:nvPr/>
          </p:nvSpPr>
          <p:spPr>
            <a:xfrm>
              <a:off x="250210" y="99329"/>
              <a:ext cx="11678502" cy="80021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 You Feel How I Feel?</a:t>
              </a:r>
              <a:endPara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algn="ctr"/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Developmental Differences in Neural Representations of Affect</a:t>
              </a:r>
              <a:endParaRPr lang="en-US" sz="900" dirty="0">
                <a:solidFill>
                  <a:prstClr val="black"/>
                </a:solidFill>
                <a:latin typeface="Arial Nova Light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F54AEC-723F-44A5-95B7-0422755747FA}"/>
                </a:ext>
              </a:extLst>
            </p:cNvPr>
            <p:cNvSpPr txBox="1"/>
            <p:nvPr/>
          </p:nvSpPr>
          <p:spPr>
            <a:xfrm>
              <a:off x="9292726" y="90871"/>
              <a:ext cx="21416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William Mitchell*</a:t>
              </a:r>
              <a:r>
                <a:rPr lang="en-US" sz="105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, Lindsey Tepfer, </a:t>
              </a:r>
              <a:br>
                <a:rPr lang="en-US" sz="105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Nicole Henninger, Susan Perlman, </a:t>
              </a:r>
              <a:br>
                <a:rPr lang="en-US" sz="105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Vishnu Murty, Chelsea Helion</a:t>
              </a:r>
              <a:endParaRPr lang="en-US" sz="105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A3D3D13-F645-45BB-BDC3-FEAB305FB5BD}"/>
                </a:ext>
              </a:extLst>
            </p:cNvPr>
            <p:cNvGrpSpPr/>
            <p:nvPr/>
          </p:nvGrpSpPr>
          <p:grpSpPr>
            <a:xfrm>
              <a:off x="250210" y="97886"/>
              <a:ext cx="512665" cy="726999"/>
              <a:chOff x="126928" y="106939"/>
              <a:chExt cx="512665" cy="726999"/>
            </a:xfrm>
          </p:grpSpPr>
          <p:pic>
            <p:nvPicPr>
              <p:cNvPr id="12" name="Picture 1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B025E857-C09F-43C1-A7C9-8F28E789CD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143" r="98286">
                            <a14:foregroundMark x1="5429" y1="52083" x2="5429" y2="52083"/>
                            <a14:foregroundMark x1="1143" y1="50833" x2="1143" y2="50833"/>
                            <a14:foregroundMark x1="28571" y1="42083" x2="28571" y2="42083"/>
                            <a14:foregroundMark x1="39143" y1="45000" x2="39143" y2="45000"/>
                            <a14:foregroundMark x1="54429" y1="40833" x2="54429" y2="40833"/>
                            <a14:foregroundMark x1="68714" y1="40417" x2="68714" y2="40417"/>
                            <a14:foregroundMark x1="80429" y1="44583" x2="80429" y2="44583"/>
                            <a14:foregroundMark x1="92000" y1="45833" x2="92000" y2="45833"/>
                            <a14:foregroundMark x1="98286" y1="56250" x2="98286" y2="56250"/>
                            <a14:foregroundMark x1="96571" y1="76250" x2="96571" y2="76250"/>
                            <a14:foregroundMark x1="88857" y1="68750" x2="88857" y2="68750"/>
                            <a14:foregroundMark x1="82000" y1="71250" x2="82000" y2="71250"/>
                            <a14:foregroundMark x1="74857" y1="74167" x2="74857" y2="74167"/>
                            <a14:foregroundMark x1="65857" y1="72083" x2="65857" y2="72083"/>
                            <a14:foregroundMark x1="49429" y1="72500" x2="49429" y2="72500"/>
                            <a14:foregroundMark x1="38429" y1="74167" x2="38429" y2="74167"/>
                            <a14:foregroundMark x1="29714" y1="72500" x2="29714" y2="72500"/>
                            <a14:foregroundMark x1="57571" y1="70833" x2="57571" y2="70833"/>
                            <a14:foregroundMark x1="43857" y1="79167" x2="43857" y2="79167"/>
                            <a14:backgroundMark x1="2286" y1="33333" x2="2286" y2="33333"/>
                            <a14:backgroundMark x1="5429" y1="35833" x2="5429" y2="35833"/>
                            <a14:backgroundMark x1="11286" y1="40417" x2="11286" y2="40417"/>
                            <a14:backgroundMark x1="12286" y1="74583" x2="12286" y2="74583"/>
                            <a14:backgroundMark x1="67286" y1="72083" x2="67286" y2="72083"/>
                            <a14:backgroundMark x1="57000" y1="72500" x2="57000" y2="72500"/>
                            <a14:backgroundMark x1="43429" y1="72500" x2="43429" y2="72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370" r="80728" b="16751"/>
              <a:stretch/>
            </p:blipFill>
            <p:spPr>
              <a:xfrm>
                <a:off x="133069" y="106939"/>
                <a:ext cx="506524" cy="559918"/>
              </a:xfrm>
              <a:prstGeom prst="rect">
                <a:avLst/>
              </a:prstGeom>
            </p:spPr>
          </p:pic>
          <p:pic>
            <p:nvPicPr>
              <p:cNvPr id="64" name="Picture 63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0B2CE857-6732-42E6-81D9-1C07D331A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143" r="98286">
                            <a14:foregroundMark x1="5429" y1="52083" x2="5429" y2="52083"/>
                            <a14:foregroundMark x1="1143" y1="50833" x2="1143" y2="50833"/>
                            <a14:foregroundMark x1="28571" y1="42083" x2="28571" y2="42083"/>
                            <a14:foregroundMark x1="39143" y1="45000" x2="39143" y2="45000"/>
                            <a14:foregroundMark x1="54429" y1="40833" x2="54429" y2="40833"/>
                            <a14:foregroundMark x1="68714" y1="40417" x2="68714" y2="40417"/>
                            <a14:foregroundMark x1="80429" y1="44583" x2="80429" y2="44583"/>
                            <a14:foregroundMark x1="92000" y1="45833" x2="92000" y2="45833"/>
                            <a14:foregroundMark x1="98286" y1="56250" x2="98286" y2="56250"/>
                            <a14:foregroundMark x1="96571" y1="76250" x2="96571" y2="76250"/>
                            <a14:foregroundMark x1="88857" y1="68750" x2="88857" y2="68750"/>
                            <a14:foregroundMark x1="82000" y1="71250" x2="82000" y2="71250"/>
                            <a14:foregroundMark x1="74857" y1="74167" x2="74857" y2="74167"/>
                            <a14:foregroundMark x1="65857" y1="72083" x2="65857" y2="72083"/>
                            <a14:foregroundMark x1="49429" y1="72500" x2="49429" y2="72500"/>
                            <a14:foregroundMark x1="38429" y1="74167" x2="38429" y2="74167"/>
                            <a14:foregroundMark x1="29714" y1="72500" x2="29714" y2="72500"/>
                            <a14:foregroundMark x1="57571" y1="70833" x2="57571" y2="70833"/>
                            <a14:foregroundMark x1="43857" y1="79167" x2="43857" y2="79167"/>
                            <a14:backgroundMark x1="2286" y1="33333" x2="2286" y2="33333"/>
                            <a14:backgroundMark x1="5429" y1="35833" x2="5429" y2="35833"/>
                            <a14:backgroundMark x1="11286" y1="40417" x2="11286" y2="40417"/>
                            <a14:backgroundMark x1="12286" y1="74583" x2="12286" y2="74583"/>
                            <a14:backgroundMark x1="67286" y1="72083" x2="67286" y2="72083"/>
                            <a14:backgroundMark x1="57000" y1="72500" x2="57000" y2="72500"/>
                            <a14:backgroundMark x1="43429" y1="72500" x2="43429" y2="72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72" r="-1633"/>
              <a:stretch/>
            </p:blipFill>
            <p:spPr>
              <a:xfrm>
                <a:off x="126928" y="633805"/>
                <a:ext cx="509911" cy="200133"/>
              </a:xfrm>
              <a:prstGeom prst="rect">
                <a:avLst/>
              </a:prstGeom>
            </p:spPr>
          </p:pic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68F6F5-29D7-41BA-BB45-16667F679F97}"/>
                </a:ext>
              </a:extLst>
            </p:cNvPr>
            <p:cNvSpPr txBox="1"/>
            <p:nvPr/>
          </p:nvSpPr>
          <p:spPr>
            <a:xfrm>
              <a:off x="9484625" y="654184"/>
              <a:ext cx="17715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 Nova Light" panose="020B0304020202020204" pitchFamily="34" charset="0"/>
                </a:rPr>
                <a:t>*Contact: </a:t>
              </a:r>
              <a:r>
                <a:rPr lang="en-US" sz="800" dirty="0">
                  <a:latin typeface="Arial Nova Light" panose="020B0304020202020204" pitchFamily="34" charset="0"/>
                </a:rPr>
                <a:t>Billy.Mitchell@temple.edu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D324BD3-A334-4E44-B9BA-B0F162A0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7801" y="111523"/>
              <a:ext cx="1138714" cy="873161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27CB71C-A2FF-B0E0-06C7-7B870C462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6395" y="121783"/>
            <a:ext cx="690825" cy="653375"/>
          </a:xfrm>
          <a:prstGeom prst="rect">
            <a:avLst/>
          </a:prstGeom>
        </p:spPr>
      </p:pic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A3401CB-70DB-E726-D883-92B8AB50C24D}"/>
              </a:ext>
            </a:extLst>
          </p:cNvPr>
          <p:cNvGrpSpPr/>
          <p:nvPr/>
        </p:nvGrpSpPr>
        <p:grpSpPr>
          <a:xfrm>
            <a:off x="2904927" y="2055416"/>
            <a:ext cx="1775724" cy="1426736"/>
            <a:chOff x="1149127" y="5065352"/>
            <a:chExt cx="1775724" cy="1426736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6746DB9-7DF5-4CAE-8ADF-80A9F7AD08F9}"/>
                </a:ext>
              </a:extLst>
            </p:cNvPr>
            <p:cNvSpPr txBox="1"/>
            <p:nvPr/>
          </p:nvSpPr>
          <p:spPr>
            <a:xfrm>
              <a:off x="1173298" y="5065352"/>
              <a:ext cx="1670954" cy="261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rgbClr val="BF9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Regions of Interest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8C0193-D789-FDB5-665A-1AF4529A85E1}"/>
                </a:ext>
              </a:extLst>
            </p:cNvPr>
            <p:cNvGrpSpPr/>
            <p:nvPr/>
          </p:nvGrpSpPr>
          <p:grpSpPr>
            <a:xfrm>
              <a:off x="1149127" y="5348753"/>
              <a:ext cx="1775724" cy="1143335"/>
              <a:chOff x="-445417" y="4108408"/>
              <a:chExt cx="1775724" cy="114333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81DDB3E-0772-A0D2-C381-9B02B79D638A}"/>
                  </a:ext>
                </a:extLst>
              </p:cNvPr>
              <p:cNvGrpSpPr/>
              <p:nvPr/>
            </p:nvGrpSpPr>
            <p:grpSpPr>
              <a:xfrm flipH="1">
                <a:off x="-445417" y="4108408"/>
                <a:ext cx="1518775" cy="1143335"/>
                <a:chOff x="1013222" y="4113171"/>
                <a:chExt cx="1518775" cy="1143335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011E59CA-8E85-D312-4EAE-6E47FBFE71BF}"/>
                    </a:ext>
                  </a:extLst>
                </p:cNvPr>
                <p:cNvGrpSpPr/>
                <p:nvPr/>
              </p:nvGrpSpPr>
              <p:grpSpPr>
                <a:xfrm>
                  <a:off x="1013222" y="4113171"/>
                  <a:ext cx="1518775" cy="1143335"/>
                  <a:chOff x="2036989" y="3984479"/>
                  <a:chExt cx="1518775" cy="114333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3884261E-E5AA-3BE7-E6B8-668F014E1C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8129" b="89724" l="8824" r="90319">
                                <a14:foregroundMark x1="66054" y1="8742" x2="41422" y2="8129"/>
                                <a14:foregroundMark x1="41422" y1="8129" x2="39461" y2="9663"/>
                                <a14:foregroundMark x1="45711" y1="66564" x2="59436" y2="79908"/>
                                <a14:foregroundMark x1="59436" y1="79908" x2="62010" y2="88650"/>
                                <a14:foregroundMark x1="8824" y1="45859" x2="8824" y2="45859"/>
                                <a14:foregroundMark x1="90319" y1="50920" x2="90319" y2="5092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5791" y="3984479"/>
                    <a:ext cx="1449973" cy="1143335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0DB91C54-F148-1CD5-B549-4E56F71989A4}"/>
                      </a:ext>
                    </a:extLst>
                  </p:cNvPr>
                  <p:cNvSpPr/>
                  <p:nvPr/>
                </p:nvSpPr>
                <p:spPr>
                  <a:xfrm>
                    <a:off x="2036989" y="4188398"/>
                    <a:ext cx="551430" cy="47338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endParaRPr lang="en-US" sz="600" b="1" dirty="0">
                      <a:solidFill>
                        <a:schemeClr val="tx1"/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</p:grp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C4566A8-02DC-7218-F4C8-6ABBCB6DED27}"/>
                    </a:ext>
                  </a:extLst>
                </p:cNvPr>
                <p:cNvSpPr/>
                <p:nvPr/>
              </p:nvSpPr>
              <p:spPr>
                <a:xfrm>
                  <a:off x="1139531" y="4517443"/>
                  <a:ext cx="45719" cy="51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>
                    <a:rot lat="0" lon="4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600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DC4D56A-CD98-8533-A5F5-BCAF7D25A5B4}"/>
                  </a:ext>
                </a:extLst>
              </p:cNvPr>
              <p:cNvSpPr txBox="1"/>
              <p:nvPr/>
            </p:nvSpPr>
            <p:spPr>
              <a:xfrm>
                <a:off x="854888" y="4646393"/>
                <a:ext cx="4754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latin typeface="Arial Nova Light" panose="020B0304020202020204" pitchFamily="34" charset="0"/>
                  </a:rPr>
                  <a:t>vmPFC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637422D-D924-E26E-FC5F-AFC3C910EBE2}"/>
                  </a:ext>
                </a:extLst>
              </p:cNvPr>
              <p:cNvSpPr txBox="1"/>
              <p:nvPr/>
            </p:nvSpPr>
            <p:spPr>
              <a:xfrm>
                <a:off x="177552" y="5005168"/>
                <a:ext cx="41042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latin typeface="Arial Nova Light" panose="020B0304020202020204" pitchFamily="34" charset="0"/>
                  </a:rPr>
                  <a:t>Amyg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18BDF08-0DE0-C9A3-CBC3-B65BAC084912}"/>
                  </a:ext>
                </a:extLst>
              </p:cNvPr>
              <p:cNvSpPr txBox="1"/>
              <p:nvPr/>
            </p:nvSpPr>
            <p:spPr>
              <a:xfrm>
                <a:off x="528299" y="4941763"/>
                <a:ext cx="39700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latin typeface="Arial Nova Light" panose="020B0304020202020204" pitchFamily="34" charset="0"/>
                  </a:rPr>
                  <a:t>NAcc</a:t>
                </a:r>
                <a:endParaRPr lang="en-US" sz="600" b="1" dirty="0">
                  <a:latin typeface="Arial Nova Light" panose="020B0304020202020204" pitchFamily="34" charset="0"/>
                </a:endParaRP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15D7686-2BEA-0187-C84B-76FCB3428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764" y="4917475"/>
                <a:ext cx="0" cy="154204"/>
              </a:xfrm>
              <a:prstGeom prst="line">
                <a:avLst/>
              </a:prstGeom>
              <a:ln w="28575">
                <a:solidFill>
                  <a:srgbClr val="20386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7B9301C-10A0-8620-27AC-ADD484744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973" y="4785228"/>
                <a:ext cx="185384" cy="208956"/>
              </a:xfrm>
              <a:prstGeom prst="line">
                <a:avLst/>
              </a:prstGeom>
              <a:ln w="28575">
                <a:solidFill>
                  <a:srgbClr val="20386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39CD6DC-A3E6-1D49-A24A-85122DF61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63" y="4751755"/>
                <a:ext cx="152643" cy="0"/>
              </a:xfrm>
              <a:prstGeom prst="line">
                <a:avLst/>
              </a:prstGeom>
              <a:ln w="28575">
                <a:solidFill>
                  <a:srgbClr val="20386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32D6906-086B-F3EA-E7F8-91852289B119}"/>
              </a:ext>
            </a:extLst>
          </p:cNvPr>
          <p:cNvGrpSpPr/>
          <p:nvPr/>
        </p:nvGrpSpPr>
        <p:grpSpPr>
          <a:xfrm>
            <a:off x="144153" y="3003146"/>
            <a:ext cx="2714626" cy="1750886"/>
            <a:chOff x="144153" y="3003146"/>
            <a:chExt cx="2714626" cy="175088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35F64E-4E1E-494A-B5F1-F8BAABA90DA5}"/>
                </a:ext>
              </a:extLst>
            </p:cNvPr>
            <p:cNvGrpSpPr/>
            <p:nvPr/>
          </p:nvGrpSpPr>
          <p:grpSpPr>
            <a:xfrm>
              <a:off x="160048" y="3003146"/>
              <a:ext cx="2698731" cy="844038"/>
              <a:chOff x="263289" y="1126234"/>
              <a:chExt cx="1553976" cy="84403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449B50-5B3F-4974-A142-36099336C9B9}"/>
                  </a:ext>
                </a:extLst>
              </p:cNvPr>
              <p:cNvSpPr txBox="1"/>
              <p:nvPr/>
            </p:nvSpPr>
            <p:spPr>
              <a:xfrm>
                <a:off x="263289" y="1126234"/>
                <a:ext cx="1549997" cy="26161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Method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01384C-8D57-495E-BFE1-33E5ABACD427}"/>
                  </a:ext>
                </a:extLst>
              </p:cNvPr>
              <p:cNvSpPr/>
              <p:nvPr/>
            </p:nvSpPr>
            <p:spPr>
              <a:xfrm>
                <a:off x="263289" y="1401848"/>
                <a:ext cx="1553976" cy="568425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850" dirty="0">
                    <a:solidFill>
                      <a:prstClr val="black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Children and adults </a:t>
                </a:r>
                <a:r>
                  <a:rPr lang="en-US" sz="85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passively watched 24 film clips (8 Pos, 8 Neg, 8 </a:t>
                </a:r>
                <a:r>
                  <a:rPr lang="en-US" sz="850" dirty="0" err="1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Neut</a:t>
                </a:r>
                <a:r>
                  <a:rPr lang="en-US" sz="85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) during an fMRI scan </a:t>
                </a:r>
                <a:r>
                  <a:rPr lang="en-US" sz="850" baseline="3000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85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. The neural patterns evoked within the vmPFC, NAcc, and Amyg were analyzed using an RSA approach.</a:t>
                </a:r>
                <a:endParaRPr lang="en-US" sz="850" dirty="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4EFFFE9-161B-F90B-D00B-2B1480579827}"/>
                </a:ext>
              </a:extLst>
            </p:cNvPr>
            <p:cNvGrpSpPr/>
            <p:nvPr/>
          </p:nvGrpSpPr>
          <p:grpSpPr>
            <a:xfrm>
              <a:off x="144153" y="3788920"/>
              <a:ext cx="2646958" cy="965112"/>
              <a:chOff x="153795" y="4025820"/>
              <a:chExt cx="2646958" cy="96511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FF8AC69-6148-80A6-7485-1900CCFA9A44}"/>
                  </a:ext>
                </a:extLst>
              </p:cNvPr>
              <p:cNvGrpSpPr/>
              <p:nvPr/>
            </p:nvGrpSpPr>
            <p:grpSpPr>
              <a:xfrm>
                <a:off x="153795" y="4025820"/>
                <a:ext cx="1094297" cy="877419"/>
                <a:chOff x="3546918" y="3979344"/>
                <a:chExt cx="1290245" cy="1217731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B0DA5C84-43BB-BF43-661C-A06D7D4951C6}"/>
                    </a:ext>
                  </a:extLst>
                </p:cNvPr>
                <p:cNvGrpSpPr/>
                <p:nvPr/>
              </p:nvGrpSpPr>
              <p:grpSpPr>
                <a:xfrm flipH="1">
                  <a:off x="3546918" y="3979344"/>
                  <a:ext cx="1064050" cy="1217731"/>
                  <a:chOff x="1859790" y="3903197"/>
                  <a:chExt cx="1064050" cy="1217731"/>
                </a:xfrm>
              </p:grpSpPr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47EE8C7B-7446-F573-8D4A-B151D06D6F50}"/>
                      </a:ext>
                    </a:extLst>
                  </p:cNvPr>
                  <p:cNvGrpSpPr/>
                  <p:nvPr/>
                </p:nvGrpSpPr>
                <p:grpSpPr>
                  <a:xfrm>
                    <a:off x="1859790" y="3903197"/>
                    <a:ext cx="1064050" cy="1217731"/>
                    <a:chOff x="1860148" y="3903969"/>
                    <a:chExt cx="1064050" cy="1217731"/>
                  </a:xfrm>
                </p:grpSpPr>
                <p:pic>
                  <p:nvPicPr>
                    <p:cNvPr id="154" name="Graphic 153" descr="Brain in head with solid fill">
                      <a:extLst>
                        <a:ext uri="{FF2B5EF4-FFF2-40B4-BE49-F238E27FC236}">
                          <a16:creationId xmlns:a16="http://schemas.microsoft.com/office/drawing/2014/main" id="{0804CACE-B9C6-BECB-172B-A31CA69DFC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860148" y="3903969"/>
                      <a:ext cx="1064050" cy="12177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4ED293CE-3D72-5576-11D2-BE6A77F49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5531" y="4067009"/>
                      <a:ext cx="587756" cy="60993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 sz="600" b="1" dirty="0">
                        <a:solidFill>
                          <a:schemeClr val="tx1"/>
                        </a:solidFill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DB15683E-5093-BE86-5400-913FBD29A511}"/>
                      </a:ext>
                    </a:extLst>
                  </p:cNvPr>
                  <p:cNvSpPr/>
                  <p:nvPr/>
                </p:nvSpPr>
                <p:spPr>
                  <a:xfrm>
                    <a:off x="2036989" y="4188398"/>
                    <a:ext cx="551430" cy="47338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endParaRPr lang="en-US" sz="600" b="1" dirty="0">
                      <a:solidFill>
                        <a:schemeClr val="tx1"/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</p:grpSp>
            <p:pic>
              <p:nvPicPr>
                <p:cNvPr id="148" name="Graphic 147" descr="Eyes with solid fill">
                  <a:extLst>
                    <a:ext uri="{FF2B5EF4-FFF2-40B4-BE49-F238E27FC236}">
                      <a16:creationId xmlns:a16="http://schemas.microsoft.com/office/drawing/2014/main" id="{AB212B14-9DBB-738A-0B61-1B8EA820A9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991" t="34833" b="33605"/>
                <a:stretch/>
              </p:blipFill>
              <p:spPr>
                <a:xfrm flipH="1">
                  <a:off x="3947143" y="4432570"/>
                  <a:ext cx="663826" cy="131237"/>
                </a:xfrm>
                <a:prstGeom prst="rect">
                  <a:avLst/>
                </a:prstGeom>
                <a:scene3d>
                  <a:camera prst="orthographicFront">
                    <a:rot lat="0" lon="4950000" rev="0"/>
                  </a:camera>
                  <a:lightRig rig="threePt" dir="t"/>
                </a:scene3d>
              </p:spPr>
            </p:pic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F06D2DEC-2ED3-48B4-AF71-B1526AE649CA}"/>
                    </a:ext>
                  </a:extLst>
                </p:cNvPr>
                <p:cNvSpPr/>
                <p:nvPr/>
              </p:nvSpPr>
              <p:spPr>
                <a:xfrm rot="15574784" flipH="1">
                  <a:off x="4390213" y="4144818"/>
                  <a:ext cx="331477" cy="562423"/>
                </a:xfrm>
                <a:prstGeom prst="triangle">
                  <a:avLst/>
                </a:prstGeom>
                <a:solidFill>
                  <a:srgbClr val="7F7F7F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600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E6A6281-D60E-0A24-955B-513A84562BAF}"/>
                    </a:ext>
                  </a:extLst>
                </p:cNvPr>
                <p:cNvSpPr/>
                <p:nvPr/>
              </p:nvSpPr>
              <p:spPr>
                <a:xfrm flipH="1">
                  <a:off x="4261741" y="4464898"/>
                  <a:ext cx="45719" cy="51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>
                    <a:rot lat="0" lon="4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600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18BD2D6-6D9B-D287-536B-654FFE443B4B}"/>
                  </a:ext>
                </a:extLst>
              </p:cNvPr>
              <p:cNvGrpSpPr/>
              <p:nvPr/>
            </p:nvGrpSpPr>
            <p:grpSpPr>
              <a:xfrm>
                <a:off x="1201566" y="4098145"/>
                <a:ext cx="1599187" cy="892787"/>
                <a:chOff x="1894698" y="4442462"/>
                <a:chExt cx="1624961" cy="892787"/>
              </a:xfrm>
            </p:grpSpPr>
            <p:pic>
              <p:nvPicPr>
                <p:cNvPr id="167" name="Content Placeholder 4" descr="Graphical user interface, website&#10;&#10;Description automatically generated">
                  <a:extLst>
                    <a:ext uri="{FF2B5EF4-FFF2-40B4-BE49-F238E27FC236}">
                      <a16:creationId xmlns:a16="http://schemas.microsoft.com/office/drawing/2014/main" id="{42D28A92-8268-A650-4705-3D42E86312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584" t="7068" r="10016" b="34713"/>
                <a:stretch/>
              </p:blipFill>
              <p:spPr>
                <a:xfrm>
                  <a:off x="1894698" y="4442462"/>
                  <a:ext cx="1624961" cy="816971"/>
                </a:xfrm>
                <a:prstGeom prst="rect">
                  <a:avLst/>
                </a:prstGeom>
              </p:spPr>
            </p:pic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78CFB32-10F5-0BAE-E5E4-1A8436AF6782}"/>
                    </a:ext>
                  </a:extLst>
                </p:cNvPr>
                <p:cNvSpPr/>
                <p:nvPr/>
              </p:nvSpPr>
              <p:spPr>
                <a:xfrm>
                  <a:off x="2406880" y="5199582"/>
                  <a:ext cx="401804" cy="135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600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</p:grp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A1F8BF3-0DBE-EC7D-D182-E8B51B5C741D}"/>
              </a:ext>
            </a:extLst>
          </p:cNvPr>
          <p:cNvGrpSpPr/>
          <p:nvPr/>
        </p:nvGrpSpPr>
        <p:grpSpPr>
          <a:xfrm>
            <a:off x="106306" y="4726924"/>
            <a:ext cx="2787694" cy="1299745"/>
            <a:chOff x="139696" y="5065467"/>
            <a:chExt cx="2787694" cy="129974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C0F4C64-39F9-49F2-8B1C-002BEDDB32EB}"/>
                </a:ext>
              </a:extLst>
            </p:cNvPr>
            <p:cNvSpPr txBox="1"/>
            <p:nvPr/>
          </p:nvSpPr>
          <p:spPr>
            <a:xfrm>
              <a:off x="185539" y="5065467"/>
              <a:ext cx="2672957" cy="261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Representational Similarity </a:t>
              </a:r>
              <a:r>
                <a:rPr lang="en-US" sz="1100" b="1" baseline="30000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AD4FFC8-900F-BDCB-96C7-D55CCDF6A08A}"/>
                </a:ext>
              </a:extLst>
            </p:cNvPr>
            <p:cNvSpPr/>
            <p:nvPr/>
          </p:nvSpPr>
          <p:spPr>
            <a:xfrm>
              <a:off x="139696" y="5315495"/>
              <a:ext cx="2787694" cy="104971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800" b="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What is it? </a:t>
              </a:r>
              <a:r>
                <a:rPr lang="en-US" sz="8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Watching film generates observable neural patterns. When stimuli with similar features elicit similar patterns, we learn about how those features are represented in the brain. </a:t>
              </a:r>
              <a:r>
                <a:rPr lang="en-US" sz="800" b="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Why does it matter?</a:t>
              </a:r>
              <a:r>
                <a:rPr lang="en-US" sz="8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 Behaviors and cognitions reference representations. Understanding normative representational development can inform our understanding of non-normative outcomes.</a:t>
              </a:r>
              <a:endParaRPr lang="en-US" sz="800" dirty="0"/>
            </a:p>
            <a:p>
              <a:pPr algn="just"/>
              <a:r>
                <a:rPr lang="en-US" sz="85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50" dirty="0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85BAC30-C5FF-4BBE-C2EB-8B8DEF6D15AE}"/>
              </a:ext>
            </a:extLst>
          </p:cNvPr>
          <p:cNvGrpSpPr/>
          <p:nvPr/>
        </p:nvGrpSpPr>
        <p:grpSpPr>
          <a:xfrm>
            <a:off x="166594" y="5852416"/>
            <a:ext cx="2670626" cy="871647"/>
            <a:chOff x="-301587" y="6048595"/>
            <a:chExt cx="2858985" cy="850133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056844FA-DF41-C442-025B-539602D8A4C2}"/>
                </a:ext>
              </a:extLst>
            </p:cNvPr>
            <p:cNvGrpSpPr/>
            <p:nvPr/>
          </p:nvGrpSpPr>
          <p:grpSpPr>
            <a:xfrm>
              <a:off x="-301587" y="6048595"/>
              <a:ext cx="2170043" cy="850133"/>
              <a:chOff x="-294732" y="6060244"/>
              <a:chExt cx="2170043" cy="850133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705F72C7-AEF8-2ECC-B429-97903BE6B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8129" b="89724" l="8824" r="90319">
                            <a14:foregroundMark x1="66054" y1="8742" x2="41422" y2="8129"/>
                            <a14:foregroundMark x1="41422" y1="8129" x2="39461" y2="9663"/>
                            <a14:foregroundMark x1="45711" y1="66564" x2="59436" y2="79908"/>
                            <a14:foregroundMark x1="59436" y1="79908" x2="62010" y2="88650"/>
                            <a14:foregroundMark x1="8824" y1="45859" x2="8824" y2="45859"/>
                            <a14:foregroundMark x1="90319" y1="50920" x2="90319" y2="50920"/>
                          </a14:backgroundRemoval>
                        </a14:imgEffect>
                      </a14:imgLayer>
                    </a14:imgProps>
                  </a:ext>
                </a:extLst>
              </a:blip>
              <a:srcRect l="5197" t="37650" r="46979" b="12018"/>
              <a:stretch/>
            </p:blipFill>
            <p:spPr>
              <a:xfrm flipH="1">
                <a:off x="1054507" y="6151301"/>
                <a:ext cx="410990" cy="341072"/>
              </a:xfrm>
              <a:prstGeom prst="rect">
                <a:avLst/>
              </a:prstGeom>
            </p:spPr>
          </p:pic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D15BF4B5-D47F-46CA-D642-75F37DE2F743}"/>
                  </a:ext>
                </a:extLst>
              </p:cNvPr>
              <p:cNvSpPr/>
              <p:nvPr/>
            </p:nvSpPr>
            <p:spPr>
              <a:xfrm rot="16200000" flipH="1">
                <a:off x="1304419" y="6137597"/>
                <a:ext cx="332600" cy="281346"/>
              </a:xfrm>
              <a:prstGeom prst="triangle">
                <a:avLst/>
              </a:prstGeom>
              <a:solidFill>
                <a:srgbClr val="7F7F7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660D209E-F072-6C5D-821D-4B5C7EADD5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l="12937" t="433" r="18056" b="-433"/>
              <a:stretch/>
            </p:blipFill>
            <p:spPr>
              <a:xfrm rot="16200000">
                <a:off x="1512200" y="6099866"/>
                <a:ext cx="363110" cy="363112"/>
              </a:xfrm>
              <a:prstGeom prst="ellipse">
                <a:avLst/>
              </a:prstGeom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FDE1A086-A710-56F1-9D0C-314D8A2BD4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8129" b="89724" l="8824" r="90319">
                            <a14:foregroundMark x1="66054" y1="8742" x2="41422" y2="8129"/>
                            <a14:foregroundMark x1="41422" y1="8129" x2="39461" y2="9663"/>
                            <a14:foregroundMark x1="45711" y1="66564" x2="59436" y2="79908"/>
                            <a14:foregroundMark x1="59436" y1="79908" x2="62010" y2="88650"/>
                            <a14:foregroundMark x1="8824" y1="45859" x2="8824" y2="45859"/>
                            <a14:foregroundMark x1="90319" y1="50920" x2="90319" y2="50920"/>
                          </a14:backgroundRemoval>
                        </a14:imgEffect>
                      </a14:imgLayer>
                    </a14:imgProps>
                  </a:ext>
                </a:extLst>
              </a:blip>
              <a:srcRect l="5197" t="37650" r="46979" b="12018"/>
              <a:stretch/>
            </p:blipFill>
            <p:spPr>
              <a:xfrm flipH="1">
                <a:off x="1054507" y="6569305"/>
                <a:ext cx="410990" cy="341072"/>
              </a:xfrm>
              <a:prstGeom prst="rect">
                <a:avLst/>
              </a:prstGeom>
            </p:spPr>
          </p:pic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757F0A1-BCF5-776A-DA98-D6E151EFE197}"/>
                  </a:ext>
                </a:extLst>
              </p:cNvPr>
              <p:cNvSpPr/>
              <p:nvPr/>
            </p:nvSpPr>
            <p:spPr>
              <a:xfrm rot="16200000" flipH="1">
                <a:off x="1304419" y="6555601"/>
                <a:ext cx="332600" cy="281346"/>
              </a:xfrm>
              <a:prstGeom prst="triangle">
                <a:avLst/>
              </a:prstGeom>
              <a:solidFill>
                <a:srgbClr val="7F7F7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90C897AE-0593-FA6C-E76D-6CD07FBD63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l="12937" t="433" r="18056" b="-433"/>
              <a:stretch/>
            </p:blipFill>
            <p:spPr>
              <a:xfrm>
                <a:off x="1502796" y="6517871"/>
                <a:ext cx="363110" cy="353707"/>
              </a:xfrm>
              <a:prstGeom prst="ellipse">
                <a:avLst/>
              </a:prstGeom>
            </p:spPr>
          </p:pic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738C21C3-8EA8-66C3-DF5F-5A034BFC9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69" r="21471"/>
              <a:stretch/>
            </p:blipFill>
            <p:spPr>
              <a:xfrm>
                <a:off x="692805" y="6569305"/>
                <a:ext cx="275327" cy="275327"/>
              </a:xfrm>
              <a:prstGeom prst="rect">
                <a:avLst/>
              </a:prstGeom>
            </p:spPr>
          </p:pic>
          <p:pic>
            <p:nvPicPr>
              <p:cNvPr id="210" name="Picture 209">
                <a:extLst>
                  <a:ext uri="{FF2B5EF4-FFF2-40B4-BE49-F238E27FC236}">
                    <a16:creationId xmlns:a16="http://schemas.microsoft.com/office/drawing/2014/main" id="{D001F00D-EE00-C5A3-F23A-C3A4AE872B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42" r="20208"/>
              <a:stretch/>
            </p:blipFill>
            <p:spPr>
              <a:xfrm>
                <a:off x="692805" y="6153068"/>
                <a:ext cx="275327" cy="275327"/>
              </a:xfrm>
              <a:prstGeom prst="rect">
                <a:avLst/>
              </a:prstGeom>
            </p:spPr>
          </p:pic>
          <p:pic>
            <p:nvPicPr>
              <p:cNvPr id="213" name="Graphic 212" descr="Video camera with solid fill">
                <a:extLst>
                  <a:ext uri="{FF2B5EF4-FFF2-40B4-BE49-F238E27FC236}">
                    <a16:creationId xmlns:a16="http://schemas.microsoft.com/office/drawing/2014/main" id="{C3A4D3B6-3798-6B0B-20E3-582CED23A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-294732" y="6060244"/>
                <a:ext cx="666896" cy="666896"/>
              </a:xfrm>
              <a:prstGeom prst="rect">
                <a:avLst/>
              </a:prstGeom>
            </p:spPr>
          </p:pic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A4B8789-C8DC-0E4A-686A-546927059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90" y="6151301"/>
                <a:ext cx="379929" cy="247305"/>
              </a:xfrm>
              <a:prstGeom prst="line">
                <a:avLst/>
              </a:prstGeom>
              <a:ln w="28575">
                <a:solidFill>
                  <a:srgbClr val="BF9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4EB917B-C50E-334E-4E03-6119FD0AA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90" y="6576618"/>
                <a:ext cx="364813" cy="251563"/>
              </a:xfrm>
              <a:prstGeom prst="line">
                <a:avLst/>
              </a:prstGeom>
              <a:ln w="28575">
                <a:solidFill>
                  <a:srgbClr val="BF9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B6F13532-8524-36EC-9FC5-D6C63F93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847588" y="6286877"/>
              <a:ext cx="709810" cy="400161"/>
            </a:xfrm>
            <a:prstGeom prst="rect">
              <a:avLst/>
            </a:prstGeom>
          </p:spPr>
        </p:pic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A3FC90FE-0E3E-D8A5-3AF8-27465543A147}"/>
              </a:ext>
            </a:extLst>
          </p:cNvPr>
          <p:cNvGrpSpPr/>
          <p:nvPr/>
        </p:nvGrpSpPr>
        <p:grpSpPr>
          <a:xfrm>
            <a:off x="10183263" y="1940427"/>
            <a:ext cx="2008737" cy="1826206"/>
            <a:chOff x="10360998" y="2206536"/>
            <a:chExt cx="1831002" cy="1675086"/>
          </a:xfrm>
        </p:grpSpPr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4B21EC4A-1A6F-1404-320B-7D2EF871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0360998" y="2206536"/>
              <a:ext cx="1670954" cy="1675086"/>
            </a:xfrm>
            <a:prstGeom prst="rect">
              <a:avLst/>
            </a:prstGeom>
          </p:spPr>
        </p:pic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BD5AF68-57FA-C09C-77C5-57013BF3A519}"/>
                </a:ext>
              </a:extLst>
            </p:cNvPr>
            <p:cNvSpPr/>
            <p:nvPr/>
          </p:nvSpPr>
          <p:spPr>
            <a:xfrm>
              <a:off x="10427588" y="2634570"/>
              <a:ext cx="177400" cy="182449"/>
            </a:xfrm>
            <a:prstGeom prst="rect">
              <a:avLst/>
            </a:prstGeom>
            <a:noFill/>
            <a:ln w="38100">
              <a:solidFill>
                <a:srgbClr val="BF9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600" b="1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882A2AE-288E-15E1-2AF0-4141245AC640}"/>
                </a:ext>
              </a:extLst>
            </p:cNvPr>
            <p:cNvSpPr/>
            <p:nvPr/>
          </p:nvSpPr>
          <p:spPr>
            <a:xfrm>
              <a:off x="11320462" y="2280824"/>
              <a:ext cx="173831" cy="177554"/>
            </a:xfrm>
            <a:prstGeom prst="rect">
              <a:avLst/>
            </a:prstGeom>
            <a:noFill/>
            <a:ln w="38100">
              <a:solidFill>
                <a:srgbClr val="BF9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600" b="1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E9D58F8-B90B-B1ED-3E0B-70E343E9FEDE}"/>
                </a:ext>
              </a:extLst>
            </p:cNvPr>
            <p:cNvSpPr/>
            <p:nvPr/>
          </p:nvSpPr>
          <p:spPr>
            <a:xfrm>
              <a:off x="11318915" y="2630735"/>
              <a:ext cx="173831" cy="177554"/>
            </a:xfrm>
            <a:prstGeom prst="rect">
              <a:avLst/>
            </a:prstGeom>
            <a:noFill/>
            <a:ln w="38100">
              <a:solidFill>
                <a:srgbClr val="BF9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600" b="1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</p:txBody>
        </p:sp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4A73E815-95FB-ADCD-87F3-9706B4DBF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8007" b="91312" l="9977" r="89789">
                          <a14:foregroundMark x1="66784" y1="9370" x2="60094" y2="8007"/>
                          <a14:foregroundMark x1="60094" y1="8007" x2="48122" y2="9199"/>
                          <a14:foregroundMark x1="62324" y1="91312" x2="66432" y2="870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16288" y="3190323"/>
              <a:ext cx="957818" cy="6599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55" name="Graphic 254" descr="Grinning face outline outline">
              <a:extLst>
                <a:ext uri="{FF2B5EF4-FFF2-40B4-BE49-F238E27FC236}">
                  <a16:creationId xmlns:a16="http://schemas.microsoft.com/office/drawing/2014/main" id="{40F01169-C640-830B-F47F-6D8BE11A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782373" y="3219989"/>
              <a:ext cx="539437" cy="539437"/>
            </a:xfrm>
            <a:prstGeom prst="rect">
              <a:avLst/>
            </a:prstGeom>
          </p:spPr>
        </p:pic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05A3DCD-D5F2-69A7-EB7F-642371FBE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12342" y="2729028"/>
              <a:ext cx="679658" cy="5839"/>
            </a:xfrm>
            <a:prstGeom prst="straightConnector1">
              <a:avLst/>
            </a:prstGeom>
            <a:ln w="57150">
              <a:solidFill>
                <a:srgbClr val="203864"/>
              </a:solidFill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262" name="Picture 261">
            <a:extLst>
              <a:ext uri="{FF2B5EF4-FFF2-40B4-BE49-F238E27FC236}">
                <a16:creationId xmlns:a16="http://schemas.microsoft.com/office/drawing/2014/main" id="{A61EECCC-803A-BB3C-F42F-9ED266EE66A2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-673" r="673" b="58102"/>
          <a:stretch/>
        </p:blipFill>
        <p:spPr>
          <a:xfrm>
            <a:off x="2484644" y="6502953"/>
            <a:ext cx="335309" cy="3550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68" name="Group 567">
            <a:extLst>
              <a:ext uri="{FF2B5EF4-FFF2-40B4-BE49-F238E27FC236}">
                <a16:creationId xmlns:a16="http://schemas.microsoft.com/office/drawing/2014/main" id="{F8F5840B-E9B0-AA31-BC44-77F7A65DD459}"/>
              </a:ext>
            </a:extLst>
          </p:cNvPr>
          <p:cNvGrpSpPr/>
          <p:nvPr/>
        </p:nvGrpSpPr>
        <p:grpSpPr>
          <a:xfrm>
            <a:off x="9227266" y="1139948"/>
            <a:ext cx="2879009" cy="2667784"/>
            <a:chOff x="9218359" y="1105133"/>
            <a:chExt cx="2879009" cy="266778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82DECF8-067C-47E5-8A73-0C2575D0E37D}"/>
                </a:ext>
              </a:extLst>
            </p:cNvPr>
            <p:cNvSpPr/>
            <p:nvPr/>
          </p:nvSpPr>
          <p:spPr>
            <a:xfrm>
              <a:off x="9218359" y="1953770"/>
              <a:ext cx="1022920" cy="1819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8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similarity of a valence type for one ROI and age group</a:t>
              </a:r>
              <a:r>
                <a:rPr lang="en-US" sz="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 Higher values suggest greater similarity. Mean values and variances can be analyzed in traditional ANOVA  to measure representational pattern differences.</a:t>
              </a:r>
            </a:p>
            <a:p>
              <a:pPr algn="ctr"/>
              <a:endParaRPr lang="en-US" dirty="0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C34C9AC-89CC-D401-53BB-392BBF39BD39}"/>
                </a:ext>
              </a:extLst>
            </p:cNvPr>
            <p:cNvSpPr txBox="1"/>
            <p:nvPr/>
          </p:nvSpPr>
          <p:spPr>
            <a:xfrm>
              <a:off x="9218868" y="1105133"/>
              <a:ext cx="2878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>
                  <a:latin typeface="Arial Nova Light" panose="020B0304020202020204" pitchFamily="34" charset="0"/>
                </a:rPr>
                <a:t>Each participants’ neural response patterns of the same valence and region were correlated</a:t>
              </a:r>
              <a:r>
                <a:rPr lang="en-US" sz="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 Matrices house the mean correlative values across participants of for stimuli pairs in any one ROI, which required the construction of 18 separate matrices. </a:t>
              </a:r>
              <a:r>
                <a:rPr lang="en-US" sz="8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The average correlative value of a matrix the same age group symbolizes representational </a:t>
              </a:r>
              <a:endParaRPr lang="en-US" sz="16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906DE72-6B5A-26D6-5D2F-66D6F3F2671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354341" y="142779"/>
            <a:ext cx="672517" cy="672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02900-6A9C-4BA8-263B-3A47B198818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045179" y="5833824"/>
            <a:ext cx="919225" cy="93508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B8A93-D896-3885-A907-B3F35B69B21C}"/>
              </a:ext>
            </a:extLst>
          </p:cNvPr>
          <p:cNvSpPr txBox="1"/>
          <p:nvPr/>
        </p:nvSpPr>
        <p:spPr>
          <a:xfrm>
            <a:off x="10892086" y="5573941"/>
            <a:ext cx="122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F9000"/>
                </a:solidFill>
                <a:latin typeface="Arial Nova Cond Light" panose="020B0306020202020204" pitchFamily="34" charset="0"/>
              </a:rPr>
              <a:t>MANUSCRIPT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7FDD10-3AFC-DD02-0559-4A71905297CD}"/>
              </a:ext>
            </a:extLst>
          </p:cNvPr>
          <p:cNvGrpSpPr/>
          <p:nvPr/>
        </p:nvGrpSpPr>
        <p:grpSpPr>
          <a:xfrm>
            <a:off x="3045454" y="3741601"/>
            <a:ext cx="6145360" cy="2819169"/>
            <a:chOff x="3045454" y="3741601"/>
            <a:chExt cx="6145360" cy="28191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77058D-932C-143A-5F91-D70851A998CB}"/>
                </a:ext>
              </a:extLst>
            </p:cNvPr>
            <p:cNvGrpSpPr/>
            <p:nvPr/>
          </p:nvGrpSpPr>
          <p:grpSpPr>
            <a:xfrm>
              <a:off x="3045454" y="4440741"/>
              <a:ext cx="1878512" cy="2089324"/>
              <a:chOff x="-5459485" y="2454000"/>
              <a:chExt cx="1878512" cy="2089324"/>
            </a:xfrm>
          </p:grpSpPr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8CE710F0-0B79-9F1D-5809-F0BD64EFAD19}"/>
                  </a:ext>
                </a:extLst>
              </p:cNvPr>
              <p:cNvSpPr txBox="1"/>
              <p:nvPr/>
            </p:nvSpPr>
            <p:spPr>
              <a:xfrm rot="16200000">
                <a:off x="-6330878" y="3325393"/>
                <a:ext cx="19736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rial Nova Light" panose="020B0304020202020204" pitchFamily="34" charset="0"/>
                  </a:rPr>
                  <a:t>Mean Correlative Value (Fisher’s Z)</a:t>
                </a:r>
                <a:r>
                  <a:rPr lang="en-US" sz="700" dirty="0">
                    <a:latin typeface="Arial Nova Light" panose="020B0304020202020204" pitchFamily="34" charset="0"/>
                  </a:rPr>
                  <a:t>^</a:t>
                </a:r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6A841B49-E88C-CEE9-3E3E-38337248629C}"/>
                  </a:ext>
                </a:extLst>
              </p:cNvPr>
              <p:cNvGrpSpPr/>
              <p:nvPr/>
            </p:nvGrpSpPr>
            <p:grpSpPr>
              <a:xfrm>
                <a:off x="-5187165" y="2557233"/>
                <a:ext cx="1606192" cy="1986091"/>
                <a:chOff x="3121235" y="3582868"/>
                <a:chExt cx="1606192" cy="1986091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871C9CB9-DA83-ABA0-1FDB-65D266270CFB}"/>
                    </a:ext>
                  </a:extLst>
                </p:cNvPr>
                <p:cNvGrpSpPr/>
                <p:nvPr/>
              </p:nvGrpSpPr>
              <p:grpSpPr>
                <a:xfrm>
                  <a:off x="3121235" y="3604667"/>
                  <a:ext cx="1606192" cy="1964292"/>
                  <a:chOff x="2894000" y="7017611"/>
                  <a:chExt cx="1606192" cy="1964292"/>
                </a:xfrm>
              </p:grpSpPr>
              <p:grpSp>
                <p:nvGrpSpPr>
                  <p:cNvPr id="345" name="Group 344">
                    <a:extLst>
                      <a:ext uri="{FF2B5EF4-FFF2-40B4-BE49-F238E27FC236}">
                        <a16:creationId xmlns:a16="http://schemas.microsoft.com/office/drawing/2014/main" id="{50C78BA7-DED5-556E-713A-402EF4850E9B}"/>
                      </a:ext>
                    </a:extLst>
                  </p:cNvPr>
                  <p:cNvGrpSpPr/>
                  <p:nvPr/>
                </p:nvGrpSpPr>
                <p:grpSpPr>
                  <a:xfrm>
                    <a:off x="2894000" y="7017611"/>
                    <a:ext cx="1606192" cy="1723557"/>
                    <a:chOff x="3247939" y="6265341"/>
                    <a:chExt cx="1606192" cy="1723557"/>
                  </a:xfrm>
                </p:grpSpPr>
                <p:pic>
                  <p:nvPicPr>
                    <p:cNvPr id="344" name="Picture 343" descr="Chart, box and whisker chart&#10;&#10;Description automatically generated">
                      <a:extLst>
                        <a:ext uri="{FF2B5EF4-FFF2-40B4-BE49-F238E27FC236}">
                          <a16:creationId xmlns:a16="http://schemas.microsoft.com/office/drawing/2014/main" id="{59F490E0-CDA2-7D4F-F055-D829492448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4049" b="13596"/>
                    <a:stretch/>
                  </p:blipFill>
                  <p:spPr>
                    <a:xfrm>
                      <a:off x="3247939" y="6265341"/>
                      <a:ext cx="485169" cy="172355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3" name="Picture 322" descr="Chart, box and whisker chart&#10;&#10;Description automatically generated">
                      <a:extLst>
                        <a:ext uri="{FF2B5EF4-FFF2-40B4-BE49-F238E27FC236}">
                          <a16:creationId xmlns:a16="http://schemas.microsoft.com/office/drawing/2014/main" id="{281FB6DD-F51D-A33B-EEB4-D3073E88FF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48" t="1" r="53668" b="13596"/>
                    <a:stretch/>
                  </p:blipFill>
                  <p:spPr>
                    <a:xfrm>
                      <a:off x="3658402" y="6265342"/>
                      <a:ext cx="577430" cy="172355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3" name="Picture 342" descr="Chart, box and whisker chart&#10;&#10;Description automatically generated">
                      <a:extLst>
                        <a:ext uri="{FF2B5EF4-FFF2-40B4-BE49-F238E27FC236}">
                          <a16:creationId xmlns:a16="http://schemas.microsoft.com/office/drawing/2014/main" id="{8F2B2C77-E9FD-0712-C318-9470609A3B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5960" t="1" r="13712" b="13596"/>
                    <a:stretch/>
                  </p:blipFill>
                  <p:spPr>
                    <a:xfrm>
                      <a:off x="4235832" y="6265342"/>
                      <a:ext cx="618299" cy="172355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D867F16E-A544-F58E-A3C6-C6195D86285F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318" y="8674126"/>
                    <a:ext cx="55335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Child</a:t>
                    </a:r>
                    <a:endParaRPr lang="en-US" dirty="0"/>
                  </a:p>
                </p:txBody>
              </p:sp>
              <p:sp>
                <p:nvSpPr>
                  <p:cNvPr id="347" name="TextBox 346">
                    <a:extLst>
                      <a:ext uri="{FF2B5EF4-FFF2-40B4-BE49-F238E27FC236}">
                        <a16:creationId xmlns:a16="http://schemas.microsoft.com/office/drawing/2014/main" id="{167BEC55-CC37-7E3D-F78F-C9969415D23D}"/>
                      </a:ext>
                    </a:extLst>
                  </p:cNvPr>
                  <p:cNvSpPr txBox="1"/>
                  <p:nvPr/>
                </p:nvSpPr>
                <p:spPr>
                  <a:xfrm>
                    <a:off x="3895911" y="8673216"/>
                    <a:ext cx="5806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Adult</a:t>
                    </a:r>
                  </a:p>
                </p:txBody>
              </p:sp>
            </p:grp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6248AB8B-369B-A116-8688-A1A2D230798F}"/>
                    </a:ext>
                  </a:extLst>
                </p:cNvPr>
                <p:cNvSpPr txBox="1"/>
                <p:nvPr/>
              </p:nvSpPr>
              <p:spPr>
                <a:xfrm>
                  <a:off x="3532944" y="3582868"/>
                  <a:ext cx="3000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Arial Nova Light" panose="020B03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2AD83E35-D0CD-53F1-28DF-BC0C37874E55}"/>
                  </a:ext>
                </a:extLst>
              </p:cNvPr>
              <p:cNvSpPr txBox="1"/>
              <p:nvPr/>
            </p:nvSpPr>
            <p:spPr>
              <a:xfrm>
                <a:off x="-4337167" y="28628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B5FF05FE-35CD-98D1-63C8-4189223D5E10}"/>
                </a:ext>
              </a:extLst>
            </p:cNvPr>
            <p:cNvGrpSpPr/>
            <p:nvPr/>
          </p:nvGrpSpPr>
          <p:grpSpPr>
            <a:xfrm>
              <a:off x="5063701" y="4527072"/>
              <a:ext cx="1835559" cy="2022139"/>
              <a:chOff x="4592977" y="3479114"/>
              <a:chExt cx="1835559" cy="2022139"/>
            </a:xfrm>
          </p:grpSpPr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03862F5C-B9A5-9064-6014-5527E5AF0FAE}"/>
                  </a:ext>
                </a:extLst>
              </p:cNvPr>
              <p:cNvGrpSpPr/>
              <p:nvPr/>
            </p:nvGrpSpPr>
            <p:grpSpPr>
              <a:xfrm>
                <a:off x="4592977" y="3528529"/>
                <a:ext cx="1762247" cy="1774581"/>
                <a:chOff x="4292022" y="3595799"/>
                <a:chExt cx="1762247" cy="1774581"/>
              </a:xfrm>
            </p:grpSpPr>
            <p:pic>
              <p:nvPicPr>
                <p:cNvPr id="361" name="Picture 360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E26649E8-94D2-7962-B09E-9A69AB60E3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082" r="5126"/>
                <a:stretch/>
              </p:blipFill>
              <p:spPr>
                <a:xfrm>
                  <a:off x="5374167" y="3595799"/>
                  <a:ext cx="680102" cy="1774581"/>
                </a:xfrm>
                <a:prstGeom prst="rect">
                  <a:avLst/>
                </a:prstGeom>
              </p:spPr>
            </p:pic>
            <p:pic>
              <p:nvPicPr>
                <p:cNvPr id="302" name="Picture 301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5CF7638F-F3FB-3FB3-6AE3-46DC9E228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931" r="72187"/>
                <a:stretch/>
              </p:blipFill>
              <p:spPr>
                <a:xfrm>
                  <a:off x="4292022" y="3595799"/>
                  <a:ext cx="596080" cy="1774581"/>
                </a:xfrm>
                <a:prstGeom prst="rect">
                  <a:avLst/>
                </a:prstGeom>
              </p:spPr>
            </p:pic>
            <p:pic>
              <p:nvPicPr>
                <p:cNvPr id="362" name="Picture 361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202E2C43-888E-31B8-F2F4-0295209F1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505" r="43681"/>
                <a:stretch/>
              </p:blipFill>
              <p:spPr>
                <a:xfrm>
                  <a:off x="4882367" y="3595799"/>
                  <a:ext cx="493879" cy="177458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7DB42C5-DDD3-F6DC-ADBA-434D03C03AD4}"/>
                  </a:ext>
                </a:extLst>
              </p:cNvPr>
              <p:cNvSpPr txBox="1"/>
              <p:nvPr/>
            </p:nvSpPr>
            <p:spPr>
              <a:xfrm>
                <a:off x="5042105" y="3503944"/>
                <a:ext cx="3000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 Nova Light" panose="020B0304020202020204" pitchFamily="34" charset="0"/>
                  </a:rPr>
                  <a:t>B</a:t>
                </a: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AD5D508-F7F0-3EAA-8561-187BE8E8D31D}"/>
                  </a:ext>
                </a:extLst>
              </p:cNvPr>
              <p:cNvSpPr txBox="1"/>
              <p:nvPr/>
            </p:nvSpPr>
            <p:spPr>
              <a:xfrm>
                <a:off x="5226940" y="4933180"/>
                <a:ext cx="6357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60416C51-EA15-631A-8990-444B57711CAD}"/>
                  </a:ext>
                </a:extLst>
              </p:cNvPr>
              <p:cNvSpPr/>
              <p:nvPr/>
            </p:nvSpPr>
            <p:spPr>
              <a:xfrm>
                <a:off x="5231071" y="3938572"/>
                <a:ext cx="313818" cy="276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39584247-FDA4-D63A-2577-06CB63745E06}"/>
                  </a:ext>
                </a:extLst>
              </p:cNvPr>
              <p:cNvSpPr/>
              <p:nvPr/>
            </p:nvSpPr>
            <p:spPr>
              <a:xfrm>
                <a:off x="5341381" y="4105174"/>
                <a:ext cx="313818" cy="276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4280AC7-1CCB-445B-AB43-479D8070EABD}"/>
                  </a:ext>
                </a:extLst>
              </p:cNvPr>
              <p:cNvSpPr/>
              <p:nvPr/>
            </p:nvSpPr>
            <p:spPr>
              <a:xfrm>
                <a:off x="5436211" y="4243445"/>
                <a:ext cx="313818" cy="276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59BA9500-6248-60A6-822F-626A61BCE1F2}"/>
                  </a:ext>
                </a:extLst>
              </p:cNvPr>
              <p:cNvSpPr/>
              <p:nvPr/>
            </p:nvSpPr>
            <p:spPr>
              <a:xfrm>
                <a:off x="5846134" y="4305423"/>
                <a:ext cx="313818" cy="276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993F40C-946C-6BE9-D683-6F5BFF196EEE}"/>
                  </a:ext>
                </a:extLst>
              </p:cNvPr>
              <p:cNvSpPr/>
              <p:nvPr/>
            </p:nvSpPr>
            <p:spPr>
              <a:xfrm>
                <a:off x="5605144" y="4337662"/>
                <a:ext cx="313818" cy="276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C5BD9F69-430E-F1F8-9A52-4821D670CC8C}"/>
                  </a:ext>
                </a:extLst>
              </p:cNvPr>
              <p:cNvSpPr/>
              <p:nvPr/>
            </p:nvSpPr>
            <p:spPr>
              <a:xfrm>
                <a:off x="6087736" y="4359054"/>
                <a:ext cx="313818" cy="276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4478F2D6-2977-75AE-D304-F3FF5924CDD4}"/>
                  </a:ext>
                </a:extLst>
              </p:cNvPr>
              <p:cNvSpPr/>
              <p:nvPr/>
            </p:nvSpPr>
            <p:spPr>
              <a:xfrm>
                <a:off x="5829492" y="4130870"/>
                <a:ext cx="313818" cy="276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C825F90A-DF9B-2C7F-9A16-E0DB68D124E2}"/>
                  </a:ext>
                </a:extLst>
              </p:cNvPr>
              <p:cNvSpPr/>
              <p:nvPr/>
            </p:nvSpPr>
            <p:spPr>
              <a:xfrm>
                <a:off x="5431857" y="4686991"/>
                <a:ext cx="368232" cy="19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49FF27BD-BE64-F6C6-B2FB-2BDE51F101B9}"/>
                  </a:ext>
                </a:extLst>
              </p:cNvPr>
              <p:cNvSpPr/>
              <p:nvPr/>
            </p:nvSpPr>
            <p:spPr>
              <a:xfrm>
                <a:off x="5994158" y="4805605"/>
                <a:ext cx="368232" cy="19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B62517D0-78BA-AF86-BCD0-11B81E9B0156}"/>
                  </a:ext>
                </a:extLst>
              </p:cNvPr>
              <p:cNvSpPr/>
              <p:nvPr/>
            </p:nvSpPr>
            <p:spPr>
              <a:xfrm>
                <a:off x="5704163" y="4837472"/>
                <a:ext cx="43253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6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  <p:pic>
            <p:nvPicPr>
              <p:cNvPr id="391" name="Picture 390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BAE914E-5A94-FE90-546E-C58F41A31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05" t="25843" r="54021" b="65777"/>
              <a:stretch/>
            </p:blipFill>
            <p:spPr>
              <a:xfrm>
                <a:off x="5409980" y="4381917"/>
                <a:ext cx="283418" cy="1487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2" name="Picture 391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60EA5566-81AD-7464-6836-254EC301D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79" t="25843" r="51912" b="65777"/>
              <a:stretch/>
            </p:blipFill>
            <p:spPr>
              <a:xfrm>
                <a:off x="5686023" y="4381917"/>
                <a:ext cx="260997" cy="1487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3" name="Picture 392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D30F59B7-99B0-D5C4-6EC3-76116DDD5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79" t="25843" r="51912" b="65777"/>
              <a:stretch/>
            </p:blipFill>
            <p:spPr>
              <a:xfrm>
                <a:off x="5874180" y="4381917"/>
                <a:ext cx="260997" cy="14871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4" name="Picture 393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C1479EFC-E4A8-4CF6-46BF-FA085ABE6D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172" t="30136" r="52186" b="60634"/>
              <a:stretch/>
            </p:blipFill>
            <p:spPr>
              <a:xfrm>
                <a:off x="6074672" y="4489398"/>
                <a:ext cx="55582" cy="16377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74CAF2A3-1F4F-03CB-B18A-9F694DF9EB9A}"/>
                  </a:ext>
                </a:extLst>
              </p:cNvPr>
              <p:cNvSpPr txBox="1"/>
              <p:nvPr/>
            </p:nvSpPr>
            <p:spPr>
              <a:xfrm>
                <a:off x="5458320" y="4240930"/>
                <a:ext cx="6204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N.S.</a:t>
                </a:r>
              </a:p>
            </p:txBody>
          </p:sp>
          <p:pic>
            <p:nvPicPr>
              <p:cNvPr id="396" name="Picture 395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F110610D-E120-BDDA-47AF-3B3F7F6BF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05" t="67749" r="56020" b="27258"/>
              <a:stretch/>
            </p:blipFill>
            <p:spPr>
              <a:xfrm>
                <a:off x="5814370" y="4798082"/>
                <a:ext cx="237967" cy="88609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1E6B4488-5C14-D5C2-092F-FF6AA3627CD2}"/>
                  </a:ext>
                </a:extLst>
              </p:cNvPr>
              <p:cNvGrpSpPr/>
              <p:nvPr/>
            </p:nvGrpSpPr>
            <p:grpSpPr>
              <a:xfrm>
                <a:off x="5944108" y="3479114"/>
                <a:ext cx="484428" cy="360032"/>
                <a:chOff x="5208828" y="3622743"/>
                <a:chExt cx="484428" cy="360032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2115945E-ED02-2BFE-DAFE-AEEC1774621C}"/>
                    </a:ext>
                  </a:extLst>
                </p:cNvPr>
                <p:cNvGrpSpPr/>
                <p:nvPr/>
              </p:nvGrpSpPr>
              <p:grpSpPr>
                <a:xfrm>
                  <a:off x="5295845" y="3727712"/>
                  <a:ext cx="80396" cy="207744"/>
                  <a:chOff x="4997824" y="3705334"/>
                  <a:chExt cx="80396" cy="207744"/>
                </a:xfrm>
              </p:grpSpPr>
              <p:pic>
                <p:nvPicPr>
                  <p:cNvPr id="366" name="Picture 365" descr="Chart, box and whisker chart&#10;&#10;Description automatically generated">
                    <a:extLst>
                      <a:ext uri="{FF2B5EF4-FFF2-40B4-BE49-F238E27FC236}">
                        <a16:creationId xmlns:a16="http://schemas.microsoft.com/office/drawing/2014/main" id="{967CCD75-0797-D5B9-5A61-EC3A607E5F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7983" t="50538" r="55790" b="42993"/>
                  <a:stretch/>
                </p:blipFill>
                <p:spPr>
                  <a:xfrm rot="5400000">
                    <a:off x="4992806" y="3772033"/>
                    <a:ext cx="90432" cy="80396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67" name="Picture 366" descr="Chart, box and whisker chart&#10;&#10;Description automatically generated">
                    <a:extLst>
                      <a:ext uri="{FF2B5EF4-FFF2-40B4-BE49-F238E27FC236}">
                        <a16:creationId xmlns:a16="http://schemas.microsoft.com/office/drawing/2014/main" id="{95908E81-2D5C-0B4F-BFB6-06EA9A71A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511" t="39983" r="62172" b="54119"/>
                  <a:stretch/>
                </p:blipFill>
                <p:spPr>
                  <a:xfrm rot="5400000">
                    <a:off x="4999331" y="3707302"/>
                    <a:ext cx="77216" cy="73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68" name="Picture 367" descr="Chart, box and whisker chart&#10;&#10;Description automatically generated">
                    <a:extLst>
                      <a:ext uri="{FF2B5EF4-FFF2-40B4-BE49-F238E27FC236}">
                        <a16:creationId xmlns:a16="http://schemas.microsoft.com/office/drawing/2014/main" id="{13056E2A-14C3-E047-79F5-0C9B802907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281" t="57680" r="51120" b="36423"/>
                  <a:stretch/>
                </p:blipFill>
                <p:spPr>
                  <a:xfrm rot="5400000">
                    <a:off x="4997967" y="3835773"/>
                    <a:ext cx="81330" cy="73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474ECA47-E3FD-BF00-812E-1831C0A61057}"/>
                    </a:ext>
                  </a:extLst>
                </p:cNvPr>
                <p:cNvGrpSpPr/>
                <p:nvPr/>
              </p:nvGrpSpPr>
              <p:grpSpPr>
                <a:xfrm>
                  <a:off x="5208828" y="3622743"/>
                  <a:ext cx="484428" cy="360032"/>
                  <a:chOff x="5673540" y="3541930"/>
                  <a:chExt cx="484428" cy="360032"/>
                </a:xfrm>
              </p:grpSpPr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A24E8E1D-22D4-51EC-32B9-45B8A5EE848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7552" y="3732685"/>
                    <a:ext cx="343364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" dirty="0">
                        <a:latin typeface="Arial Nova Cond Light" panose="020B0306020202020204" pitchFamily="34" charset="0"/>
                      </a:rPr>
                      <a:t>Neutral</a:t>
                    </a:r>
                  </a:p>
                </p:txBody>
              </p:sp>
              <p:sp>
                <p:nvSpPr>
                  <p:cNvPr id="493" name="TextBox 492">
                    <a:extLst>
                      <a:ext uri="{FF2B5EF4-FFF2-40B4-BE49-F238E27FC236}">
                        <a16:creationId xmlns:a16="http://schemas.microsoft.com/office/drawing/2014/main" id="{DB2D170B-D49A-8F31-DB56-D60743C4BAF3}"/>
                      </a:ext>
                    </a:extLst>
                  </p:cNvPr>
                  <p:cNvSpPr txBox="1"/>
                  <p:nvPr/>
                </p:nvSpPr>
                <p:spPr>
                  <a:xfrm>
                    <a:off x="5757873" y="3666336"/>
                    <a:ext cx="359394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" dirty="0">
                        <a:latin typeface="Arial Nova Cond Light" panose="020B0306020202020204" pitchFamily="34" charset="0"/>
                      </a:rPr>
                      <a:t>Positive</a:t>
                    </a:r>
                    <a:endParaRPr lang="en-US" sz="600" dirty="0">
                      <a:latin typeface="Arial Nova Cond Light" panose="020B0306020202020204" pitchFamily="34" charset="0"/>
                    </a:endParaRPr>
                  </a:p>
                </p:txBody>
              </p:sp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161429FA-937D-1AB2-5D40-E673BA1C88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73540" y="3541930"/>
                    <a:ext cx="484428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" b="1" dirty="0">
                        <a:latin typeface="Arial Nova Cond Light" panose="020B0306020202020204" pitchFamily="34" charset="0"/>
                      </a:rPr>
                      <a:t>Valence Type</a:t>
                    </a:r>
                    <a:endParaRPr lang="en-US" b="1" dirty="0">
                      <a:latin typeface="Arial Nova Cond Light" panose="020B0306020202020204" pitchFamily="34" charset="0"/>
                    </a:endParaRPr>
                  </a:p>
                </p:txBody>
              </p:sp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38B46333-C6A5-18B9-B1B9-7DCFFC3F2256}"/>
                      </a:ext>
                    </a:extLst>
                  </p:cNvPr>
                  <p:cNvSpPr txBox="1"/>
                  <p:nvPr/>
                </p:nvSpPr>
                <p:spPr>
                  <a:xfrm>
                    <a:off x="5758194" y="3605457"/>
                    <a:ext cx="375424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" dirty="0">
                        <a:latin typeface="Arial Nova Cond Light" panose="020B0306020202020204" pitchFamily="34" charset="0"/>
                      </a:rPr>
                      <a:t>Negative</a:t>
                    </a:r>
                  </a:p>
                </p:txBody>
              </p:sp>
            </p:grpSp>
          </p:grp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2193923-8538-CC9B-CE2B-C287B3672CC5}"/>
                  </a:ext>
                </a:extLst>
              </p:cNvPr>
              <p:cNvSpPr txBox="1"/>
              <p:nvPr/>
            </p:nvSpPr>
            <p:spPr>
              <a:xfrm>
                <a:off x="5078482" y="519347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Child</a:t>
                </a:r>
                <a:endParaRPr lang="en-US" dirty="0"/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2C7FDD16-1450-C4BB-32BD-3135E8353B81}"/>
                  </a:ext>
                </a:extLst>
              </p:cNvPr>
              <p:cNvSpPr txBox="1"/>
              <p:nvPr/>
            </p:nvSpPr>
            <p:spPr>
              <a:xfrm>
                <a:off x="5696866" y="5189535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Adult</a:t>
                </a: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12A1806-6128-45CB-8B77-16DBDF35AD96}"/>
                  </a:ext>
                </a:extLst>
              </p:cNvPr>
              <p:cNvSpPr txBox="1"/>
              <p:nvPr/>
            </p:nvSpPr>
            <p:spPr>
              <a:xfrm>
                <a:off x="5360277" y="4810592"/>
                <a:ext cx="6204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77507C-4B3A-1C53-0846-FE13673D2BCF}"/>
                </a:ext>
              </a:extLst>
            </p:cNvPr>
            <p:cNvGrpSpPr/>
            <p:nvPr/>
          </p:nvGrpSpPr>
          <p:grpSpPr>
            <a:xfrm>
              <a:off x="6968416" y="4527854"/>
              <a:ext cx="2222398" cy="2032916"/>
              <a:chOff x="-2371712" y="2519849"/>
              <a:chExt cx="2222398" cy="2032916"/>
            </a:xfrm>
          </p:grpSpPr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5D831254-B05A-2A1F-81BA-29E891DCFDF2}"/>
                  </a:ext>
                </a:extLst>
              </p:cNvPr>
              <p:cNvGrpSpPr/>
              <p:nvPr/>
            </p:nvGrpSpPr>
            <p:grpSpPr>
              <a:xfrm>
                <a:off x="-2371712" y="2567913"/>
                <a:ext cx="2222398" cy="1984852"/>
                <a:chOff x="5828515" y="3531421"/>
                <a:chExt cx="2222398" cy="1984852"/>
              </a:xfrm>
            </p:grpSpPr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C2ECF939-2C83-F005-9A5C-536431CB0DF3}"/>
                    </a:ext>
                  </a:extLst>
                </p:cNvPr>
                <p:cNvGrpSpPr/>
                <p:nvPr/>
              </p:nvGrpSpPr>
              <p:grpSpPr>
                <a:xfrm>
                  <a:off x="5828515" y="3531421"/>
                  <a:ext cx="2222398" cy="1984852"/>
                  <a:chOff x="5828515" y="3531421"/>
                  <a:chExt cx="2222398" cy="1984852"/>
                </a:xfrm>
              </p:grpSpPr>
              <p:grpSp>
                <p:nvGrpSpPr>
                  <p:cNvPr id="404" name="Group 403">
                    <a:extLst>
                      <a:ext uri="{FF2B5EF4-FFF2-40B4-BE49-F238E27FC236}">
                        <a16:creationId xmlns:a16="http://schemas.microsoft.com/office/drawing/2014/main" id="{23C969F2-6E2D-50E5-5118-17A07D10F2FB}"/>
                      </a:ext>
                    </a:extLst>
                  </p:cNvPr>
                  <p:cNvGrpSpPr/>
                  <p:nvPr/>
                </p:nvGrpSpPr>
                <p:grpSpPr>
                  <a:xfrm>
                    <a:off x="5828515" y="3531421"/>
                    <a:ext cx="2222398" cy="1763088"/>
                    <a:chOff x="12965065" y="5099617"/>
                    <a:chExt cx="1423044" cy="1130266"/>
                  </a:xfrm>
                </p:grpSpPr>
                <p:grpSp>
                  <p:nvGrpSpPr>
                    <p:cNvPr id="310" name="Group 309">
                      <a:extLst>
                        <a:ext uri="{FF2B5EF4-FFF2-40B4-BE49-F238E27FC236}">
                          <a16:creationId xmlns:a16="http://schemas.microsoft.com/office/drawing/2014/main" id="{01BEC9A8-0A24-5006-83F0-826FF80AF9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65065" y="5099617"/>
                      <a:ext cx="1423043" cy="1130266"/>
                      <a:chOff x="7410137" y="2056225"/>
                      <a:chExt cx="1423043" cy="1077520"/>
                    </a:xfrm>
                  </p:grpSpPr>
                  <p:pic>
                    <p:nvPicPr>
                      <p:cNvPr id="312" name="Picture 311">
                        <a:extLst>
                          <a:ext uri="{FF2B5EF4-FFF2-40B4-BE49-F238E27FC236}">
                            <a16:creationId xmlns:a16="http://schemas.microsoft.com/office/drawing/2014/main" id="{F4124AD2-FDF5-5CD6-4B3B-34C6DF6FC68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2"/>
                      <a:srcRect l="-558" t="3640" r="71250" b="12366"/>
                      <a:stretch/>
                    </p:blipFill>
                    <p:spPr>
                      <a:xfrm>
                        <a:off x="7410137" y="2056225"/>
                        <a:ext cx="414762" cy="10775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3" name="Picture 312" descr="Diagram, timeline&#10;&#10;Description automatically generated">
                        <a:extLst>
                          <a:ext uri="{FF2B5EF4-FFF2-40B4-BE49-F238E27FC236}">
                            <a16:creationId xmlns:a16="http://schemas.microsoft.com/office/drawing/2014/main" id="{0E7E8F0C-01FC-5BA3-956F-D83C1AD35EC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34">
                                <a14:imgEffect>
                                  <a14:backgroundRemoval t="2932" b="94788" l="4418" r="96386">
                                    <a14:foregroundMark x1="15261" y1="14332" x2="16064" y2="14332"/>
                                    <a14:foregroundMark x1="21285" y1="7818" x2="21285" y2="7818"/>
                                    <a14:foregroundMark x1="40562" y1="10098" x2="40562" y2="10098"/>
                                    <a14:foregroundMark x1="27711" y1="3257" x2="27711" y2="3257"/>
                                    <a14:foregroundMark x1="4418" y1="6189" x2="4418" y2="6189"/>
                                    <a14:foregroundMark x1="18072" y1="66124" x2="18072" y2="66124"/>
                                    <a14:foregroundMark x1="17671" y1="92182" x2="17671" y2="92182"/>
                                    <a14:foregroundMark x1="18474" y1="41368" x2="18474" y2="41368"/>
                                    <a14:foregroundMark x1="16466" y1="92182" x2="16466" y2="92182"/>
                                    <a14:foregroundMark x1="59839" y1="93160" x2="59839" y2="93160"/>
                                    <a14:foregroundMark x1="68675" y1="93485" x2="68675" y2="93485"/>
                                    <a14:foregroundMark x1="79920" y1="92834" x2="79920" y2="92834"/>
                                    <a14:foregroundMark x1="90361" y1="95114" x2="90361" y2="95114"/>
                                    <a14:foregroundMark x1="50201" y1="94463" x2="50201" y2="94463"/>
                                    <a14:foregroundMark x1="54217" y1="70033" x2="54217" y2="70033"/>
                                    <a14:foregroundMark x1="64257" y1="68078" x2="64257" y2="68078"/>
                                    <a14:foregroundMark x1="69076" y1="68404" x2="69076" y2="68404"/>
                                    <a14:foregroundMark x1="77510" y1="68078" x2="77510" y2="68078"/>
                                    <a14:foregroundMark x1="75100" y1="41694" x2="75100" y2="41694"/>
                                    <a14:foregroundMark x1="64257" y1="42020" x2="64257" y2="42020"/>
                                    <a14:foregroundMark x1="52610" y1="42020" x2="52610" y2="42020"/>
                                    <a14:foregroundMark x1="96386" y1="88599" x2="96386" y2="88599"/>
                                  </a14:backgroundRemoval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607464" y="2829028"/>
                        <a:ext cx="225716" cy="23766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403" name="Rectangle 402">
                      <a:extLst>
                        <a:ext uri="{FF2B5EF4-FFF2-40B4-BE49-F238E27FC236}">
                          <a16:creationId xmlns:a16="http://schemas.microsoft.com/office/drawing/2014/main" id="{F606B5F6-D690-FFE5-9080-28A9E8DA2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12147" y="5895320"/>
                      <a:ext cx="475962" cy="2642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 sz="600" b="1" dirty="0">
                        <a:solidFill>
                          <a:schemeClr val="tx1"/>
                        </a:solidFill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69383928-EE83-CAC4-0B2D-715FEA649DD0}"/>
                      </a:ext>
                    </a:extLst>
                  </p:cNvPr>
                  <p:cNvGrpSpPr/>
                  <p:nvPr/>
                </p:nvGrpSpPr>
                <p:grpSpPr>
                  <a:xfrm>
                    <a:off x="6423962" y="3531421"/>
                    <a:ext cx="1534577" cy="1763088"/>
                    <a:chOff x="6375076" y="3523900"/>
                    <a:chExt cx="1534577" cy="1763088"/>
                  </a:xfrm>
                </p:grpSpPr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93CAF407-3492-9E03-958B-3D5A1C57A2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75076" y="3523900"/>
                      <a:ext cx="1534577" cy="1763088"/>
                      <a:chOff x="13405490" y="5099617"/>
                      <a:chExt cx="982619" cy="1130266"/>
                    </a:xfrm>
                  </p:grpSpPr>
                  <p:grpSp>
                    <p:nvGrpSpPr>
                      <p:cNvPr id="423" name="Group 422">
                        <a:extLst>
                          <a:ext uri="{FF2B5EF4-FFF2-40B4-BE49-F238E27FC236}">
                            <a16:creationId xmlns:a16="http://schemas.microsoft.com/office/drawing/2014/main" id="{B2A0E737-C234-B143-AF9D-1D6A007D0E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405490" y="5099617"/>
                        <a:ext cx="982618" cy="1130266"/>
                        <a:chOff x="7850562" y="2056225"/>
                        <a:chExt cx="982618" cy="1077520"/>
                      </a:xfrm>
                    </p:grpSpPr>
                    <p:pic>
                      <p:nvPicPr>
                        <p:cNvPr id="425" name="Picture 424">
                          <a:extLst>
                            <a:ext uri="{FF2B5EF4-FFF2-40B4-BE49-F238E27FC236}">
                              <a16:creationId xmlns:a16="http://schemas.microsoft.com/office/drawing/2014/main" id="{76F045B3-2250-6682-7D6B-38AF144FD7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2"/>
                        <a:srcRect l="30564" t="3640" r="43011" b="12366"/>
                        <a:stretch/>
                      </p:blipFill>
                      <p:spPr>
                        <a:xfrm>
                          <a:off x="7850562" y="2056225"/>
                          <a:ext cx="373941" cy="107752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6" name="Picture 425" descr="Diagram, timeline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8CF6822D-DC4F-B1A8-020B-8419753D68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3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34">
                                  <a14:imgEffect>
                                    <a14:backgroundRemoval t="2932" b="94788" l="4418" r="96386">
                                      <a14:foregroundMark x1="15261" y1="14332" x2="16064" y2="14332"/>
                                      <a14:foregroundMark x1="21285" y1="7818" x2="21285" y2="7818"/>
                                      <a14:foregroundMark x1="40562" y1="10098" x2="40562" y2="10098"/>
                                      <a14:foregroundMark x1="27711" y1="3257" x2="27711" y2="3257"/>
                                      <a14:foregroundMark x1="4418" y1="6189" x2="4418" y2="6189"/>
                                      <a14:foregroundMark x1="18072" y1="66124" x2="18072" y2="66124"/>
                                      <a14:foregroundMark x1="17671" y1="92182" x2="17671" y2="92182"/>
                                      <a14:foregroundMark x1="18474" y1="41368" x2="18474" y2="41368"/>
                                      <a14:foregroundMark x1="16466" y1="92182" x2="16466" y2="92182"/>
                                      <a14:foregroundMark x1="59839" y1="93160" x2="59839" y2="93160"/>
                                      <a14:foregroundMark x1="68675" y1="93485" x2="68675" y2="93485"/>
                                      <a14:foregroundMark x1="79920" y1="92834" x2="79920" y2="92834"/>
                                      <a14:foregroundMark x1="90361" y1="95114" x2="90361" y2="95114"/>
                                      <a14:foregroundMark x1="50201" y1="94463" x2="50201" y2="94463"/>
                                      <a14:foregroundMark x1="54217" y1="70033" x2="54217" y2="70033"/>
                                      <a14:foregroundMark x1="64257" y1="68078" x2="64257" y2="68078"/>
                                      <a14:foregroundMark x1="69076" y1="68404" x2="69076" y2="68404"/>
                                      <a14:foregroundMark x1="77510" y1="68078" x2="77510" y2="68078"/>
                                      <a14:foregroundMark x1="75100" y1="41694" x2="75100" y2="41694"/>
                                      <a14:foregroundMark x1="64257" y1="42020" x2="64257" y2="42020"/>
                                      <a14:foregroundMark x1="52610" y1="42020" x2="52610" y2="42020"/>
                                      <a14:foregroundMark x1="96386" y1="88599" x2="96386" y2="88599"/>
                                    </a14:backgroundRemoval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07464" y="2829028"/>
                          <a:ext cx="225716" cy="23766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24" name="Rectangle 423">
                        <a:extLst>
                          <a:ext uri="{FF2B5EF4-FFF2-40B4-BE49-F238E27FC236}">
                            <a16:creationId xmlns:a16="http://schemas.microsoft.com/office/drawing/2014/main" id="{A0572C4E-B5E5-DC3A-83BD-587CBA191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12147" y="5895320"/>
                        <a:ext cx="475962" cy="2642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just"/>
                        <a:endParaRPr lang="en-US" sz="600" b="1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416" name="Picture 415">
                      <a:extLst>
                        <a:ext uri="{FF2B5EF4-FFF2-40B4-BE49-F238E27FC236}">
                          <a16:creationId xmlns:a16="http://schemas.microsoft.com/office/drawing/2014/main" id="{0C5AEFA0-C698-1D47-6714-4988FF1D56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5">
                      <a:alphaModFix/>
                    </a:blip>
                    <a:srcRect l="89493" t="49222" b="38611"/>
                    <a:stretch/>
                  </p:blipFill>
                  <p:spPr>
                    <a:xfrm>
                      <a:off x="6637884" y="4096952"/>
                      <a:ext cx="173250" cy="1982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7" name="Picture 416">
                      <a:extLst>
                        <a:ext uri="{FF2B5EF4-FFF2-40B4-BE49-F238E27FC236}">
                          <a16:creationId xmlns:a16="http://schemas.microsoft.com/office/drawing/2014/main" id="{83761815-B6A5-7CBC-B632-545353C6A3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5">
                      <a:alphaModFix/>
                    </a:blip>
                    <a:srcRect l="77920" t="48622" r="11573" b="39211"/>
                    <a:stretch/>
                  </p:blipFill>
                  <p:spPr>
                    <a:xfrm>
                      <a:off x="6502169" y="4309402"/>
                      <a:ext cx="173250" cy="1982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9" name="Picture 418">
                      <a:extLst>
                        <a:ext uri="{FF2B5EF4-FFF2-40B4-BE49-F238E27FC236}">
                          <a16:creationId xmlns:a16="http://schemas.microsoft.com/office/drawing/2014/main" id="{A92F5B15-4FF8-F462-AC9E-CC17536C60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5">
                      <a:alphaModFix/>
                    </a:blip>
                    <a:srcRect l="-59" t="44200" r="92878" b="43633"/>
                    <a:stretch/>
                  </p:blipFill>
                  <p:spPr>
                    <a:xfrm>
                      <a:off x="6415522" y="4477317"/>
                      <a:ext cx="118405" cy="1982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B399B2F6-D1DE-36BE-8242-C691CD883A03}"/>
                      </a:ext>
                    </a:extLst>
                  </p:cNvPr>
                  <p:cNvGrpSpPr/>
                  <p:nvPr/>
                </p:nvGrpSpPr>
                <p:grpSpPr>
                  <a:xfrm>
                    <a:off x="6974635" y="3531421"/>
                    <a:ext cx="810207" cy="1763088"/>
                    <a:chOff x="7099448" y="3525672"/>
                    <a:chExt cx="810207" cy="1763088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D4F9ED37-822F-E4E2-B306-C955A739D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9448" y="3525672"/>
                      <a:ext cx="810207" cy="1763088"/>
                      <a:chOff x="13869318" y="5100753"/>
                      <a:chExt cx="518791" cy="1130266"/>
                    </a:xfrm>
                  </p:grpSpPr>
                  <p:grpSp>
                    <p:nvGrpSpPr>
                      <p:cNvPr id="434" name="Group 433">
                        <a:extLst>
                          <a:ext uri="{FF2B5EF4-FFF2-40B4-BE49-F238E27FC236}">
                            <a16:creationId xmlns:a16="http://schemas.microsoft.com/office/drawing/2014/main" id="{6E5AB7BE-5749-FC58-E60A-514A372DE1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69318" y="5100753"/>
                        <a:ext cx="518791" cy="1130266"/>
                        <a:chOff x="13869318" y="5100753"/>
                        <a:chExt cx="518791" cy="1130266"/>
                      </a:xfrm>
                    </p:grpSpPr>
                    <p:grpSp>
                      <p:nvGrpSpPr>
                        <p:cNvPr id="436" name="Group 435">
                          <a:extLst>
                            <a:ext uri="{FF2B5EF4-FFF2-40B4-BE49-F238E27FC236}">
                              <a16:creationId xmlns:a16="http://schemas.microsoft.com/office/drawing/2014/main" id="{AC6AB7A3-A018-66E0-91BC-E1F871E288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869318" y="5100753"/>
                          <a:ext cx="518790" cy="1130266"/>
                          <a:chOff x="8314390" y="2057308"/>
                          <a:chExt cx="518790" cy="1077520"/>
                        </a:xfrm>
                      </p:grpSpPr>
                      <p:pic>
                        <p:nvPicPr>
                          <p:cNvPr id="438" name="Picture 437">
                            <a:extLst>
                              <a:ext uri="{FF2B5EF4-FFF2-40B4-BE49-F238E27FC236}">
                                <a16:creationId xmlns:a16="http://schemas.microsoft.com/office/drawing/2014/main" id="{E76CD57C-A04B-D991-C4BC-F3E2CF8DAA5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2"/>
                          <a:srcRect l="63352" t="3640" r="4735" b="12366"/>
                          <a:stretch/>
                        </p:blipFill>
                        <p:spPr>
                          <a:xfrm>
                            <a:off x="8314390" y="2057308"/>
                            <a:ext cx="451599" cy="107752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439" name="Picture 438" descr="Diagram, timeline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E8FBA503-3C1E-D583-85A8-6D51209086A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BEBA8EAE-BF5A-486C-A8C5-ECC9F3942E4B}">
                                <a14:imgProps xmlns:a14="http://schemas.microsoft.com/office/drawing/2010/main">
                                  <a14:imgLayer r:embed="rId34">
                                    <a14:imgEffect>
                                      <a14:backgroundRemoval t="2932" b="94788" l="4418" r="96386">
                                        <a14:foregroundMark x1="15261" y1="14332" x2="16064" y2="14332"/>
                                        <a14:foregroundMark x1="21285" y1="7818" x2="21285" y2="7818"/>
                                        <a14:foregroundMark x1="40562" y1="10098" x2="40562" y2="10098"/>
                                        <a14:foregroundMark x1="27711" y1="3257" x2="27711" y2="3257"/>
                                        <a14:foregroundMark x1="4418" y1="6189" x2="4418" y2="6189"/>
                                        <a14:foregroundMark x1="18072" y1="66124" x2="18072" y2="66124"/>
                                        <a14:foregroundMark x1="17671" y1="92182" x2="17671" y2="92182"/>
                                        <a14:foregroundMark x1="18474" y1="41368" x2="18474" y2="41368"/>
                                        <a14:foregroundMark x1="16466" y1="92182" x2="16466" y2="92182"/>
                                        <a14:foregroundMark x1="59839" y1="93160" x2="59839" y2="93160"/>
                                        <a14:foregroundMark x1="68675" y1="93485" x2="68675" y2="93485"/>
                                        <a14:foregroundMark x1="79920" y1="92834" x2="79920" y2="92834"/>
                                        <a14:foregroundMark x1="90361" y1="95114" x2="90361" y2="95114"/>
                                        <a14:foregroundMark x1="50201" y1="94463" x2="50201" y2="94463"/>
                                        <a14:foregroundMark x1="54217" y1="70033" x2="54217" y2="70033"/>
                                        <a14:foregroundMark x1="64257" y1="68078" x2="64257" y2="68078"/>
                                        <a14:foregroundMark x1="69076" y1="68404" x2="69076" y2="68404"/>
                                        <a14:foregroundMark x1="77510" y1="68078" x2="77510" y2="68078"/>
                                        <a14:foregroundMark x1="75100" y1="41694" x2="75100" y2="41694"/>
                                        <a14:foregroundMark x1="64257" y1="42020" x2="64257" y2="42020"/>
                                        <a14:foregroundMark x1="52610" y1="42020" x2="52610" y2="42020"/>
                                        <a14:foregroundMark x1="96386" y1="88599" x2="96386" y2="88599"/>
                                      </a14:backgroundRemoval>
                                    </a14:imgEffect>
                                  </a14:imgLayer>
                                </a14:imgProps>
                              </a:ex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607464" y="2829028"/>
                            <a:ext cx="225716" cy="23766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437" name="Rectangle 436">
                          <a:extLst>
                            <a:ext uri="{FF2B5EF4-FFF2-40B4-BE49-F238E27FC236}">
                              <a16:creationId xmlns:a16="http://schemas.microsoft.com/office/drawing/2014/main" id="{91142F8B-62C6-126E-20C3-0C74001CE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912147" y="5895320"/>
                          <a:ext cx="475962" cy="26422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just"/>
                          <a:endParaRPr lang="en-US" sz="600" b="1" dirty="0">
                            <a:solidFill>
                              <a:schemeClr val="tx1"/>
                            </a:solidFill>
                            <a:latin typeface="Arial Nova Light" panose="020B0304020202020204" pitchFamily="34" charset="0"/>
                          </a:endParaRPr>
                        </a:p>
                      </p:txBody>
                    </p:sp>
                  </p:grpSp>
                  <p:pic>
                    <p:nvPicPr>
                      <p:cNvPr id="435" name="Picture 434">
                        <a:extLst>
                          <a:ext uri="{FF2B5EF4-FFF2-40B4-BE49-F238E27FC236}">
                            <a16:creationId xmlns:a16="http://schemas.microsoft.com/office/drawing/2014/main" id="{3A76A206-2F58-797F-A227-4C91CC3B3E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5">
                        <a:alphaModFix/>
                      </a:blip>
                      <a:srcRect l="89493" t="49222" b="38611"/>
                      <a:stretch/>
                    </p:blipFill>
                    <p:spPr>
                      <a:xfrm>
                        <a:off x="14096808" y="5768459"/>
                        <a:ext cx="110935" cy="12708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31" name="Picture 430">
                      <a:extLst>
                        <a:ext uri="{FF2B5EF4-FFF2-40B4-BE49-F238E27FC236}">
                          <a16:creationId xmlns:a16="http://schemas.microsoft.com/office/drawing/2014/main" id="{021C4866-7B2A-4951-8A9E-8ABC1C89A3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5">
                      <a:alphaModFix/>
                    </a:blip>
                    <a:srcRect l="79904" t="48982" r="12915" b="38851"/>
                    <a:stretch/>
                  </p:blipFill>
                  <p:spPr>
                    <a:xfrm>
                      <a:off x="7348770" y="4561468"/>
                      <a:ext cx="118405" cy="1982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3" name="Picture 432">
                      <a:extLst>
                        <a:ext uri="{FF2B5EF4-FFF2-40B4-BE49-F238E27FC236}">
                          <a16:creationId xmlns:a16="http://schemas.microsoft.com/office/drawing/2014/main" id="{72C6F900-38F3-D854-D091-4712CE9FBB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5">
                      <a:alphaModFix/>
                    </a:blip>
                    <a:srcRect l="-59" t="44200" r="92878" b="43633"/>
                    <a:stretch/>
                  </p:blipFill>
                  <p:spPr>
                    <a:xfrm>
                      <a:off x="7224139" y="4643240"/>
                      <a:ext cx="118405" cy="19824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8FCB5575-F607-46C7-FFE7-5D28D635A405}"/>
                      </a:ext>
                    </a:extLst>
                  </p:cNvPr>
                  <p:cNvSpPr txBox="1"/>
                  <p:nvPr/>
                </p:nvSpPr>
                <p:spPr>
                  <a:xfrm>
                    <a:off x="6370688" y="5208496"/>
                    <a:ext cx="55335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Child</a:t>
                    </a:r>
                    <a:endParaRPr lang="en-US" dirty="0"/>
                  </a:p>
                </p:txBody>
              </p:sp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88D3CD21-4A1E-6F2C-D540-A9155C443566}"/>
                      </a:ext>
                    </a:extLst>
                  </p:cNvPr>
                  <p:cNvSpPr txBox="1"/>
                  <p:nvPr/>
                </p:nvSpPr>
                <p:spPr>
                  <a:xfrm>
                    <a:off x="6985691" y="5207726"/>
                    <a:ext cx="5806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Adult</a:t>
                    </a:r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68F8D8B0-4AE0-DC79-86CD-82B2147DD8DD}"/>
                      </a:ext>
                    </a:extLst>
                  </p:cNvPr>
                  <p:cNvSpPr/>
                  <p:nvPr/>
                </p:nvSpPr>
                <p:spPr>
                  <a:xfrm>
                    <a:off x="6432722" y="3557269"/>
                    <a:ext cx="1318236" cy="5191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endParaRPr lang="en-US" sz="600" b="1" dirty="0">
                      <a:solidFill>
                        <a:schemeClr val="tx1"/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5DE75744-3097-510A-67B1-30317EBF507F}"/>
                      </a:ext>
                    </a:extLst>
                  </p:cNvPr>
                  <p:cNvSpPr/>
                  <p:nvPr/>
                </p:nvSpPr>
                <p:spPr>
                  <a:xfrm>
                    <a:off x="7072935" y="3709668"/>
                    <a:ext cx="466110" cy="8313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endParaRPr lang="en-US" sz="600" b="1" dirty="0">
                      <a:solidFill>
                        <a:schemeClr val="tx1"/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AE2BCEC9-90F3-7C2B-3AE6-7C41893446E7}"/>
                      </a:ext>
                    </a:extLst>
                  </p:cNvPr>
                  <p:cNvSpPr/>
                  <p:nvPr/>
                </p:nvSpPr>
                <p:spPr>
                  <a:xfrm>
                    <a:off x="6363005" y="4173404"/>
                    <a:ext cx="179951" cy="2644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endParaRPr lang="en-US" sz="600" b="1" dirty="0">
                      <a:solidFill>
                        <a:schemeClr val="tx1"/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</p:grp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A17C1CC4-944E-C84F-DF91-5689A8500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87249" y="4461144"/>
                  <a:ext cx="0" cy="1983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E55CCC9F-DC35-7AE8-5C9F-B0A77A593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77774" y="4461144"/>
                  <a:ext cx="0" cy="1193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CEE2A8BA-CCF5-A94A-7E8B-63F3EB46A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7249" y="4461144"/>
                  <a:ext cx="3905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B32E10B6-A0D1-CA4D-2C46-B3ECCFCD3B34}"/>
                    </a:ext>
                  </a:extLst>
                </p:cNvPr>
                <p:cNvSpPr/>
                <p:nvPr/>
              </p:nvSpPr>
              <p:spPr>
                <a:xfrm>
                  <a:off x="6508501" y="4028136"/>
                  <a:ext cx="179951" cy="2644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600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  <p:pic>
              <p:nvPicPr>
                <p:cNvPr id="475" name="Picture 474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1E12BB5F-519F-607A-83E3-51A41B8293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17" t="22996" r="23252" b="73520"/>
                <a:stretch/>
              </p:blipFill>
              <p:spPr>
                <a:xfrm>
                  <a:off x="6728228" y="4029874"/>
                  <a:ext cx="52665" cy="69500"/>
                </a:xfrm>
                <a:prstGeom prst="rect">
                  <a:avLst/>
                </a:prstGeom>
              </p:spPr>
            </p:pic>
            <p:grpSp>
              <p:nvGrpSpPr>
                <p:cNvPr id="479" name="Group 478">
                  <a:extLst>
                    <a:ext uri="{FF2B5EF4-FFF2-40B4-BE49-F238E27FC236}">
                      <a16:creationId xmlns:a16="http://schemas.microsoft.com/office/drawing/2014/main" id="{8DFFABF0-2C17-9953-603F-7755479D9B44}"/>
                    </a:ext>
                  </a:extLst>
                </p:cNvPr>
                <p:cNvGrpSpPr/>
                <p:nvPr/>
              </p:nvGrpSpPr>
              <p:grpSpPr>
                <a:xfrm>
                  <a:off x="6503908" y="4240249"/>
                  <a:ext cx="157426" cy="236486"/>
                  <a:chOff x="6503908" y="4240249"/>
                  <a:chExt cx="157426" cy="236486"/>
                </a:xfrm>
              </p:grpSpPr>
              <p:pic>
                <p:nvPicPr>
                  <p:cNvPr id="476" name="Picture 475" descr="Chart, box and whisker chart&#10;&#10;Description automatically generated">
                    <a:extLst>
                      <a:ext uri="{FF2B5EF4-FFF2-40B4-BE49-F238E27FC236}">
                        <a16:creationId xmlns:a16="http://schemas.microsoft.com/office/drawing/2014/main" id="{C960844A-3951-3873-D6F2-54688EA7EA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017" t="22996" r="23252" b="73520"/>
                  <a:stretch/>
                </p:blipFill>
                <p:spPr>
                  <a:xfrm>
                    <a:off x="6608669" y="4244270"/>
                    <a:ext cx="52665" cy="69500"/>
                  </a:xfrm>
                  <a:prstGeom prst="rect">
                    <a:avLst/>
                  </a:prstGeom>
                </p:spPr>
              </p:pic>
              <p:pic>
                <p:nvPicPr>
                  <p:cNvPr id="477" name="Picture 476" descr="Chart, box and whisker chart&#10;&#10;Description automatically generated">
                    <a:extLst>
                      <a:ext uri="{FF2B5EF4-FFF2-40B4-BE49-F238E27FC236}">
                        <a16:creationId xmlns:a16="http://schemas.microsoft.com/office/drawing/2014/main" id="{07F23A1B-3AEB-10AA-D476-40D9C40AB9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017" t="22995" r="23309" b="65290"/>
                  <a:stretch/>
                </p:blipFill>
                <p:spPr>
                  <a:xfrm flipH="1">
                    <a:off x="6503908" y="4243034"/>
                    <a:ext cx="50930" cy="233701"/>
                  </a:xfrm>
                  <a:prstGeom prst="rect">
                    <a:avLst/>
                  </a:prstGeom>
                </p:spPr>
              </p:pic>
              <p:pic>
                <p:nvPicPr>
                  <p:cNvPr id="478" name="Picture 477" descr="Chart, box and whisker chart&#10;&#10;Description automatically generated">
                    <a:extLst>
                      <a:ext uri="{FF2B5EF4-FFF2-40B4-BE49-F238E27FC236}">
                        <a16:creationId xmlns:a16="http://schemas.microsoft.com/office/drawing/2014/main" id="{6B5E78B8-421D-75AC-4C18-C303A1EBD4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084" t="22892" r="24280" b="74713"/>
                  <a:stretch/>
                </p:blipFill>
                <p:spPr>
                  <a:xfrm flipH="1">
                    <a:off x="6534347" y="4240249"/>
                    <a:ext cx="80190" cy="4778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80" name="Picture 479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31CF981A-48F1-8785-9803-8ED522342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18" t="22995" r="23480" b="66415"/>
                <a:stretch/>
              </p:blipFill>
              <p:spPr>
                <a:xfrm flipH="1">
                  <a:off x="6621788" y="4029335"/>
                  <a:ext cx="45719" cy="211257"/>
                </a:xfrm>
                <a:prstGeom prst="rect">
                  <a:avLst/>
                </a:prstGeom>
              </p:spPr>
            </p:pic>
            <p:pic>
              <p:nvPicPr>
                <p:cNvPr id="481" name="Picture 480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CA452047-CD34-F7F5-2BDD-7C85326076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084" t="22892" r="24280" b="74713"/>
                <a:stretch/>
              </p:blipFill>
              <p:spPr>
                <a:xfrm flipH="1">
                  <a:off x="6663167" y="4025980"/>
                  <a:ext cx="80190" cy="47780"/>
                </a:xfrm>
                <a:prstGeom prst="rect">
                  <a:avLst/>
                </a:prstGeom>
              </p:spPr>
            </p:pic>
            <p:pic>
              <p:nvPicPr>
                <p:cNvPr id="482" name="Picture 481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DA3F5E41-6BE1-78AD-076C-A1E0C60F2E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18" t="22995" r="23291" b="61261"/>
                <a:stretch/>
              </p:blipFill>
              <p:spPr>
                <a:xfrm flipH="1">
                  <a:off x="6501923" y="3899406"/>
                  <a:ext cx="52300" cy="319078"/>
                </a:xfrm>
                <a:prstGeom prst="rect">
                  <a:avLst/>
                </a:prstGeom>
              </p:spPr>
            </p:pic>
            <p:pic>
              <p:nvPicPr>
                <p:cNvPr id="483" name="Picture 482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DA46608F-8D1F-6826-545C-1BB57A9F7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17" t="22996" r="23481" b="70922"/>
                <a:stretch/>
              </p:blipFill>
              <p:spPr>
                <a:xfrm>
                  <a:off x="6728229" y="3900712"/>
                  <a:ext cx="45719" cy="121330"/>
                </a:xfrm>
                <a:prstGeom prst="rect">
                  <a:avLst/>
                </a:prstGeom>
              </p:spPr>
            </p:pic>
            <p:pic>
              <p:nvPicPr>
                <p:cNvPr id="484" name="Picture 483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A172E137-99CC-2B50-1AA4-6F7A2D0F4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337" t="22231" r="25279" b="75053"/>
                <a:stretch/>
              </p:blipFill>
              <p:spPr>
                <a:xfrm flipH="1">
                  <a:off x="6541240" y="3884061"/>
                  <a:ext cx="194209" cy="54191"/>
                </a:xfrm>
                <a:prstGeom prst="rect">
                  <a:avLst/>
                </a:prstGeom>
              </p:spPr>
            </p:pic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73AEB9B8-C90E-A9DA-0512-6C747A6DA8E2}"/>
                    </a:ext>
                  </a:extLst>
                </p:cNvPr>
                <p:cNvSpPr txBox="1"/>
                <p:nvPr/>
              </p:nvSpPr>
              <p:spPr>
                <a:xfrm>
                  <a:off x="6975021" y="4297727"/>
                  <a:ext cx="6204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N.S.</a:t>
                  </a:r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95FB577A-3F28-9FA4-AE3E-94589169F35D}"/>
                    </a:ext>
                  </a:extLst>
                </p:cNvPr>
                <p:cNvSpPr txBox="1"/>
                <p:nvPr/>
              </p:nvSpPr>
              <p:spPr>
                <a:xfrm>
                  <a:off x="6270831" y="4129342"/>
                  <a:ext cx="620480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N.S.</a:t>
                  </a:r>
                </a:p>
              </p:txBody>
            </p:sp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44C14A8B-7A75-DE00-EAA0-79717AA366A1}"/>
                    </a:ext>
                  </a:extLst>
                </p:cNvPr>
                <p:cNvSpPr txBox="1"/>
                <p:nvPr/>
              </p:nvSpPr>
              <p:spPr>
                <a:xfrm>
                  <a:off x="6333097" y="3743122"/>
                  <a:ext cx="6204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***</a:t>
                  </a:r>
                </a:p>
              </p:txBody>
            </p:sp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D2AAFB9C-AE4E-C064-DA70-BF3ACB581F48}"/>
                    </a:ext>
                  </a:extLst>
                </p:cNvPr>
                <p:cNvSpPr txBox="1"/>
                <p:nvPr/>
              </p:nvSpPr>
              <p:spPr>
                <a:xfrm>
                  <a:off x="6397577" y="3880106"/>
                  <a:ext cx="6204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***</a:t>
                  </a: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CF5E6C41-AB69-FF2A-6E8D-76A3C99B9B47}"/>
                  </a:ext>
                </a:extLst>
              </p:cNvPr>
              <p:cNvGrpSpPr/>
              <p:nvPr/>
            </p:nvGrpSpPr>
            <p:grpSpPr>
              <a:xfrm>
                <a:off x="-979150" y="2521098"/>
                <a:ext cx="582211" cy="354789"/>
                <a:chOff x="8471697" y="3472052"/>
                <a:chExt cx="582211" cy="354789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C08B1541-93E5-7E22-B1BC-8841A04603D7}"/>
                    </a:ext>
                  </a:extLst>
                </p:cNvPr>
                <p:cNvGrpSpPr/>
                <p:nvPr/>
              </p:nvGrpSpPr>
              <p:grpSpPr>
                <a:xfrm>
                  <a:off x="8471697" y="3472052"/>
                  <a:ext cx="582211" cy="354789"/>
                  <a:chOff x="5151032" y="3620217"/>
                  <a:chExt cx="582211" cy="354789"/>
                </a:xfrm>
              </p:grpSpPr>
              <p:grpSp>
                <p:nvGrpSpPr>
                  <p:cNvPr id="535" name="Group 534">
                    <a:extLst>
                      <a:ext uri="{FF2B5EF4-FFF2-40B4-BE49-F238E27FC236}">
                        <a16:creationId xmlns:a16="http://schemas.microsoft.com/office/drawing/2014/main" id="{EBBAC337-DBCB-B978-3CED-5B54D480C3D4}"/>
                      </a:ext>
                    </a:extLst>
                  </p:cNvPr>
                  <p:cNvGrpSpPr/>
                  <p:nvPr/>
                </p:nvGrpSpPr>
                <p:grpSpPr>
                  <a:xfrm>
                    <a:off x="5295845" y="3727712"/>
                    <a:ext cx="80396" cy="207744"/>
                    <a:chOff x="4997824" y="3705334"/>
                    <a:chExt cx="80396" cy="207744"/>
                  </a:xfrm>
                </p:grpSpPr>
                <p:pic>
                  <p:nvPicPr>
                    <p:cNvPr id="541" name="Picture 540" descr="Chart, box and whisker chart&#10;&#10;Description automatically generated">
                      <a:extLst>
                        <a:ext uri="{FF2B5EF4-FFF2-40B4-BE49-F238E27FC236}">
                          <a16:creationId xmlns:a16="http://schemas.microsoft.com/office/drawing/2014/main" id="{7ECEDA93-873B-8C10-5A06-29F7183B3E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7983" t="50538" r="55790" b="42993"/>
                    <a:stretch/>
                  </p:blipFill>
                  <p:spPr>
                    <a:xfrm rot="5400000">
                      <a:off x="4992806" y="3772033"/>
                      <a:ext cx="90432" cy="803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pic>
                  <p:nvPicPr>
                    <p:cNvPr id="542" name="Picture 541" descr="Chart, box and whisker chart&#10;&#10;Description automatically generated">
                      <a:extLst>
                        <a:ext uri="{FF2B5EF4-FFF2-40B4-BE49-F238E27FC236}">
                          <a16:creationId xmlns:a16="http://schemas.microsoft.com/office/drawing/2014/main" id="{7552EA8E-5943-1F0B-1A50-F6D8ED0B3D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2511" t="39983" r="62172" b="54119"/>
                    <a:stretch/>
                  </p:blipFill>
                  <p:spPr>
                    <a:xfrm rot="5400000">
                      <a:off x="4999331" y="3707302"/>
                      <a:ext cx="77216" cy="732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pic>
                  <p:nvPicPr>
                    <p:cNvPr id="543" name="Picture 542" descr="Chart, box and whisker chart&#10;&#10;Description automatically generated">
                      <a:extLst>
                        <a:ext uri="{FF2B5EF4-FFF2-40B4-BE49-F238E27FC236}">
                          <a16:creationId xmlns:a16="http://schemas.microsoft.com/office/drawing/2014/main" id="{0873B0A9-9B1C-D5F9-30A1-43F9C63D164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3281" t="57680" r="51120" b="36423"/>
                    <a:stretch/>
                  </p:blipFill>
                  <p:spPr>
                    <a:xfrm rot="5400000">
                      <a:off x="4997967" y="3835773"/>
                      <a:ext cx="81330" cy="732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  <p:grpSp>
                <p:nvGrpSpPr>
                  <p:cNvPr id="536" name="Group 535">
                    <a:extLst>
                      <a:ext uri="{FF2B5EF4-FFF2-40B4-BE49-F238E27FC236}">
                        <a16:creationId xmlns:a16="http://schemas.microsoft.com/office/drawing/2014/main" id="{51CB3627-F440-9A04-42C0-C12798C8152B}"/>
                      </a:ext>
                    </a:extLst>
                  </p:cNvPr>
                  <p:cNvGrpSpPr/>
                  <p:nvPr/>
                </p:nvGrpSpPr>
                <p:grpSpPr>
                  <a:xfrm>
                    <a:off x="5151032" y="3620217"/>
                    <a:ext cx="582211" cy="354789"/>
                    <a:chOff x="5615744" y="3539404"/>
                    <a:chExt cx="582211" cy="354789"/>
                  </a:xfrm>
                </p:grpSpPr>
                <p:sp>
                  <p:nvSpPr>
                    <p:cNvPr id="537" name="TextBox 536">
                      <a:extLst>
                        <a:ext uri="{FF2B5EF4-FFF2-40B4-BE49-F238E27FC236}">
                          <a16:creationId xmlns:a16="http://schemas.microsoft.com/office/drawing/2014/main" id="{21189088-5B7F-A47E-4DE2-FD6B35B5F9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0107" y="3724916"/>
                      <a:ext cx="348172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" dirty="0">
                          <a:latin typeface="Arial Nova Cond Light" panose="020B0306020202020204" pitchFamily="34" charset="0"/>
                        </a:rPr>
                        <a:t>vmPFC</a:t>
                      </a:r>
                    </a:p>
                  </p:txBody>
                </p:sp>
                <p:sp>
                  <p:nvSpPr>
                    <p:cNvPr id="538" name="TextBox 537">
                      <a:extLst>
                        <a:ext uri="{FF2B5EF4-FFF2-40B4-BE49-F238E27FC236}">
                          <a16:creationId xmlns:a16="http://schemas.microsoft.com/office/drawing/2014/main" id="{22DF9FC3-9343-5982-E9B2-7466E5B04D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8297" y="3664011"/>
                      <a:ext cx="303288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" dirty="0">
                          <a:latin typeface="Arial Nova Cond Light" panose="020B0306020202020204" pitchFamily="34" charset="0"/>
                        </a:rPr>
                        <a:t>NAcc</a:t>
                      </a:r>
                      <a:endParaRPr lang="en-US" sz="600" dirty="0">
                        <a:latin typeface="Arial Nova Cond Light" panose="020B0306020202020204" pitchFamily="34" charset="0"/>
                      </a:endParaRPr>
                    </a:p>
                  </p:txBody>
                </p:sp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E8107428-4CD1-73BD-F24B-1AC9E5494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5744" y="3539404"/>
                      <a:ext cx="582211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" b="1" dirty="0">
                          <a:latin typeface="Arial Nova Cond Light" panose="020B0306020202020204" pitchFamily="34" charset="0"/>
                        </a:rPr>
                        <a:t>Region of Interest</a:t>
                      </a:r>
                      <a:endParaRPr lang="en-US" b="1" dirty="0">
                        <a:latin typeface="Arial Nova Cond Light" panose="020B0306020202020204" pitchFamily="34" charset="0"/>
                      </a:endParaRPr>
                    </a:p>
                  </p:txBody>
                </p:sp>
                <p:sp>
                  <p:nvSpPr>
                    <p:cNvPr id="540" name="TextBox 539">
                      <a:extLst>
                        <a:ext uri="{FF2B5EF4-FFF2-40B4-BE49-F238E27FC236}">
                          <a16:creationId xmlns:a16="http://schemas.microsoft.com/office/drawing/2014/main" id="{BF62C9CE-B448-D285-014F-70BFA86DE4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106" y="3604543"/>
                      <a:ext cx="312906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" dirty="0">
                          <a:latin typeface="Arial Nova Cond Light" panose="020B0306020202020204" pitchFamily="34" charset="0"/>
                        </a:rPr>
                        <a:t>Amyg</a:t>
                      </a:r>
                    </a:p>
                  </p:txBody>
                </p:sp>
              </p:grpSp>
            </p:grpSp>
            <p:pic>
              <p:nvPicPr>
                <p:cNvPr id="545" name="Picture 544">
                  <a:extLst>
                    <a:ext uri="{FF2B5EF4-FFF2-40B4-BE49-F238E27FC236}">
                      <a16:creationId xmlns:a16="http://schemas.microsoft.com/office/drawing/2014/main" id="{206B9622-2872-586A-81B8-68FFBF719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5">
                  <a:alphaModFix/>
                </a:blip>
                <a:srcRect l="80255" t="50348" r="12973" b="40942"/>
                <a:stretch/>
              </p:blipFill>
              <p:spPr>
                <a:xfrm rot="5400000">
                  <a:off x="8619563" y="3642286"/>
                  <a:ext cx="70140" cy="89145"/>
                </a:xfrm>
                <a:prstGeom prst="rect">
                  <a:avLst/>
                </a:prstGeom>
              </p:spPr>
            </p:pic>
            <p:pic>
              <p:nvPicPr>
                <p:cNvPr id="547" name="Picture 546">
                  <a:extLst>
                    <a:ext uri="{FF2B5EF4-FFF2-40B4-BE49-F238E27FC236}">
                      <a16:creationId xmlns:a16="http://schemas.microsoft.com/office/drawing/2014/main" id="{2BD3D268-4A36-D106-D3E5-5C1184651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5">
                  <a:alphaModFix/>
                </a:blip>
                <a:srcRect l="80255" t="50348" r="12973" b="40942"/>
                <a:stretch/>
              </p:blipFill>
              <p:spPr>
                <a:xfrm rot="5400000">
                  <a:off x="8618624" y="3713101"/>
                  <a:ext cx="70140" cy="89145"/>
                </a:xfrm>
                <a:prstGeom prst="rect">
                  <a:avLst/>
                </a:prstGeom>
              </p:spPr>
            </p:pic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6A97F946-3C7D-56E3-72F3-6D8CC5FCDB9E}"/>
                    </a:ext>
                  </a:extLst>
                </p:cNvPr>
                <p:cNvSpPr/>
                <p:nvPr/>
              </p:nvSpPr>
              <p:spPr>
                <a:xfrm>
                  <a:off x="8592567" y="3596155"/>
                  <a:ext cx="106478" cy="60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600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D204EEAF-4363-E185-8975-8A772FDE19D5}"/>
                    </a:ext>
                  </a:extLst>
                </p:cNvPr>
                <p:cNvGrpSpPr/>
                <p:nvPr/>
              </p:nvGrpSpPr>
              <p:grpSpPr>
                <a:xfrm>
                  <a:off x="8597080" y="3589815"/>
                  <a:ext cx="112903" cy="70139"/>
                  <a:chOff x="8599537" y="3763660"/>
                  <a:chExt cx="112903" cy="70139"/>
                </a:xfrm>
              </p:grpSpPr>
              <p:pic>
                <p:nvPicPr>
                  <p:cNvPr id="552" name="Picture 551">
                    <a:extLst>
                      <a:ext uri="{FF2B5EF4-FFF2-40B4-BE49-F238E27FC236}">
                        <a16:creationId xmlns:a16="http://schemas.microsoft.com/office/drawing/2014/main" id="{A802181C-10A7-4685-F8CA-0F44EBB6D4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5">
                    <a:alphaModFix/>
                  </a:blip>
                  <a:srcRect l="-59" t="44200" r="92625" b="52317"/>
                  <a:stretch/>
                </p:blipFill>
                <p:spPr>
                  <a:xfrm>
                    <a:off x="8599537" y="3783540"/>
                    <a:ext cx="112903" cy="45719"/>
                  </a:xfrm>
                  <a:prstGeom prst="rect">
                    <a:avLst/>
                  </a:prstGeom>
                </p:spPr>
              </p:pic>
              <p:pic>
                <p:nvPicPr>
                  <p:cNvPr id="548" name="Picture 547">
                    <a:extLst>
                      <a:ext uri="{FF2B5EF4-FFF2-40B4-BE49-F238E27FC236}">
                        <a16:creationId xmlns:a16="http://schemas.microsoft.com/office/drawing/2014/main" id="{BB217A74-AC1E-C73E-BBF5-7667ECD3A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5">
                    <a:alphaModFix/>
                  </a:blip>
                  <a:srcRect l="69666" t="56512" r="23562" b="37539"/>
                  <a:stretch/>
                </p:blipFill>
                <p:spPr>
                  <a:xfrm rot="5400000">
                    <a:off x="8622058" y="3768289"/>
                    <a:ext cx="70139" cy="6088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54" name="Picture 553">
                  <a:extLst>
                    <a:ext uri="{FF2B5EF4-FFF2-40B4-BE49-F238E27FC236}">
                      <a16:creationId xmlns:a16="http://schemas.microsoft.com/office/drawing/2014/main" id="{E370AF36-BCD2-6D00-3382-B29AB8418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5">
                  <a:alphaModFix/>
                </a:blip>
                <a:srcRect l="90385" t="50659" r="2221" b="40923"/>
                <a:stretch/>
              </p:blipFill>
              <p:spPr>
                <a:xfrm rot="5400000">
                  <a:off x="8614852" y="3713785"/>
                  <a:ext cx="76700" cy="89145"/>
                </a:xfrm>
                <a:prstGeom prst="rect">
                  <a:avLst/>
                </a:prstGeom>
              </p:spPr>
            </p:pic>
          </p:grpSp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F66CD3EB-B603-51FC-9DB9-C9C059CBEAD9}"/>
                  </a:ext>
                </a:extLst>
              </p:cNvPr>
              <p:cNvSpPr txBox="1"/>
              <p:nvPr/>
            </p:nvSpPr>
            <p:spPr>
              <a:xfrm>
                <a:off x="-1909162" y="2519849"/>
                <a:ext cx="25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 Nova Light" panose="020B0304020202020204" pitchFamily="34" charset="0"/>
                  </a:rPr>
                  <a:t>C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D98D5D2-51CF-6490-7434-7D3C4F42FD4E}"/>
                </a:ext>
              </a:extLst>
            </p:cNvPr>
            <p:cNvGrpSpPr/>
            <p:nvPr/>
          </p:nvGrpSpPr>
          <p:grpSpPr>
            <a:xfrm>
              <a:off x="3396297" y="3741601"/>
              <a:ext cx="5684619" cy="1045883"/>
              <a:chOff x="3394584" y="3690004"/>
              <a:chExt cx="5684619" cy="104588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BE00571-D615-0402-E482-42A89CA1C2B0}"/>
                  </a:ext>
                </a:extLst>
              </p:cNvPr>
              <p:cNvGrpSpPr/>
              <p:nvPr/>
            </p:nvGrpSpPr>
            <p:grpSpPr>
              <a:xfrm>
                <a:off x="3394584" y="3705345"/>
                <a:ext cx="1759236" cy="572121"/>
                <a:chOff x="3394584" y="3705345"/>
                <a:chExt cx="1759236" cy="572121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8AF826-C6BB-2BFA-F1C1-D2A19099C46C}"/>
                    </a:ext>
                  </a:extLst>
                </p:cNvPr>
                <p:cNvSpPr txBox="1"/>
                <p:nvPr/>
              </p:nvSpPr>
              <p:spPr>
                <a:xfrm>
                  <a:off x="3394584" y="3846579"/>
                  <a:ext cx="175923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Arial Nova Cond Light" panose="020B0306020202020204" pitchFamily="34" charset="0"/>
                    </a:rPr>
                    <a:t>Children demonstrated greater pattern similarity overall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3D620D-38A9-11D5-1296-3296FECE543C}"/>
                    </a:ext>
                  </a:extLst>
                </p:cNvPr>
                <p:cNvSpPr txBox="1"/>
                <p:nvPr/>
              </p:nvSpPr>
              <p:spPr>
                <a:xfrm>
                  <a:off x="3790699" y="3705345"/>
                  <a:ext cx="10571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BF9000"/>
                      </a:solidFill>
                      <a:latin typeface="Arial Nova Cond Light" panose="020B0306020202020204" pitchFamily="34" charset="0"/>
                    </a:rPr>
                    <a:t>COMPLEXITY</a:t>
                  </a:r>
                  <a:endParaRPr lang="en-US" b="1" dirty="0">
                    <a:solidFill>
                      <a:srgbClr val="BF9000"/>
                    </a:solidFill>
                    <a:latin typeface="Arial Nova Cond Light" panose="020B0306020202020204" pitchFamily="34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1E4FED6-BD0E-B1DE-0C33-03C453312C4D}"/>
                  </a:ext>
                </a:extLst>
              </p:cNvPr>
              <p:cNvGrpSpPr/>
              <p:nvPr/>
            </p:nvGrpSpPr>
            <p:grpSpPr>
              <a:xfrm>
                <a:off x="5170408" y="3698745"/>
                <a:ext cx="1857742" cy="757407"/>
                <a:chOff x="5170408" y="3698745"/>
                <a:chExt cx="1857742" cy="757407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B2B0B6-621E-4912-B86E-54D9EAB5A6F1}"/>
                    </a:ext>
                  </a:extLst>
                </p:cNvPr>
                <p:cNvSpPr txBox="1"/>
                <p:nvPr/>
              </p:nvSpPr>
              <p:spPr>
                <a:xfrm>
                  <a:off x="5170408" y="3855988"/>
                  <a:ext cx="1857742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Nova Cond Light" panose="020B0306020202020204" pitchFamily="34" charset="0"/>
                    </a:rPr>
                    <a:t>Children generated more similar patterns for positive and negative, but not neutral, stimuli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D7AA1C7-B603-CC61-2A31-DC7F8B05307C}"/>
                    </a:ext>
                  </a:extLst>
                </p:cNvPr>
                <p:cNvSpPr txBox="1"/>
                <p:nvPr/>
              </p:nvSpPr>
              <p:spPr>
                <a:xfrm>
                  <a:off x="5430059" y="3698745"/>
                  <a:ext cx="13513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BF9000"/>
                      </a:solidFill>
                      <a:latin typeface="Arial Nova Cond Light" panose="020B0306020202020204" pitchFamily="34" charset="0"/>
                    </a:rPr>
                    <a:t>DIFFERENTIATION</a:t>
                  </a:r>
                  <a:endParaRPr lang="en-US" b="1" dirty="0">
                    <a:solidFill>
                      <a:srgbClr val="BF9000"/>
                    </a:solidFill>
                    <a:latin typeface="Arial Nova Cond Light" panose="020B0306020202020204" pitchFamily="34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A0D1F41-C5F0-A5BC-FB33-A74CA54B0B8B}"/>
                  </a:ext>
                </a:extLst>
              </p:cNvPr>
              <p:cNvGrpSpPr/>
              <p:nvPr/>
            </p:nvGrpSpPr>
            <p:grpSpPr>
              <a:xfrm>
                <a:off x="7221461" y="3690004"/>
                <a:ext cx="1857742" cy="1045883"/>
                <a:chOff x="7221461" y="3690004"/>
                <a:chExt cx="1857742" cy="1045883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70EECC-770D-F7F2-C23E-23E801AAADDD}"/>
                    </a:ext>
                  </a:extLst>
                </p:cNvPr>
                <p:cNvSpPr txBox="1"/>
                <p:nvPr/>
              </p:nvSpPr>
              <p:spPr>
                <a:xfrm>
                  <a:off x="7221461" y="3858724"/>
                  <a:ext cx="1857742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Nova Cond Light" panose="020B0306020202020204" pitchFamily="34" charset="0"/>
                    </a:rPr>
                    <a:t>Children’s </a:t>
                  </a:r>
                  <a:r>
                    <a:rPr lang="en-US" sz="1100" dirty="0" err="1">
                      <a:solidFill>
                        <a:schemeClr val="tx1"/>
                      </a:solidFill>
                      <a:latin typeface="Arial Nova Cond Light" panose="020B0306020202020204" pitchFamily="34" charset="0"/>
                    </a:rPr>
                    <a:t>vmPFCs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Arial Nova Cond Light" panose="020B0306020202020204" pitchFamily="34" charset="0"/>
                    </a:rPr>
                    <a:t> demonstrated greater pattern similarity than subcortical regions; adults did not</a:t>
                  </a:r>
                </a:p>
                <a:p>
                  <a:endParaRPr lang="en-US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B96A50E-7A39-438B-9EAE-2C5F22F4C227}"/>
                    </a:ext>
                  </a:extLst>
                </p:cNvPr>
                <p:cNvSpPr txBox="1"/>
                <p:nvPr/>
              </p:nvSpPr>
              <p:spPr>
                <a:xfrm>
                  <a:off x="7393541" y="3690004"/>
                  <a:ext cx="14357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BF9000"/>
                      </a:solidFill>
                      <a:latin typeface="Arial Nova Cond Light" panose="020B0306020202020204" pitchFamily="34" charset="0"/>
                    </a:rPr>
                    <a:t>MEANING-MAKING</a:t>
                  </a:r>
                  <a:endParaRPr lang="en-US" b="1" dirty="0">
                    <a:solidFill>
                      <a:srgbClr val="BF9000"/>
                    </a:solidFill>
                    <a:latin typeface="Arial Nova Cond Light" panose="020B0306020202020204" pitchFamily="34" charset="0"/>
                  </a:endParaRPr>
                </a:p>
              </p:txBody>
            </p:sp>
          </p:grp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3934C4C-C4E2-7D42-D577-6EB31A0ACBA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663465" y="5588474"/>
            <a:ext cx="96934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just">
          <a:defRPr sz="600" b="1" dirty="0" smtClean="0">
            <a:solidFill>
              <a:schemeClr val="tx1"/>
            </a:solidFill>
            <a:latin typeface="Arial Nova Light" panose="020B03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1615</Words>
  <Application>Microsoft Office PowerPoint</Application>
  <PresentationFormat>Widescreen</PresentationFormat>
  <Paragraphs>188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Cond Light</vt:lpstr>
      <vt:lpstr>Arial Nova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Boubin, Jackie</dc:creator>
  <cp:lastModifiedBy>Billy Mitchell</cp:lastModifiedBy>
  <cp:revision>199</cp:revision>
  <dcterms:created xsi:type="dcterms:W3CDTF">2020-12-11T16:35:23Z</dcterms:created>
  <dcterms:modified xsi:type="dcterms:W3CDTF">2022-08-17T01:15:44Z</dcterms:modified>
</cp:coreProperties>
</file>