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1271" r:id="rId3"/>
    <p:sldId id="1276" r:id="rId4"/>
    <p:sldId id="1277" r:id="rId5"/>
    <p:sldId id="1278" r:id="rId6"/>
    <p:sldId id="1284" r:id="rId7"/>
    <p:sldId id="1286" r:id="rId8"/>
    <p:sldId id="1287" r:id="rId9"/>
    <p:sldId id="1288" r:id="rId10"/>
    <p:sldId id="1291" r:id="rId11"/>
    <p:sldId id="1382" r:id="rId12"/>
    <p:sldId id="1383" r:id="rId13"/>
    <p:sldId id="13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58E2E-8A5C-0041-AAA4-54E5E1CABED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137D8-5183-8B46-95DE-12F79833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2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part 2 after showing the picture</a:t>
            </a:r>
            <a:r>
              <a:rPr lang="en-US" baseline="0" dirty="0"/>
              <a:t> of the galaxy.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59BA0-D7D2-E44E-9AF3-0ED626F72F2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47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http://lamost.us/legue/index.php?option=com_content&amp;view=article&amp;id=57:milky-way-halo-spheroid&amp;Itemid=109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229E1ED-B2D6-954D-B6B4-B7AD6FC00677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0803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EAB3-393F-3B8C-1BC1-20942E2D5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5CC37-51F1-8DDA-88EE-10A21BB9F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7B3F2-1223-052B-588F-85C797D7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73E4-BB5F-AA44-8D66-487A16489A3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E1B6-D89C-EF6A-ACE7-226CD4C2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6A461-018D-B4EF-2A12-F0B20C4C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9EE7-A1CC-0541-874B-D544EBA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929F-705D-3F23-1916-DEEDF754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43631-9EA2-C5D7-1034-377FE1AE6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BD27-20E0-4B21-512A-99597B89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73E4-BB5F-AA44-8D66-487A16489A3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11E69-3DFE-9D1C-BA09-E2C75453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0BB1-B81A-8BDF-0109-19328B2A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9EE7-A1CC-0541-874B-D544EBA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25162-30A4-FB66-6B53-48452C44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B8BA9-19C3-787F-051E-4F0041B8A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F10E-2FF2-017E-BD52-B9284D9C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73E4-BB5F-AA44-8D66-487A16489A3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8874-F716-E468-69E6-44B0B7DF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F0190-BDF1-5E1B-C053-D62C28A5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9EE7-A1CC-0541-874B-D544EBA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5567-A516-3CF4-0491-C831D7AE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0D53-2A6B-309E-5512-B3792C4E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F0605-1BA0-FBBC-1969-A74D0658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73E4-BB5F-AA44-8D66-487A16489A3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5BCAC-79CC-3B30-4B68-A9F0EBE4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2F09-2E32-4EB4-FE48-88E5487F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9EE7-A1CC-0541-874B-D544EBA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EA54-335D-7648-97B8-BD0D7004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9D59C-EED0-A183-0183-63A6FAD4A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8A0E-4E66-12A9-6973-0875A070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73E4-BB5F-AA44-8D66-487A16489A3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815FC-3F52-C003-9D33-5C88539F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FC25-106C-4B12-DAF7-4DFE5400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9EE7-A1CC-0541-874B-D544EBA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8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1671-7BC9-BA7F-7768-32289D9C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FDF4-3566-BBB5-3F70-739D9AE1F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68AE2-CD51-CCFC-CCA3-91DE25598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B8A1B-DA6D-C930-3AA0-A7FA5462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73E4-BB5F-AA44-8D66-487A16489A3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B25AF-1905-1B6B-D433-AA1DE15A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7EE2B-B152-FF97-23DE-15C1B480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9EE7-A1CC-0541-874B-D544EBA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2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4F29-86F7-A8D2-4E50-3525AE06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13AAE-D6DC-621B-A2E5-43E78D48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31250-CCA1-8214-5356-B3E605159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33C71-592C-262F-E1B5-F8A9A3F72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54FCD-BE4E-D08C-E7E8-386D6C62C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91BC3-5D02-42F8-12C9-ACB17B94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73E4-BB5F-AA44-8D66-487A16489A3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0420E-58B7-7FF6-F5DD-46E0DE40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70A8C-FE7E-7075-433C-72F0820A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9EE7-A1CC-0541-874B-D544EBA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5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EACC-BC67-8536-0F2F-9CAAA7D5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3937D-9B4D-55DE-387D-CAFF90AA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73E4-BB5F-AA44-8D66-487A16489A3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7765C-659A-A147-5EC2-2555235D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F174E-0AA4-FB04-BD3E-DBD5E89E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9EE7-A1CC-0541-874B-D544EBA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5B03B-CA75-8A7D-5AFB-CFCE175D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73E4-BB5F-AA44-8D66-487A16489A3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9A9C1-7824-12FE-C316-08177091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AED0E-31C4-D0B4-C039-FF83BEF7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9EE7-A1CC-0541-874B-D544EBA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2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82A7-C95A-EB6C-CCFE-9B6D8D65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8A56-2BC6-71F7-204B-005EE0C5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BEBEA-6D65-B801-DB31-A6D44ED6C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AFB33-1C6B-BE0E-CBF5-22D08D5E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73E4-BB5F-AA44-8D66-487A16489A3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16C28-99CE-426E-1B38-930766A8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11FE3-C152-770F-FB37-3712970A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9EE7-A1CC-0541-874B-D544EBA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DB14-5774-B1A0-6349-0465C2C1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023C6-307D-36D5-529A-7B88742B4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74A80-9C18-3F20-9E3B-3D90EAB7D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817D0-4C89-924A-61F7-F7026C9F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73E4-BB5F-AA44-8D66-487A16489A3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8B943-CDE6-CA3B-E82F-AC750D78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C1FB0-B01E-A3C5-B74B-957B9795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9EE7-A1CC-0541-874B-D544EBA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9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C3DE6-5F1E-B590-A510-96811352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89D34-075C-F6B8-CDE2-83BFFB933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69A9-F0D2-53DF-D891-DDF81ECD9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573E4-BB5F-AA44-8D66-487A16489A3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A7E23-EF18-E7F5-E405-B9C5D9DE4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47C9-437B-E32B-5275-C27CF824E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9EE7-A1CC-0541-874B-D544EBA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0AC0-AD75-88D3-65BD-E577DBA3E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Milky Way </a:t>
            </a:r>
            <a:br>
              <a:rPr lang="en-US" dirty="0"/>
            </a:br>
            <a:r>
              <a:rPr lang="en-US" dirty="0"/>
              <a:t>and a sense of distance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26461-4036-7BB9-E3EF-E4A7BCD98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54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52400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4000" dirty="0">
                <a:latin typeface="Times New Roman" charset="0"/>
                <a:ea typeface="ＭＳ Ｐゴシック" charset="0"/>
                <a:cs typeface="ＭＳ Ｐゴシック" charset="0"/>
              </a:rPr>
              <a:t>Non-visible light allow us to observe the center of the galaxy</a:t>
            </a:r>
          </a:p>
        </p:txBody>
      </p:sp>
      <p:pic>
        <p:nvPicPr>
          <p:cNvPr id="44034" name="Picture 3" descr="Multiwavelength 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403350"/>
            <a:ext cx="7356475" cy="545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78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0"/>
            <a:ext cx="9098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318"/>
            <a:ext cx="4536504" cy="36502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2003" r="11356"/>
          <a:stretch/>
        </p:blipFill>
        <p:spPr>
          <a:xfrm>
            <a:off x="5178370" y="1340768"/>
            <a:ext cx="5489630" cy="5359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03512" y="3933057"/>
            <a:ext cx="31683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Flat rotation curve</a:t>
            </a:r>
          </a:p>
          <a:p>
            <a:r>
              <a:rPr lang="en-US" sz="2800" dirty="0"/>
              <a:t>implies dark matter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3512" y="5042118"/>
            <a:ext cx="33123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stars in our Milky Way comprise </a:t>
            </a:r>
          </a:p>
          <a:p>
            <a:r>
              <a:rPr lang="en-US" sz="2800" dirty="0"/>
              <a:t>at most 10% of its mass!</a:t>
            </a:r>
          </a:p>
        </p:txBody>
      </p:sp>
    </p:spTree>
    <p:extLst>
      <p:ext uri="{BB962C8B-B14F-4D97-AF65-F5344CB8AC3E}">
        <p14:creationId xmlns:p14="http://schemas.microsoft.com/office/powerpoint/2010/main" val="17088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5" y="692697"/>
            <a:ext cx="8228707" cy="452511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ＭＳ Ｐゴシック" charset="-128"/>
              </a:rPr>
              <a:t>Review: Sketch and Label an Edge on View of the Milky Way</a:t>
            </a:r>
          </a:p>
        </p:txBody>
      </p:sp>
      <p:pic>
        <p:nvPicPr>
          <p:cNvPr id="6144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6" y="2171701"/>
            <a:ext cx="6164263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62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Content Placeholder 4" descr="Size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25" r="-32925"/>
          <a:stretch>
            <a:fillRect/>
          </a:stretch>
        </p:blipFill>
        <p:spPr>
          <a:xfrm>
            <a:off x="-123485" y="17579"/>
            <a:ext cx="12438970" cy="684042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179E8A-2B3B-82E1-E8AF-73A924A0FDE6}"/>
              </a:ext>
            </a:extLst>
          </p:cNvPr>
          <p:cNvSpPr txBox="1"/>
          <p:nvPr/>
        </p:nvSpPr>
        <p:spPr>
          <a:xfrm>
            <a:off x="6348249" y="4172608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03643-0B0A-DC8F-7489-12505D89AB3C}"/>
              </a:ext>
            </a:extLst>
          </p:cNvPr>
          <p:cNvSpPr txBox="1"/>
          <p:nvPr/>
        </p:nvSpPr>
        <p:spPr>
          <a:xfrm>
            <a:off x="8476594" y="4141077"/>
            <a:ext cx="159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 forming region</a:t>
            </a:r>
          </a:p>
        </p:txBody>
      </p:sp>
    </p:spTree>
    <p:extLst>
      <p:ext uri="{BB962C8B-B14F-4D97-AF65-F5344CB8AC3E}">
        <p14:creationId xmlns:p14="http://schemas.microsoft.com/office/powerpoint/2010/main" val="5229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990600"/>
          </a:xfrm>
        </p:spPr>
        <p:txBody>
          <a:bodyPr/>
          <a:lstStyle/>
          <a:p>
            <a:r>
              <a:rPr lang="en-US" altLang="en-US" sz="6000">
                <a:ea typeface="ＭＳ Ｐゴシック" charset="-128"/>
              </a:rPr>
              <a:t>Our Milky Way Galaxy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3683000" cy="4953000"/>
          </a:xfrm>
        </p:spPr>
        <p:txBody>
          <a:bodyPr/>
          <a:lstStyle/>
          <a:p>
            <a:r>
              <a:rPr lang="en-US" altLang="en-US" sz="2400">
                <a:ea typeface="ＭＳ Ｐゴシック" charset="-128"/>
              </a:rPr>
              <a:t>Above average size Spiral Galaxy</a:t>
            </a:r>
          </a:p>
          <a:p>
            <a:r>
              <a:rPr lang="en-US" altLang="en-US" sz="2400">
                <a:ea typeface="ＭＳ Ｐゴシック" charset="-128"/>
              </a:rPr>
              <a:t>Approximately 400 billion stars</a:t>
            </a:r>
          </a:p>
          <a:p>
            <a:r>
              <a:rPr lang="en-US" altLang="en-US" sz="2400">
                <a:ea typeface="ＭＳ Ｐゴシック" charset="-128"/>
              </a:rPr>
              <a:t>Galaxy Components:</a:t>
            </a:r>
          </a:p>
          <a:p>
            <a:pPr lvl="1">
              <a:buFont typeface="Wingdings" charset="2"/>
              <a:buChar char="Ø"/>
            </a:pPr>
            <a:r>
              <a:rPr lang="en-US" altLang="en-US">
                <a:ea typeface="ＭＳ Ｐゴシック" charset="-128"/>
              </a:rPr>
              <a:t>Bulge</a:t>
            </a:r>
          </a:p>
          <a:p>
            <a:pPr lvl="1">
              <a:buFont typeface="Wingdings" charset="2"/>
              <a:buChar char="Ø"/>
            </a:pPr>
            <a:r>
              <a:rPr lang="en-US" altLang="en-US">
                <a:ea typeface="ＭＳ Ｐゴシック" charset="-128"/>
              </a:rPr>
              <a:t>Disk</a:t>
            </a:r>
          </a:p>
          <a:p>
            <a:pPr lvl="1">
              <a:buFont typeface="Wingdings" charset="2"/>
              <a:buChar char="Ø"/>
            </a:pPr>
            <a:r>
              <a:rPr lang="en-US" altLang="en-US">
                <a:ea typeface="ＭＳ Ｐゴシック" charset="-128"/>
              </a:rPr>
              <a:t>Halo</a:t>
            </a:r>
          </a:p>
        </p:txBody>
      </p:sp>
      <p:pic>
        <p:nvPicPr>
          <p:cNvPr id="26627" name="Picture 4" descr="bt2lf1801A_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8" t="14749" r="15282" b="22371"/>
          <a:stretch>
            <a:fillRect/>
          </a:stretch>
        </p:blipFill>
        <p:spPr bwMode="auto">
          <a:xfrm>
            <a:off x="6172201" y="1371600"/>
            <a:ext cx="405606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50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Group 2"/>
          <p:cNvGrpSpPr>
            <a:grpSpLocks/>
          </p:cNvGrpSpPr>
          <p:nvPr/>
        </p:nvGrpSpPr>
        <p:grpSpPr bwMode="auto">
          <a:xfrm>
            <a:off x="1676400" y="1219200"/>
            <a:ext cx="8229600" cy="3695700"/>
            <a:chOff x="96" y="672"/>
            <a:chExt cx="5184" cy="2328"/>
          </a:xfrm>
        </p:grpSpPr>
        <p:pic>
          <p:nvPicPr>
            <p:cNvPr id="27654" name="Picture 3" descr="F14-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672"/>
              <a:ext cx="5184" cy="2328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480" y="2496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i="1">
                  <a:solidFill>
                    <a:srgbClr val="FFFF00"/>
                  </a:solidFill>
                  <a:latin typeface="Times New Roman" charset="0"/>
                  <a:ea typeface="ＭＳ Ｐゴシック" charset="0"/>
                  <a:cs typeface="ＭＳ Ｐゴシック" charset="0"/>
                </a:rPr>
                <a:t>A</a:t>
              </a:r>
              <a:endParaRPr lang="en-US" sz="2000" i="1">
                <a:solidFill>
                  <a:srgbClr val="FFFF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7650" name="Group 5"/>
          <p:cNvGrpSpPr>
            <a:grpSpLocks/>
          </p:cNvGrpSpPr>
          <p:nvPr/>
        </p:nvGrpSpPr>
        <p:grpSpPr bwMode="auto">
          <a:xfrm>
            <a:off x="7010400" y="3048000"/>
            <a:ext cx="3365500" cy="3581400"/>
            <a:chOff x="3456" y="1920"/>
            <a:chExt cx="2120" cy="2256"/>
          </a:xfrm>
        </p:grpSpPr>
        <p:pic>
          <p:nvPicPr>
            <p:cNvPr id="27652" name="Picture 6" descr="F15-01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1920"/>
              <a:ext cx="2120" cy="2256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3600" y="3792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i="1">
                  <a:solidFill>
                    <a:srgbClr val="FFFF00"/>
                  </a:solidFill>
                  <a:latin typeface="Times New Roman" charset="0"/>
                  <a:ea typeface="ＭＳ Ｐゴシック" charset="0"/>
                  <a:cs typeface="ＭＳ Ｐゴシック" charset="0"/>
                </a:rPr>
                <a:t>B</a:t>
              </a:r>
              <a:endParaRPr lang="en-US" sz="2000" i="1">
                <a:solidFill>
                  <a:srgbClr val="FFFF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7651" name="Rectangle 8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  <a:effectLst/>
                <a:ea typeface="ＭＳ Ｐゴシック" charset="-128"/>
              </a:rPr>
              <a:t>Which is our view of the Milky Way?</a:t>
            </a:r>
          </a:p>
        </p:txBody>
      </p:sp>
    </p:spTree>
    <p:extLst>
      <p:ext uri="{BB962C8B-B14F-4D97-AF65-F5344CB8AC3E}">
        <p14:creationId xmlns:p14="http://schemas.microsoft.com/office/powerpoint/2010/main" val="80924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Group 2"/>
          <p:cNvGrpSpPr>
            <a:grpSpLocks/>
          </p:cNvGrpSpPr>
          <p:nvPr/>
        </p:nvGrpSpPr>
        <p:grpSpPr bwMode="auto">
          <a:xfrm>
            <a:off x="1676400" y="1219200"/>
            <a:ext cx="8229600" cy="3695700"/>
            <a:chOff x="96" y="672"/>
            <a:chExt cx="5184" cy="2328"/>
          </a:xfrm>
        </p:grpSpPr>
        <p:pic>
          <p:nvPicPr>
            <p:cNvPr id="28679" name="Picture 3" descr="F14-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672"/>
              <a:ext cx="5184" cy="2328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480" y="2496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i="1">
                  <a:solidFill>
                    <a:srgbClr val="FFFF00"/>
                  </a:solidFill>
                  <a:latin typeface="Times New Roman" charset="0"/>
                  <a:ea typeface="ＭＳ Ｐゴシック" charset="0"/>
                  <a:cs typeface="ＭＳ Ｐゴシック" charset="0"/>
                </a:rPr>
                <a:t>A</a:t>
              </a:r>
              <a:endParaRPr lang="en-US" sz="2000" i="1">
                <a:solidFill>
                  <a:srgbClr val="FFFF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8674" name="Group 5"/>
          <p:cNvGrpSpPr>
            <a:grpSpLocks/>
          </p:cNvGrpSpPr>
          <p:nvPr/>
        </p:nvGrpSpPr>
        <p:grpSpPr bwMode="auto">
          <a:xfrm>
            <a:off x="7010400" y="3048000"/>
            <a:ext cx="3365500" cy="3581400"/>
            <a:chOff x="3456" y="1920"/>
            <a:chExt cx="2120" cy="2256"/>
          </a:xfrm>
        </p:grpSpPr>
        <p:pic>
          <p:nvPicPr>
            <p:cNvPr id="28677" name="Picture 6" descr="F15-01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1920"/>
              <a:ext cx="2120" cy="2256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3600" y="3792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i="1">
                  <a:solidFill>
                    <a:srgbClr val="FFFF00"/>
                  </a:solidFill>
                  <a:latin typeface="Times New Roman" charset="0"/>
                  <a:ea typeface="ＭＳ Ｐゴシック" charset="0"/>
                  <a:cs typeface="ＭＳ Ｐゴシック" charset="0"/>
                </a:rPr>
                <a:t>B</a:t>
              </a:r>
              <a:endParaRPr lang="en-US" sz="2000" i="1">
                <a:solidFill>
                  <a:srgbClr val="FFFF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  <a:effectLst/>
                <a:ea typeface="ＭＳ Ｐゴシック" charset="-128"/>
              </a:rPr>
              <a:t>Which is our view of the Milky Way?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752600" y="4940300"/>
            <a:ext cx="48768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i="1" dirty="0">
                <a:latin typeface="Times New Roman" charset="0"/>
              </a:rPr>
              <a:t>A</a:t>
            </a:r>
            <a:r>
              <a:rPr lang="en-US" altLang="en-US" dirty="0">
                <a:latin typeface="Times New Roman" charset="0"/>
              </a:rPr>
              <a:t> is what we see from Earth inside the Milky Way while </a:t>
            </a:r>
            <a:r>
              <a:rPr lang="en-US" altLang="en-US" b="1" i="1" dirty="0">
                <a:latin typeface="Times New Roman" charset="0"/>
              </a:rPr>
              <a:t>B</a:t>
            </a:r>
            <a:r>
              <a:rPr lang="en-US" altLang="en-US" dirty="0">
                <a:latin typeface="Times New Roman" charset="0"/>
              </a:rPr>
              <a:t> is what the Milky Way </a:t>
            </a:r>
            <a:r>
              <a:rPr lang="ja-JP" altLang="en-US" dirty="0"/>
              <a:t>“</a:t>
            </a:r>
            <a:r>
              <a:rPr lang="en-US" altLang="ja-JP" dirty="0">
                <a:latin typeface="Times New Roman" charset="0"/>
              </a:rPr>
              <a:t>might</a:t>
            </a:r>
            <a:r>
              <a:rPr lang="ja-JP" altLang="en-US" dirty="0"/>
              <a:t>”</a:t>
            </a:r>
            <a:r>
              <a:rPr lang="en-US" altLang="ja-JP" dirty="0">
                <a:latin typeface="Times New Roman" charset="0"/>
              </a:rPr>
              <a:t> look like if we were far away looking back at our own galaxy from some other galaxy.</a:t>
            </a:r>
            <a:endParaRPr lang="en-US" altLang="en-US" sz="20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0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152400"/>
            <a:ext cx="9067800" cy="990600"/>
          </a:xfrm>
        </p:spPr>
        <p:txBody>
          <a:bodyPr/>
          <a:lstStyle/>
          <a:p>
            <a:r>
              <a:rPr lang="en-US" altLang="en-US" sz="4800">
                <a:ea typeface="ＭＳ Ｐゴシック" charset="-128"/>
              </a:rPr>
              <a:t>Where (in the disk) are we?</a:t>
            </a:r>
          </a:p>
        </p:txBody>
      </p:sp>
      <p:pic>
        <p:nvPicPr>
          <p:cNvPr id="34818" name="Picture 3" descr="bt2lf1801A_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8" t="14749" r="15282" b="22371"/>
          <a:stretch>
            <a:fillRect/>
          </a:stretch>
        </p:blipFill>
        <p:spPr bwMode="auto">
          <a:xfrm>
            <a:off x="4038600" y="1524000"/>
            <a:ext cx="4552950" cy="402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000" dirty="0">
                <a:ea typeface="ＭＳ Ｐゴシック" charset="-128"/>
              </a:rPr>
              <a:t>Where in the disk are we (or how far from the center are we) ?</a:t>
            </a:r>
            <a:r>
              <a:rPr lang="en-US" altLang="en-US" sz="4800" dirty="0">
                <a:ea typeface="ＭＳ Ｐゴシック" charset="-128"/>
              </a:rPr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6096000" cy="2667000"/>
          </a:xfrm>
        </p:spPr>
        <p:txBody>
          <a:bodyPr/>
          <a:lstStyle/>
          <a:p>
            <a:r>
              <a:rPr lang="en-US" altLang="en-US" sz="2600" dirty="0">
                <a:ea typeface="ＭＳ Ｐゴシック" charset="-128"/>
              </a:rPr>
              <a:t>Globular clusters (1000s of stars that were all born from the same cloud at the same time) are distributed uniformly around the Milky Way.</a:t>
            </a:r>
          </a:p>
          <a:p>
            <a:r>
              <a:rPr lang="en-US" altLang="en-US" sz="2600" dirty="0">
                <a:ea typeface="ＭＳ Ｐゴシック" charset="-128"/>
              </a:rPr>
              <a:t>The center of this distribution is located at the galactic center.</a:t>
            </a:r>
          </a:p>
        </p:txBody>
      </p:sp>
      <p:pic>
        <p:nvPicPr>
          <p:cNvPr id="36867" name="Picture 4" descr="globularclu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9048"/>
          <a:stretch>
            <a:fillRect/>
          </a:stretch>
        </p:blipFill>
        <p:spPr bwMode="auto">
          <a:xfrm>
            <a:off x="7696200" y="1600200"/>
            <a:ext cx="297180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969251" y="1184276"/>
            <a:ext cx="2424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Globular Cluster M13</a:t>
            </a:r>
          </a:p>
        </p:txBody>
      </p:sp>
      <p:grpSp>
        <p:nvGrpSpPr>
          <p:cNvPr id="36869" name="Group 6"/>
          <p:cNvGrpSpPr>
            <a:grpSpLocks/>
          </p:cNvGrpSpPr>
          <p:nvPr/>
        </p:nvGrpSpPr>
        <p:grpSpPr bwMode="auto">
          <a:xfrm>
            <a:off x="1524000" y="3906838"/>
            <a:ext cx="7924800" cy="2862262"/>
            <a:chOff x="0" y="2461"/>
            <a:chExt cx="4992" cy="1803"/>
          </a:xfrm>
        </p:grpSpPr>
        <p:pic>
          <p:nvPicPr>
            <p:cNvPr id="36870" name="Picture 7" descr="galaxynosu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711" b="35323"/>
            <a:stretch>
              <a:fillRect/>
            </a:stretch>
          </p:blipFill>
          <p:spPr bwMode="auto">
            <a:xfrm>
              <a:off x="0" y="2461"/>
              <a:ext cx="4992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4" name="Freeform 8"/>
            <p:cNvSpPr>
              <a:spLocks/>
            </p:cNvSpPr>
            <p:nvPr/>
          </p:nvSpPr>
          <p:spPr bwMode="auto">
            <a:xfrm>
              <a:off x="104" y="2512"/>
              <a:ext cx="4784" cy="1664"/>
            </a:xfrm>
            <a:custGeom>
              <a:avLst/>
              <a:gdLst>
                <a:gd name="T0" fmla="*/ 72 w 4784"/>
                <a:gd name="T1" fmla="*/ 784 h 1664"/>
                <a:gd name="T2" fmla="*/ 696 w 4784"/>
                <a:gd name="T3" fmla="*/ 304 h 1664"/>
                <a:gd name="T4" fmla="*/ 2424 w 4784"/>
                <a:gd name="T5" fmla="*/ 16 h 1664"/>
                <a:gd name="T6" fmla="*/ 4200 w 4784"/>
                <a:gd name="T7" fmla="*/ 400 h 1664"/>
                <a:gd name="T8" fmla="*/ 4680 w 4784"/>
                <a:gd name="T9" fmla="*/ 928 h 1664"/>
                <a:gd name="T10" fmla="*/ 3576 w 4784"/>
                <a:gd name="T11" fmla="*/ 1552 h 1664"/>
                <a:gd name="T12" fmla="*/ 1368 w 4784"/>
                <a:gd name="T13" fmla="*/ 1600 h 1664"/>
                <a:gd name="T14" fmla="*/ 264 w 4784"/>
                <a:gd name="T15" fmla="*/ 1264 h 1664"/>
                <a:gd name="T16" fmla="*/ 72 w 4784"/>
                <a:gd name="T17" fmla="*/ 784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4" h="1664">
                  <a:moveTo>
                    <a:pt x="72" y="784"/>
                  </a:moveTo>
                  <a:cubicBezTo>
                    <a:pt x="144" y="624"/>
                    <a:pt x="304" y="432"/>
                    <a:pt x="696" y="304"/>
                  </a:cubicBezTo>
                  <a:cubicBezTo>
                    <a:pt x="1088" y="176"/>
                    <a:pt x="1840" y="0"/>
                    <a:pt x="2424" y="16"/>
                  </a:cubicBezTo>
                  <a:cubicBezTo>
                    <a:pt x="3008" y="32"/>
                    <a:pt x="3824" y="248"/>
                    <a:pt x="4200" y="400"/>
                  </a:cubicBezTo>
                  <a:cubicBezTo>
                    <a:pt x="4576" y="552"/>
                    <a:pt x="4784" y="736"/>
                    <a:pt x="4680" y="928"/>
                  </a:cubicBezTo>
                  <a:cubicBezTo>
                    <a:pt x="4576" y="1120"/>
                    <a:pt x="4128" y="1440"/>
                    <a:pt x="3576" y="1552"/>
                  </a:cubicBezTo>
                  <a:cubicBezTo>
                    <a:pt x="3024" y="1664"/>
                    <a:pt x="1920" y="1648"/>
                    <a:pt x="1368" y="1600"/>
                  </a:cubicBezTo>
                  <a:cubicBezTo>
                    <a:pt x="816" y="1552"/>
                    <a:pt x="480" y="1400"/>
                    <a:pt x="264" y="1264"/>
                  </a:cubicBezTo>
                  <a:cubicBezTo>
                    <a:pt x="48" y="1128"/>
                    <a:pt x="0" y="944"/>
                    <a:pt x="72" y="784"/>
                  </a:cubicBez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52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854200" y="1295400"/>
            <a:ext cx="8763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000">
                <a:ea typeface="ＭＳ Ｐゴシック" charset="0"/>
                <a:cs typeface="ＭＳ Ｐゴシック" charset="0"/>
              </a:rPr>
              <a:t>	</a:t>
            </a:r>
            <a:r>
              <a:rPr lang="en-US" sz="2400">
                <a:ea typeface="ＭＳ Ｐゴシック" charset="0"/>
                <a:cs typeface="ＭＳ Ｐゴシック" charset="0"/>
              </a:rPr>
              <a:t>In 1917, Harlow Shapley plotted the distribution of globular clusters in the Milky Way in an effort to learn our location within the Galaxy.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>
                <a:ea typeface="ＭＳ Ｐゴシック" charset="0"/>
                <a:cs typeface="ＭＳ Ｐゴシック" charset="0"/>
              </a:rPr>
              <a:t>	</a:t>
            </a:r>
            <a:r>
              <a:rPr lang="en-US" sz="2800" b="1">
                <a:ea typeface="ＭＳ Ｐゴシック" charset="0"/>
                <a:cs typeface="ＭＳ Ｐゴシック" charset="0"/>
              </a:rPr>
              <a:t>The center (maximum) of the distribution of globular cluster shows us where the center of the galaxy is</a:t>
            </a:r>
            <a:r>
              <a:rPr lang="en-US" sz="2400">
                <a:ea typeface="ＭＳ Ｐゴシック" charset="0"/>
                <a:cs typeface="ＭＳ Ｐゴシック" charset="0"/>
              </a:rPr>
              <a:t>.</a:t>
            </a:r>
          </a:p>
        </p:txBody>
      </p:sp>
      <p:pic>
        <p:nvPicPr>
          <p:cNvPr id="37890" name="Picture 4" descr="shapl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1"/>
          <a:stretch>
            <a:fillRect/>
          </a:stretch>
        </p:blipFill>
        <p:spPr bwMode="auto">
          <a:xfrm>
            <a:off x="5562601" y="3810000"/>
            <a:ext cx="41513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7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>
                <a:ea typeface="ＭＳ Ｐゴシック" charset="-128"/>
              </a:rPr>
              <a:t>Where in the disk are we (or how far from the center are we) ? </a:t>
            </a:r>
          </a:p>
        </p:txBody>
      </p:sp>
    </p:spTree>
    <p:extLst>
      <p:ext uri="{BB962C8B-B14F-4D97-AF65-F5344CB8AC3E}">
        <p14:creationId xmlns:p14="http://schemas.microsoft.com/office/powerpoint/2010/main" val="22725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9144000" cy="17526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400" dirty="0"/>
              <a:t>We know we are not in the center of our solar system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400" dirty="0"/>
              <a:t>AND We know we are not in the center of our galaxy</a:t>
            </a:r>
          </a:p>
          <a:p>
            <a:pPr lvl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1800" dirty="0"/>
              <a:t>(We are also NOT in the center of the universe, but that will come later)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b="1" dirty="0"/>
              <a:t>We are located in the disk about 25,000 </a:t>
            </a:r>
            <a:r>
              <a:rPr lang="en-US" b="1" dirty="0" err="1"/>
              <a:t>ly</a:t>
            </a:r>
            <a:r>
              <a:rPr lang="en-US" b="1" dirty="0"/>
              <a:t> out from the center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</p:txBody>
      </p:sp>
      <p:pic>
        <p:nvPicPr>
          <p:cNvPr id="38914" name="Picture 4" descr="galaxys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76"/>
          <a:stretch>
            <a:fillRect/>
          </a:stretch>
        </p:blipFill>
        <p:spPr bwMode="auto">
          <a:xfrm>
            <a:off x="1524000" y="3484564"/>
            <a:ext cx="9144000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>
                <a:ea typeface="ＭＳ Ｐゴシック" charset="-128"/>
              </a:rPr>
              <a:t>Where in the disk are we (or how far from the center are we) ? </a:t>
            </a:r>
          </a:p>
        </p:txBody>
      </p:sp>
    </p:spTree>
    <p:extLst>
      <p:ext uri="{BB962C8B-B14F-4D97-AF65-F5344CB8AC3E}">
        <p14:creationId xmlns:p14="http://schemas.microsoft.com/office/powerpoint/2010/main" val="132936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387</Words>
  <Application>Microsoft Macintosh PowerPoint</Application>
  <PresentationFormat>Widescreen</PresentationFormat>
  <Paragraphs>40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Milky Way  and a sense of distance</vt:lpstr>
      <vt:lpstr>PowerPoint Presentation</vt:lpstr>
      <vt:lpstr>Our Milky Way Galaxy</vt:lpstr>
      <vt:lpstr>Which is our view of the Milky Way?</vt:lpstr>
      <vt:lpstr>Which is our view of the Milky Way?</vt:lpstr>
      <vt:lpstr>Where (in the disk) are we?</vt:lpstr>
      <vt:lpstr>Where in the disk are we (or how far from the center are we) ? </vt:lpstr>
      <vt:lpstr>Where in the disk are we (or how far from the center are we) ? </vt:lpstr>
      <vt:lpstr>Where in the disk are we (or how far from the center are we) ?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Milky Way  and a sense of distance</dc:title>
  <dc:creator>Wang, Ji</dc:creator>
  <cp:lastModifiedBy>Wang, Ji</cp:lastModifiedBy>
  <cp:revision>1</cp:revision>
  <dcterms:created xsi:type="dcterms:W3CDTF">2023-08-30T13:24:43Z</dcterms:created>
  <dcterms:modified xsi:type="dcterms:W3CDTF">2023-08-30T13:35:28Z</dcterms:modified>
</cp:coreProperties>
</file>