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8" r:id="rId3"/>
    <p:sldId id="287" r:id="rId4"/>
    <p:sldId id="294" r:id="rId5"/>
    <p:sldId id="298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a06da80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a06da80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0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2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3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76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a06da801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a06da801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7b8313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7b8313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8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73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2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68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0f88e29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0f88e29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 rot="10800000">
            <a:off x="-57" y="2495550"/>
            <a:ext cx="9136200" cy="0"/>
          </a:xfrm>
          <a:prstGeom prst="straightConnector1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0900" y="1503075"/>
            <a:ext cx="75222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  <a:defRPr sz="32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0900" y="2465625"/>
            <a:ext cx="7522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C343D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833700" y="2002200"/>
            <a:ext cx="7476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FFFFF"/>
                </a:solidFill>
              </a:rPr>
              <a:t>Test</a:t>
            </a:r>
            <a:endParaRPr sz="4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89620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Char char="●"/>
              <a:defRPr sz="3200" b="1">
                <a:solidFill>
                  <a:srgbClr val="07376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265500" y="288452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100"/>
              <a:buNone/>
              <a:defRPr sz="2100" b="1">
                <a:solidFill>
                  <a:srgbClr val="0C343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4550" y="2658150"/>
            <a:ext cx="487097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475100" y="4808350"/>
            <a:ext cx="1357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99999"/>
                </a:solidFill>
              </a:rPr>
              <a:t>MeDA</a:t>
            </a:r>
            <a:endParaRPr sz="1000"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hite">
  <p:cSld name="Blank whit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頁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867600" y="4777300"/>
            <a:ext cx="740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Put citation information here</a:t>
            </a:r>
            <a:endParaRPr sz="1000"/>
          </a:p>
        </p:txBody>
      </p:sp>
      <p:sp>
        <p:nvSpPr>
          <p:cNvPr id="15" name="Google Shape;15;p3"/>
          <p:cNvSpPr txBox="1"/>
          <p:nvPr/>
        </p:nvSpPr>
        <p:spPr>
          <a:xfrm>
            <a:off x="1177650" y="264125"/>
            <a:ext cx="67887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80000"/>
                </a:solidFill>
              </a:rPr>
              <a:t>Title</a:t>
            </a:r>
            <a:endParaRPr sz="1800" b="1">
              <a:solidFill>
                <a:srgbClr val="980000"/>
              </a:solidFill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Aaa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Bbb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・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頁 1">
  <p:cSld name="CUSTOM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177650" y="264125"/>
            <a:ext cx="67887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80000"/>
                </a:solidFill>
              </a:rPr>
              <a:t>Title</a:t>
            </a:r>
            <a:endParaRPr sz="18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8480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999999"/>
                </a:solidFill>
              </a:rPr>
              <a:t>‹#›</a:t>
            </a:fld>
            <a:endParaRPr sz="1000" b="1">
              <a:solidFill>
                <a:srgbClr val="999999"/>
              </a:solidFill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6090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822192" y="2274200"/>
            <a:ext cx="28149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0" b="1">
                <a:solidFill>
                  <a:srgbClr val="FFFFFF"/>
                </a:solidFill>
              </a:rPr>
              <a:t>E</a:t>
            </a:r>
            <a:endParaRPr sz="24000" b="1">
              <a:solidFill>
                <a:srgbClr val="FFFFFF"/>
              </a:solidFill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329100" y="67250"/>
            <a:ext cx="2814900" cy="50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34343"/>
                </a:solidFill>
              </a:rPr>
              <a:t>Medical AI</a:t>
            </a:r>
            <a:endParaRPr sz="22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980000"/>
                </a:solidFill>
              </a:rPr>
              <a:t>Essential </a:t>
            </a:r>
            <a:endParaRPr sz="2200"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980000"/>
                </a:solidFill>
              </a:rPr>
              <a:t>Elements</a:t>
            </a:r>
            <a:endParaRPr sz="2200"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3"/>
          </p:nvPr>
        </p:nvSpPr>
        <p:spPr>
          <a:xfrm>
            <a:off x="1537800" y="219325"/>
            <a:ext cx="60684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3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4"/>
          </p:nvPr>
        </p:nvSpPr>
        <p:spPr>
          <a:xfrm>
            <a:off x="1537800" y="219325"/>
            <a:ext cx="60684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72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  <a:defRPr sz="29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537800" y="214900"/>
            <a:ext cx="60684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1537800" y="214900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 b="1">
                <a:solidFill>
                  <a:srgbClr val="999999"/>
                </a:solidFill>
              </a:defRPr>
            </a:lvl1pPr>
            <a:lvl2pPr lvl="1" algn="r" rtl="0">
              <a:buNone/>
              <a:defRPr sz="1000" b="1">
                <a:solidFill>
                  <a:srgbClr val="999999"/>
                </a:solidFill>
              </a:defRPr>
            </a:lvl2pPr>
            <a:lvl3pPr lvl="2" algn="r" rtl="0">
              <a:buNone/>
              <a:defRPr sz="1000" b="1">
                <a:solidFill>
                  <a:srgbClr val="999999"/>
                </a:solidFill>
              </a:defRPr>
            </a:lvl3pPr>
            <a:lvl4pPr lvl="3" algn="r" rtl="0">
              <a:buNone/>
              <a:defRPr sz="1000" b="1">
                <a:solidFill>
                  <a:srgbClr val="999999"/>
                </a:solidFill>
              </a:defRPr>
            </a:lvl4pPr>
            <a:lvl5pPr lvl="4" algn="r" rtl="0">
              <a:buNone/>
              <a:defRPr sz="1000" b="1">
                <a:solidFill>
                  <a:srgbClr val="999999"/>
                </a:solidFill>
              </a:defRPr>
            </a:lvl5pPr>
            <a:lvl6pPr lvl="5" algn="r" rtl="0">
              <a:buNone/>
              <a:defRPr sz="1000" b="1">
                <a:solidFill>
                  <a:srgbClr val="999999"/>
                </a:solidFill>
              </a:defRPr>
            </a:lvl6pPr>
            <a:lvl7pPr lvl="6" algn="r" rtl="0">
              <a:buNone/>
              <a:defRPr sz="1000" b="1">
                <a:solidFill>
                  <a:srgbClr val="999999"/>
                </a:solidFill>
              </a:defRPr>
            </a:lvl7pPr>
            <a:lvl8pPr lvl="7" algn="r" rtl="0">
              <a:buNone/>
              <a:defRPr sz="1000" b="1">
                <a:solidFill>
                  <a:srgbClr val="999999"/>
                </a:solidFill>
              </a:defRPr>
            </a:lvl8pPr>
            <a:lvl9pPr lvl="8" algn="r" rtl="0">
              <a:buNone/>
              <a:defRPr sz="1000" b="1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7398900" y="4808351"/>
            <a:ext cx="1357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99999"/>
                </a:solidFill>
              </a:rPr>
              <a:t>MeDA</a:t>
            </a:r>
            <a:endParaRPr sz="1000" b="1">
              <a:solidFill>
                <a:srgbClr val="99999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810900" y="1519425"/>
            <a:ext cx="75222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Pineapple Growing Stage Classification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810900" y="2465625"/>
            <a:ext cx="7522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12/28/2022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187025" y="3617425"/>
            <a:ext cx="3329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300" b="1" dirty="0"/>
              <a:t>吳松濤</a:t>
            </a:r>
            <a:endParaRPr lang="en-US"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434343"/>
                </a:solidFill>
              </a:rPr>
              <a:t>Department of Biomechatronic Engineering</a:t>
            </a:r>
            <a:br>
              <a:rPr lang="en-US" sz="1000" dirty="0">
                <a:solidFill>
                  <a:srgbClr val="434343"/>
                </a:solidFill>
              </a:rPr>
            </a:br>
            <a:r>
              <a:rPr lang="en-US" sz="1000" dirty="0">
                <a:solidFill>
                  <a:srgbClr val="434343"/>
                </a:solidFill>
              </a:rPr>
              <a:t>National Taiwan University</a:t>
            </a: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980" y="3579558"/>
            <a:ext cx="757120" cy="68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017B5D-4122-5901-7136-9B6E13F2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6" y="1917749"/>
            <a:ext cx="4019769" cy="2763592"/>
          </a:xfrm>
          <a:prstGeom prst="rect">
            <a:avLst/>
          </a:prstGeom>
        </p:spPr>
      </p:pic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Result</a:t>
            </a:r>
            <a:endParaRPr lang="en-US" dirty="0">
              <a:solidFill>
                <a:srgbClr val="980000"/>
              </a:solidFill>
            </a:endParaRPr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1070D55A-BEA8-D539-1CD3-10E86EE5101D}"/>
              </a:ext>
            </a:extLst>
          </p:cNvPr>
          <p:cNvSpPr txBox="1">
            <a:spLocks/>
          </p:cNvSpPr>
          <p:nvPr/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Architecture: Efficient b3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AdamW</a:t>
            </a:r>
            <a:r>
              <a:rPr lang="en-US" dirty="0"/>
              <a:t> (Weight Decay=0.02)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Accuracy: 94%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91F119C-15B9-6580-66CF-6EA428C0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3144"/>
            <a:ext cx="4152296" cy="27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Confusion Matrix</a:t>
            </a:r>
            <a:endParaRPr lang="en-US" dirty="0">
              <a:solidFill>
                <a:srgbClr val="980000"/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5CD3DC-D723-2A63-31BA-9390D739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6" y="523025"/>
            <a:ext cx="7070798" cy="41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CEBD92A-B419-C22D-0E48-763BF5E1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09" y="1869890"/>
            <a:ext cx="4152297" cy="2854704"/>
          </a:xfrm>
          <a:prstGeom prst="rect">
            <a:avLst/>
          </a:prstGeom>
        </p:spPr>
      </p:pic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Result</a:t>
            </a:r>
            <a:endParaRPr lang="en-US" dirty="0">
              <a:solidFill>
                <a:srgbClr val="980000"/>
              </a:solidFill>
            </a:endParaRPr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1070D55A-BEA8-D539-1CD3-10E86EE5101D}"/>
              </a:ext>
            </a:extLst>
          </p:cNvPr>
          <p:cNvSpPr txBox="1">
            <a:spLocks/>
          </p:cNvSpPr>
          <p:nvPr/>
        </p:nvSpPr>
        <p:spPr>
          <a:xfrm>
            <a:off x="311700" y="827475"/>
            <a:ext cx="8520600" cy="21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Architecture: Efficient b0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AdamW</a:t>
            </a:r>
            <a:r>
              <a:rPr lang="en-US" dirty="0"/>
              <a:t> (Weight Decay=0.001)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Accuracy</a:t>
            </a:r>
            <a:r>
              <a:rPr lang="en-US"/>
              <a:t>: 95%</a:t>
            </a:r>
            <a:endParaRPr lang="en-US" dirty="0"/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B410264-B97F-609B-D29F-58EAE76C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394" y="1869890"/>
            <a:ext cx="4152297" cy="28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Confusion Matrix</a:t>
            </a:r>
            <a:endParaRPr lang="en-US" dirty="0">
              <a:solidFill>
                <a:srgbClr val="980000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A1BE62-9E88-8BF5-BCBC-09FE4B93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07" y="856635"/>
            <a:ext cx="6274385" cy="36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265500" y="28845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265500" y="89620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999999"/>
                </a:solidFill>
              </a:rPr>
              <a:t>14</a:t>
            </a:fld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80000"/>
                </a:solidFill>
              </a:rPr>
              <a:t>Outline</a:t>
            </a:r>
            <a:endParaRPr dirty="0">
              <a:solidFill>
                <a:srgbClr val="980000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Method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Result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Discuss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Method</a:t>
            </a:r>
            <a:endParaRPr lang="en-US" dirty="0">
              <a:solidFill>
                <a:srgbClr val="980000"/>
              </a:solidFill>
            </a:endParaRPr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9420651C-AB90-ECF5-5FD0-D187EC098A46}"/>
              </a:ext>
            </a:extLst>
          </p:cNvPr>
          <p:cNvSpPr txBox="1">
            <a:spLocks/>
          </p:cNvSpPr>
          <p:nvPr/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Architecture: </a:t>
            </a:r>
            <a:r>
              <a:rPr lang="en-US" dirty="0" err="1"/>
              <a:t>EfficientNet</a:t>
            </a:r>
            <a:r>
              <a:rPr lang="en-US" dirty="0"/>
              <a:t> b0 vs. b3 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Data Argumentation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Early Stopping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Class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dirty="0"/>
              <a:t>Stratification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Optimizer: </a:t>
            </a:r>
            <a:r>
              <a:rPr lang="en-US" dirty="0" err="1"/>
              <a:t>AdamW</a:t>
            </a:r>
            <a:r>
              <a:rPr lang="en-US" dirty="0"/>
              <a:t> (Weight Decay 0.001 vs. 0.02)</a:t>
            </a:r>
          </a:p>
        </p:txBody>
      </p:sp>
    </p:spTree>
    <p:extLst>
      <p:ext uri="{BB962C8B-B14F-4D97-AF65-F5344CB8AC3E}">
        <p14:creationId xmlns:p14="http://schemas.microsoft.com/office/powerpoint/2010/main" val="47091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Method -</a:t>
            </a:r>
            <a:r>
              <a:rPr lang="zh-TW" altLang="en-US" dirty="0">
                <a:solidFill>
                  <a:srgbClr val="980000"/>
                </a:solidFill>
              </a:rPr>
              <a:t> </a:t>
            </a:r>
            <a:r>
              <a:rPr lang="en-US" altLang="zh-TW" dirty="0" err="1">
                <a:solidFill>
                  <a:srgbClr val="980000"/>
                </a:solidFill>
              </a:rPr>
              <a:t>EfficientNet</a:t>
            </a:r>
            <a:endParaRPr lang="en-US" dirty="0">
              <a:solidFill>
                <a:srgbClr val="980000"/>
              </a:solidFill>
            </a:endParaRPr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9420651C-AB90-ECF5-5FD0-D187EC098A46}"/>
              </a:ext>
            </a:extLst>
          </p:cNvPr>
          <p:cNvSpPr txBox="1">
            <a:spLocks/>
          </p:cNvSpPr>
          <p:nvPr/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EfficientNet</a:t>
            </a:r>
            <a:r>
              <a:rPr lang="en-US" dirty="0"/>
              <a:t> (2019)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s-ES" dirty="0" err="1"/>
              <a:t>Mingxing</a:t>
            </a:r>
            <a:r>
              <a:rPr lang="es-ES" dirty="0"/>
              <a:t> Tan &amp; </a:t>
            </a:r>
            <a:r>
              <a:rPr lang="es-ES" dirty="0" err="1"/>
              <a:t>Quoc</a:t>
            </a:r>
            <a:r>
              <a:rPr lang="es-ES" dirty="0"/>
              <a:t> V. Le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endParaRPr lang="es-ES" dirty="0"/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Advantages: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High accuracy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Efficient &amp; Small model size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Systematic and consistent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6CFE7-35B6-D7ED-4462-21659030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3" y="1029402"/>
            <a:ext cx="4016401" cy="30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Acc. curve: </a:t>
            </a:r>
            <a:r>
              <a:rPr lang="en-US" altLang="zh-TW" dirty="0" err="1">
                <a:solidFill>
                  <a:srgbClr val="980000"/>
                </a:solidFill>
              </a:rPr>
              <a:t>EfficientNet</a:t>
            </a:r>
            <a:r>
              <a:rPr lang="en-US" altLang="zh-TW" dirty="0">
                <a:solidFill>
                  <a:srgbClr val="980000"/>
                </a:solidFill>
              </a:rPr>
              <a:t> b0 vs. b3 (Weight Decay=0.001)</a:t>
            </a:r>
            <a:endParaRPr lang="en-US" dirty="0">
              <a:solidFill>
                <a:srgbClr val="980000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E72CEB5-BCE9-E446-CBC9-696D0B60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71" y="1449255"/>
            <a:ext cx="3879662" cy="26672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EDA02DF-B142-AD22-4A3A-7FA36CA2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6" y="1449256"/>
            <a:ext cx="3879661" cy="26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Training Process</a:t>
            </a:r>
            <a:endParaRPr lang="en-US" dirty="0">
              <a:solidFill>
                <a:srgbClr val="980000"/>
              </a:solidFill>
            </a:endParaRPr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9420651C-AB90-ECF5-5FD0-D187EC098A46}"/>
              </a:ext>
            </a:extLst>
          </p:cNvPr>
          <p:cNvSpPr txBox="1">
            <a:spLocks/>
          </p:cNvSpPr>
          <p:nvPr/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Data Argumentation: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Random Horizontal Flip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Random Vertical Flip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Random Rotation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Color Jitter</a:t>
            </a:r>
          </a:p>
          <a:p>
            <a:pPr marL="482600" indent="-342900" algn="l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dirty="0"/>
              <a:t>50% chance of being applied to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6517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Training Process – Training set (80%) vs. Test set (20%)</a:t>
            </a:r>
            <a:endParaRPr lang="en-US" dirty="0">
              <a:solidFill>
                <a:srgbClr val="980000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513CB3B-8DCF-7FCF-BDD8-C2AFE8D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9" y="1058854"/>
            <a:ext cx="3522657" cy="3406446"/>
          </a:xfrm>
          <a:prstGeom prst="rect">
            <a:avLst/>
          </a:prstGeom>
        </p:spPr>
      </p:pic>
      <p:pic>
        <p:nvPicPr>
          <p:cNvPr id="6" name="Picture 5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D0692A75-B366-6681-E667-C8C21E40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361" y="1093882"/>
            <a:ext cx="3522657" cy="34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3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980000"/>
                </a:solidFill>
              </a:rPr>
              <a:t>AdamW</a:t>
            </a:r>
            <a:r>
              <a:rPr lang="en-US" altLang="zh-TW" dirty="0">
                <a:solidFill>
                  <a:srgbClr val="980000"/>
                </a:solidFill>
              </a:rPr>
              <a:t>: Weight Decay 0.0001 vs. 0.02 (all in b0)</a:t>
            </a:r>
            <a:endParaRPr lang="en-US" dirty="0">
              <a:solidFill>
                <a:srgbClr val="980000"/>
              </a:solidFill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19D975-4BCB-50DA-6BBB-4AFCD529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52" y="1559406"/>
            <a:ext cx="2776684" cy="221840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B61C3A4-DA81-8D5B-3253-E5DA218E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742" y="1421761"/>
            <a:ext cx="3141406" cy="23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04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1177650" y="264125"/>
            <a:ext cx="6788700" cy="258900"/>
          </a:xfrm>
          <a:prstGeom prst="rect">
            <a:avLst/>
          </a:prstGeom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980000"/>
                </a:solidFill>
              </a:rPr>
              <a:t>Result</a:t>
            </a:r>
            <a:endParaRPr lang="en-US" dirty="0">
              <a:solidFill>
                <a:srgbClr val="980000"/>
              </a:solidFill>
            </a:endParaRPr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1070D55A-BEA8-D539-1CD3-10E86EE5101D}"/>
              </a:ext>
            </a:extLst>
          </p:cNvPr>
          <p:cNvSpPr txBox="1">
            <a:spLocks/>
          </p:cNvSpPr>
          <p:nvPr/>
        </p:nvSpPr>
        <p:spPr>
          <a:xfrm>
            <a:off x="311700" y="827475"/>
            <a:ext cx="85206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Architecture: Efficient b3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 err="1"/>
              <a:t>AdamW</a:t>
            </a:r>
            <a:r>
              <a:rPr lang="en-US" dirty="0"/>
              <a:t> (Weight Decay=0.02)</a:t>
            </a:r>
          </a:p>
          <a:p>
            <a:pPr marL="457200" indent="-317500" algn="l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03626"/>
      </p:ext>
    </p:extLst>
  </p:cSld>
  <p:clrMapOvr>
    <a:masterClrMapping/>
  </p:clrMapOvr>
</p:sld>
</file>

<file path=ppt/theme/theme1.xml><?xml version="1.0" encoding="utf-8"?>
<a:theme xmlns:a="http://schemas.openxmlformats.org/drawingml/2006/main" name="MeDA || Template || Confidential ||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201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Söhne</vt:lpstr>
      <vt:lpstr>Arial</vt:lpstr>
      <vt:lpstr>Calibri</vt:lpstr>
      <vt:lpstr>Times New Roman</vt:lpstr>
      <vt:lpstr>MeDA || Template || Confidential ||</vt:lpstr>
      <vt:lpstr>Pineapple Growing Stage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 Weekly Meeting</dc:title>
  <cp:lastModifiedBy>松濤 吳</cp:lastModifiedBy>
  <cp:revision>33</cp:revision>
  <dcterms:modified xsi:type="dcterms:W3CDTF">2022-12-28T02:13:43Z</dcterms:modified>
</cp:coreProperties>
</file>