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33.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9.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48.xml" ContentType="application/vnd.openxmlformats-officedocument.presentationml.slide+xml"/>
  <Override PartName="/ppt/slides/slide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4.xml" ContentType="application/vnd.openxmlformats-officedocument.presentationml.slideLayou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charts/colors23.xml" ContentType="application/vnd.ms-office.chartcolorstyle+xml"/>
  <Override PartName="/ppt/charts/chart3.xml" ContentType="application/vnd.openxmlformats-officedocument.drawingml.chart+xml"/>
  <Override PartName="/ppt/charts/colors2.xml" ContentType="application/vnd.ms-office.chartcolorstyle+xml"/>
  <Override PartName="/ppt/charts/style2.xml" ContentType="application/vnd.ms-office.chart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style6.xml" ContentType="application/vnd.ms-office.chartstyle+xml"/>
  <Override PartName="/ppt/charts/chart6.xml" ContentType="application/vnd.openxmlformats-officedocument.drawingml.chart+xml"/>
  <Override PartName="/ppt/charts/colors5.xml" ContentType="application/vnd.ms-office.chartcolorstyle+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1.xml" ContentType="application/vnd.ms-office.chartcolorstyle+xml"/>
  <Override PartName="/ppt/charts/style1.xml" ContentType="application/vnd.ms-office.chartstyle+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style20.xml" ContentType="application/vnd.ms-office.chartstyle+xml"/>
  <Override PartName="/ppt/charts/chart20.xml" ContentType="application/vnd.openxmlformats-officedocument.drawingml.chart+xml"/>
  <Override PartName="/ppt/charts/colors19.xml" ContentType="application/vnd.ms-office.chartcolorstyle+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style25.xml" ContentType="application/vnd.ms-office.chartstyle+xml"/>
  <Override PartName="/ppt/charts/chart25.xml" ContentType="application/vnd.openxmlformats-officedocument.drawingml.chart+xml"/>
  <Override PartName="/ppt/charts/colors24.xml" ContentType="application/vnd.ms-office.chartcolorstyle+xml"/>
  <Override PartName="/ppt/charts/chart23.xml" ContentType="application/vnd.openxmlformats-officedocument.drawingml.chart+xml"/>
  <Override PartName="/ppt/charts/style23.xml" ContentType="application/vnd.ms-office.chartstyle+xml"/>
  <Override PartName="/ppt/charts/chart24.xml" ContentType="application/vnd.openxmlformats-officedocument.drawingml.chart+xml"/>
  <Override PartName="/ppt/charts/style24.xml" ContentType="application/vnd.ms-office.chartstyle+xml"/>
  <Override PartName="/ppt/charts/chart18.xml" ContentType="application/vnd.openxmlformats-officedocument.drawingml.chart+xml"/>
  <Override PartName="/ppt/charts/colors17.xml" ContentType="application/vnd.ms-office.chartcolorstyle+xml"/>
  <Override PartName="/ppt/charts/style17.xml" ContentType="application/vnd.ms-office.chartstyle+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hart11.xml" ContentType="application/vnd.openxmlformats-officedocument.drawingml.chart+xml"/>
  <Override PartName="/ppt/charts/colors10.xml" ContentType="application/vnd.ms-office.chartcolorstyle+xml"/>
  <Override PartName="/ppt/charts/style10.xml" ContentType="application/vnd.ms-office.chart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colors15.xml" ContentType="application/vnd.ms-office.chartcolorstyle+xml"/>
  <Override PartName="/ppt/charts/style15.xml" ContentType="application/vnd.ms-office.chartstyle+xml"/>
  <Override PartName="/ppt/charts/chart15.xml" ContentType="application/vnd.openxmlformats-officedocument.drawingml.chart+xml"/>
  <Override PartName="/ppt/charts/colors13.xml" ContentType="application/vnd.ms-office.chartcolorstyle+xml"/>
  <Override PartName="/ppt/theme/theme1.xml" ContentType="application/vnd.openxmlformats-officedocument.theme+xml"/>
  <Override PartName="/ppt/charts/chart14.xml" ContentType="application/vnd.openxmlformats-officedocument.drawingml.chart+xml"/>
  <Override PartName="/ppt/charts/colors14.xml" ContentType="application/vnd.ms-office.chartcolorstyle+xml"/>
  <Override PartName="/ppt/charts/style14.xml" ContentType="application/vnd.ms-office.chartstyl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51"/>
  </p:notesMasterIdLst>
  <p:handoutMasterIdLst>
    <p:handoutMasterId r:id="rId52"/>
  </p:handoutMasterIdLst>
  <p:sldIdLst>
    <p:sldId id="256" r:id="rId2"/>
    <p:sldId id="463" r:id="rId3"/>
    <p:sldId id="627" r:id="rId4"/>
    <p:sldId id="628" r:id="rId5"/>
    <p:sldId id="640" r:id="rId6"/>
    <p:sldId id="630" r:id="rId7"/>
    <p:sldId id="642" r:id="rId8"/>
    <p:sldId id="643" r:id="rId9"/>
    <p:sldId id="644" r:id="rId10"/>
    <p:sldId id="645" r:id="rId11"/>
    <p:sldId id="646" r:id="rId12"/>
    <p:sldId id="647" r:id="rId13"/>
    <p:sldId id="648" r:id="rId14"/>
    <p:sldId id="649" r:id="rId15"/>
    <p:sldId id="650" r:id="rId16"/>
    <p:sldId id="641" r:id="rId17"/>
    <p:sldId id="639" r:id="rId18"/>
    <p:sldId id="636" r:id="rId19"/>
    <p:sldId id="637" r:id="rId20"/>
    <p:sldId id="638" r:id="rId21"/>
    <p:sldId id="635" r:id="rId22"/>
    <p:sldId id="652" r:id="rId23"/>
    <p:sldId id="654" r:id="rId24"/>
    <p:sldId id="656" r:id="rId25"/>
    <p:sldId id="655" r:id="rId26"/>
    <p:sldId id="658" r:id="rId27"/>
    <p:sldId id="659" r:id="rId28"/>
    <p:sldId id="660" r:id="rId29"/>
    <p:sldId id="661" r:id="rId30"/>
    <p:sldId id="662" r:id="rId31"/>
    <p:sldId id="663" r:id="rId32"/>
    <p:sldId id="664" r:id="rId33"/>
    <p:sldId id="665" r:id="rId34"/>
    <p:sldId id="666" r:id="rId35"/>
    <p:sldId id="667" r:id="rId36"/>
    <p:sldId id="668" r:id="rId37"/>
    <p:sldId id="669" r:id="rId38"/>
    <p:sldId id="670" r:id="rId39"/>
    <p:sldId id="671" r:id="rId40"/>
    <p:sldId id="672" r:id="rId41"/>
    <p:sldId id="629" r:id="rId42"/>
    <p:sldId id="599" r:id="rId43"/>
    <p:sldId id="560" r:id="rId44"/>
    <p:sldId id="676" r:id="rId45"/>
    <p:sldId id="677" r:id="rId46"/>
    <p:sldId id="674" r:id="rId47"/>
    <p:sldId id="675" r:id="rId48"/>
    <p:sldId id="678" r:id="rId49"/>
    <p:sldId id="522" r:id="rId50"/>
  </p:sldIdLst>
  <p:sldSz cx="9144000" cy="5143500" type="screen16x9"/>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65F656-D257-4C82-AE99-E96E40EDE6DD}">
          <p14:sldIdLst>
            <p14:sldId id="256"/>
            <p14:sldId id="463"/>
            <p14:sldId id="627"/>
            <p14:sldId id="628"/>
            <p14:sldId id="640"/>
            <p14:sldId id="630"/>
            <p14:sldId id="642"/>
            <p14:sldId id="643"/>
            <p14:sldId id="644"/>
            <p14:sldId id="645"/>
            <p14:sldId id="646"/>
            <p14:sldId id="647"/>
            <p14:sldId id="648"/>
            <p14:sldId id="649"/>
            <p14:sldId id="650"/>
            <p14:sldId id="641"/>
            <p14:sldId id="639"/>
            <p14:sldId id="636"/>
            <p14:sldId id="637"/>
            <p14:sldId id="638"/>
            <p14:sldId id="635"/>
            <p14:sldId id="652"/>
            <p14:sldId id="654"/>
            <p14:sldId id="656"/>
            <p14:sldId id="655"/>
            <p14:sldId id="658"/>
            <p14:sldId id="659"/>
            <p14:sldId id="660"/>
            <p14:sldId id="661"/>
            <p14:sldId id="662"/>
            <p14:sldId id="663"/>
            <p14:sldId id="664"/>
            <p14:sldId id="665"/>
            <p14:sldId id="666"/>
            <p14:sldId id="667"/>
            <p14:sldId id="668"/>
            <p14:sldId id="669"/>
            <p14:sldId id="670"/>
            <p14:sldId id="671"/>
            <p14:sldId id="672"/>
            <p14:sldId id="629"/>
            <p14:sldId id="599"/>
            <p14:sldId id="560"/>
            <p14:sldId id="676"/>
            <p14:sldId id="677"/>
            <p14:sldId id="674"/>
            <p14:sldId id="675"/>
            <p14:sldId id="678"/>
            <p14:sldId id="522"/>
          </p14:sldIdLst>
        </p14:section>
      </p14:sectionLst>
    </p:ext>
    <p:ext uri="{EFAFB233-063F-42B5-8137-9DF3F51BA10A}">
      <p15:sldGuideLst xmlns:p15="http://schemas.microsoft.com/office/powerpoint/2012/main">
        <p15:guide id="1" orient="horz" pos="1712">
          <p15:clr>
            <a:srgbClr val="A4A3A4"/>
          </p15:clr>
        </p15:guide>
        <p15:guide id="2" pos="2880">
          <p15:clr>
            <a:srgbClr val="A4A3A4"/>
          </p15:clr>
        </p15:guide>
        <p15:guide id="3" orient="horz" pos="146" userDrawn="1">
          <p15:clr>
            <a:srgbClr val="A4A3A4"/>
          </p15:clr>
        </p15:guide>
        <p15:guide id="4" pos="2384">
          <p15:clr>
            <a:srgbClr val="A4A3A4"/>
          </p15:clr>
        </p15:guide>
        <p15:guide id="5" orient="horz" pos="4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Carthy, Jackie" initials="MJ" lastIdx="9" clrIdx="0">
    <p:extLst>
      <p:ext uri="{19B8F6BF-5375-455C-9EA6-DF929625EA0E}">
        <p15:presenceInfo xmlns:p15="http://schemas.microsoft.com/office/powerpoint/2012/main" userId="S-1-5-21-1338325200-504760778-2079600828-72060" providerId="AD"/>
      </p:ext>
    </p:extLst>
  </p:cmAuthor>
  <p:cmAuthor id="2" name="Milissa Eagle" initials="ME" lastIdx="4" clrIdx="1">
    <p:extLst>
      <p:ext uri="{19B8F6BF-5375-455C-9EA6-DF929625EA0E}">
        <p15:presenceInfo xmlns:p15="http://schemas.microsoft.com/office/powerpoint/2012/main" userId="S-1-5-21-796845957-507921405-1417001333-29263" providerId="AD"/>
      </p:ext>
    </p:extLst>
  </p:cmAuthor>
  <p:cmAuthor id="3" name="Milissa Eagle" initials="ME [2]" lastIdx="7" clrIdx="2">
    <p:extLst>
      <p:ext uri="{19B8F6BF-5375-455C-9EA6-DF929625EA0E}">
        <p15:presenceInfo xmlns:p15="http://schemas.microsoft.com/office/powerpoint/2012/main" userId="S::Milissa.Eagle@pressganey.com::354fb015-d1fc-4d0c-bed9-aa969f2a3b51" providerId="AD"/>
      </p:ext>
    </p:extLst>
  </p:cmAuthor>
  <p:cmAuthor id="4" name="Wasilewski, May" initials="WM" lastIdx="1" clrIdx="3">
    <p:extLst>
      <p:ext uri="{19B8F6BF-5375-455C-9EA6-DF929625EA0E}">
        <p15:presenceInfo xmlns:p15="http://schemas.microsoft.com/office/powerpoint/2012/main" userId="S-1-5-21-1338325200-504760778-2079600828-3950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1"/>
    <a:srgbClr val="FFFF66"/>
    <a:srgbClr val="C0E399"/>
    <a:srgbClr val="0284BE"/>
    <a:srgbClr val="43A10F"/>
    <a:srgbClr val="DCDCDC"/>
    <a:srgbClr val="E28B0C"/>
    <a:srgbClr val="FFD243"/>
    <a:srgbClr val="FF3F3F"/>
    <a:srgbClr val="FF6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4" autoAdjust="0"/>
    <p:restoredTop sz="94542" autoAdjust="0"/>
  </p:normalViewPr>
  <p:slideViewPr>
    <p:cSldViewPr snapToGrid="0" snapToObjects="1" showGuides="1">
      <p:cViewPr varScale="1">
        <p:scale>
          <a:sx n="145" d="100"/>
          <a:sy n="145" d="100"/>
        </p:scale>
        <p:origin x="498" y="108"/>
      </p:cViewPr>
      <p:guideLst>
        <p:guide orient="horz" pos="1712"/>
        <p:guide pos="2880"/>
        <p:guide orient="horz" pos="146"/>
        <p:guide pos="2384"/>
        <p:guide orient="horz" pos="46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1" d="100"/>
          <a:sy n="71" d="100"/>
        </p:scale>
        <p:origin x="2658"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ulture%20of%20Safety.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mccarth\Downloads\ItemDetails%20(23).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mccarth\Downloads\ItemDetails%20(23).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mccarth\Downloads\ItemDetails%20(2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mccarth\Downloads\ItemDetails%20(23).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NASDATA201\SHAREDATA\NTSRVMIS05\ENGAGEMENT%20ANALYTICS\Strategic%20Design%20and%20Insights%20Team\Engagement%20Survey\2019%20Employee%20Engagement%20Survey\Results%20Phase\Results\Custom%20Reports\Standard%20Custom%20Reports\Culture%20of%20Safety\2019%20COS%20Graphs%20by%20entit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897840624593205"/>
          <c:y val="2.9100529100529099E-2"/>
          <c:w val="0.66913770294284147"/>
          <c:h val="0.94179894179894175"/>
        </c:manualLayout>
      </c:layout>
      <c:barChart>
        <c:barDir val="bar"/>
        <c:grouping val="clustered"/>
        <c:varyColors val="0"/>
        <c:ser>
          <c:idx val="0"/>
          <c:order val="0"/>
          <c:spPr>
            <a:solidFill>
              <a:schemeClr val="accent1"/>
            </a:solidFill>
            <a:ln>
              <a:noFill/>
            </a:ln>
            <a:effectLst/>
          </c:spPr>
          <c:invertIfNegative val="0"/>
          <c:dPt>
            <c:idx val="17"/>
            <c:invertIfNegative val="0"/>
            <c:bubble3D val="0"/>
            <c:spPr>
              <a:solidFill>
                <a:srgbClr val="00B0F0"/>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'Final Response Rates'!$L$1:$L$30</c:f>
              <c:strCache>
                <c:ptCount val="30"/>
                <c:pt idx="0">
                  <c:v>Mather  (n=1391)</c:v>
                </c:pt>
                <c:pt idx="1">
                  <c:v>South Oaks  (n=651)</c:v>
                </c:pt>
                <c:pt idx="2">
                  <c:v>Feinstein (n=430)</c:v>
                </c:pt>
                <c:pt idx="3">
                  <c:v>Stern (n=438)</c:v>
                </c:pt>
                <c:pt idx="4">
                  <c:v>Lenox Hill  (n=2880)</c:v>
                </c:pt>
                <c:pt idx="5">
                  <c:v>LIJMC (n=4091)</c:v>
                </c:pt>
                <c:pt idx="6">
                  <c:v>NSUH (n=4790)</c:v>
                </c:pt>
                <c:pt idx="7">
                  <c:v>SIUH (n=4663)</c:v>
                </c:pt>
                <c:pt idx="8">
                  <c:v>Forest Hills (n=1220)</c:v>
                </c:pt>
                <c:pt idx="9">
                  <c:v>MEETH (n=292)</c:v>
                </c:pt>
                <c:pt idx="10">
                  <c:v>NWHome (n=1141)</c:v>
                </c:pt>
                <c:pt idx="11">
                  <c:v>Core Labs (n=1136)</c:v>
                </c:pt>
                <c:pt idx="12">
                  <c:v>Orzac (n=259)</c:v>
                </c:pt>
                <c:pt idx="13">
                  <c:v>Phelps  (n=1392)</c:v>
                </c:pt>
                <c:pt idx="14">
                  <c:v>Southside  (n=2090)</c:v>
                </c:pt>
                <c:pt idx="15">
                  <c:v>Zucker (n=905)</c:v>
                </c:pt>
                <c:pt idx="16">
                  <c:v>Hospice  (n=267)</c:v>
                </c:pt>
                <c:pt idx="17">
                  <c:v>Northwell Health  (n=51670)</c:v>
                </c:pt>
                <c:pt idx="18">
                  <c:v>LHGV (n=153)</c:v>
                </c:pt>
                <c:pt idx="19">
                  <c:v>Valley Stream (n=1049)</c:v>
                </c:pt>
                <c:pt idx="20">
                  <c:v>NWH (n=1412)</c:v>
                </c:pt>
                <c:pt idx="21">
                  <c:v>Ambulatory  (n=7322)</c:v>
                </c:pt>
                <c:pt idx="22">
                  <c:v>Huntington  (n=1690)</c:v>
                </c:pt>
                <c:pt idx="23">
                  <c:v>Cohen (n=1324)</c:v>
                </c:pt>
                <c:pt idx="24">
                  <c:v>Glen Cove  (n=788)</c:v>
                </c:pt>
                <c:pt idx="25">
                  <c:v>Plainview  (n=1057)</c:v>
                </c:pt>
                <c:pt idx="26">
                  <c:v>PBMC (n=1238)</c:v>
                </c:pt>
                <c:pt idx="27">
                  <c:v>Syosset  (n=717)</c:v>
                </c:pt>
                <c:pt idx="28">
                  <c:v>Shared Services (n=6516)</c:v>
                </c:pt>
                <c:pt idx="29">
                  <c:v>STARS (n=368)</c:v>
                </c:pt>
              </c:strCache>
            </c:strRef>
          </c:cat>
          <c:val>
            <c:numRef>
              <c:f>'Final Response Rates'!$M$1:$M$30</c:f>
              <c:numCache>
                <c:formatCode>0%</c:formatCode>
                <c:ptCount val="30"/>
                <c:pt idx="0">
                  <c:v>0.66</c:v>
                </c:pt>
                <c:pt idx="1">
                  <c:v>0.76</c:v>
                </c:pt>
                <c:pt idx="2">
                  <c:v>0.79</c:v>
                </c:pt>
                <c:pt idx="3">
                  <c:v>0.83</c:v>
                </c:pt>
                <c:pt idx="4">
                  <c:v>0.85</c:v>
                </c:pt>
                <c:pt idx="5">
                  <c:v>0.85</c:v>
                </c:pt>
                <c:pt idx="6">
                  <c:v>0.86</c:v>
                </c:pt>
                <c:pt idx="7">
                  <c:v>0.86</c:v>
                </c:pt>
                <c:pt idx="8">
                  <c:v>0.87</c:v>
                </c:pt>
                <c:pt idx="9">
                  <c:v>0.87</c:v>
                </c:pt>
                <c:pt idx="10">
                  <c:v>0.87</c:v>
                </c:pt>
                <c:pt idx="11">
                  <c:v>0.87</c:v>
                </c:pt>
                <c:pt idx="12">
                  <c:v>0.87</c:v>
                </c:pt>
                <c:pt idx="13">
                  <c:v>0.87</c:v>
                </c:pt>
                <c:pt idx="14">
                  <c:v>0.87</c:v>
                </c:pt>
                <c:pt idx="15">
                  <c:v>0.87</c:v>
                </c:pt>
                <c:pt idx="16">
                  <c:v>0.89</c:v>
                </c:pt>
                <c:pt idx="17">
                  <c:v>0.89</c:v>
                </c:pt>
                <c:pt idx="18">
                  <c:v>0.91</c:v>
                </c:pt>
                <c:pt idx="19">
                  <c:v>0.91</c:v>
                </c:pt>
                <c:pt idx="20">
                  <c:v>0.92</c:v>
                </c:pt>
                <c:pt idx="21">
                  <c:v>0.93</c:v>
                </c:pt>
                <c:pt idx="22">
                  <c:v>0.94</c:v>
                </c:pt>
                <c:pt idx="23">
                  <c:v>0.95</c:v>
                </c:pt>
                <c:pt idx="24">
                  <c:v>0.95</c:v>
                </c:pt>
                <c:pt idx="25">
                  <c:v>0.95</c:v>
                </c:pt>
                <c:pt idx="26">
                  <c:v>0.96</c:v>
                </c:pt>
                <c:pt idx="27">
                  <c:v>0.96</c:v>
                </c:pt>
                <c:pt idx="28">
                  <c:v>0.97</c:v>
                </c:pt>
                <c:pt idx="29">
                  <c:v>0.99</c:v>
                </c:pt>
              </c:numCache>
            </c:numRef>
          </c:val>
        </c:ser>
        <c:dLbls>
          <c:showLegendKey val="0"/>
          <c:showVal val="0"/>
          <c:showCatName val="0"/>
          <c:showSerName val="0"/>
          <c:showPercent val="0"/>
          <c:showBubbleSize val="0"/>
        </c:dLbls>
        <c:gapWidth val="182"/>
        <c:axId val="616769880"/>
        <c:axId val="616770272"/>
      </c:barChart>
      <c:catAx>
        <c:axId val="616769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30" b="0" i="0" u="none" strike="noStrike" kern="1200" baseline="0">
                <a:solidFill>
                  <a:schemeClr val="tx1">
                    <a:lumMod val="65000"/>
                    <a:lumOff val="35000"/>
                  </a:schemeClr>
                </a:solidFill>
                <a:latin typeface="+mn-lt"/>
                <a:ea typeface="+mn-ea"/>
                <a:cs typeface="+mn-cs"/>
              </a:defRPr>
            </a:pPr>
            <a:endParaRPr lang="en-US"/>
          </a:p>
        </c:txPr>
        <c:crossAx val="616770272"/>
        <c:crosses val="autoZero"/>
        <c:auto val="1"/>
        <c:lblAlgn val="ctr"/>
        <c:lblOffset val="100"/>
        <c:noMultiLvlLbl val="0"/>
      </c:catAx>
      <c:valAx>
        <c:axId val="616770272"/>
        <c:scaling>
          <c:orientation val="minMax"/>
          <c:max val="1"/>
        </c:scaling>
        <c:delete val="1"/>
        <c:axPos val="b"/>
        <c:numFmt formatCode="0%" sourceLinked="1"/>
        <c:majorTickMark val="none"/>
        <c:minorTickMark val="none"/>
        <c:tickLblPos val="nextTo"/>
        <c:crossAx val="61676988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Entity'!$D$1</c:f>
              <c:strCache>
                <c:ptCount val="1"/>
                <c:pt idx="0">
                  <c:v>Freely speak up if they see something that may negatively affect patient care.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Entity'!$D$2:$D$32</c:f>
              <c:numCache>
                <c:formatCode>0.00</c:formatCode>
                <c:ptCount val="31"/>
                <c:pt idx="0" formatCode="General">
                  <c:v>4.1800000000000006</c:v>
                </c:pt>
                <c:pt idx="1">
                  <c:v>4.28</c:v>
                </c:pt>
                <c:pt idx="2">
                  <c:v>4.3</c:v>
                </c:pt>
                <c:pt idx="3">
                  <c:v>4.33</c:v>
                </c:pt>
                <c:pt idx="4">
                  <c:v>4.3</c:v>
                </c:pt>
                <c:pt idx="5">
                  <c:v>4.26</c:v>
                </c:pt>
                <c:pt idx="6">
                  <c:v>4.4400000000000004</c:v>
                </c:pt>
                <c:pt idx="7">
                  <c:v>4.34</c:v>
                </c:pt>
                <c:pt idx="8">
                  <c:v>4.49</c:v>
                </c:pt>
                <c:pt idx="9">
                  <c:v>4.28</c:v>
                </c:pt>
                <c:pt idx="10">
                  <c:v>4.26</c:v>
                </c:pt>
                <c:pt idx="11">
                  <c:v>4.22</c:v>
                </c:pt>
                <c:pt idx="12">
                  <c:v>4.3099999999999996</c:v>
                </c:pt>
                <c:pt idx="13">
                  <c:v>4.41</c:v>
                </c:pt>
                <c:pt idx="14">
                  <c:v>4.24</c:v>
                </c:pt>
                <c:pt idx="15">
                  <c:v>4.2699999999999996</c:v>
                </c:pt>
                <c:pt idx="16">
                  <c:v>4.2699999999999996</c:v>
                </c:pt>
                <c:pt idx="17">
                  <c:v>4.3</c:v>
                </c:pt>
                <c:pt idx="18">
                  <c:v>4.2300000000000004</c:v>
                </c:pt>
                <c:pt idx="19">
                  <c:v>4.32</c:v>
                </c:pt>
                <c:pt idx="20">
                  <c:v>4.3499999999999996</c:v>
                </c:pt>
                <c:pt idx="21">
                  <c:v>4.2</c:v>
                </c:pt>
                <c:pt idx="22">
                  <c:v>4.28</c:v>
                </c:pt>
                <c:pt idx="23">
                  <c:v>4.43</c:v>
                </c:pt>
                <c:pt idx="24">
                  <c:v>4.17</c:v>
                </c:pt>
                <c:pt idx="25">
                  <c:v>4.09</c:v>
                </c:pt>
                <c:pt idx="26">
                  <c:v>4.4400000000000004</c:v>
                </c:pt>
                <c:pt idx="27">
                  <c:v>4.2699999999999996</c:v>
                </c:pt>
                <c:pt idx="28">
                  <c:v>4.32</c:v>
                </c:pt>
                <c:pt idx="29">
                  <c:v>4.29</c:v>
                </c:pt>
                <c:pt idx="30">
                  <c:v>4.28</c:v>
                </c:pt>
              </c:numCache>
            </c:numRef>
          </c:val>
        </c:ser>
        <c:dLbls>
          <c:showLegendKey val="0"/>
          <c:showVal val="0"/>
          <c:showCatName val="0"/>
          <c:showSerName val="0"/>
          <c:showPercent val="0"/>
          <c:showBubbleSize val="0"/>
        </c:dLbls>
        <c:gapWidth val="219"/>
        <c:overlap val="-27"/>
        <c:axId val="398659144"/>
        <c:axId val="398659536"/>
      </c:barChart>
      <c:catAx>
        <c:axId val="398659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659536"/>
        <c:crosses val="autoZero"/>
        <c:auto val="1"/>
        <c:lblAlgn val="ctr"/>
        <c:lblOffset val="100"/>
        <c:noMultiLvlLbl val="0"/>
      </c:catAx>
      <c:valAx>
        <c:axId val="39865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659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Entity'!$E$1</c:f>
              <c:strCache>
                <c:ptCount val="1"/>
                <c:pt idx="0">
                  <c:v>We are actively doing things to improve patient safety.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Entity'!$E$2:$E$32</c:f>
              <c:numCache>
                <c:formatCode>0.00</c:formatCode>
                <c:ptCount val="31"/>
                <c:pt idx="0" formatCode="General">
                  <c:v>4.2699999999999996</c:v>
                </c:pt>
                <c:pt idx="1">
                  <c:v>4.3899999999999997</c:v>
                </c:pt>
                <c:pt idx="2">
                  <c:v>4.3899999999999997</c:v>
                </c:pt>
                <c:pt idx="3">
                  <c:v>4.45</c:v>
                </c:pt>
                <c:pt idx="4">
                  <c:v>4.42</c:v>
                </c:pt>
                <c:pt idx="5">
                  <c:v>4.3899999999999997</c:v>
                </c:pt>
                <c:pt idx="6">
                  <c:v>4.4800000000000004</c:v>
                </c:pt>
                <c:pt idx="7">
                  <c:v>4.46</c:v>
                </c:pt>
                <c:pt idx="8">
                  <c:v>4.63</c:v>
                </c:pt>
                <c:pt idx="9">
                  <c:v>4.4000000000000004</c:v>
                </c:pt>
                <c:pt idx="10">
                  <c:v>4.42</c:v>
                </c:pt>
                <c:pt idx="11">
                  <c:v>4.34</c:v>
                </c:pt>
                <c:pt idx="12">
                  <c:v>4.42</c:v>
                </c:pt>
                <c:pt idx="13">
                  <c:v>4.51</c:v>
                </c:pt>
                <c:pt idx="14">
                  <c:v>4.4400000000000004</c:v>
                </c:pt>
                <c:pt idx="15">
                  <c:v>4.43</c:v>
                </c:pt>
                <c:pt idx="16">
                  <c:v>4.42</c:v>
                </c:pt>
                <c:pt idx="17">
                  <c:v>4.4000000000000004</c:v>
                </c:pt>
                <c:pt idx="18">
                  <c:v>4.38</c:v>
                </c:pt>
                <c:pt idx="19">
                  <c:v>4.41</c:v>
                </c:pt>
                <c:pt idx="20">
                  <c:v>4.38</c:v>
                </c:pt>
                <c:pt idx="21">
                  <c:v>4.3899999999999997</c:v>
                </c:pt>
                <c:pt idx="22">
                  <c:v>4.38</c:v>
                </c:pt>
                <c:pt idx="23">
                  <c:v>4.57</c:v>
                </c:pt>
                <c:pt idx="24">
                  <c:v>4.21</c:v>
                </c:pt>
                <c:pt idx="25">
                  <c:v>4.16</c:v>
                </c:pt>
                <c:pt idx="26">
                  <c:v>4.53</c:v>
                </c:pt>
                <c:pt idx="27">
                  <c:v>4.3499999999999996</c:v>
                </c:pt>
                <c:pt idx="28">
                  <c:v>4.4800000000000004</c:v>
                </c:pt>
                <c:pt idx="29">
                  <c:v>4.46</c:v>
                </c:pt>
                <c:pt idx="30">
                  <c:v>4.3499999999999996</c:v>
                </c:pt>
              </c:numCache>
            </c:numRef>
          </c:val>
        </c:ser>
        <c:dLbls>
          <c:showLegendKey val="0"/>
          <c:showVal val="0"/>
          <c:showCatName val="0"/>
          <c:showSerName val="0"/>
          <c:showPercent val="0"/>
          <c:showBubbleSize val="0"/>
        </c:dLbls>
        <c:gapWidth val="219"/>
        <c:overlap val="-27"/>
        <c:axId val="398660320"/>
        <c:axId val="498759960"/>
      </c:barChart>
      <c:catAx>
        <c:axId val="39866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759960"/>
        <c:crosses val="autoZero"/>
        <c:auto val="1"/>
        <c:lblAlgn val="ctr"/>
        <c:lblOffset val="100"/>
        <c:noMultiLvlLbl val="0"/>
      </c:catAx>
      <c:valAx>
        <c:axId val="498759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660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Entity'!$F$1</c:f>
              <c:strCache>
                <c:ptCount val="1"/>
                <c:pt idx="0">
                  <c:v>Mistakes have led to positive changes here.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Entity'!$F$2:$F$32</c:f>
              <c:numCache>
                <c:formatCode>0.00</c:formatCode>
                <c:ptCount val="31"/>
                <c:pt idx="0" formatCode="General">
                  <c:v>4.0600000000000005</c:v>
                </c:pt>
                <c:pt idx="1">
                  <c:v>4.1100000000000003</c:v>
                </c:pt>
                <c:pt idx="2">
                  <c:v>4.09</c:v>
                </c:pt>
                <c:pt idx="3">
                  <c:v>4.25</c:v>
                </c:pt>
                <c:pt idx="4">
                  <c:v>4.08</c:v>
                </c:pt>
                <c:pt idx="5">
                  <c:v>4.08</c:v>
                </c:pt>
                <c:pt idx="6">
                  <c:v>4.34</c:v>
                </c:pt>
                <c:pt idx="7">
                  <c:v>4.2300000000000004</c:v>
                </c:pt>
                <c:pt idx="8">
                  <c:v>4.3899999999999997</c:v>
                </c:pt>
                <c:pt idx="9">
                  <c:v>4.0999999999999996</c:v>
                </c:pt>
                <c:pt idx="10">
                  <c:v>4.1500000000000004</c:v>
                </c:pt>
                <c:pt idx="11">
                  <c:v>4.13</c:v>
                </c:pt>
                <c:pt idx="12">
                  <c:v>4.16</c:v>
                </c:pt>
                <c:pt idx="13">
                  <c:v>4.21</c:v>
                </c:pt>
                <c:pt idx="14">
                  <c:v>4.1100000000000003</c:v>
                </c:pt>
                <c:pt idx="15">
                  <c:v>4.18</c:v>
                </c:pt>
                <c:pt idx="16">
                  <c:v>4.16</c:v>
                </c:pt>
                <c:pt idx="17">
                  <c:v>4.05</c:v>
                </c:pt>
                <c:pt idx="18">
                  <c:v>4.0999999999999996</c:v>
                </c:pt>
                <c:pt idx="19">
                  <c:v>4.08</c:v>
                </c:pt>
                <c:pt idx="20">
                  <c:v>4.17</c:v>
                </c:pt>
                <c:pt idx="21">
                  <c:v>4.09</c:v>
                </c:pt>
                <c:pt idx="22">
                  <c:v>4.13</c:v>
                </c:pt>
                <c:pt idx="23">
                  <c:v>4.3</c:v>
                </c:pt>
                <c:pt idx="24">
                  <c:v>3.95</c:v>
                </c:pt>
                <c:pt idx="25">
                  <c:v>3.87</c:v>
                </c:pt>
                <c:pt idx="26">
                  <c:v>4.17</c:v>
                </c:pt>
                <c:pt idx="27">
                  <c:v>4.07</c:v>
                </c:pt>
                <c:pt idx="28">
                  <c:v>4.21</c:v>
                </c:pt>
                <c:pt idx="29">
                  <c:v>4.18</c:v>
                </c:pt>
                <c:pt idx="30">
                  <c:v>4.0599999999999996</c:v>
                </c:pt>
              </c:numCache>
            </c:numRef>
          </c:val>
        </c:ser>
        <c:dLbls>
          <c:showLegendKey val="0"/>
          <c:showVal val="0"/>
          <c:showCatName val="0"/>
          <c:showSerName val="0"/>
          <c:showPercent val="0"/>
          <c:showBubbleSize val="0"/>
        </c:dLbls>
        <c:gapWidth val="219"/>
        <c:overlap val="-27"/>
        <c:axId val="498760744"/>
        <c:axId val="498761136"/>
      </c:barChart>
      <c:catAx>
        <c:axId val="498760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761136"/>
        <c:crosses val="autoZero"/>
        <c:auto val="1"/>
        <c:lblAlgn val="ctr"/>
        <c:lblOffset val="100"/>
        <c:noMultiLvlLbl val="0"/>
      </c:catAx>
      <c:valAx>
        <c:axId val="498761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760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Entity'!$G$1</c:f>
              <c:strCache>
                <c:ptCount val="1"/>
                <c:pt idx="0">
                  <c:v>Focus is on solving the problem, not writing up the person.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Entity'!$G$2:$G$32</c:f>
              <c:numCache>
                <c:formatCode>0.00</c:formatCode>
                <c:ptCount val="31"/>
                <c:pt idx="0" formatCode="General">
                  <c:v>3.89</c:v>
                </c:pt>
                <c:pt idx="1">
                  <c:v>3.95</c:v>
                </c:pt>
                <c:pt idx="2">
                  <c:v>4.04</c:v>
                </c:pt>
                <c:pt idx="3">
                  <c:v>3.98</c:v>
                </c:pt>
                <c:pt idx="4">
                  <c:v>4.09</c:v>
                </c:pt>
                <c:pt idx="5">
                  <c:v>3.99</c:v>
                </c:pt>
                <c:pt idx="6">
                  <c:v>4.18</c:v>
                </c:pt>
                <c:pt idx="7">
                  <c:v>4.0199999999999996</c:v>
                </c:pt>
                <c:pt idx="8">
                  <c:v>4.1900000000000004</c:v>
                </c:pt>
                <c:pt idx="9">
                  <c:v>3.9</c:v>
                </c:pt>
                <c:pt idx="10">
                  <c:v>3.97</c:v>
                </c:pt>
                <c:pt idx="11">
                  <c:v>3.9</c:v>
                </c:pt>
                <c:pt idx="12">
                  <c:v>3.94</c:v>
                </c:pt>
                <c:pt idx="13">
                  <c:v>4.2</c:v>
                </c:pt>
                <c:pt idx="14">
                  <c:v>3.82</c:v>
                </c:pt>
                <c:pt idx="15">
                  <c:v>3.98</c:v>
                </c:pt>
                <c:pt idx="16">
                  <c:v>3.94</c:v>
                </c:pt>
                <c:pt idx="17">
                  <c:v>3.98</c:v>
                </c:pt>
                <c:pt idx="18">
                  <c:v>3.94</c:v>
                </c:pt>
                <c:pt idx="19">
                  <c:v>4</c:v>
                </c:pt>
                <c:pt idx="20">
                  <c:v>3.96</c:v>
                </c:pt>
                <c:pt idx="21">
                  <c:v>3.87</c:v>
                </c:pt>
                <c:pt idx="22">
                  <c:v>3.9</c:v>
                </c:pt>
                <c:pt idx="23">
                  <c:v>4</c:v>
                </c:pt>
                <c:pt idx="24">
                  <c:v>3.67</c:v>
                </c:pt>
                <c:pt idx="25">
                  <c:v>3.6</c:v>
                </c:pt>
                <c:pt idx="26">
                  <c:v>4.32</c:v>
                </c:pt>
                <c:pt idx="27">
                  <c:v>3.93</c:v>
                </c:pt>
                <c:pt idx="28">
                  <c:v>3.93</c:v>
                </c:pt>
                <c:pt idx="29">
                  <c:v>3.87</c:v>
                </c:pt>
                <c:pt idx="30">
                  <c:v>3.91</c:v>
                </c:pt>
              </c:numCache>
            </c:numRef>
          </c:val>
        </c:ser>
        <c:dLbls>
          <c:showLegendKey val="0"/>
          <c:showVal val="0"/>
          <c:showCatName val="0"/>
          <c:showSerName val="0"/>
          <c:showPercent val="0"/>
          <c:showBubbleSize val="0"/>
        </c:dLbls>
        <c:gapWidth val="219"/>
        <c:overlap val="-27"/>
        <c:axId val="619936296"/>
        <c:axId val="619936688"/>
      </c:barChart>
      <c:catAx>
        <c:axId val="619936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9936688"/>
        <c:crosses val="autoZero"/>
        <c:auto val="1"/>
        <c:lblAlgn val="ctr"/>
        <c:lblOffset val="100"/>
        <c:noMultiLvlLbl val="0"/>
      </c:catAx>
      <c:valAx>
        <c:axId val="61993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9936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Entity'!$H$1</c:f>
              <c:strCache>
                <c:ptCount val="1"/>
                <c:pt idx="0">
                  <c:v>Team members &amp; managers work together to ensure safest possible working conditions.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Entity'!$H$2:$H$32</c:f>
              <c:numCache>
                <c:formatCode>0.00</c:formatCode>
                <c:ptCount val="31"/>
                <c:pt idx="0" formatCode="General">
                  <c:v>4.08</c:v>
                </c:pt>
                <c:pt idx="1">
                  <c:v>4.25</c:v>
                </c:pt>
                <c:pt idx="2">
                  <c:v>4.29</c:v>
                </c:pt>
                <c:pt idx="3">
                  <c:v>4.2300000000000004</c:v>
                </c:pt>
                <c:pt idx="4">
                  <c:v>4.28</c:v>
                </c:pt>
                <c:pt idx="5">
                  <c:v>4.22</c:v>
                </c:pt>
                <c:pt idx="6">
                  <c:v>4.4400000000000004</c:v>
                </c:pt>
                <c:pt idx="7">
                  <c:v>4.3099999999999996</c:v>
                </c:pt>
                <c:pt idx="8">
                  <c:v>4.47</c:v>
                </c:pt>
                <c:pt idx="9">
                  <c:v>4.22</c:v>
                </c:pt>
                <c:pt idx="10">
                  <c:v>4.25</c:v>
                </c:pt>
                <c:pt idx="11">
                  <c:v>4.18</c:v>
                </c:pt>
                <c:pt idx="12">
                  <c:v>4.25</c:v>
                </c:pt>
                <c:pt idx="13">
                  <c:v>4.4000000000000004</c:v>
                </c:pt>
                <c:pt idx="14">
                  <c:v>4.29</c:v>
                </c:pt>
                <c:pt idx="15">
                  <c:v>4.2300000000000004</c:v>
                </c:pt>
                <c:pt idx="16">
                  <c:v>4.26</c:v>
                </c:pt>
                <c:pt idx="17">
                  <c:v>4.2699999999999996</c:v>
                </c:pt>
                <c:pt idx="18">
                  <c:v>4.1900000000000004</c:v>
                </c:pt>
                <c:pt idx="19">
                  <c:v>4.3099999999999996</c:v>
                </c:pt>
                <c:pt idx="20">
                  <c:v>4.24</c:v>
                </c:pt>
                <c:pt idx="21">
                  <c:v>4.1399999999999997</c:v>
                </c:pt>
                <c:pt idx="22">
                  <c:v>4.2</c:v>
                </c:pt>
                <c:pt idx="23">
                  <c:v>4.42</c:v>
                </c:pt>
                <c:pt idx="24">
                  <c:v>4.08</c:v>
                </c:pt>
                <c:pt idx="25">
                  <c:v>3.97</c:v>
                </c:pt>
                <c:pt idx="26">
                  <c:v>4.53</c:v>
                </c:pt>
                <c:pt idx="27">
                  <c:v>4.24</c:v>
                </c:pt>
                <c:pt idx="28">
                  <c:v>4.37</c:v>
                </c:pt>
                <c:pt idx="29">
                  <c:v>4.24</c:v>
                </c:pt>
                <c:pt idx="30">
                  <c:v>4.24</c:v>
                </c:pt>
              </c:numCache>
            </c:numRef>
          </c:val>
        </c:ser>
        <c:dLbls>
          <c:showLegendKey val="0"/>
          <c:showVal val="0"/>
          <c:showCatName val="0"/>
          <c:showSerName val="0"/>
          <c:showPercent val="0"/>
          <c:showBubbleSize val="0"/>
        </c:dLbls>
        <c:gapWidth val="219"/>
        <c:overlap val="-27"/>
        <c:axId val="619937472"/>
        <c:axId val="619937864"/>
      </c:barChart>
      <c:catAx>
        <c:axId val="61993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9937864"/>
        <c:crosses val="autoZero"/>
        <c:auto val="1"/>
        <c:lblAlgn val="ctr"/>
        <c:lblOffset val="100"/>
        <c:noMultiLvlLbl val="0"/>
      </c:catAx>
      <c:valAx>
        <c:axId val="619937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9937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Entity'!$I$1</c:f>
              <c:strCache>
                <c:ptCount val="1"/>
                <c:pt idx="0">
                  <c:v>I feel free to raise workplace safety concerns.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Entity'!$I$2:$I$32</c:f>
              <c:numCache>
                <c:formatCode>0.00</c:formatCode>
                <c:ptCount val="31"/>
                <c:pt idx="0" formatCode="General">
                  <c:v>4.2</c:v>
                </c:pt>
                <c:pt idx="1">
                  <c:v>4.3</c:v>
                </c:pt>
                <c:pt idx="2">
                  <c:v>4.34</c:v>
                </c:pt>
                <c:pt idx="3">
                  <c:v>4.34</c:v>
                </c:pt>
                <c:pt idx="4">
                  <c:v>4.3600000000000003</c:v>
                </c:pt>
                <c:pt idx="5">
                  <c:v>4.29</c:v>
                </c:pt>
                <c:pt idx="6">
                  <c:v>4.3899999999999997</c:v>
                </c:pt>
                <c:pt idx="7">
                  <c:v>4.3499999999999996</c:v>
                </c:pt>
                <c:pt idx="8">
                  <c:v>4.49</c:v>
                </c:pt>
                <c:pt idx="9">
                  <c:v>4.28</c:v>
                </c:pt>
                <c:pt idx="10">
                  <c:v>4.32</c:v>
                </c:pt>
                <c:pt idx="11">
                  <c:v>4.24</c:v>
                </c:pt>
                <c:pt idx="12">
                  <c:v>4.32</c:v>
                </c:pt>
                <c:pt idx="13">
                  <c:v>4.46</c:v>
                </c:pt>
                <c:pt idx="14">
                  <c:v>4.3099999999999996</c:v>
                </c:pt>
                <c:pt idx="15">
                  <c:v>4.28</c:v>
                </c:pt>
                <c:pt idx="16">
                  <c:v>4.32</c:v>
                </c:pt>
                <c:pt idx="17">
                  <c:v>4.28</c:v>
                </c:pt>
                <c:pt idx="18">
                  <c:v>4.26</c:v>
                </c:pt>
                <c:pt idx="19">
                  <c:v>4.3499999999999996</c:v>
                </c:pt>
                <c:pt idx="20">
                  <c:v>4.34</c:v>
                </c:pt>
                <c:pt idx="21">
                  <c:v>4.2300000000000004</c:v>
                </c:pt>
                <c:pt idx="22">
                  <c:v>4.26</c:v>
                </c:pt>
                <c:pt idx="23">
                  <c:v>4.47</c:v>
                </c:pt>
                <c:pt idx="24">
                  <c:v>4.1900000000000004</c:v>
                </c:pt>
                <c:pt idx="25">
                  <c:v>4.1100000000000003</c:v>
                </c:pt>
                <c:pt idx="26">
                  <c:v>4.49</c:v>
                </c:pt>
                <c:pt idx="27">
                  <c:v>4.3</c:v>
                </c:pt>
                <c:pt idx="28">
                  <c:v>4.34</c:v>
                </c:pt>
                <c:pt idx="29">
                  <c:v>4.33</c:v>
                </c:pt>
                <c:pt idx="30">
                  <c:v>4.3</c:v>
                </c:pt>
              </c:numCache>
            </c:numRef>
          </c:val>
        </c:ser>
        <c:dLbls>
          <c:showLegendKey val="0"/>
          <c:showVal val="0"/>
          <c:showCatName val="0"/>
          <c:showSerName val="0"/>
          <c:showPercent val="0"/>
          <c:showBubbleSize val="0"/>
        </c:dLbls>
        <c:gapWidth val="219"/>
        <c:overlap val="-27"/>
        <c:axId val="493143888"/>
        <c:axId val="493144280"/>
      </c:barChart>
      <c:catAx>
        <c:axId val="493143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144280"/>
        <c:crosses val="autoZero"/>
        <c:auto val="1"/>
        <c:lblAlgn val="ctr"/>
        <c:lblOffset val="100"/>
        <c:noMultiLvlLbl val="0"/>
      </c:catAx>
      <c:valAx>
        <c:axId val="493144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143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Entity'!$J$1</c:f>
              <c:strCache>
                <c:ptCount val="1"/>
                <c:pt idx="0">
                  <c:v>My work unit works well together.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Entity'!$J$2:$J$32</c:f>
              <c:numCache>
                <c:formatCode>0.00</c:formatCode>
                <c:ptCount val="31"/>
                <c:pt idx="0" formatCode="General">
                  <c:v>4.18</c:v>
                </c:pt>
                <c:pt idx="1">
                  <c:v>4.22</c:v>
                </c:pt>
                <c:pt idx="2">
                  <c:v>4.22</c:v>
                </c:pt>
                <c:pt idx="3">
                  <c:v>4.2699999999999996</c:v>
                </c:pt>
                <c:pt idx="4">
                  <c:v>4.3499999999999996</c:v>
                </c:pt>
                <c:pt idx="5">
                  <c:v>4.17</c:v>
                </c:pt>
                <c:pt idx="6">
                  <c:v>4.4800000000000004</c:v>
                </c:pt>
                <c:pt idx="7">
                  <c:v>4.26</c:v>
                </c:pt>
                <c:pt idx="8">
                  <c:v>4.29</c:v>
                </c:pt>
                <c:pt idx="9">
                  <c:v>4.1900000000000004</c:v>
                </c:pt>
                <c:pt idx="10">
                  <c:v>4.17</c:v>
                </c:pt>
                <c:pt idx="11">
                  <c:v>4.1900000000000004</c:v>
                </c:pt>
                <c:pt idx="12">
                  <c:v>4.1500000000000004</c:v>
                </c:pt>
                <c:pt idx="13">
                  <c:v>4.33</c:v>
                </c:pt>
                <c:pt idx="14">
                  <c:v>4.34</c:v>
                </c:pt>
                <c:pt idx="15">
                  <c:v>4.21</c:v>
                </c:pt>
                <c:pt idx="16">
                  <c:v>4.22</c:v>
                </c:pt>
                <c:pt idx="17">
                  <c:v>4.22</c:v>
                </c:pt>
                <c:pt idx="18">
                  <c:v>4.09</c:v>
                </c:pt>
                <c:pt idx="19">
                  <c:v>4.3099999999999996</c:v>
                </c:pt>
                <c:pt idx="20">
                  <c:v>4.22</c:v>
                </c:pt>
                <c:pt idx="21">
                  <c:v>4.16</c:v>
                </c:pt>
                <c:pt idx="22">
                  <c:v>4.17</c:v>
                </c:pt>
                <c:pt idx="23">
                  <c:v>4.38</c:v>
                </c:pt>
                <c:pt idx="24">
                  <c:v>4.1399999999999997</c:v>
                </c:pt>
                <c:pt idx="25">
                  <c:v>4.0599999999999996</c:v>
                </c:pt>
                <c:pt idx="26">
                  <c:v>4.49</c:v>
                </c:pt>
                <c:pt idx="27">
                  <c:v>4.2300000000000004</c:v>
                </c:pt>
                <c:pt idx="28">
                  <c:v>4.17</c:v>
                </c:pt>
                <c:pt idx="29">
                  <c:v>4.2</c:v>
                </c:pt>
                <c:pt idx="30">
                  <c:v>4.1900000000000004</c:v>
                </c:pt>
              </c:numCache>
            </c:numRef>
          </c:val>
        </c:ser>
        <c:dLbls>
          <c:showLegendKey val="0"/>
          <c:showVal val="0"/>
          <c:showCatName val="0"/>
          <c:showSerName val="0"/>
          <c:showPercent val="0"/>
          <c:showBubbleSize val="0"/>
        </c:dLbls>
        <c:gapWidth val="219"/>
        <c:overlap val="-27"/>
        <c:axId val="493145064"/>
        <c:axId val="397298776"/>
      </c:barChart>
      <c:catAx>
        <c:axId val="493145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298776"/>
        <c:crosses val="autoZero"/>
        <c:auto val="1"/>
        <c:lblAlgn val="ctr"/>
        <c:lblOffset val="100"/>
        <c:noMultiLvlLbl val="0"/>
      </c:catAx>
      <c:valAx>
        <c:axId val="397298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145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Entity'!$K$1</c:f>
              <c:strCache>
                <c:ptCount val="1"/>
                <c:pt idx="0">
                  <c:v>Different work units work well together in this entity.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Entity'!$K$2:$K$32</c:f>
              <c:numCache>
                <c:formatCode>0.00</c:formatCode>
                <c:ptCount val="31"/>
                <c:pt idx="0" formatCode="General">
                  <c:v>3.76</c:v>
                </c:pt>
                <c:pt idx="1">
                  <c:v>3.92</c:v>
                </c:pt>
                <c:pt idx="2">
                  <c:v>4.01</c:v>
                </c:pt>
                <c:pt idx="3">
                  <c:v>3.93</c:v>
                </c:pt>
                <c:pt idx="4">
                  <c:v>4.0199999999999996</c:v>
                </c:pt>
                <c:pt idx="5">
                  <c:v>3.99</c:v>
                </c:pt>
                <c:pt idx="6">
                  <c:v>4.1900000000000004</c:v>
                </c:pt>
                <c:pt idx="7">
                  <c:v>3.99</c:v>
                </c:pt>
                <c:pt idx="8">
                  <c:v>4.26</c:v>
                </c:pt>
                <c:pt idx="9">
                  <c:v>3.89</c:v>
                </c:pt>
                <c:pt idx="10">
                  <c:v>3.85</c:v>
                </c:pt>
                <c:pt idx="11">
                  <c:v>3.85</c:v>
                </c:pt>
                <c:pt idx="12">
                  <c:v>3.94</c:v>
                </c:pt>
                <c:pt idx="13">
                  <c:v>4.16</c:v>
                </c:pt>
                <c:pt idx="14">
                  <c:v>3.84</c:v>
                </c:pt>
                <c:pt idx="15">
                  <c:v>3.89</c:v>
                </c:pt>
                <c:pt idx="16">
                  <c:v>3.89</c:v>
                </c:pt>
                <c:pt idx="17">
                  <c:v>3.93</c:v>
                </c:pt>
                <c:pt idx="18">
                  <c:v>3.89</c:v>
                </c:pt>
                <c:pt idx="19">
                  <c:v>4.01</c:v>
                </c:pt>
                <c:pt idx="20">
                  <c:v>4.0199999999999996</c:v>
                </c:pt>
                <c:pt idx="21">
                  <c:v>3.86</c:v>
                </c:pt>
                <c:pt idx="22">
                  <c:v>3.93</c:v>
                </c:pt>
                <c:pt idx="23">
                  <c:v>4.1100000000000003</c:v>
                </c:pt>
                <c:pt idx="24">
                  <c:v>3.76</c:v>
                </c:pt>
                <c:pt idx="25">
                  <c:v>3.62</c:v>
                </c:pt>
                <c:pt idx="26">
                  <c:v>4.25</c:v>
                </c:pt>
                <c:pt idx="27">
                  <c:v>3.83</c:v>
                </c:pt>
                <c:pt idx="28">
                  <c:v>3.94</c:v>
                </c:pt>
                <c:pt idx="29">
                  <c:v>4.0599999999999996</c:v>
                </c:pt>
                <c:pt idx="30">
                  <c:v>3.91</c:v>
                </c:pt>
              </c:numCache>
            </c:numRef>
          </c:val>
        </c:ser>
        <c:dLbls>
          <c:showLegendKey val="0"/>
          <c:showVal val="0"/>
          <c:showCatName val="0"/>
          <c:showSerName val="0"/>
          <c:showPercent val="0"/>
          <c:showBubbleSize val="0"/>
        </c:dLbls>
        <c:gapWidth val="219"/>
        <c:overlap val="-27"/>
        <c:axId val="397299560"/>
        <c:axId val="397299952"/>
      </c:barChart>
      <c:catAx>
        <c:axId val="397299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299952"/>
        <c:crosses val="autoZero"/>
        <c:auto val="1"/>
        <c:lblAlgn val="ctr"/>
        <c:lblOffset val="100"/>
        <c:noMultiLvlLbl val="0"/>
      </c:catAx>
      <c:valAx>
        <c:axId val="39729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299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Entity'!$L$1</c:f>
              <c:strCache>
                <c:ptCount val="1"/>
                <c:pt idx="0">
                  <c:v>Effective teamwork between physicians, ACPs, &amp; nurses at this entity.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Entity'!$L$2:$L$32</c:f>
              <c:numCache>
                <c:formatCode>0.00</c:formatCode>
                <c:ptCount val="31"/>
                <c:pt idx="0" formatCode="General">
                  <c:v>3.93</c:v>
                </c:pt>
                <c:pt idx="1">
                  <c:v>3.99</c:v>
                </c:pt>
                <c:pt idx="2">
                  <c:v>4.1500000000000004</c:v>
                </c:pt>
                <c:pt idx="3">
                  <c:v>4.0599999999999996</c:v>
                </c:pt>
                <c:pt idx="4">
                  <c:v>4.16</c:v>
                </c:pt>
                <c:pt idx="5">
                  <c:v>4.03</c:v>
                </c:pt>
                <c:pt idx="6">
                  <c:v>4.38</c:v>
                </c:pt>
                <c:pt idx="7">
                  <c:v>4.0599999999999996</c:v>
                </c:pt>
                <c:pt idx="8">
                  <c:v>4.2699999999999996</c:v>
                </c:pt>
                <c:pt idx="9">
                  <c:v>3.89</c:v>
                </c:pt>
                <c:pt idx="10">
                  <c:v>3.93</c:v>
                </c:pt>
                <c:pt idx="11">
                  <c:v>3.9</c:v>
                </c:pt>
                <c:pt idx="12">
                  <c:v>4.04</c:v>
                </c:pt>
                <c:pt idx="13">
                  <c:v>4.17</c:v>
                </c:pt>
                <c:pt idx="14">
                  <c:v>3.89</c:v>
                </c:pt>
                <c:pt idx="15">
                  <c:v>3.93</c:v>
                </c:pt>
                <c:pt idx="16">
                  <c:v>4.04</c:v>
                </c:pt>
                <c:pt idx="17">
                  <c:v>3.9</c:v>
                </c:pt>
                <c:pt idx="18">
                  <c:v>3.92</c:v>
                </c:pt>
                <c:pt idx="19">
                  <c:v>4.0199999999999996</c:v>
                </c:pt>
                <c:pt idx="20">
                  <c:v>4.0599999999999996</c:v>
                </c:pt>
                <c:pt idx="21">
                  <c:v>3.95</c:v>
                </c:pt>
                <c:pt idx="22">
                  <c:v>3.95</c:v>
                </c:pt>
                <c:pt idx="23">
                  <c:v>4.16</c:v>
                </c:pt>
                <c:pt idx="24">
                  <c:v>3.82</c:v>
                </c:pt>
                <c:pt idx="25">
                  <c:v>3.76</c:v>
                </c:pt>
                <c:pt idx="26">
                  <c:v>4.2300000000000004</c:v>
                </c:pt>
                <c:pt idx="27">
                  <c:v>3.89</c:v>
                </c:pt>
                <c:pt idx="28">
                  <c:v>3.99</c:v>
                </c:pt>
                <c:pt idx="29">
                  <c:v>4.13</c:v>
                </c:pt>
                <c:pt idx="30">
                  <c:v>4.0199999999999996</c:v>
                </c:pt>
              </c:numCache>
            </c:numRef>
          </c:val>
        </c:ser>
        <c:dLbls>
          <c:showLegendKey val="0"/>
          <c:showVal val="0"/>
          <c:showCatName val="0"/>
          <c:showSerName val="0"/>
          <c:showPercent val="0"/>
          <c:showBubbleSize val="0"/>
        </c:dLbls>
        <c:gapWidth val="219"/>
        <c:overlap val="-27"/>
        <c:axId val="505880168"/>
        <c:axId val="505880560"/>
      </c:barChart>
      <c:catAx>
        <c:axId val="505880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80560"/>
        <c:crosses val="autoZero"/>
        <c:auto val="1"/>
        <c:lblAlgn val="ctr"/>
        <c:lblOffset val="100"/>
        <c:noMultiLvlLbl val="0"/>
      </c:catAx>
      <c:valAx>
        <c:axId val="505880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80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Entity'!$M$1</c:f>
              <c:strCache>
                <c:ptCount val="1"/>
                <c:pt idx="0">
                  <c:v>My work unit is adequately staffed.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Entity'!$M$2:$M$32</c:f>
              <c:numCache>
                <c:formatCode>0.00</c:formatCode>
                <c:ptCount val="31"/>
                <c:pt idx="0" formatCode="General">
                  <c:v>3.2800000000000002</c:v>
                </c:pt>
                <c:pt idx="1">
                  <c:v>3.41</c:v>
                </c:pt>
                <c:pt idx="2">
                  <c:v>3.39</c:v>
                </c:pt>
                <c:pt idx="3">
                  <c:v>3.53</c:v>
                </c:pt>
                <c:pt idx="4">
                  <c:v>3.56</c:v>
                </c:pt>
                <c:pt idx="5">
                  <c:v>3.38</c:v>
                </c:pt>
                <c:pt idx="6">
                  <c:v>3.34</c:v>
                </c:pt>
                <c:pt idx="7">
                  <c:v>3.42</c:v>
                </c:pt>
                <c:pt idx="8">
                  <c:v>3.51</c:v>
                </c:pt>
                <c:pt idx="9">
                  <c:v>3.53</c:v>
                </c:pt>
                <c:pt idx="10">
                  <c:v>3.46</c:v>
                </c:pt>
                <c:pt idx="11">
                  <c:v>3.17</c:v>
                </c:pt>
                <c:pt idx="12">
                  <c:v>3.37</c:v>
                </c:pt>
                <c:pt idx="13">
                  <c:v>3.59</c:v>
                </c:pt>
                <c:pt idx="14">
                  <c:v>3.43</c:v>
                </c:pt>
                <c:pt idx="15">
                  <c:v>3.32</c:v>
                </c:pt>
                <c:pt idx="16">
                  <c:v>3.35</c:v>
                </c:pt>
                <c:pt idx="17">
                  <c:v>3.51</c:v>
                </c:pt>
                <c:pt idx="18">
                  <c:v>3.28</c:v>
                </c:pt>
                <c:pt idx="19">
                  <c:v>3.67</c:v>
                </c:pt>
                <c:pt idx="20">
                  <c:v>3.75</c:v>
                </c:pt>
                <c:pt idx="21">
                  <c:v>2.99</c:v>
                </c:pt>
                <c:pt idx="22">
                  <c:v>3.32</c:v>
                </c:pt>
                <c:pt idx="23">
                  <c:v>3.88</c:v>
                </c:pt>
                <c:pt idx="24">
                  <c:v>3.32</c:v>
                </c:pt>
                <c:pt idx="25">
                  <c:v>2.94</c:v>
                </c:pt>
                <c:pt idx="26">
                  <c:v>3.84</c:v>
                </c:pt>
                <c:pt idx="27">
                  <c:v>3.35</c:v>
                </c:pt>
                <c:pt idx="28">
                  <c:v>3.73</c:v>
                </c:pt>
                <c:pt idx="29">
                  <c:v>3.76</c:v>
                </c:pt>
                <c:pt idx="30">
                  <c:v>3.38</c:v>
                </c:pt>
              </c:numCache>
            </c:numRef>
          </c:val>
        </c:ser>
        <c:dLbls>
          <c:showLegendKey val="0"/>
          <c:showVal val="0"/>
          <c:showCatName val="0"/>
          <c:showSerName val="0"/>
          <c:showPercent val="0"/>
          <c:showBubbleSize val="0"/>
        </c:dLbls>
        <c:gapWidth val="219"/>
        <c:overlap val="-27"/>
        <c:axId val="505881344"/>
        <c:axId val="505881736"/>
      </c:barChart>
      <c:catAx>
        <c:axId val="505881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81736"/>
        <c:crosses val="autoZero"/>
        <c:auto val="1"/>
        <c:lblAlgn val="ctr"/>
        <c:lblOffset val="100"/>
        <c:noMultiLvlLbl val="0"/>
      </c:catAx>
      <c:valAx>
        <c:axId val="505881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881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771865288372727E-2"/>
          <c:y val="0"/>
          <c:w val="0.96461995065027617"/>
          <c:h val="0.77980833112837478"/>
        </c:manualLayout>
      </c:layout>
      <c:barChart>
        <c:barDir val="col"/>
        <c:grouping val="clustered"/>
        <c:varyColors val="0"/>
        <c:ser>
          <c:idx val="0"/>
          <c:order val="0"/>
          <c:tx>
            <c:strRef>
              <c:f>Domains!$B$1</c:f>
              <c:strCache>
                <c:ptCount val="1"/>
                <c:pt idx="0">
                  <c:v>Team Member</c:v>
                </c:pt>
              </c:strCache>
            </c:strRef>
          </c:tx>
          <c:spPr>
            <a:solidFill>
              <a:schemeClr val="accent1"/>
            </a:solidFill>
            <a:ln>
              <a:noFill/>
            </a:ln>
            <a:effectLst/>
          </c:spPr>
          <c:invertIfNegative val="0"/>
          <c:dLbls>
            <c:dLbl>
              <c:idx val="3"/>
              <c:tx>
                <c:rich>
                  <a:bodyPr/>
                  <a:lstStyle/>
                  <a:p>
                    <a:fld id="{9D056A91-DB12-4CCB-A1DF-1AE78965D2CC}" type="VALUE">
                      <a:rPr lang="en-US" smtClean="0"/>
                      <a:pPr/>
                      <a:t>[VALUE]</a:t>
                    </a:fld>
                    <a:r>
                      <a:rPr lang="en-US" smtClean="0"/>
                      <a:t>0</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Domains!$A$2:$A$5</c:f>
              <c:strCache>
                <c:ptCount val="4"/>
                <c:pt idx="0">
                  <c:v>Overall Score</c:v>
                </c:pt>
                <c:pt idx="1">
                  <c:v>Prevention &amp; Reporting</c:v>
                </c:pt>
                <c:pt idx="2">
                  <c:v>Pride &amp; Reputation</c:v>
                </c:pt>
                <c:pt idx="3">
                  <c:v>Resources &amp; Teamwork</c:v>
                </c:pt>
              </c:strCache>
            </c:strRef>
          </c:cat>
          <c:val>
            <c:numRef>
              <c:f>Domains!$B$2:$B$5</c:f>
              <c:numCache>
                <c:formatCode>General</c:formatCode>
                <c:ptCount val="4"/>
                <c:pt idx="0">
                  <c:v>4.09</c:v>
                </c:pt>
                <c:pt idx="1">
                  <c:v>4.24</c:v>
                </c:pt>
                <c:pt idx="2">
                  <c:v>4.3099999999999996</c:v>
                </c:pt>
                <c:pt idx="3">
                  <c:v>3.8</c:v>
                </c:pt>
              </c:numCache>
            </c:numRef>
          </c:val>
        </c:ser>
        <c:ser>
          <c:idx val="1"/>
          <c:order val="1"/>
          <c:tx>
            <c:strRef>
              <c:f>Domains!$C$1</c:f>
              <c:strCache>
                <c:ptCount val="1"/>
                <c:pt idx="0">
                  <c:v>Physician</c:v>
                </c:pt>
              </c:strCache>
            </c:strRef>
          </c:tx>
          <c:spPr>
            <a:solidFill>
              <a:schemeClr val="accent2"/>
            </a:solidFill>
            <a:ln>
              <a:noFill/>
            </a:ln>
            <a:effectLst/>
          </c:spPr>
          <c:invertIfNegative val="0"/>
          <c:dLbls>
            <c:dLbl>
              <c:idx val="1"/>
              <c:tx>
                <c:rich>
                  <a:bodyPr/>
                  <a:lstStyle/>
                  <a:p>
                    <a:fld id="{AB801B1F-B593-49A6-8BFE-8A8DE90129E1}" type="VALUE">
                      <a:rPr lang="en-US" smtClean="0"/>
                      <a:pPr/>
                      <a:t>[VALUE]</a:t>
                    </a:fld>
                    <a:r>
                      <a:rPr lang="en-US" smtClean="0"/>
                      <a:t>0</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Domains!$A$2:$A$5</c:f>
              <c:strCache>
                <c:ptCount val="4"/>
                <c:pt idx="0">
                  <c:v>Overall Score</c:v>
                </c:pt>
                <c:pt idx="1">
                  <c:v>Prevention &amp; Reporting</c:v>
                </c:pt>
                <c:pt idx="2">
                  <c:v>Pride &amp; Reputation</c:v>
                </c:pt>
                <c:pt idx="3">
                  <c:v>Resources &amp; Teamwork</c:v>
                </c:pt>
              </c:strCache>
            </c:strRef>
          </c:cat>
          <c:val>
            <c:numRef>
              <c:f>Domains!$C$2:$C$5</c:f>
              <c:numCache>
                <c:formatCode>General</c:formatCode>
                <c:ptCount val="4"/>
                <c:pt idx="0">
                  <c:v>4.1399999999999997</c:v>
                </c:pt>
                <c:pt idx="1">
                  <c:v>4.3</c:v>
                </c:pt>
                <c:pt idx="2">
                  <c:v>4.34</c:v>
                </c:pt>
                <c:pt idx="3">
                  <c:v>3.85</c:v>
                </c:pt>
              </c:numCache>
            </c:numRef>
          </c:val>
        </c:ser>
        <c:dLbls>
          <c:showLegendKey val="0"/>
          <c:showVal val="0"/>
          <c:showCatName val="0"/>
          <c:showSerName val="0"/>
          <c:showPercent val="0"/>
          <c:showBubbleSize val="0"/>
        </c:dLbls>
        <c:gapWidth val="219"/>
        <c:overlap val="-27"/>
        <c:axId val="497288880"/>
        <c:axId val="497287704"/>
      </c:barChart>
      <c:catAx>
        <c:axId val="49728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97287704"/>
        <c:crosses val="autoZero"/>
        <c:auto val="1"/>
        <c:lblAlgn val="ctr"/>
        <c:lblOffset val="100"/>
        <c:noMultiLvlLbl val="0"/>
      </c:catAx>
      <c:valAx>
        <c:axId val="497287704"/>
        <c:scaling>
          <c:orientation val="minMax"/>
          <c:min val="2.8"/>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288880"/>
        <c:crosses val="autoZero"/>
        <c:crossBetween val="between"/>
      </c:valAx>
      <c:spPr>
        <a:noFill/>
        <a:ln>
          <a:noFill/>
        </a:ln>
        <a:effectLst/>
      </c:spPr>
    </c:plotArea>
    <c:legend>
      <c:legendPos val="b"/>
      <c:layout>
        <c:manualLayout>
          <c:xMode val="edge"/>
          <c:yMode val="edge"/>
          <c:x val="0.29152071657642686"/>
          <c:y val="0.91157756659455869"/>
          <c:w val="0.3236838912887835"/>
          <c:h val="8.84224334054413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Entity'!$N$1</c:f>
              <c:strCache>
                <c:ptCount val="1"/>
                <c:pt idx="0">
                  <c:v>Communication between work units is effective in this organization.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Entity'!$N$2:$N$32</c:f>
              <c:numCache>
                <c:formatCode>0.00</c:formatCode>
                <c:ptCount val="31"/>
                <c:pt idx="0" formatCode="General">
                  <c:v>3.62</c:v>
                </c:pt>
                <c:pt idx="1">
                  <c:v>3.77</c:v>
                </c:pt>
                <c:pt idx="2">
                  <c:v>3.8</c:v>
                </c:pt>
                <c:pt idx="3">
                  <c:v>3.81</c:v>
                </c:pt>
                <c:pt idx="4">
                  <c:v>3.83</c:v>
                </c:pt>
                <c:pt idx="5">
                  <c:v>3.82</c:v>
                </c:pt>
                <c:pt idx="6">
                  <c:v>3.88</c:v>
                </c:pt>
                <c:pt idx="7">
                  <c:v>3.91</c:v>
                </c:pt>
                <c:pt idx="8">
                  <c:v>4.2</c:v>
                </c:pt>
                <c:pt idx="9">
                  <c:v>3.76</c:v>
                </c:pt>
                <c:pt idx="10">
                  <c:v>3.77</c:v>
                </c:pt>
                <c:pt idx="11">
                  <c:v>3.73</c:v>
                </c:pt>
                <c:pt idx="12">
                  <c:v>3.82</c:v>
                </c:pt>
                <c:pt idx="13">
                  <c:v>3.93</c:v>
                </c:pt>
                <c:pt idx="14">
                  <c:v>3.75</c:v>
                </c:pt>
                <c:pt idx="15">
                  <c:v>3.77</c:v>
                </c:pt>
                <c:pt idx="16">
                  <c:v>3.78</c:v>
                </c:pt>
                <c:pt idx="17">
                  <c:v>3.75</c:v>
                </c:pt>
                <c:pt idx="18">
                  <c:v>3.67</c:v>
                </c:pt>
                <c:pt idx="19">
                  <c:v>3.77</c:v>
                </c:pt>
                <c:pt idx="20">
                  <c:v>4</c:v>
                </c:pt>
                <c:pt idx="21">
                  <c:v>3.66</c:v>
                </c:pt>
                <c:pt idx="22">
                  <c:v>3.73</c:v>
                </c:pt>
                <c:pt idx="23">
                  <c:v>4.0599999999999996</c:v>
                </c:pt>
                <c:pt idx="24">
                  <c:v>3.53</c:v>
                </c:pt>
                <c:pt idx="25">
                  <c:v>3.46</c:v>
                </c:pt>
                <c:pt idx="26">
                  <c:v>4.07</c:v>
                </c:pt>
                <c:pt idx="27">
                  <c:v>3.73</c:v>
                </c:pt>
                <c:pt idx="28">
                  <c:v>3.92</c:v>
                </c:pt>
                <c:pt idx="29">
                  <c:v>3.98</c:v>
                </c:pt>
                <c:pt idx="30">
                  <c:v>3.77</c:v>
                </c:pt>
              </c:numCache>
            </c:numRef>
          </c:val>
        </c:ser>
        <c:dLbls>
          <c:showLegendKey val="0"/>
          <c:showVal val="0"/>
          <c:showCatName val="0"/>
          <c:showSerName val="0"/>
          <c:showPercent val="0"/>
          <c:showBubbleSize val="0"/>
        </c:dLbls>
        <c:gapWidth val="219"/>
        <c:overlap val="-27"/>
        <c:axId val="659176696"/>
        <c:axId val="659177088"/>
      </c:barChart>
      <c:catAx>
        <c:axId val="659176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177088"/>
        <c:crosses val="autoZero"/>
        <c:auto val="1"/>
        <c:lblAlgn val="ctr"/>
        <c:lblOffset val="100"/>
        <c:noMultiLvlLbl val="0"/>
      </c:catAx>
      <c:valAx>
        <c:axId val="659177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176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Entity'!$O$1</c:f>
              <c:strCache>
                <c:ptCount val="1"/>
                <c:pt idx="0">
                  <c:v>The amount of job stress I feel is reasonable.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Entity'!$O$2:$O$32</c:f>
              <c:numCache>
                <c:formatCode>0.00</c:formatCode>
                <c:ptCount val="31"/>
                <c:pt idx="0" formatCode="General">
                  <c:v>3.5</c:v>
                </c:pt>
                <c:pt idx="1">
                  <c:v>3.5</c:v>
                </c:pt>
                <c:pt idx="2">
                  <c:v>3.48</c:v>
                </c:pt>
                <c:pt idx="3">
                  <c:v>3.64</c:v>
                </c:pt>
                <c:pt idx="4">
                  <c:v>3.66</c:v>
                </c:pt>
                <c:pt idx="5">
                  <c:v>3.68</c:v>
                </c:pt>
                <c:pt idx="6">
                  <c:v>3.55</c:v>
                </c:pt>
                <c:pt idx="7">
                  <c:v>3.6</c:v>
                </c:pt>
                <c:pt idx="8">
                  <c:v>3.89</c:v>
                </c:pt>
                <c:pt idx="9">
                  <c:v>3.53</c:v>
                </c:pt>
                <c:pt idx="10">
                  <c:v>3.56</c:v>
                </c:pt>
                <c:pt idx="11">
                  <c:v>3.39</c:v>
                </c:pt>
                <c:pt idx="12">
                  <c:v>3.54</c:v>
                </c:pt>
                <c:pt idx="13">
                  <c:v>3.75</c:v>
                </c:pt>
                <c:pt idx="14">
                  <c:v>3.54</c:v>
                </c:pt>
                <c:pt idx="15">
                  <c:v>3.45</c:v>
                </c:pt>
                <c:pt idx="16">
                  <c:v>3.52</c:v>
                </c:pt>
                <c:pt idx="17">
                  <c:v>3.39</c:v>
                </c:pt>
                <c:pt idx="18">
                  <c:v>3.45</c:v>
                </c:pt>
                <c:pt idx="19">
                  <c:v>3.56</c:v>
                </c:pt>
                <c:pt idx="20">
                  <c:v>3.71</c:v>
                </c:pt>
                <c:pt idx="21">
                  <c:v>3.26</c:v>
                </c:pt>
                <c:pt idx="22">
                  <c:v>3.45</c:v>
                </c:pt>
                <c:pt idx="23">
                  <c:v>3.88</c:v>
                </c:pt>
                <c:pt idx="24">
                  <c:v>3.36</c:v>
                </c:pt>
                <c:pt idx="25">
                  <c:v>3.23</c:v>
                </c:pt>
                <c:pt idx="26">
                  <c:v>3.74</c:v>
                </c:pt>
                <c:pt idx="27">
                  <c:v>3.52</c:v>
                </c:pt>
                <c:pt idx="28">
                  <c:v>3.58</c:v>
                </c:pt>
                <c:pt idx="29">
                  <c:v>3.75</c:v>
                </c:pt>
                <c:pt idx="30">
                  <c:v>3.47</c:v>
                </c:pt>
              </c:numCache>
            </c:numRef>
          </c:val>
        </c:ser>
        <c:dLbls>
          <c:showLegendKey val="0"/>
          <c:showVal val="0"/>
          <c:showCatName val="0"/>
          <c:showSerName val="0"/>
          <c:showPercent val="0"/>
          <c:showBubbleSize val="0"/>
        </c:dLbls>
        <c:gapWidth val="219"/>
        <c:overlap val="-27"/>
        <c:axId val="659177872"/>
        <c:axId val="495086576"/>
      </c:barChart>
      <c:catAx>
        <c:axId val="65917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86576"/>
        <c:crosses val="autoZero"/>
        <c:auto val="1"/>
        <c:lblAlgn val="ctr"/>
        <c:lblOffset val="100"/>
        <c:noMultiLvlLbl val="0"/>
      </c:catAx>
      <c:valAx>
        <c:axId val="495086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9177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Entity'!$P$1</c:f>
              <c:strCache>
                <c:ptCount val="1"/>
                <c:pt idx="0">
                  <c:v>Communication between physicians, ACPs, nurses, &amp; other medical personnel is good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Entity'!$P$2:$P$32</c:f>
              <c:numCache>
                <c:formatCode>0.00</c:formatCode>
                <c:ptCount val="31"/>
                <c:pt idx="0" formatCode="General">
                  <c:v>3.75</c:v>
                </c:pt>
                <c:pt idx="1">
                  <c:v>3.82</c:v>
                </c:pt>
                <c:pt idx="2">
                  <c:v>3.93</c:v>
                </c:pt>
                <c:pt idx="3">
                  <c:v>3.85</c:v>
                </c:pt>
                <c:pt idx="4">
                  <c:v>4</c:v>
                </c:pt>
                <c:pt idx="5">
                  <c:v>3.92</c:v>
                </c:pt>
                <c:pt idx="6">
                  <c:v>4.13</c:v>
                </c:pt>
                <c:pt idx="7">
                  <c:v>3.94</c:v>
                </c:pt>
                <c:pt idx="8">
                  <c:v>4.2300000000000004</c:v>
                </c:pt>
                <c:pt idx="9">
                  <c:v>3.76</c:v>
                </c:pt>
                <c:pt idx="10">
                  <c:v>3.76</c:v>
                </c:pt>
                <c:pt idx="11">
                  <c:v>3.73</c:v>
                </c:pt>
                <c:pt idx="12">
                  <c:v>3.89</c:v>
                </c:pt>
                <c:pt idx="13">
                  <c:v>4.01</c:v>
                </c:pt>
                <c:pt idx="14">
                  <c:v>3.75</c:v>
                </c:pt>
                <c:pt idx="15">
                  <c:v>3.76</c:v>
                </c:pt>
                <c:pt idx="16">
                  <c:v>3.86</c:v>
                </c:pt>
                <c:pt idx="17">
                  <c:v>3.73</c:v>
                </c:pt>
                <c:pt idx="18">
                  <c:v>3.82</c:v>
                </c:pt>
                <c:pt idx="19">
                  <c:v>3.89</c:v>
                </c:pt>
                <c:pt idx="20">
                  <c:v>3.94</c:v>
                </c:pt>
                <c:pt idx="21">
                  <c:v>3.76</c:v>
                </c:pt>
                <c:pt idx="22">
                  <c:v>3.84</c:v>
                </c:pt>
                <c:pt idx="23">
                  <c:v>4.0599999999999996</c:v>
                </c:pt>
                <c:pt idx="24">
                  <c:v>3.63</c:v>
                </c:pt>
                <c:pt idx="25">
                  <c:v>3.56</c:v>
                </c:pt>
                <c:pt idx="26">
                  <c:v>4.1500000000000004</c:v>
                </c:pt>
                <c:pt idx="27">
                  <c:v>3.7</c:v>
                </c:pt>
                <c:pt idx="28">
                  <c:v>3.9</c:v>
                </c:pt>
                <c:pt idx="29">
                  <c:v>4</c:v>
                </c:pt>
                <c:pt idx="30">
                  <c:v>3.85</c:v>
                </c:pt>
              </c:numCache>
            </c:numRef>
          </c:val>
        </c:ser>
        <c:dLbls>
          <c:showLegendKey val="0"/>
          <c:showVal val="0"/>
          <c:showCatName val="0"/>
          <c:showSerName val="0"/>
          <c:showPercent val="0"/>
          <c:showBubbleSize val="0"/>
        </c:dLbls>
        <c:gapWidth val="219"/>
        <c:overlap val="-27"/>
        <c:axId val="495087360"/>
        <c:axId val="495087752"/>
      </c:barChart>
      <c:catAx>
        <c:axId val="49508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87752"/>
        <c:crosses val="autoZero"/>
        <c:auto val="1"/>
        <c:lblAlgn val="ctr"/>
        <c:lblOffset val="100"/>
        <c:noMultiLvlLbl val="0"/>
      </c:catAx>
      <c:valAx>
        <c:axId val="495087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87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Entity'!$Q$1</c:f>
              <c:strCache>
                <c:ptCount val="1"/>
                <c:pt idx="0">
                  <c:v>This entity provides high-quality care &amp; service.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Entity'!$Q$2:$Q$32</c:f>
              <c:numCache>
                <c:formatCode>0.00</c:formatCode>
                <c:ptCount val="31"/>
                <c:pt idx="0" formatCode="General">
                  <c:v>4.25</c:v>
                </c:pt>
                <c:pt idx="1">
                  <c:v>4.3499999999999996</c:v>
                </c:pt>
                <c:pt idx="2">
                  <c:v>4.45</c:v>
                </c:pt>
                <c:pt idx="3">
                  <c:v>4.49</c:v>
                </c:pt>
                <c:pt idx="4">
                  <c:v>4.4000000000000004</c:v>
                </c:pt>
                <c:pt idx="5">
                  <c:v>4.3499999999999996</c:v>
                </c:pt>
                <c:pt idx="6">
                  <c:v>4.5999999999999996</c:v>
                </c:pt>
                <c:pt idx="7">
                  <c:v>4.4400000000000004</c:v>
                </c:pt>
                <c:pt idx="8">
                  <c:v>4.59</c:v>
                </c:pt>
                <c:pt idx="9">
                  <c:v>4.3099999999999996</c:v>
                </c:pt>
                <c:pt idx="10">
                  <c:v>4.17</c:v>
                </c:pt>
                <c:pt idx="11">
                  <c:v>4.25</c:v>
                </c:pt>
                <c:pt idx="12">
                  <c:v>4.2699999999999996</c:v>
                </c:pt>
                <c:pt idx="13">
                  <c:v>4.5199999999999996</c:v>
                </c:pt>
                <c:pt idx="14">
                  <c:v>4.38</c:v>
                </c:pt>
                <c:pt idx="15">
                  <c:v>4.4000000000000004</c:v>
                </c:pt>
                <c:pt idx="16">
                  <c:v>4.49</c:v>
                </c:pt>
                <c:pt idx="17">
                  <c:v>4.3600000000000003</c:v>
                </c:pt>
                <c:pt idx="18">
                  <c:v>4.29</c:v>
                </c:pt>
                <c:pt idx="19">
                  <c:v>4.4400000000000004</c:v>
                </c:pt>
                <c:pt idx="20">
                  <c:v>4.3899999999999997</c:v>
                </c:pt>
                <c:pt idx="21">
                  <c:v>4.28</c:v>
                </c:pt>
                <c:pt idx="22">
                  <c:v>4.37</c:v>
                </c:pt>
                <c:pt idx="23">
                  <c:v>4.45</c:v>
                </c:pt>
                <c:pt idx="24">
                  <c:v>4.07</c:v>
                </c:pt>
                <c:pt idx="25">
                  <c:v>4.13</c:v>
                </c:pt>
                <c:pt idx="26">
                  <c:v>4.6900000000000004</c:v>
                </c:pt>
                <c:pt idx="27">
                  <c:v>4.1399999999999997</c:v>
                </c:pt>
                <c:pt idx="28">
                  <c:v>4.45</c:v>
                </c:pt>
                <c:pt idx="29">
                  <c:v>4.49</c:v>
                </c:pt>
                <c:pt idx="30">
                  <c:v>4.26</c:v>
                </c:pt>
              </c:numCache>
            </c:numRef>
          </c:val>
        </c:ser>
        <c:dLbls>
          <c:showLegendKey val="0"/>
          <c:showVal val="0"/>
          <c:showCatName val="0"/>
          <c:showSerName val="0"/>
          <c:showPercent val="0"/>
          <c:showBubbleSize val="0"/>
        </c:dLbls>
        <c:gapWidth val="219"/>
        <c:overlap val="-27"/>
        <c:axId val="495088536"/>
        <c:axId val="495088928"/>
      </c:barChart>
      <c:catAx>
        <c:axId val="495088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88928"/>
        <c:crosses val="autoZero"/>
        <c:auto val="1"/>
        <c:lblAlgn val="ctr"/>
        <c:lblOffset val="100"/>
        <c:noMultiLvlLbl val="0"/>
      </c:catAx>
      <c:valAx>
        <c:axId val="495088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88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Entity'!$R$1</c:f>
              <c:strCache>
                <c:ptCount val="1"/>
                <c:pt idx="0">
                  <c:v>Recommend this entity to family &amp; friends who need care.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Entity'!$R$2:$R$32</c:f>
              <c:numCache>
                <c:formatCode>0.00</c:formatCode>
                <c:ptCount val="31"/>
                <c:pt idx="0" formatCode="General">
                  <c:v>4.25</c:v>
                </c:pt>
                <c:pt idx="1">
                  <c:v>4.32</c:v>
                </c:pt>
                <c:pt idx="2">
                  <c:v>4.4400000000000004</c:v>
                </c:pt>
                <c:pt idx="3">
                  <c:v>4.51</c:v>
                </c:pt>
                <c:pt idx="4">
                  <c:v>4.45</c:v>
                </c:pt>
                <c:pt idx="5">
                  <c:v>4.32</c:v>
                </c:pt>
                <c:pt idx="6">
                  <c:v>4.6900000000000004</c:v>
                </c:pt>
                <c:pt idx="7">
                  <c:v>4.42</c:v>
                </c:pt>
                <c:pt idx="8">
                  <c:v>4.58</c:v>
                </c:pt>
                <c:pt idx="9">
                  <c:v>4.2699999999999996</c:v>
                </c:pt>
                <c:pt idx="10">
                  <c:v>4.03</c:v>
                </c:pt>
                <c:pt idx="11">
                  <c:v>4.21</c:v>
                </c:pt>
                <c:pt idx="12">
                  <c:v>4.1500000000000004</c:v>
                </c:pt>
                <c:pt idx="13">
                  <c:v>4.45</c:v>
                </c:pt>
                <c:pt idx="14">
                  <c:v>4.38</c:v>
                </c:pt>
                <c:pt idx="15">
                  <c:v>4.4000000000000004</c:v>
                </c:pt>
                <c:pt idx="16">
                  <c:v>4.4800000000000004</c:v>
                </c:pt>
                <c:pt idx="17">
                  <c:v>4.37</c:v>
                </c:pt>
                <c:pt idx="18">
                  <c:v>4.3</c:v>
                </c:pt>
                <c:pt idx="19">
                  <c:v>4.47</c:v>
                </c:pt>
                <c:pt idx="20">
                  <c:v>4.33</c:v>
                </c:pt>
                <c:pt idx="21">
                  <c:v>4.1900000000000004</c:v>
                </c:pt>
                <c:pt idx="22">
                  <c:v>4.32</c:v>
                </c:pt>
                <c:pt idx="23">
                  <c:v>4.38</c:v>
                </c:pt>
                <c:pt idx="24">
                  <c:v>3.98</c:v>
                </c:pt>
                <c:pt idx="25">
                  <c:v>4.0599999999999996</c:v>
                </c:pt>
                <c:pt idx="26">
                  <c:v>4.71</c:v>
                </c:pt>
                <c:pt idx="27">
                  <c:v>4.0599999999999996</c:v>
                </c:pt>
                <c:pt idx="28">
                  <c:v>4.46</c:v>
                </c:pt>
                <c:pt idx="29">
                  <c:v>4.47</c:v>
                </c:pt>
                <c:pt idx="30">
                  <c:v>4.21</c:v>
                </c:pt>
              </c:numCache>
            </c:numRef>
          </c:val>
        </c:ser>
        <c:dLbls>
          <c:showLegendKey val="0"/>
          <c:showVal val="0"/>
          <c:showCatName val="0"/>
          <c:showSerName val="0"/>
          <c:showPercent val="0"/>
          <c:showBubbleSize val="0"/>
        </c:dLbls>
        <c:gapWidth val="219"/>
        <c:overlap val="-27"/>
        <c:axId val="495089712"/>
        <c:axId val="495090104"/>
      </c:barChart>
      <c:catAx>
        <c:axId val="495089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90104"/>
        <c:crosses val="autoZero"/>
        <c:auto val="1"/>
        <c:lblAlgn val="ctr"/>
        <c:lblOffset val="100"/>
        <c:noMultiLvlLbl val="0"/>
      </c:catAx>
      <c:valAx>
        <c:axId val="495090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89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Entity'!$S$1</c:f>
              <c:strCache>
                <c:ptCount val="1"/>
                <c:pt idx="0">
                  <c:v>Entity makes every effort to deliver safe, error-free care to patients.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Entity'!$S$2:$S$32</c:f>
              <c:numCache>
                <c:formatCode>0.00</c:formatCode>
                <c:ptCount val="31"/>
                <c:pt idx="0" formatCode="General">
                  <c:v>4.25</c:v>
                </c:pt>
                <c:pt idx="1">
                  <c:v>4.3499999999999996</c:v>
                </c:pt>
                <c:pt idx="2">
                  <c:v>4.46</c:v>
                </c:pt>
                <c:pt idx="3">
                  <c:v>4.43</c:v>
                </c:pt>
                <c:pt idx="4">
                  <c:v>4.41</c:v>
                </c:pt>
                <c:pt idx="5">
                  <c:v>4.3499999999999996</c:v>
                </c:pt>
                <c:pt idx="6">
                  <c:v>4.59</c:v>
                </c:pt>
                <c:pt idx="7">
                  <c:v>4.43</c:v>
                </c:pt>
                <c:pt idx="8">
                  <c:v>4.54</c:v>
                </c:pt>
                <c:pt idx="9">
                  <c:v>4.3099999999999996</c:v>
                </c:pt>
                <c:pt idx="10">
                  <c:v>4.2</c:v>
                </c:pt>
                <c:pt idx="11">
                  <c:v>4.2300000000000004</c:v>
                </c:pt>
                <c:pt idx="12">
                  <c:v>4.33</c:v>
                </c:pt>
                <c:pt idx="13">
                  <c:v>4.49</c:v>
                </c:pt>
                <c:pt idx="14">
                  <c:v>4.38</c:v>
                </c:pt>
                <c:pt idx="15">
                  <c:v>4.37</c:v>
                </c:pt>
                <c:pt idx="16">
                  <c:v>4.47</c:v>
                </c:pt>
                <c:pt idx="17">
                  <c:v>4.3499999999999996</c:v>
                </c:pt>
                <c:pt idx="18">
                  <c:v>4.34</c:v>
                </c:pt>
                <c:pt idx="19">
                  <c:v>4.4400000000000004</c:v>
                </c:pt>
                <c:pt idx="20">
                  <c:v>4.3600000000000003</c:v>
                </c:pt>
                <c:pt idx="21">
                  <c:v>4.2699999999999996</c:v>
                </c:pt>
                <c:pt idx="22">
                  <c:v>4.37</c:v>
                </c:pt>
                <c:pt idx="23">
                  <c:v>4.49</c:v>
                </c:pt>
                <c:pt idx="24">
                  <c:v>4.13</c:v>
                </c:pt>
                <c:pt idx="25">
                  <c:v>4.05</c:v>
                </c:pt>
                <c:pt idx="26">
                  <c:v>4.66</c:v>
                </c:pt>
                <c:pt idx="27">
                  <c:v>4.17</c:v>
                </c:pt>
                <c:pt idx="28">
                  <c:v>4.4400000000000004</c:v>
                </c:pt>
                <c:pt idx="29">
                  <c:v>4.49</c:v>
                </c:pt>
                <c:pt idx="30">
                  <c:v>4.3099999999999996</c:v>
                </c:pt>
              </c:numCache>
            </c:numRef>
          </c:val>
        </c:ser>
        <c:dLbls>
          <c:showLegendKey val="0"/>
          <c:showVal val="0"/>
          <c:showCatName val="0"/>
          <c:showSerName val="0"/>
          <c:showPercent val="0"/>
          <c:showBubbleSize val="0"/>
        </c:dLbls>
        <c:gapWidth val="219"/>
        <c:overlap val="-27"/>
        <c:axId val="617363168"/>
        <c:axId val="617363560"/>
      </c:barChart>
      <c:catAx>
        <c:axId val="61736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363560"/>
        <c:crosses val="autoZero"/>
        <c:auto val="1"/>
        <c:lblAlgn val="ctr"/>
        <c:lblOffset val="100"/>
        <c:noMultiLvlLbl val="0"/>
      </c:catAx>
      <c:valAx>
        <c:axId val="617363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363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0348600174978126"/>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Entity'!$T$1</c:f>
              <c:strCache>
                <c:ptCount val="1"/>
                <c:pt idx="0">
                  <c:v>Senior management provides a work climate that promotes patient safety.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Entity'!$T$2:$T$32</c:f>
              <c:numCache>
                <c:formatCode>0.00</c:formatCode>
                <c:ptCount val="31"/>
                <c:pt idx="0" formatCode="General">
                  <c:v>4.0599999999999996</c:v>
                </c:pt>
                <c:pt idx="1">
                  <c:v>4.21</c:v>
                </c:pt>
                <c:pt idx="2">
                  <c:v>4.3099999999999996</c:v>
                </c:pt>
                <c:pt idx="3">
                  <c:v>4.1900000000000004</c:v>
                </c:pt>
                <c:pt idx="4">
                  <c:v>4.32</c:v>
                </c:pt>
                <c:pt idx="5">
                  <c:v>4.1900000000000004</c:v>
                </c:pt>
                <c:pt idx="6">
                  <c:v>4.46</c:v>
                </c:pt>
                <c:pt idx="7">
                  <c:v>4.25</c:v>
                </c:pt>
                <c:pt idx="8">
                  <c:v>4.46</c:v>
                </c:pt>
                <c:pt idx="9">
                  <c:v>4.1900000000000004</c:v>
                </c:pt>
                <c:pt idx="10">
                  <c:v>4.13</c:v>
                </c:pt>
                <c:pt idx="11">
                  <c:v>4.08</c:v>
                </c:pt>
                <c:pt idx="12">
                  <c:v>4.2</c:v>
                </c:pt>
                <c:pt idx="13">
                  <c:v>4.38</c:v>
                </c:pt>
                <c:pt idx="14">
                  <c:v>4.18</c:v>
                </c:pt>
                <c:pt idx="15">
                  <c:v>4.21</c:v>
                </c:pt>
                <c:pt idx="16">
                  <c:v>4.2300000000000004</c:v>
                </c:pt>
                <c:pt idx="17">
                  <c:v>4.2300000000000004</c:v>
                </c:pt>
                <c:pt idx="18">
                  <c:v>4.2300000000000004</c:v>
                </c:pt>
                <c:pt idx="19">
                  <c:v>4.37</c:v>
                </c:pt>
                <c:pt idx="20">
                  <c:v>4.26</c:v>
                </c:pt>
                <c:pt idx="21">
                  <c:v>4.12</c:v>
                </c:pt>
                <c:pt idx="22">
                  <c:v>4.18</c:v>
                </c:pt>
                <c:pt idx="23">
                  <c:v>4.37</c:v>
                </c:pt>
                <c:pt idx="24">
                  <c:v>3.95</c:v>
                </c:pt>
                <c:pt idx="25">
                  <c:v>3.92</c:v>
                </c:pt>
                <c:pt idx="26">
                  <c:v>4.5199999999999996</c:v>
                </c:pt>
                <c:pt idx="27">
                  <c:v>4.1500000000000004</c:v>
                </c:pt>
                <c:pt idx="28">
                  <c:v>4.38</c:v>
                </c:pt>
                <c:pt idx="29">
                  <c:v>4.3099999999999996</c:v>
                </c:pt>
                <c:pt idx="30">
                  <c:v>4.13</c:v>
                </c:pt>
              </c:numCache>
            </c:numRef>
          </c:val>
        </c:ser>
        <c:dLbls>
          <c:showLegendKey val="0"/>
          <c:showVal val="0"/>
          <c:showCatName val="0"/>
          <c:showSerName val="0"/>
          <c:showPercent val="0"/>
          <c:showBubbleSize val="0"/>
        </c:dLbls>
        <c:gapWidth val="219"/>
        <c:overlap val="-27"/>
        <c:axId val="617364344"/>
        <c:axId val="617364736"/>
      </c:barChart>
      <c:catAx>
        <c:axId val="617364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364736"/>
        <c:crosses val="autoZero"/>
        <c:auto val="1"/>
        <c:lblAlgn val="ctr"/>
        <c:lblOffset val="100"/>
        <c:noMultiLvlLbl val="0"/>
      </c:catAx>
      <c:valAx>
        <c:axId val="61736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364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'Overall Safety Score '!$C$2:$AE$2</c:f>
              <c:strCache>
                <c:ptCount val="29"/>
                <c:pt idx="0">
                  <c:v>Ambulatory </c:v>
                </c:pt>
                <c:pt idx="1">
                  <c:v>Cohen</c:v>
                </c:pt>
                <c:pt idx="2">
                  <c:v>Feinstein </c:v>
                </c:pt>
                <c:pt idx="3">
                  <c:v>Glen Cove </c:v>
                </c:pt>
                <c:pt idx="4">
                  <c:v>Hospice</c:v>
                </c:pt>
                <c:pt idx="5">
                  <c:v>Huntington </c:v>
                </c:pt>
                <c:pt idx="6">
                  <c:v>LHGV</c:v>
                </c:pt>
                <c:pt idx="7">
                  <c:v>Lenox</c:v>
                </c:pt>
                <c:pt idx="8">
                  <c:v> Forest Hills</c:v>
                </c:pt>
                <c:pt idx="9">
                  <c:v>LIJMC</c:v>
                </c:pt>
                <c:pt idx="10">
                  <c:v>Valley Stream</c:v>
                </c:pt>
                <c:pt idx="11">
                  <c:v>MEETH</c:v>
                </c:pt>
                <c:pt idx="12">
                  <c:v>Mather </c:v>
                </c:pt>
                <c:pt idx="13">
                  <c:v>NSUH</c:v>
                </c:pt>
                <c:pt idx="14">
                  <c:v>NWH</c:v>
                </c:pt>
                <c:pt idx="15">
                  <c:v>NHHome</c:v>
                </c:pt>
                <c:pt idx="16">
                  <c:v>Core Lab</c:v>
                </c:pt>
                <c:pt idx="17">
                  <c:v>Shared Services</c:v>
                </c:pt>
                <c:pt idx="18">
                  <c:v>Orzac</c:v>
                </c:pt>
                <c:pt idx="19">
                  <c:v>PBMC</c:v>
                </c:pt>
                <c:pt idx="20">
                  <c:v>Phelps </c:v>
                </c:pt>
                <c:pt idx="21">
                  <c:v>Plainview </c:v>
                </c:pt>
                <c:pt idx="22">
                  <c:v>South Oaks </c:v>
                </c:pt>
                <c:pt idx="23">
                  <c:v>Southside </c:v>
                </c:pt>
                <c:pt idx="24">
                  <c:v>STARS</c:v>
                </c:pt>
                <c:pt idx="25">
                  <c:v>SIUH</c:v>
                </c:pt>
                <c:pt idx="26">
                  <c:v>Stern</c:v>
                </c:pt>
                <c:pt idx="27">
                  <c:v>Syosset </c:v>
                </c:pt>
                <c:pt idx="28">
                  <c:v>Zucker</c:v>
                </c:pt>
              </c:strCache>
            </c:strRef>
          </c:cat>
          <c:val>
            <c:numRef>
              <c:f>'Overall Safety Score '!$C$3:$AE$3</c:f>
              <c:numCache>
                <c:formatCode>General</c:formatCode>
                <c:ptCount val="29"/>
                <c:pt idx="0">
                  <c:v>4.1500000000000004</c:v>
                </c:pt>
                <c:pt idx="1">
                  <c:v>4.16</c:v>
                </c:pt>
                <c:pt idx="2">
                  <c:v>4.17</c:v>
                </c:pt>
                <c:pt idx="3">
                  <c:v>4.1100000000000003</c:v>
                </c:pt>
                <c:pt idx="4">
                  <c:v>4.29</c:v>
                </c:pt>
                <c:pt idx="5">
                  <c:v>4.17</c:v>
                </c:pt>
                <c:pt idx="6">
                  <c:v>4.34</c:v>
                </c:pt>
                <c:pt idx="7">
                  <c:v>4.08</c:v>
                </c:pt>
                <c:pt idx="8">
                  <c:v>4.0599999999999996</c:v>
                </c:pt>
                <c:pt idx="9">
                  <c:v>4.0199999999999996</c:v>
                </c:pt>
                <c:pt idx="10">
                  <c:v>4.09</c:v>
                </c:pt>
                <c:pt idx="11">
                  <c:v>4.26</c:v>
                </c:pt>
                <c:pt idx="12">
                  <c:v>4.09</c:v>
                </c:pt>
                <c:pt idx="13">
                  <c:v>4.0999999999999996</c:v>
                </c:pt>
                <c:pt idx="14">
                  <c:v>4.13</c:v>
                </c:pt>
                <c:pt idx="15">
                  <c:v>4.09</c:v>
                </c:pt>
                <c:pt idx="16">
                  <c:v>4.0599999999999996</c:v>
                </c:pt>
                <c:pt idx="17">
                  <c:v>4.16</c:v>
                </c:pt>
                <c:pt idx="18">
                  <c:v>4.17</c:v>
                </c:pt>
                <c:pt idx="19">
                  <c:v>4</c:v>
                </c:pt>
                <c:pt idx="20">
                  <c:v>4.07</c:v>
                </c:pt>
                <c:pt idx="21">
                  <c:v>4.28</c:v>
                </c:pt>
                <c:pt idx="22">
                  <c:v>3.92</c:v>
                </c:pt>
                <c:pt idx="23">
                  <c:v>3.83</c:v>
                </c:pt>
                <c:pt idx="24">
                  <c:v>4.37</c:v>
                </c:pt>
                <c:pt idx="25">
                  <c:v>4.03</c:v>
                </c:pt>
                <c:pt idx="26">
                  <c:v>4.18</c:v>
                </c:pt>
                <c:pt idx="27">
                  <c:v>4.2</c:v>
                </c:pt>
                <c:pt idx="28">
                  <c:v>4.07</c:v>
                </c:pt>
              </c:numCache>
            </c:numRef>
          </c:val>
        </c:ser>
        <c:dLbls>
          <c:showLegendKey val="0"/>
          <c:showVal val="0"/>
          <c:showCatName val="0"/>
          <c:showSerName val="0"/>
          <c:showPercent val="0"/>
          <c:showBubbleSize val="0"/>
        </c:dLbls>
        <c:gapWidth val="219"/>
        <c:overlap val="-27"/>
        <c:axId val="131745272"/>
        <c:axId val="398611792"/>
      </c:barChart>
      <c:catAx>
        <c:axId val="131745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611792"/>
        <c:crosses val="autoZero"/>
        <c:auto val="1"/>
        <c:lblAlgn val="ctr"/>
        <c:lblOffset val="100"/>
        <c:noMultiLvlLbl val="0"/>
      </c:catAx>
      <c:valAx>
        <c:axId val="398611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745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95000"/>
                </a:schemeClr>
              </a:solidFill>
              <a:latin typeface="+mn-lt"/>
              <a:ea typeface="+mn-ea"/>
              <a:cs typeface="+mn-cs"/>
            </a:defRPr>
          </a:pPr>
          <a:endParaRPr lang="en-US"/>
        </a:p>
      </c:txPr>
    </c:title>
    <c:autoTitleDeleted val="0"/>
    <c:plotArea>
      <c:layout/>
      <c:barChart>
        <c:barDir val="col"/>
        <c:grouping val="clustered"/>
        <c:varyColors val="0"/>
        <c:ser>
          <c:idx val="0"/>
          <c:order val="0"/>
          <c:tx>
            <c:strRef>
              <c:f>'[2019 COS Graphs by entity.xlsx]Domain Graphs'!$A$3</c:f>
              <c:strCache>
                <c:ptCount val="1"/>
                <c:pt idx="0">
                  <c:v>Safety Culture-Prevention &amp; Reporting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'[1]Domain Graphs'!$B$2:$AD$2</c:f>
              <c:strCache>
                <c:ptCount val="29"/>
                <c:pt idx="0">
                  <c:v>Ambulatory </c:v>
                </c:pt>
                <c:pt idx="1">
                  <c:v>Cohen</c:v>
                </c:pt>
                <c:pt idx="2">
                  <c:v>Feinstein </c:v>
                </c:pt>
                <c:pt idx="3">
                  <c:v>Glen Cove </c:v>
                </c:pt>
                <c:pt idx="4">
                  <c:v>Hospice</c:v>
                </c:pt>
                <c:pt idx="5">
                  <c:v>Huntington </c:v>
                </c:pt>
                <c:pt idx="6">
                  <c:v>LHGV</c:v>
                </c:pt>
                <c:pt idx="7">
                  <c:v>Lenox</c:v>
                </c:pt>
                <c:pt idx="8">
                  <c:v> Forest Hills</c:v>
                </c:pt>
                <c:pt idx="9">
                  <c:v>LIJMC</c:v>
                </c:pt>
                <c:pt idx="10">
                  <c:v>Valley Stream</c:v>
                </c:pt>
                <c:pt idx="11">
                  <c:v>MEETH</c:v>
                </c:pt>
                <c:pt idx="12">
                  <c:v>Mather </c:v>
                </c:pt>
                <c:pt idx="13">
                  <c:v>NSUH</c:v>
                </c:pt>
                <c:pt idx="14">
                  <c:v>NWH</c:v>
                </c:pt>
                <c:pt idx="15">
                  <c:v>NHHome</c:v>
                </c:pt>
                <c:pt idx="16">
                  <c:v>Core Lab</c:v>
                </c:pt>
                <c:pt idx="17">
                  <c:v>Shared Services</c:v>
                </c:pt>
                <c:pt idx="18">
                  <c:v>Orzac</c:v>
                </c:pt>
                <c:pt idx="19">
                  <c:v>PBMC</c:v>
                </c:pt>
                <c:pt idx="20">
                  <c:v>Phelps </c:v>
                </c:pt>
                <c:pt idx="21">
                  <c:v>Plainview </c:v>
                </c:pt>
                <c:pt idx="22">
                  <c:v>South Oaks </c:v>
                </c:pt>
                <c:pt idx="23">
                  <c:v>Southside </c:v>
                </c:pt>
                <c:pt idx="24">
                  <c:v>STARS</c:v>
                </c:pt>
                <c:pt idx="25">
                  <c:v>SIUH</c:v>
                </c:pt>
                <c:pt idx="26">
                  <c:v>Stern</c:v>
                </c:pt>
                <c:pt idx="27">
                  <c:v>Syosset </c:v>
                </c:pt>
                <c:pt idx="28">
                  <c:v>Zucker</c:v>
                </c:pt>
              </c:strCache>
            </c:strRef>
          </c:cat>
          <c:val>
            <c:numRef>
              <c:f>'[1]Domain Graphs'!$B$3:$AD$3</c:f>
              <c:numCache>
                <c:formatCode>General</c:formatCode>
                <c:ptCount val="29"/>
                <c:pt idx="0">
                  <c:v>4.28</c:v>
                </c:pt>
                <c:pt idx="1">
                  <c:v>4.29</c:v>
                </c:pt>
                <c:pt idx="2">
                  <c:v>4.29</c:v>
                </c:pt>
                <c:pt idx="3">
                  <c:v>4.2300000000000004</c:v>
                </c:pt>
                <c:pt idx="4">
                  <c:v>4.4000000000000004</c:v>
                </c:pt>
                <c:pt idx="5">
                  <c:v>4.3099999999999996</c:v>
                </c:pt>
                <c:pt idx="6">
                  <c:v>4.45</c:v>
                </c:pt>
                <c:pt idx="7">
                  <c:v>4.22</c:v>
                </c:pt>
                <c:pt idx="8">
                  <c:v>4.26</c:v>
                </c:pt>
                <c:pt idx="9">
                  <c:v>4.2</c:v>
                </c:pt>
                <c:pt idx="10">
                  <c:v>4.26</c:v>
                </c:pt>
                <c:pt idx="11">
                  <c:v>4.3899999999999997</c:v>
                </c:pt>
                <c:pt idx="12">
                  <c:v>4.2300000000000004</c:v>
                </c:pt>
                <c:pt idx="13">
                  <c:v>4.26</c:v>
                </c:pt>
                <c:pt idx="14">
                  <c:v>4.25</c:v>
                </c:pt>
                <c:pt idx="15">
                  <c:v>4.24</c:v>
                </c:pt>
                <c:pt idx="16">
                  <c:v>4.22</c:v>
                </c:pt>
                <c:pt idx="17">
                  <c:v>4.2699999999999996</c:v>
                </c:pt>
                <c:pt idx="18">
                  <c:v>4.28</c:v>
                </c:pt>
                <c:pt idx="19">
                  <c:v>4.1900000000000004</c:v>
                </c:pt>
                <c:pt idx="20">
                  <c:v>4.22</c:v>
                </c:pt>
                <c:pt idx="21">
                  <c:v>4.3899999999999997</c:v>
                </c:pt>
                <c:pt idx="22">
                  <c:v>4.0999999999999996</c:v>
                </c:pt>
                <c:pt idx="23">
                  <c:v>4.01</c:v>
                </c:pt>
                <c:pt idx="24">
                  <c:v>4.45</c:v>
                </c:pt>
                <c:pt idx="25">
                  <c:v>4.2300000000000004</c:v>
                </c:pt>
                <c:pt idx="26">
                  <c:v>4.3</c:v>
                </c:pt>
                <c:pt idx="27">
                  <c:v>4.26</c:v>
                </c:pt>
                <c:pt idx="28">
                  <c:v>4.22</c:v>
                </c:pt>
              </c:numCache>
            </c:numRef>
          </c:val>
        </c:ser>
        <c:dLbls>
          <c:showLegendKey val="0"/>
          <c:showVal val="0"/>
          <c:showCatName val="0"/>
          <c:showSerName val="0"/>
          <c:showPercent val="0"/>
          <c:showBubbleSize val="0"/>
        </c:dLbls>
        <c:gapWidth val="219"/>
        <c:overlap val="-27"/>
        <c:axId val="186433752"/>
        <c:axId val="399831400"/>
      </c:barChart>
      <c:catAx>
        <c:axId val="186433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9831400"/>
        <c:crosses val="autoZero"/>
        <c:auto val="1"/>
        <c:lblAlgn val="ctr"/>
        <c:lblOffset val="100"/>
        <c:noMultiLvlLbl val="0"/>
      </c:catAx>
      <c:valAx>
        <c:axId val="399831400"/>
        <c:scaling>
          <c:orientation val="minMax"/>
          <c:min val="3.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433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400" b="0" i="0" u="none" strike="noStrike" kern="1200" spc="0" baseline="0">
                <a:solidFill>
                  <a:schemeClr val="bg1">
                    <a:lumMod val="95000"/>
                  </a:schemeClr>
                </a:solidFill>
                <a:latin typeface="+mn-lt"/>
                <a:ea typeface="+mn-ea"/>
                <a:cs typeface="+mn-cs"/>
              </a:defRPr>
            </a:pPr>
            <a:r>
              <a:rPr lang="en-US" sz="1400" b="0" i="0" u="none" strike="noStrike" kern="1200" spc="0" baseline="0" dirty="0">
                <a:solidFill>
                  <a:schemeClr val="bg1">
                    <a:lumMod val="95000"/>
                  </a:schemeClr>
                </a:solidFill>
                <a:latin typeface="+mn-lt"/>
                <a:ea typeface="+mn-ea"/>
                <a:cs typeface="+mn-cs"/>
              </a:rPr>
              <a:t>Safety Culture-Pride &amp; Reputation</a:t>
            </a:r>
          </a:p>
        </c:rich>
      </c:tx>
      <c:overlay val="0"/>
      <c:spPr>
        <a:noFill/>
        <a:ln>
          <a:noFill/>
        </a:ln>
        <a:effectLst/>
      </c:spPr>
      <c:txPr>
        <a:bodyPr rot="0" spcFirstLastPara="1" vertOverflow="ellipsis" vert="horz" wrap="square" anchor="ctr" anchorCtr="1"/>
        <a:lstStyle/>
        <a:p>
          <a:pPr algn="ctr" rtl="0">
            <a:defRPr lang="en-US" sz="1400" b="0" i="0" u="none" strike="noStrike" kern="1200" spc="0" baseline="0">
              <a:solidFill>
                <a:schemeClr val="bg1">
                  <a:lumMod val="95000"/>
                </a:schemeClr>
              </a:solidFill>
              <a:latin typeface="+mn-lt"/>
              <a:ea typeface="+mn-ea"/>
              <a:cs typeface="+mn-cs"/>
            </a:defRPr>
          </a:pPr>
          <a:endParaRPr lang="en-US"/>
        </a:p>
      </c:txPr>
    </c:title>
    <c:autoTitleDeleted val="0"/>
    <c:plotArea>
      <c:layout/>
      <c:barChart>
        <c:barDir val="col"/>
        <c:grouping val="clustered"/>
        <c:varyColors val="0"/>
        <c:ser>
          <c:idx val="0"/>
          <c:order val="0"/>
          <c:tx>
            <c:strRef>
              <c:f>'[2019 COS Graphs by entity.xlsx]Domain Graphs'!$A$5</c:f>
              <c:strCache>
                <c:ptCount val="1"/>
                <c:pt idx="0">
                  <c:v>Safety Culture-Pride &amp; Reputation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'[1]Domain Graphs'!$B$4:$AD$4</c:f>
              <c:strCache>
                <c:ptCount val="29"/>
                <c:pt idx="0">
                  <c:v>Ambulatory </c:v>
                </c:pt>
                <c:pt idx="1">
                  <c:v>Cohen</c:v>
                </c:pt>
                <c:pt idx="2">
                  <c:v>Feinstein </c:v>
                </c:pt>
                <c:pt idx="3">
                  <c:v>Glen Cove </c:v>
                </c:pt>
                <c:pt idx="4">
                  <c:v>Hospice</c:v>
                </c:pt>
                <c:pt idx="5">
                  <c:v>Huntington </c:v>
                </c:pt>
                <c:pt idx="6">
                  <c:v>LHGV</c:v>
                </c:pt>
                <c:pt idx="7">
                  <c:v>Lenox</c:v>
                </c:pt>
                <c:pt idx="8">
                  <c:v> Forest Hills</c:v>
                </c:pt>
                <c:pt idx="9">
                  <c:v>LIJMC</c:v>
                </c:pt>
                <c:pt idx="10">
                  <c:v>Valley Stream</c:v>
                </c:pt>
                <c:pt idx="11">
                  <c:v>MEETH</c:v>
                </c:pt>
                <c:pt idx="12">
                  <c:v>Mather </c:v>
                </c:pt>
                <c:pt idx="13">
                  <c:v>NSUH</c:v>
                </c:pt>
                <c:pt idx="14">
                  <c:v>NWH</c:v>
                </c:pt>
                <c:pt idx="15">
                  <c:v>NHHome</c:v>
                </c:pt>
                <c:pt idx="16">
                  <c:v>Core Lab</c:v>
                </c:pt>
                <c:pt idx="17">
                  <c:v>Shared Services</c:v>
                </c:pt>
                <c:pt idx="18">
                  <c:v>Orzac</c:v>
                </c:pt>
                <c:pt idx="19">
                  <c:v>PBMC</c:v>
                </c:pt>
                <c:pt idx="20">
                  <c:v>Phelps </c:v>
                </c:pt>
                <c:pt idx="21">
                  <c:v>Plainview </c:v>
                </c:pt>
                <c:pt idx="22">
                  <c:v>South Oaks </c:v>
                </c:pt>
                <c:pt idx="23">
                  <c:v>Southside </c:v>
                </c:pt>
                <c:pt idx="24">
                  <c:v>STARS</c:v>
                </c:pt>
                <c:pt idx="25">
                  <c:v>SIUH</c:v>
                </c:pt>
                <c:pt idx="26">
                  <c:v>Stern</c:v>
                </c:pt>
                <c:pt idx="27">
                  <c:v>Syosset </c:v>
                </c:pt>
                <c:pt idx="28">
                  <c:v>Zucker</c:v>
                </c:pt>
              </c:strCache>
            </c:strRef>
          </c:cat>
          <c:val>
            <c:numRef>
              <c:f>'[1]Domain Graphs'!$B$5:$AD$5</c:f>
              <c:numCache>
                <c:formatCode>General</c:formatCode>
                <c:ptCount val="29"/>
                <c:pt idx="0">
                  <c:v>4.41</c:v>
                </c:pt>
                <c:pt idx="1">
                  <c:v>4.41</c:v>
                </c:pt>
                <c:pt idx="2">
                  <c:v>4.4000000000000004</c:v>
                </c:pt>
                <c:pt idx="3">
                  <c:v>4.3</c:v>
                </c:pt>
                <c:pt idx="4">
                  <c:v>4.58</c:v>
                </c:pt>
                <c:pt idx="5">
                  <c:v>4.38</c:v>
                </c:pt>
                <c:pt idx="6">
                  <c:v>4.54</c:v>
                </c:pt>
                <c:pt idx="7">
                  <c:v>4.2699999999999996</c:v>
                </c:pt>
                <c:pt idx="8">
                  <c:v>4.13</c:v>
                </c:pt>
                <c:pt idx="9">
                  <c:v>4.1900000000000004</c:v>
                </c:pt>
                <c:pt idx="10">
                  <c:v>4.24</c:v>
                </c:pt>
                <c:pt idx="11">
                  <c:v>4.46</c:v>
                </c:pt>
                <c:pt idx="12">
                  <c:v>4.33</c:v>
                </c:pt>
                <c:pt idx="13">
                  <c:v>4.34</c:v>
                </c:pt>
                <c:pt idx="14">
                  <c:v>4.42</c:v>
                </c:pt>
                <c:pt idx="15">
                  <c:v>4.33</c:v>
                </c:pt>
                <c:pt idx="16">
                  <c:v>4.29</c:v>
                </c:pt>
                <c:pt idx="17">
                  <c:v>4.43</c:v>
                </c:pt>
                <c:pt idx="18">
                  <c:v>4.34</c:v>
                </c:pt>
                <c:pt idx="19">
                  <c:v>4.21</c:v>
                </c:pt>
                <c:pt idx="20">
                  <c:v>4.3099999999999996</c:v>
                </c:pt>
                <c:pt idx="21">
                  <c:v>4.42</c:v>
                </c:pt>
                <c:pt idx="22">
                  <c:v>4.03</c:v>
                </c:pt>
                <c:pt idx="23">
                  <c:v>4.04</c:v>
                </c:pt>
                <c:pt idx="24">
                  <c:v>4.6399999999999997</c:v>
                </c:pt>
                <c:pt idx="25">
                  <c:v>4.13</c:v>
                </c:pt>
                <c:pt idx="26">
                  <c:v>4.43</c:v>
                </c:pt>
                <c:pt idx="27">
                  <c:v>4.4400000000000004</c:v>
                </c:pt>
                <c:pt idx="28">
                  <c:v>4.2300000000000004</c:v>
                </c:pt>
              </c:numCache>
            </c:numRef>
          </c:val>
        </c:ser>
        <c:dLbls>
          <c:showLegendKey val="0"/>
          <c:showVal val="0"/>
          <c:showCatName val="0"/>
          <c:showSerName val="0"/>
          <c:showPercent val="0"/>
          <c:showBubbleSize val="0"/>
        </c:dLbls>
        <c:gapWidth val="219"/>
        <c:overlap val="-27"/>
        <c:axId val="493805776"/>
        <c:axId val="493806168"/>
      </c:barChart>
      <c:catAx>
        <c:axId val="49380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806168"/>
        <c:crosses val="autoZero"/>
        <c:auto val="1"/>
        <c:lblAlgn val="ctr"/>
        <c:lblOffset val="100"/>
        <c:noMultiLvlLbl val="0"/>
      </c:catAx>
      <c:valAx>
        <c:axId val="493806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805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080" b="0" i="0" u="none" strike="noStrike" kern="1200" spc="0" baseline="0">
              <a:solidFill>
                <a:schemeClr val="bg1">
                  <a:lumMod val="95000"/>
                </a:schemeClr>
              </a:solidFill>
              <a:latin typeface="+mn-lt"/>
              <a:ea typeface="+mn-ea"/>
              <a:cs typeface="+mn-cs"/>
            </a:defRPr>
          </a:pPr>
          <a:endParaRPr lang="en-US"/>
        </a:p>
      </c:txPr>
    </c:title>
    <c:autoTitleDeleted val="0"/>
    <c:plotArea>
      <c:layout/>
      <c:barChart>
        <c:barDir val="col"/>
        <c:grouping val="clustered"/>
        <c:varyColors val="0"/>
        <c:ser>
          <c:idx val="0"/>
          <c:order val="0"/>
          <c:tx>
            <c:strRef>
              <c:f>'[2019 COS Graphs by entity.xlsx]Domain Graphs'!$A$7</c:f>
              <c:strCache>
                <c:ptCount val="1"/>
                <c:pt idx="0">
                  <c:v>Safety Culture-Resources &amp; Teamwork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900" b="0" i="0" u="none" strike="noStrike" kern="1200" spc="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'[1]Domain Graphs'!$B$6:$AD$6</c:f>
              <c:strCache>
                <c:ptCount val="29"/>
                <c:pt idx="0">
                  <c:v>Ambulatory </c:v>
                </c:pt>
                <c:pt idx="1">
                  <c:v>Cohen</c:v>
                </c:pt>
                <c:pt idx="2">
                  <c:v>Feinstein </c:v>
                </c:pt>
                <c:pt idx="3">
                  <c:v>Glen Cove </c:v>
                </c:pt>
                <c:pt idx="4">
                  <c:v>Hospice</c:v>
                </c:pt>
                <c:pt idx="5">
                  <c:v>Huntington </c:v>
                </c:pt>
                <c:pt idx="6">
                  <c:v>LHGV</c:v>
                </c:pt>
                <c:pt idx="7">
                  <c:v>Lenox</c:v>
                </c:pt>
                <c:pt idx="8">
                  <c:v> Forest Hills</c:v>
                </c:pt>
                <c:pt idx="9">
                  <c:v>LIJMC</c:v>
                </c:pt>
                <c:pt idx="10">
                  <c:v>Valley Stream</c:v>
                </c:pt>
                <c:pt idx="11">
                  <c:v>MEETH</c:v>
                </c:pt>
                <c:pt idx="12">
                  <c:v>Mather </c:v>
                </c:pt>
                <c:pt idx="13">
                  <c:v>NSUH</c:v>
                </c:pt>
                <c:pt idx="14">
                  <c:v>NWH</c:v>
                </c:pt>
                <c:pt idx="15">
                  <c:v>NHHome</c:v>
                </c:pt>
                <c:pt idx="16">
                  <c:v>Core Lab</c:v>
                </c:pt>
                <c:pt idx="17">
                  <c:v>Shared Services</c:v>
                </c:pt>
                <c:pt idx="18">
                  <c:v>Orzac</c:v>
                </c:pt>
                <c:pt idx="19">
                  <c:v>PBMC</c:v>
                </c:pt>
                <c:pt idx="20">
                  <c:v>Phelps </c:v>
                </c:pt>
                <c:pt idx="21">
                  <c:v>Plainview </c:v>
                </c:pt>
                <c:pt idx="22">
                  <c:v>South Oaks </c:v>
                </c:pt>
                <c:pt idx="23">
                  <c:v>Southside </c:v>
                </c:pt>
                <c:pt idx="24">
                  <c:v>STARS</c:v>
                </c:pt>
                <c:pt idx="25">
                  <c:v>SIUH</c:v>
                </c:pt>
                <c:pt idx="26">
                  <c:v>Stern</c:v>
                </c:pt>
                <c:pt idx="27">
                  <c:v>Syosset </c:v>
                </c:pt>
                <c:pt idx="28">
                  <c:v>Zucker</c:v>
                </c:pt>
              </c:strCache>
            </c:strRef>
          </c:cat>
          <c:val>
            <c:numRef>
              <c:f>'[1]Domain Graphs'!$B$7:$AD$7</c:f>
              <c:numCache>
                <c:formatCode>General</c:formatCode>
                <c:ptCount val="29"/>
                <c:pt idx="0">
                  <c:v>3.85</c:v>
                </c:pt>
                <c:pt idx="1">
                  <c:v>3.87</c:v>
                </c:pt>
                <c:pt idx="2">
                  <c:v>3.92</c:v>
                </c:pt>
                <c:pt idx="3">
                  <c:v>3.85</c:v>
                </c:pt>
                <c:pt idx="4">
                  <c:v>3.99</c:v>
                </c:pt>
                <c:pt idx="5">
                  <c:v>3.88</c:v>
                </c:pt>
                <c:pt idx="6">
                  <c:v>4.09</c:v>
                </c:pt>
                <c:pt idx="7">
                  <c:v>3.79</c:v>
                </c:pt>
                <c:pt idx="8">
                  <c:v>3.78</c:v>
                </c:pt>
                <c:pt idx="9">
                  <c:v>3.71</c:v>
                </c:pt>
                <c:pt idx="10">
                  <c:v>3.82</c:v>
                </c:pt>
                <c:pt idx="11">
                  <c:v>3.99</c:v>
                </c:pt>
                <c:pt idx="12">
                  <c:v>3.79</c:v>
                </c:pt>
                <c:pt idx="13">
                  <c:v>3.76</c:v>
                </c:pt>
                <c:pt idx="14">
                  <c:v>3.8</c:v>
                </c:pt>
                <c:pt idx="15">
                  <c:v>3.77</c:v>
                </c:pt>
                <c:pt idx="16">
                  <c:v>3.71</c:v>
                </c:pt>
                <c:pt idx="17">
                  <c:v>3.88</c:v>
                </c:pt>
                <c:pt idx="18">
                  <c:v>3.96</c:v>
                </c:pt>
                <c:pt idx="19">
                  <c:v>3.66</c:v>
                </c:pt>
                <c:pt idx="20">
                  <c:v>3.76</c:v>
                </c:pt>
                <c:pt idx="21">
                  <c:v>4.08</c:v>
                </c:pt>
                <c:pt idx="22">
                  <c:v>3.65</c:v>
                </c:pt>
                <c:pt idx="23">
                  <c:v>3.52</c:v>
                </c:pt>
                <c:pt idx="24">
                  <c:v>4.0999999999999996</c:v>
                </c:pt>
                <c:pt idx="25">
                  <c:v>3.75</c:v>
                </c:pt>
                <c:pt idx="26">
                  <c:v>3.89</c:v>
                </c:pt>
                <c:pt idx="27">
                  <c:v>3.98</c:v>
                </c:pt>
                <c:pt idx="28">
                  <c:v>3.8</c:v>
                </c:pt>
              </c:numCache>
            </c:numRef>
          </c:val>
        </c:ser>
        <c:dLbls>
          <c:showLegendKey val="0"/>
          <c:showVal val="0"/>
          <c:showCatName val="0"/>
          <c:showSerName val="0"/>
          <c:showPercent val="0"/>
          <c:showBubbleSize val="0"/>
        </c:dLbls>
        <c:gapWidth val="219"/>
        <c:overlap val="-27"/>
        <c:axId val="493806952"/>
        <c:axId val="493807344"/>
      </c:barChart>
      <c:catAx>
        <c:axId val="493806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spc="0" baseline="0">
                <a:solidFill>
                  <a:schemeClr val="tx1"/>
                </a:solidFill>
                <a:latin typeface="+mn-lt"/>
                <a:ea typeface="+mn-ea"/>
                <a:cs typeface="+mn-cs"/>
              </a:defRPr>
            </a:pPr>
            <a:endParaRPr lang="en-US"/>
          </a:p>
        </c:txPr>
        <c:crossAx val="493807344"/>
        <c:crosses val="autoZero"/>
        <c:auto val="1"/>
        <c:lblAlgn val="ctr"/>
        <c:lblOffset val="100"/>
        <c:noMultiLvlLbl val="0"/>
      </c:catAx>
      <c:valAx>
        <c:axId val="493807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spc="0" baseline="0">
                <a:solidFill>
                  <a:schemeClr val="tx1"/>
                </a:solidFill>
                <a:latin typeface="+mn-lt"/>
                <a:ea typeface="+mn-ea"/>
                <a:cs typeface="+mn-cs"/>
              </a:defRPr>
            </a:pPr>
            <a:endParaRPr lang="en-US"/>
          </a:p>
        </c:txPr>
        <c:crossAx val="493806952"/>
        <c:crosses val="autoZero"/>
        <c:crossBetween val="between"/>
      </c:valAx>
      <c:spPr>
        <a:noFill/>
        <a:ln>
          <a:noFill/>
        </a:ln>
        <a:effectLst/>
      </c:spPr>
    </c:plotArea>
    <c:plotVisOnly val="1"/>
    <c:dispBlanksAs val="gap"/>
    <c:showDLblsOverMax val="0"/>
  </c:chart>
  <c:spPr>
    <a:noFill/>
    <a:ln>
      <a:noFill/>
    </a:ln>
    <a:effectLst/>
  </c:spPr>
  <c:txPr>
    <a:bodyPr/>
    <a:lstStyle/>
    <a:p>
      <a:pPr algn="ctr" rtl="0">
        <a:defRPr lang="en-US" sz="900" b="0" i="0" u="none" strike="noStrike" kern="1200" spc="0" baseline="0">
          <a:solidFill>
            <a:schemeClr val="tx1"/>
          </a:solidFill>
          <a:latin typeface="+mn-lt"/>
          <a:ea typeface="+mn-ea"/>
          <a:cs typeface="+mn-cs"/>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Sheet3!$C$1</c:f>
              <c:strCache>
                <c:ptCount val="1"/>
                <c:pt idx="0">
                  <c:v>2017 Score</c:v>
                </c:pt>
              </c:strCache>
            </c:strRef>
          </c:tx>
          <c:spPr>
            <a:solidFill>
              <a:schemeClr val="tx2">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Sheet3!$B$2:$B$6</c:f>
              <c:strCache>
                <c:ptCount val="5"/>
                <c:pt idx="0">
                  <c:v>My work unit works well together.</c:v>
                </c:pt>
                <c:pt idx="1">
                  <c:v>Different work units work well together in this entity.</c:v>
                </c:pt>
                <c:pt idx="2">
                  <c:v>My work unit is adequately staffed.</c:v>
                </c:pt>
                <c:pt idx="3">
                  <c:v>This entity provides high-quality care and service.</c:v>
                </c:pt>
                <c:pt idx="4">
                  <c:v>I would recommend this entity to family and friends who need care.</c:v>
                </c:pt>
              </c:strCache>
            </c:strRef>
          </c:cat>
          <c:val>
            <c:numRef>
              <c:f>Sheet3!$C$2:$C$6</c:f>
              <c:numCache>
                <c:formatCode>General</c:formatCode>
                <c:ptCount val="5"/>
                <c:pt idx="0">
                  <c:v>4.21</c:v>
                </c:pt>
                <c:pt idx="1">
                  <c:v>3.89</c:v>
                </c:pt>
                <c:pt idx="2">
                  <c:v>3.46</c:v>
                </c:pt>
                <c:pt idx="3">
                  <c:v>4.34</c:v>
                </c:pt>
                <c:pt idx="4">
                  <c:v>4.38</c:v>
                </c:pt>
              </c:numCache>
            </c:numRef>
          </c:val>
        </c:ser>
        <c:ser>
          <c:idx val="1"/>
          <c:order val="1"/>
          <c:tx>
            <c:strRef>
              <c:f>Sheet3!$D$1</c:f>
              <c:strCache>
                <c:ptCount val="1"/>
                <c:pt idx="0">
                  <c:v>2018 Score</c:v>
                </c:pt>
              </c:strCache>
            </c:strRef>
          </c:tx>
          <c:spPr>
            <a:solidFill>
              <a:schemeClr val="tx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Sheet3!$B$2:$B$6</c:f>
              <c:strCache>
                <c:ptCount val="5"/>
                <c:pt idx="0">
                  <c:v>My work unit works well together.</c:v>
                </c:pt>
                <c:pt idx="1">
                  <c:v>Different work units work well together in this entity.</c:v>
                </c:pt>
                <c:pt idx="2">
                  <c:v>My work unit is adequately staffed.</c:v>
                </c:pt>
                <c:pt idx="3">
                  <c:v>This entity provides high-quality care and service.</c:v>
                </c:pt>
                <c:pt idx="4">
                  <c:v>I would recommend this entity to family and friends who need care.</c:v>
                </c:pt>
              </c:strCache>
            </c:strRef>
          </c:cat>
          <c:val>
            <c:numRef>
              <c:f>Sheet3!$D$2:$D$6</c:f>
              <c:numCache>
                <c:formatCode>General</c:formatCode>
                <c:ptCount val="5"/>
                <c:pt idx="0">
                  <c:v>4.22</c:v>
                </c:pt>
                <c:pt idx="1">
                  <c:v>3.9</c:v>
                </c:pt>
                <c:pt idx="2">
                  <c:v>3.43</c:v>
                </c:pt>
                <c:pt idx="3">
                  <c:v>4.3099999999999996</c:v>
                </c:pt>
                <c:pt idx="4">
                  <c:v>4.3600000000000003</c:v>
                </c:pt>
              </c:numCache>
            </c:numRef>
          </c:val>
        </c:ser>
        <c:ser>
          <c:idx val="2"/>
          <c:order val="2"/>
          <c:tx>
            <c:strRef>
              <c:f>Sheet3!$E$1</c:f>
              <c:strCache>
                <c:ptCount val="1"/>
                <c:pt idx="0">
                  <c:v>2019 Score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1" u="none" strike="noStrike" kern="1200" baseline="0">
                    <a:solidFill>
                      <a:schemeClr val="accen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Sheet3!$B$2:$B$6</c:f>
              <c:strCache>
                <c:ptCount val="5"/>
                <c:pt idx="0">
                  <c:v>My work unit works well together.</c:v>
                </c:pt>
                <c:pt idx="1">
                  <c:v>Different work units work well together in this entity.</c:v>
                </c:pt>
                <c:pt idx="2">
                  <c:v>My work unit is adequately staffed.</c:v>
                </c:pt>
                <c:pt idx="3">
                  <c:v>This entity provides high-quality care and service.</c:v>
                </c:pt>
                <c:pt idx="4">
                  <c:v>I would recommend this entity to family and friends who need care.</c:v>
                </c:pt>
              </c:strCache>
            </c:strRef>
          </c:cat>
          <c:val>
            <c:numRef>
              <c:f>Sheet3!$E$2:$E$6</c:f>
              <c:numCache>
                <c:formatCode>General</c:formatCode>
                <c:ptCount val="5"/>
                <c:pt idx="0">
                  <c:v>4.22</c:v>
                </c:pt>
                <c:pt idx="1">
                  <c:v>3.92</c:v>
                </c:pt>
                <c:pt idx="2">
                  <c:v>3.41</c:v>
                </c:pt>
                <c:pt idx="3">
                  <c:v>4.3499999999999996</c:v>
                </c:pt>
                <c:pt idx="4">
                  <c:v>4.32</c:v>
                </c:pt>
              </c:numCache>
            </c:numRef>
          </c:val>
        </c:ser>
        <c:ser>
          <c:idx val="3"/>
          <c:order val="3"/>
          <c:tx>
            <c:strRef>
              <c:f>Sheet3!$F$1</c:f>
              <c:strCache>
                <c:ptCount val="1"/>
                <c:pt idx="0">
                  <c:v>Nat'l Healthcare Avg</c:v>
                </c:pt>
              </c:strCache>
            </c:strRef>
          </c:tx>
          <c:spPr>
            <a:solidFill>
              <a:srgbClr val="FFFF6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Sheet3!$B$2:$B$6</c:f>
              <c:strCache>
                <c:ptCount val="5"/>
                <c:pt idx="0">
                  <c:v>My work unit works well together.</c:v>
                </c:pt>
                <c:pt idx="1">
                  <c:v>Different work units work well together in this entity.</c:v>
                </c:pt>
                <c:pt idx="2">
                  <c:v>My work unit is adequately staffed.</c:v>
                </c:pt>
                <c:pt idx="3">
                  <c:v>This entity provides high-quality care and service.</c:v>
                </c:pt>
                <c:pt idx="4">
                  <c:v>I would recommend this entity to family and friends who need care.</c:v>
                </c:pt>
              </c:strCache>
            </c:strRef>
          </c:cat>
          <c:val>
            <c:numRef>
              <c:f>Sheet3!$F$2:$F$6</c:f>
              <c:numCache>
                <c:formatCode>General</c:formatCode>
                <c:ptCount val="5"/>
                <c:pt idx="0">
                  <c:v>4.18</c:v>
                </c:pt>
                <c:pt idx="1">
                  <c:v>3.76</c:v>
                </c:pt>
                <c:pt idx="2">
                  <c:v>3.2800000000000002</c:v>
                </c:pt>
                <c:pt idx="3">
                  <c:v>4.25</c:v>
                </c:pt>
                <c:pt idx="4">
                  <c:v>4.25</c:v>
                </c:pt>
              </c:numCache>
            </c:numRef>
          </c:val>
        </c:ser>
        <c:dLbls>
          <c:showLegendKey val="0"/>
          <c:showVal val="0"/>
          <c:showCatName val="0"/>
          <c:showSerName val="0"/>
          <c:showPercent val="0"/>
          <c:showBubbleSize val="0"/>
        </c:dLbls>
        <c:gapWidth val="219"/>
        <c:overlap val="-27"/>
        <c:axId val="495688048"/>
        <c:axId val="495688440"/>
      </c:barChart>
      <c:catAx>
        <c:axId val="49568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95688440"/>
        <c:crosses val="autoZero"/>
        <c:auto val="1"/>
        <c:lblAlgn val="ctr"/>
        <c:lblOffset val="100"/>
        <c:noMultiLvlLbl val="0"/>
      </c:catAx>
      <c:valAx>
        <c:axId val="495688440"/>
        <c:scaling>
          <c:orientation val="minMax"/>
          <c:max val="4.5"/>
          <c:min val="3"/>
        </c:scaling>
        <c:delete val="1"/>
        <c:axPos val="l"/>
        <c:numFmt formatCode="General" sourceLinked="1"/>
        <c:majorTickMark val="none"/>
        <c:minorTickMark val="none"/>
        <c:tickLblPos val="nextTo"/>
        <c:crossAx val="4956880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Entity'!$B$1</c:f>
              <c:strCache>
                <c:ptCount val="1"/>
                <c:pt idx="0">
                  <c:v>Report patient safety mistakes without fear of punishment.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Entity'!$B$2:$B$32</c:f>
              <c:numCache>
                <c:formatCode>0.00</c:formatCode>
                <c:ptCount val="31"/>
                <c:pt idx="0" formatCode="General">
                  <c:v>4.2</c:v>
                </c:pt>
                <c:pt idx="1">
                  <c:v>4.29</c:v>
                </c:pt>
                <c:pt idx="2">
                  <c:v>4.3899999999999997</c:v>
                </c:pt>
                <c:pt idx="3">
                  <c:v>4.28</c:v>
                </c:pt>
                <c:pt idx="4">
                  <c:v>4.37</c:v>
                </c:pt>
                <c:pt idx="5">
                  <c:v>4.3</c:v>
                </c:pt>
                <c:pt idx="6">
                  <c:v>4.45</c:v>
                </c:pt>
                <c:pt idx="7">
                  <c:v>4.32</c:v>
                </c:pt>
                <c:pt idx="8">
                  <c:v>4.43</c:v>
                </c:pt>
                <c:pt idx="9">
                  <c:v>4.24</c:v>
                </c:pt>
                <c:pt idx="10">
                  <c:v>4.28</c:v>
                </c:pt>
                <c:pt idx="11">
                  <c:v>4.2</c:v>
                </c:pt>
                <c:pt idx="12">
                  <c:v>4.26</c:v>
                </c:pt>
                <c:pt idx="13">
                  <c:v>4.43</c:v>
                </c:pt>
                <c:pt idx="14">
                  <c:v>4.2300000000000004</c:v>
                </c:pt>
                <c:pt idx="15">
                  <c:v>4.3</c:v>
                </c:pt>
                <c:pt idx="16">
                  <c:v>4.2699999999999996</c:v>
                </c:pt>
                <c:pt idx="17">
                  <c:v>4.32</c:v>
                </c:pt>
                <c:pt idx="18">
                  <c:v>4.28</c:v>
                </c:pt>
                <c:pt idx="19">
                  <c:v>4.3899999999999997</c:v>
                </c:pt>
                <c:pt idx="20">
                  <c:v>4.41</c:v>
                </c:pt>
                <c:pt idx="21">
                  <c:v>4.2</c:v>
                </c:pt>
                <c:pt idx="22">
                  <c:v>4.28</c:v>
                </c:pt>
                <c:pt idx="23">
                  <c:v>4.37</c:v>
                </c:pt>
                <c:pt idx="24">
                  <c:v>4.21</c:v>
                </c:pt>
                <c:pt idx="25">
                  <c:v>4.07</c:v>
                </c:pt>
                <c:pt idx="26">
                  <c:v>4.57</c:v>
                </c:pt>
                <c:pt idx="27">
                  <c:v>4.2699999999999996</c:v>
                </c:pt>
                <c:pt idx="28">
                  <c:v>4.32</c:v>
                </c:pt>
                <c:pt idx="29">
                  <c:v>4.28</c:v>
                </c:pt>
                <c:pt idx="30">
                  <c:v>4.29</c:v>
                </c:pt>
              </c:numCache>
            </c:numRef>
          </c:val>
        </c:ser>
        <c:dLbls>
          <c:showLegendKey val="0"/>
          <c:showVal val="0"/>
          <c:showCatName val="0"/>
          <c:showSerName val="0"/>
          <c:showPercent val="0"/>
          <c:showBubbleSize val="0"/>
        </c:dLbls>
        <c:gapWidth val="219"/>
        <c:overlap val="-27"/>
        <c:axId val="407340360"/>
        <c:axId val="407340752"/>
      </c:barChart>
      <c:catAx>
        <c:axId val="407340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340752"/>
        <c:crosses val="autoZero"/>
        <c:auto val="1"/>
        <c:lblAlgn val="ctr"/>
        <c:lblOffset val="100"/>
        <c:noMultiLvlLbl val="0"/>
      </c:catAx>
      <c:valAx>
        <c:axId val="40734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340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 By Entity'!$C$1</c:f>
              <c:strCache>
                <c:ptCount val="1"/>
                <c:pt idx="0">
                  <c:v>Discuss ways to prevent errors from happening again.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'Item By Entity'!$A$2:$A$32</c:f>
              <c:strCache>
                <c:ptCount val="31"/>
                <c:pt idx="0">
                  <c:v>National Score</c:v>
                </c:pt>
                <c:pt idx="1">
                  <c:v>Northwell Health</c:v>
                </c:pt>
                <c:pt idx="2">
                  <c:v>Ambulatory </c:v>
                </c:pt>
                <c:pt idx="3">
                  <c:v>Cohen</c:v>
                </c:pt>
                <c:pt idx="4">
                  <c:v>Feinstein </c:v>
                </c:pt>
                <c:pt idx="5">
                  <c:v>Glen Cove </c:v>
                </c:pt>
                <c:pt idx="6">
                  <c:v>Hospice</c:v>
                </c:pt>
                <c:pt idx="7">
                  <c:v>Huntington </c:v>
                </c:pt>
                <c:pt idx="8">
                  <c:v>LHGV</c:v>
                </c:pt>
                <c:pt idx="9">
                  <c:v>Lenox</c:v>
                </c:pt>
                <c:pt idx="10">
                  <c:v> Forest Hills</c:v>
                </c:pt>
                <c:pt idx="11">
                  <c:v>LIJMC</c:v>
                </c:pt>
                <c:pt idx="12">
                  <c:v>Valley Stream</c:v>
                </c:pt>
                <c:pt idx="13">
                  <c:v>MEETH</c:v>
                </c:pt>
                <c:pt idx="14">
                  <c:v>Mather </c:v>
                </c:pt>
                <c:pt idx="15">
                  <c:v>NSUH</c:v>
                </c:pt>
                <c:pt idx="16">
                  <c:v>NWH</c:v>
                </c:pt>
                <c:pt idx="17">
                  <c:v>NHHome</c:v>
                </c:pt>
                <c:pt idx="18">
                  <c:v>Core Lab</c:v>
                </c:pt>
                <c:pt idx="19">
                  <c:v>Shared Svcs</c:v>
                </c:pt>
                <c:pt idx="20">
                  <c:v>Orzac</c:v>
                </c:pt>
                <c:pt idx="21">
                  <c:v>PBMC</c:v>
                </c:pt>
                <c:pt idx="22">
                  <c:v>Phelps </c:v>
                </c:pt>
                <c:pt idx="23">
                  <c:v>Plainview </c:v>
                </c:pt>
                <c:pt idx="24">
                  <c:v>South Oaks </c:v>
                </c:pt>
                <c:pt idx="25">
                  <c:v>Southside </c:v>
                </c:pt>
                <c:pt idx="26">
                  <c:v>STARS</c:v>
                </c:pt>
                <c:pt idx="27">
                  <c:v>SIUH</c:v>
                </c:pt>
                <c:pt idx="28">
                  <c:v>Stern</c:v>
                </c:pt>
                <c:pt idx="29">
                  <c:v>Syosset </c:v>
                </c:pt>
                <c:pt idx="30">
                  <c:v>Zucker</c:v>
                </c:pt>
              </c:strCache>
            </c:strRef>
          </c:cat>
          <c:val>
            <c:numRef>
              <c:f>'Item By Entity'!$C$2:$C$32</c:f>
              <c:numCache>
                <c:formatCode>0.00</c:formatCode>
                <c:ptCount val="31"/>
                <c:pt idx="0" formatCode="General">
                  <c:v>4.25</c:v>
                </c:pt>
                <c:pt idx="1">
                  <c:v>4.37</c:v>
                </c:pt>
                <c:pt idx="2">
                  <c:v>4.38</c:v>
                </c:pt>
                <c:pt idx="3">
                  <c:v>4.4400000000000004</c:v>
                </c:pt>
                <c:pt idx="4">
                  <c:v>4.4400000000000004</c:v>
                </c:pt>
                <c:pt idx="5">
                  <c:v>4.3099999999999996</c:v>
                </c:pt>
                <c:pt idx="6">
                  <c:v>4.4800000000000004</c:v>
                </c:pt>
                <c:pt idx="7">
                  <c:v>4.43</c:v>
                </c:pt>
                <c:pt idx="8">
                  <c:v>4.53</c:v>
                </c:pt>
                <c:pt idx="9">
                  <c:v>4.33</c:v>
                </c:pt>
                <c:pt idx="10">
                  <c:v>4.41</c:v>
                </c:pt>
                <c:pt idx="11">
                  <c:v>4.37</c:v>
                </c:pt>
                <c:pt idx="12">
                  <c:v>4.3899999999999997</c:v>
                </c:pt>
                <c:pt idx="13">
                  <c:v>4.49</c:v>
                </c:pt>
                <c:pt idx="14">
                  <c:v>4.37</c:v>
                </c:pt>
                <c:pt idx="15">
                  <c:v>4.43</c:v>
                </c:pt>
                <c:pt idx="16">
                  <c:v>4.38</c:v>
                </c:pt>
                <c:pt idx="17">
                  <c:v>4.32</c:v>
                </c:pt>
                <c:pt idx="18">
                  <c:v>4.3600000000000003</c:v>
                </c:pt>
                <c:pt idx="19">
                  <c:v>4.3600000000000003</c:v>
                </c:pt>
                <c:pt idx="20">
                  <c:v>4.3899999999999997</c:v>
                </c:pt>
                <c:pt idx="21">
                  <c:v>4.37</c:v>
                </c:pt>
                <c:pt idx="22">
                  <c:v>4.32</c:v>
                </c:pt>
                <c:pt idx="23">
                  <c:v>4.5199999999999996</c:v>
                </c:pt>
                <c:pt idx="24">
                  <c:v>4.3</c:v>
                </c:pt>
                <c:pt idx="25">
                  <c:v>4.18</c:v>
                </c:pt>
                <c:pt idx="26">
                  <c:v>4.5</c:v>
                </c:pt>
                <c:pt idx="27">
                  <c:v>4.3600000000000003</c:v>
                </c:pt>
                <c:pt idx="28">
                  <c:v>4.42</c:v>
                </c:pt>
                <c:pt idx="29">
                  <c:v>4.4000000000000004</c:v>
                </c:pt>
                <c:pt idx="30">
                  <c:v>4.3600000000000003</c:v>
                </c:pt>
              </c:numCache>
            </c:numRef>
          </c:val>
        </c:ser>
        <c:dLbls>
          <c:showLegendKey val="0"/>
          <c:showVal val="0"/>
          <c:showCatName val="0"/>
          <c:showSerName val="0"/>
          <c:showPercent val="0"/>
          <c:showBubbleSize val="0"/>
        </c:dLbls>
        <c:gapWidth val="219"/>
        <c:overlap val="-27"/>
        <c:axId val="407341536"/>
        <c:axId val="407341928"/>
      </c:barChart>
      <c:catAx>
        <c:axId val="407341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341928"/>
        <c:crosses val="autoZero"/>
        <c:auto val="1"/>
        <c:lblAlgn val="ctr"/>
        <c:lblOffset val="100"/>
        <c:noMultiLvlLbl val="0"/>
      </c:catAx>
      <c:valAx>
        <c:axId val="407341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341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7072"/>
          </a:xfrm>
          <a:prstGeom prst="rect">
            <a:avLst/>
          </a:prstGeom>
        </p:spPr>
        <p:txBody>
          <a:bodyPr vert="horz" lIns="92784" tIns="46392" rIns="92784" bIns="46392" rtlCol="0"/>
          <a:lstStyle>
            <a:lvl1pPr algn="l">
              <a:defRPr sz="1200"/>
            </a:lvl1pPr>
          </a:lstStyle>
          <a:p>
            <a:endParaRPr lang="en-GB" dirty="0"/>
          </a:p>
        </p:txBody>
      </p:sp>
      <p:sp>
        <p:nvSpPr>
          <p:cNvPr id="3" name="Date Placeholder 2"/>
          <p:cNvSpPr>
            <a:spLocks noGrp="1"/>
          </p:cNvSpPr>
          <p:nvPr>
            <p:ph type="dt" sz="quarter" idx="1"/>
          </p:nvPr>
        </p:nvSpPr>
        <p:spPr>
          <a:xfrm>
            <a:off x="3978132" y="2"/>
            <a:ext cx="3043343" cy="467072"/>
          </a:xfrm>
          <a:prstGeom prst="rect">
            <a:avLst/>
          </a:prstGeom>
        </p:spPr>
        <p:txBody>
          <a:bodyPr vert="horz" lIns="92784" tIns="46392" rIns="92784" bIns="46392" rtlCol="0"/>
          <a:lstStyle>
            <a:lvl1pPr algn="r">
              <a:defRPr sz="1200"/>
            </a:lvl1pPr>
          </a:lstStyle>
          <a:p>
            <a:fld id="{7CEE6309-67BC-4544-8FC4-C8AD813A8934}" type="datetimeFigureOut">
              <a:rPr lang="en-GB" smtClean="0"/>
              <a:t>07/01/2021</a:t>
            </a:fld>
            <a:endParaRPr lang="en-GB" dirty="0"/>
          </a:p>
        </p:txBody>
      </p:sp>
      <p:sp>
        <p:nvSpPr>
          <p:cNvPr id="4" name="Footer Placeholder 3"/>
          <p:cNvSpPr>
            <a:spLocks noGrp="1"/>
          </p:cNvSpPr>
          <p:nvPr>
            <p:ph type="ftr" sz="quarter" idx="2"/>
          </p:nvPr>
        </p:nvSpPr>
        <p:spPr>
          <a:xfrm>
            <a:off x="0" y="8842033"/>
            <a:ext cx="3043343" cy="467071"/>
          </a:xfrm>
          <a:prstGeom prst="rect">
            <a:avLst/>
          </a:prstGeom>
        </p:spPr>
        <p:txBody>
          <a:bodyPr vert="horz" lIns="92784" tIns="46392" rIns="92784" bIns="46392" rtlCol="0" anchor="b"/>
          <a:lstStyle>
            <a:lvl1pPr algn="l">
              <a:defRPr sz="1200"/>
            </a:lvl1pPr>
          </a:lstStyle>
          <a:p>
            <a:endParaRPr lang="en-GB" dirty="0"/>
          </a:p>
        </p:txBody>
      </p:sp>
      <p:sp>
        <p:nvSpPr>
          <p:cNvPr id="5" name="Slide Number Placeholder 4"/>
          <p:cNvSpPr>
            <a:spLocks noGrp="1"/>
          </p:cNvSpPr>
          <p:nvPr>
            <p:ph type="sldNum" sz="quarter" idx="3"/>
          </p:nvPr>
        </p:nvSpPr>
        <p:spPr>
          <a:xfrm>
            <a:off x="3978132" y="8842033"/>
            <a:ext cx="3043343" cy="467071"/>
          </a:xfrm>
          <a:prstGeom prst="rect">
            <a:avLst/>
          </a:prstGeom>
        </p:spPr>
        <p:txBody>
          <a:bodyPr vert="horz" lIns="92784" tIns="46392" rIns="92784" bIns="46392" rtlCol="0" anchor="b"/>
          <a:lstStyle>
            <a:lvl1pPr algn="r">
              <a:defRPr sz="1200"/>
            </a:lvl1pPr>
          </a:lstStyle>
          <a:p>
            <a:fld id="{08BA5BF2-4A53-4DE4-87B3-70BA5FBB0BF5}" type="slidenum">
              <a:rPr lang="en-GB" smtClean="0"/>
              <a:t>‹#›</a:t>
            </a:fld>
            <a:endParaRPr lang="en-GB" dirty="0"/>
          </a:p>
        </p:txBody>
      </p:sp>
    </p:spTree>
    <p:extLst>
      <p:ext uri="{BB962C8B-B14F-4D97-AF65-F5344CB8AC3E}">
        <p14:creationId xmlns:p14="http://schemas.microsoft.com/office/powerpoint/2010/main" val="494832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7072"/>
          </a:xfrm>
          <a:prstGeom prst="rect">
            <a:avLst/>
          </a:prstGeom>
        </p:spPr>
        <p:txBody>
          <a:bodyPr vert="horz" lIns="92784" tIns="46392" rIns="92784" bIns="46392" rtlCol="0"/>
          <a:lstStyle>
            <a:lvl1pPr algn="l">
              <a:defRPr sz="1200"/>
            </a:lvl1pPr>
          </a:lstStyle>
          <a:p>
            <a:endParaRPr lang="en-US" dirty="0"/>
          </a:p>
        </p:txBody>
      </p:sp>
      <p:sp>
        <p:nvSpPr>
          <p:cNvPr id="3" name="Date Placeholder 2"/>
          <p:cNvSpPr>
            <a:spLocks noGrp="1"/>
          </p:cNvSpPr>
          <p:nvPr>
            <p:ph type="dt" idx="1"/>
          </p:nvPr>
        </p:nvSpPr>
        <p:spPr>
          <a:xfrm>
            <a:off x="3978132" y="2"/>
            <a:ext cx="3043343" cy="467072"/>
          </a:xfrm>
          <a:prstGeom prst="rect">
            <a:avLst/>
          </a:prstGeom>
        </p:spPr>
        <p:txBody>
          <a:bodyPr vert="horz" lIns="92784" tIns="46392" rIns="92784" bIns="46392" rtlCol="0"/>
          <a:lstStyle>
            <a:lvl1pPr algn="r">
              <a:defRPr sz="1200"/>
            </a:lvl1pPr>
          </a:lstStyle>
          <a:p>
            <a:fld id="{DFB2244A-A175-4E80-9902-2CC734977CDE}" type="datetimeFigureOut">
              <a:rPr lang="en-US" smtClean="0"/>
              <a:t>1/7/2021</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2784" tIns="46392" rIns="92784" bIns="46392" rtlCol="0" anchor="ctr"/>
          <a:lstStyle/>
          <a:p>
            <a:endParaRPr lang="en-US" dirty="0"/>
          </a:p>
        </p:txBody>
      </p:sp>
      <p:sp>
        <p:nvSpPr>
          <p:cNvPr id="5" name="Notes Placeholder 4"/>
          <p:cNvSpPr>
            <a:spLocks noGrp="1"/>
          </p:cNvSpPr>
          <p:nvPr>
            <p:ph type="body" sz="quarter" idx="3"/>
          </p:nvPr>
        </p:nvSpPr>
        <p:spPr>
          <a:xfrm>
            <a:off x="702310" y="4480007"/>
            <a:ext cx="5618480" cy="3665459"/>
          </a:xfrm>
          <a:prstGeom prst="rect">
            <a:avLst/>
          </a:prstGeom>
        </p:spPr>
        <p:txBody>
          <a:bodyPr vert="horz" lIns="92784" tIns="46392" rIns="92784" bIns="4639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3"/>
            <a:ext cx="3043343" cy="467071"/>
          </a:xfrm>
          <a:prstGeom prst="rect">
            <a:avLst/>
          </a:prstGeom>
        </p:spPr>
        <p:txBody>
          <a:bodyPr vert="horz" lIns="92784" tIns="46392" rIns="92784" bIns="4639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3"/>
            <a:ext cx="3043343" cy="467071"/>
          </a:xfrm>
          <a:prstGeom prst="rect">
            <a:avLst/>
          </a:prstGeom>
        </p:spPr>
        <p:txBody>
          <a:bodyPr vert="horz" lIns="92784" tIns="46392" rIns="92784" bIns="46392" rtlCol="0" anchor="b"/>
          <a:lstStyle>
            <a:lvl1pPr algn="r">
              <a:defRPr sz="1200"/>
            </a:lvl1pPr>
          </a:lstStyle>
          <a:p>
            <a:fld id="{8A627D0F-6DB2-4410-A5FF-27B41DA49D8C}" type="slidenum">
              <a:rPr lang="en-US" smtClean="0"/>
              <a:t>‹#›</a:t>
            </a:fld>
            <a:endParaRPr lang="en-US" dirty="0"/>
          </a:p>
        </p:txBody>
      </p:sp>
    </p:spTree>
    <p:extLst>
      <p:ext uri="{BB962C8B-B14F-4D97-AF65-F5344CB8AC3E}">
        <p14:creationId xmlns:p14="http://schemas.microsoft.com/office/powerpoint/2010/main" val="213485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1</a:t>
            </a:fld>
            <a:endParaRPr lang="en-US" dirty="0"/>
          </a:p>
        </p:txBody>
      </p:sp>
    </p:spTree>
    <p:extLst>
      <p:ext uri="{BB962C8B-B14F-4D97-AF65-F5344CB8AC3E}">
        <p14:creationId xmlns:p14="http://schemas.microsoft.com/office/powerpoint/2010/main" val="2428027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970" indent="-17397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12</a:t>
            </a:fld>
            <a:endParaRPr lang="en-US" dirty="0"/>
          </a:p>
        </p:txBody>
      </p:sp>
    </p:spTree>
    <p:extLst>
      <p:ext uri="{BB962C8B-B14F-4D97-AF65-F5344CB8AC3E}">
        <p14:creationId xmlns:p14="http://schemas.microsoft.com/office/powerpoint/2010/main" val="2091654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970" indent="-17397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13</a:t>
            </a:fld>
            <a:endParaRPr lang="en-US" dirty="0"/>
          </a:p>
        </p:txBody>
      </p:sp>
    </p:spTree>
    <p:extLst>
      <p:ext uri="{BB962C8B-B14F-4D97-AF65-F5344CB8AC3E}">
        <p14:creationId xmlns:p14="http://schemas.microsoft.com/office/powerpoint/2010/main" val="4206843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970" indent="-17397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14</a:t>
            </a:fld>
            <a:endParaRPr lang="en-US" dirty="0"/>
          </a:p>
        </p:txBody>
      </p:sp>
    </p:spTree>
    <p:extLst>
      <p:ext uri="{BB962C8B-B14F-4D97-AF65-F5344CB8AC3E}">
        <p14:creationId xmlns:p14="http://schemas.microsoft.com/office/powerpoint/2010/main" val="380435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970" indent="-17397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15</a:t>
            </a:fld>
            <a:endParaRPr lang="en-US" dirty="0"/>
          </a:p>
        </p:txBody>
      </p:sp>
    </p:spTree>
    <p:extLst>
      <p:ext uri="{BB962C8B-B14F-4D97-AF65-F5344CB8AC3E}">
        <p14:creationId xmlns:p14="http://schemas.microsoft.com/office/powerpoint/2010/main" val="1045062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16</a:t>
            </a:fld>
            <a:endParaRPr lang="en-US" dirty="0"/>
          </a:p>
        </p:txBody>
      </p:sp>
    </p:spTree>
    <p:extLst>
      <p:ext uri="{BB962C8B-B14F-4D97-AF65-F5344CB8AC3E}">
        <p14:creationId xmlns:p14="http://schemas.microsoft.com/office/powerpoint/2010/main" val="3262758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41</a:t>
            </a:fld>
            <a:endParaRPr lang="en-US" dirty="0"/>
          </a:p>
        </p:txBody>
      </p:sp>
    </p:spTree>
    <p:extLst>
      <p:ext uri="{BB962C8B-B14F-4D97-AF65-F5344CB8AC3E}">
        <p14:creationId xmlns:p14="http://schemas.microsoft.com/office/powerpoint/2010/main" val="213487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63921">
              <a:defRPr/>
            </a:pPr>
            <a:fld id="{8A627D0F-6DB2-4410-A5FF-27B41DA49D8C}" type="slidenum">
              <a:rPr lang="en-US">
                <a:solidFill>
                  <a:prstClr val="black"/>
                </a:solidFill>
                <a:latin typeface="Calibri" panose="020F0502020204030204"/>
              </a:rPr>
              <a:pPr defTabSz="463921">
                <a:defRPr/>
              </a:pPr>
              <a:t>42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2974262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63921">
              <a:defRPr/>
            </a:pPr>
            <a:fld id="{8A627D0F-6DB2-4410-A5FF-27B41DA49D8C}" type="slidenum">
              <a:rPr lang="en-US">
                <a:solidFill>
                  <a:prstClr val="black"/>
                </a:solidFill>
                <a:latin typeface="Calibri" panose="020F0502020204030204"/>
              </a:rPr>
              <a:pPr defTabSz="463921">
                <a:defRPr/>
              </a:pPr>
              <a:t>43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4282065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44</a:t>
            </a:fld>
            <a:endParaRPr lang="en-US" dirty="0"/>
          </a:p>
        </p:txBody>
      </p:sp>
    </p:spTree>
    <p:extLst>
      <p:ext uri="{BB962C8B-B14F-4D97-AF65-F5344CB8AC3E}">
        <p14:creationId xmlns:p14="http://schemas.microsoft.com/office/powerpoint/2010/main" val="2898259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45</a:t>
            </a:fld>
            <a:endParaRPr lang="en-US" dirty="0"/>
          </a:p>
        </p:txBody>
      </p:sp>
    </p:spTree>
    <p:extLst>
      <p:ext uri="{BB962C8B-B14F-4D97-AF65-F5344CB8AC3E}">
        <p14:creationId xmlns:p14="http://schemas.microsoft.com/office/powerpoint/2010/main" val="3368856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2</a:t>
            </a:fld>
            <a:endParaRPr lang="en-US" dirty="0"/>
          </a:p>
        </p:txBody>
      </p:sp>
    </p:spTree>
    <p:extLst>
      <p:ext uri="{BB962C8B-B14F-4D97-AF65-F5344CB8AC3E}">
        <p14:creationId xmlns:p14="http://schemas.microsoft.com/office/powerpoint/2010/main" val="4293510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46</a:t>
            </a:fld>
            <a:endParaRPr lang="en-US" dirty="0"/>
          </a:p>
        </p:txBody>
      </p:sp>
    </p:spTree>
    <p:extLst>
      <p:ext uri="{BB962C8B-B14F-4D97-AF65-F5344CB8AC3E}">
        <p14:creationId xmlns:p14="http://schemas.microsoft.com/office/powerpoint/2010/main" val="3509620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49</a:t>
            </a:fld>
            <a:endParaRPr lang="en-US" dirty="0"/>
          </a:p>
        </p:txBody>
      </p:sp>
    </p:spTree>
    <p:extLst>
      <p:ext uri="{BB962C8B-B14F-4D97-AF65-F5344CB8AC3E}">
        <p14:creationId xmlns:p14="http://schemas.microsoft.com/office/powerpoint/2010/main" val="91858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5</a:t>
            </a:fld>
            <a:endParaRPr lang="en-US" dirty="0"/>
          </a:p>
        </p:txBody>
      </p:sp>
    </p:spTree>
    <p:extLst>
      <p:ext uri="{BB962C8B-B14F-4D97-AF65-F5344CB8AC3E}">
        <p14:creationId xmlns:p14="http://schemas.microsoft.com/office/powerpoint/2010/main" val="90261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6</a:t>
            </a:fld>
            <a:endParaRPr lang="en-US" dirty="0"/>
          </a:p>
        </p:txBody>
      </p:sp>
    </p:spTree>
    <p:extLst>
      <p:ext uri="{BB962C8B-B14F-4D97-AF65-F5344CB8AC3E}">
        <p14:creationId xmlns:p14="http://schemas.microsoft.com/office/powerpoint/2010/main" val="392872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7</a:t>
            </a:fld>
            <a:endParaRPr lang="en-US" dirty="0"/>
          </a:p>
        </p:txBody>
      </p:sp>
    </p:spTree>
    <p:extLst>
      <p:ext uri="{BB962C8B-B14F-4D97-AF65-F5344CB8AC3E}">
        <p14:creationId xmlns:p14="http://schemas.microsoft.com/office/powerpoint/2010/main" val="332564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US" b="1" i="1" dirty="0"/>
          </a:p>
        </p:txBody>
      </p:sp>
      <p:sp>
        <p:nvSpPr>
          <p:cNvPr id="4" name="Slide Number Placeholder 3"/>
          <p:cNvSpPr>
            <a:spLocks noGrp="1"/>
          </p:cNvSpPr>
          <p:nvPr>
            <p:ph type="sldNum" sz="quarter" idx="10"/>
          </p:nvPr>
        </p:nvSpPr>
        <p:spPr/>
        <p:txBody>
          <a:bodyPr/>
          <a:lstStyle/>
          <a:p>
            <a:fld id="{8A627D0F-6DB2-4410-A5FF-27B41DA49D8C}" type="slidenum">
              <a:rPr lang="en-US" smtClean="0"/>
              <a:t>8</a:t>
            </a:fld>
            <a:endParaRPr lang="en-US" dirty="0"/>
          </a:p>
        </p:txBody>
      </p:sp>
    </p:spTree>
    <p:extLst>
      <p:ext uri="{BB962C8B-B14F-4D97-AF65-F5344CB8AC3E}">
        <p14:creationId xmlns:p14="http://schemas.microsoft.com/office/powerpoint/2010/main" val="1649027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970" indent="-17397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9</a:t>
            </a:fld>
            <a:endParaRPr lang="en-US" dirty="0"/>
          </a:p>
        </p:txBody>
      </p:sp>
    </p:spTree>
    <p:extLst>
      <p:ext uri="{BB962C8B-B14F-4D97-AF65-F5344CB8AC3E}">
        <p14:creationId xmlns:p14="http://schemas.microsoft.com/office/powerpoint/2010/main" val="198930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US" b="1" i="1" dirty="0"/>
          </a:p>
        </p:txBody>
      </p:sp>
      <p:sp>
        <p:nvSpPr>
          <p:cNvPr id="4" name="Slide Number Placeholder 3"/>
          <p:cNvSpPr>
            <a:spLocks noGrp="1"/>
          </p:cNvSpPr>
          <p:nvPr>
            <p:ph type="sldNum" sz="quarter" idx="10"/>
          </p:nvPr>
        </p:nvSpPr>
        <p:spPr/>
        <p:txBody>
          <a:bodyPr/>
          <a:lstStyle/>
          <a:p>
            <a:fld id="{8A627D0F-6DB2-4410-A5FF-27B41DA49D8C}" type="slidenum">
              <a:rPr lang="en-US" smtClean="0"/>
              <a:t>10</a:t>
            </a:fld>
            <a:endParaRPr lang="en-US" dirty="0"/>
          </a:p>
        </p:txBody>
      </p:sp>
    </p:spTree>
    <p:extLst>
      <p:ext uri="{BB962C8B-B14F-4D97-AF65-F5344CB8AC3E}">
        <p14:creationId xmlns:p14="http://schemas.microsoft.com/office/powerpoint/2010/main" val="384260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970" indent="-17397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A627D0F-6DB2-4410-A5FF-27B41DA49D8C}" type="slidenum">
              <a:rPr lang="en-US" smtClean="0"/>
              <a:t>11</a:t>
            </a:fld>
            <a:endParaRPr lang="en-US" dirty="0"/>
          </a:p>
        </p:txBody>
      </p:sp>
    </p:spTree>
    <p:extLst>
      <p:ext uri="{BB962C8B-B14F-4D97-AF65-F5344CB8AC3E}">
        <p14:creationId xmlns:p14="http://schemas.microsoft.com/office/powerpoint/2010/main" val="1748954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9" name="Subtitle 2"/>
          <p:cNvSpPr>
            <a:spLocks noGrp="1"/>
          </p:cNvSpPr>
          <p:nvPr>
            <p:ph type="subTitle" idx="1"/>
          </p:nvPr>
        </p:nvSpPr>
        <p:spPr>
          <a:xfrm>
            <a:off x="889001" y="2101699"/>
            <a:ext cx="7382096" cy="1602825"/>
          </a:xfrm>
          <a:prstGeom prst="rect">
            <a:avLst/>
          </a:prstGeom>
        </p:spPr>
        <p:txBody>
          <a:bodyPr/>
          <a:lstStyle>
            <a:lvl1pPr marL="0" indent="0" algn="l">
              <a:lnSpc>
                <a:spcPts val="6200"/>
              </a:lnSpc>
              <a:spcBef>
                <a:spcPts val="0"/>
              </a:spcBef>
              <a:buNone/>
              <a:defRPr sz="6200" b="1" i="0" baseline="0">
                <a:solidFill>
                  <a:schemeClr val="tx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0" name="Title 1"/>
          <p:cNvSpPr>
            <a:spLocks noGrp="1"/>
          </p:cNvSpPr>
          <p:nvPr>
            <p:ph type="ctrTitle"/>
          </p:nvPr>
        </p:nvSpPr>
        <p:spPr>
          <a:xfrm>
            <a:off x="889000" y="923302"/>
            <a:ext cx="7382096" cy="1328498"/>
          </a:xfrm>
          <a:prstGeom prst="rect">
            <a:avLst/>
          </a:prstGeom>
        </p:spPr>
        <p:txBody>
          <a:bodyPr anchor="b"/>
          <a:lstStyle>
            <a:lvl1pPr algn="l">
              <a:lnSpc>
                <a:spcPts val="6200"/>
              </a:lnSpc>
              <a:spcBef>
                <a:spcPts val="0"/>
              </a:spcBef>
              <a:defRPr sz="6200" b="1" i="0" baseline="0">
                <a:solidFill>
                  <a:schemeClr val="bg1"/>
                </a:solidFill>
                <a:latin typeface="Calibri" charset="0"/>
                <a:ea typeface="Calibri" charset="0"/>
                <a:cs typeface="Calibri" charset="0"/>
              </a:defRPr>
            </a:lvl1pPr>
          </a:lstStyle>
          <a:p>
            <a:r>
              <a:rPr lang="en-GB" dirty="0"/>
              <a:t>Click to edit Master title style</a:t>
            </a:r>
            <a:endParaRPr lang="en-US" dirty="0"/>
          </a:p>
        </p:txBody>
      </p:sp>
    </p:spTree>
    <p:extLst>
      <p:ext uri="{BB962C8B-B14F-4D97-AF65-F5344CB8AC3E}">
        <p14:creationId xmlns:p14="http://schemas.microsoft.com/office/powerpoint/2010/main" val="419111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ue background - half image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7" name="Picture Placeholder 2"/>
          <p:cNvSpPr>
            <a:spLocks noGrp="1"/>
          </p:cNvSpPr>
          <p:nvPr>
            <p:ph type="pic" idx="1"/>
          </p:nvPr>
        </p:nvSpPr>
        <p:spPr>
          <a:xfrm>
            <a:off x="4618740" y="240881"/>
            <a:ext cx="4296659" cy="4669786"/>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Subtitle 2"/>
          <p:cNvSpPr>
            <a:spLocks noGrp="1"/>
          </p:cNvSpPr>
          <p:nvPr>
            <p:ph type="subTitle" idx="10"/>
          </p:nvPr>
        </p:nvSpPr>
        <p:spPr>
          <a:xfrm>
            <a:off x="870411" y="906611"/>
            <a:ext cx="3693769" cy="354248"/>
          </a:xfrm>
          <a:prstGeom prst="rect">
            <a:avLst/>
          </a:prstGeom>
        </p:spPr>
        <p:txBody>
          <a:bodyPr anchor="b"/>
          <a:lstStyle>
            <a:lvl1pPr marL="0" indent="0" algn="l">
              <a:buNone/>
              <a:defRPr sz="2300" b="1" i="0" baseline="0">
                <a:solidFill>
                  <a:schemeClr val="bg1"/>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sp>
        <p:nvSpPr>
          <p:cNvPr id="13" name="Content Placeholder 3"/>
          <p:cNvSpPr>
            <a:spLocks noGrp="1"/>
          </p:cNvSpPr>
          <p:nvPr>
            <p:ph idx="11"/>
          </p:nvPr>
        </p:nvSpPr>
        <p:spPr>
          <a:xfrm>
            <a:off x="884161" y="1399752"/>
            <a:ext cx="3680219" cy="1551996"/>
          </a:xfrm>
          <a:prstGeom prst="rect">
            <a:avLst/>
          </a:prstGeom>
        </p:spPr>
        <p:txBody>
          <a:bodyPr/>
          <a:lstStyle>
            <a:lvl1pPr marL="150813" indent="-150813">
              <a:lnSpc>
                <a:spcPct val="100000"/>
              </a:lnSpc>
              <a:spcBef>
                <a:spcPts val="1200"/>
              </a:spcBef>
              <a:buClr>
                <a:schemeClr val="accent3"/>
              </a:buClr>
              <a:buSzPct val="75000"/>
              <a:defRPr sz="1800">
                <a:solidFill>
                  <a:schemeClr val="tx2"/>
                </a:solidFill>
              </a:defRPr>
            </a:lvl1pPr>
            <a:lvl2pPr>
              <a:buClr>
                <a:srgbClr val="009ADF"/>
              </a:buClr>
              <a:buSzPct val="75000"/>
              <a:defRPr/>
            </a:lvl2pPr>
          </a:lstStyle>
          <a:p>
            <a:pPr lvl="0"/>
            <a:r>
              <a:rPr lang="en-US" dirty="0"/>
              <a:t>Edit Master text styles</a:t>
            </a:r>
          </a:p>
          <a:p>
            <a:endParaRPr lang="en-GB" dirty="0"/>
          </a:p>
        </p:txBody>
      </p:sp>
      <p:sp>
        <p:nvSpPr>
          <p:cNvPr id="15" name="Content Placeholder 3"/>
          <p:cNvSpPr>
            <a:spLocks noGrp="1"/>
          </p:cNvSpPr>
          <p:nvPr>
            <p:ph idx="12"/>
          </p:nvPr>
        </p:nvSpPr>
        <p:spPr>
          <a:xfrm>
            <a:off x="884161" y="2951748"/>
            <a:ext cx="3680219" cy="1231632"/>
          </a:xfrm>
          <a:prstGeom prst="rect">
            <a:avLst/>
          </a:prstGeom>
        </p:spPr>
        <p:txBody>
          <a:bodyPr/>
          <a:lstStyle>
            <a:lvl1pPr marL="0" indent="0">
              <a:lnSpc>
                <a:spcPct val="100000"/>
              </a:lnSpc>
              <a:spcBef>
                <a:spcPts val="1200"/>
              </a:spcBef>
              <a:buClr>
                <a:schemeClr val="accent3"/>
              </a:buClr>
              <a:buSzPct val="75000"/>
              <a:buNone/>
              <a:defRPr sz="1800">
                <a:solidFill>
                  <a:schemeClr val="bg1"/>
                </a:solidFill>
              </a:defRPr>
            </a:lvl1pPr>
            <a:lvl2pPr>
              <a:buClr>
                <a:srgbClr val="009ADF"/>
              </a:buClr>
              <a:buSzPct val="75000"/>
              <a:defRPr/>
            </a:lvl2pPr>
          </a:lstStyle>
          <a:p>
            <a:pPr lvl="0"/>
            <a:r>
              <a:rPr lang="en-US" dirty="0"/>
              <a:t>Edit Master text styles</a:t>
            </a:r>
          </a:p>
          <a:p>
            <a:endParaRPr lang="en-GB" dirty="0"/>
          </a:p>
        </p:txBody>
      </p:sp>
    </p:spTree>
    <p:extLst>
      <p:ext uri="{BB962C8B-B14F-4D97-AF65-F5344CB8AC3E}">
        <p14:creationId xmlns:p14="http://schemas.microsoft.com/office/powerpoint/2010/main" val="11937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ue background - half image ">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7" name="Picture Placeholder 2"/>
          <p:cNvSpPr>
            <a:spLocks noGrp="1"/>
          </p:cNvSpPr>
          <p:nvPr>
            <p:ph type="pic" idx="1"/>
          </p:nvPr>
        </p:nvSpPr>
        <p:spPr>
          <a:xfrm>
            <a:off x="4618740" y="240881"/>
            <a:ext cx="4296659" cy="4669786"/>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Subtitle 2"/>
          <p:cNvSpPr>
            <a:spLocks noGrp="1"/>
          </p:cNvSpPr>
          <p:nvPr>
            <p:ph type="subTitle" idx="10"/>
          </p:nvPr>
        </p:nvSpPr>
        <p:spPr>
          <a:xfrm>
            <a:off x="870411" y="906611"/>
            <a:ext cx="3693769" cy="354248"/>
          </a:xfrm>
          <a:prstGeom prst="rect">
            <a:avLst/>
          </a:prstGeom>
        </p:spPr>
        <p:txBody>
          <a:bodyPr anchor="b"/>
          <a:lstStyle>
            <a:lvl1pPr marL="0" indent="0" algn="l">
              <a:buNone/>
              <a:defRPr sz="2300" b="1" i="0" baseline="0">
                <a:solidFill>
                  <a:schemeClr val="accent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sp>
        <p:nvSpPr>
          <p:cNvPr id="13" name="Content Placeholder 3"/>
          <p:cNvSpPr>
            <a:spLocks noGrp="1"/>
          </p:cNvSpPr>
          <p:nvPr>
            <p:ph idx="11"/>
          </p:nvPr>
        </p:nvSpPr>
        <p:spPr>
          <a:xfrm>
            <a:off x="884161" y="1399752"/>
            <a:ext cx="3680219" cy="1551996"/>
          </a:xfrm>
          <a:prstGeom prst="rect">
            <a:avLst/>
          </a:prstGeom>
        </p:spPr>
        <p:txBody>
          <a:bodyPr/>
          <a:lstStyle>
            <a:lvl1pPr marL="150813" indent="-150813">
              <a:lnSpc>
                <a:spcPct val="100000"/>
              </a:lnSpc>
              <a:spcBef>
                <a:spcPts val="1200"/>
              </a:spcBef>
              <a:buClr>
                <a:schemeClr val="tx2"/>
              </a:buClr>
              <a:buSzPct val="75000"/>
              <a:defRPr sz="1800">
                <a:solidFill>
                  <a:srgbClr val="53565A"/>
                </a:solidFill>
              </a:defRPr>
            </a:lvl1pPr>
            <a:lvl2pPr>
              <a:buClr>
                <a:srgbClr val="009ADF"/>
              </a:buClr>
              <a:buSzPct val="75000"/>
              <a:defRPr/>
            </a:lvl2pPr>
          </a:lstStyle>
          <a:p>
            <a:pPr lvl="0"/>
            <a:r>
              <a:rPr lang="en-US" dirty="0"/>
              <a:t>Edit Master text styles</a:t>
            </a:r>
          </a:p>
          <a:p>
            <a:endParaRPr lang="en-GB" dirty="0"/>
          </a:p>
        </p:txBody>
      </p:sp>
      <p:sp>
        <p:nvSpPr>
          <p:cNvPr id="15" name="Content Placeholder 3"/>
          <p:cNvSpPr>
            <a:spLocks noGrp="1"/>
          </p:cNvSpPr>
          <p:nvPr>
            <p:ph idx="12"/>
          </p:nvPr>
        </p:nvSpPr>
        <p:spPr>
          <a:xfrm>
            <a:off x="884161" y="2951748"/>
            <a:ext cx="3680219" cy="1231632"/>
          </a:xfrm>
          <a:prstGeom prst="rect">
            <a:avLst/>
          </a:prstGeom>
        </p:spPr>
        <p:txBody>
          <a:bodyPr/>
          <a:lstStyle>
            <a:lvl1pPr marL="0" indent="0">
              <a:lnSpc>
                <a:spcPct val="100000"/>
              </a:lnSpc>
              <a:spcBef>
                <a:spcPts val="1200"/>
              </a:spcBef>
              <a:buClr>
                <a:schemeClr val="accent3"/>
              </a:buClr>
              <a:buSzPct val="75000"/>
              <a:buNone/>
              <a:defRPr sz="1800">
                <a:solidFill>
                  <a:schemeClr val="accent2"/>
                </a:solidFill>
              </a:defRPr>
            </a:lvl1pPr>
            <a:lvl2pPr>
              <a:buClr>
                <a:srgbClr val="009ADF"/>
              </a:buClr>
              <a:buSzPct val="75000"/>
              <a:defRPr/>
            </a:lvl2pPr>
          </a:lstStyle>
          <a:p>
            <a:pPr lvl="0"/>
            <a:r>
              <a:rPr lang="en-US" dirty="0"/>
              <a:t>Edit Master text styles</a:t>
            </a:r>
          </a:p>
          <a:p>
            <a:endParaRPr lang="en-GB" dirty="0"/>
          </a:p>
        </p:txBody>
      </p:sp>
      <p:sp>
        <p:nvSpPr>
          <p:cNvPr id="9" name="TextBox 8"/>
          <p:cNvSpPr txBox="1"/>
          <p:nvPr userDrawn="1"/>
        </p:nvSpPr>
        <p:spPr>
          <a:xfrm>
            <a:off x="7855662" y="4846627"/>
            <a:ext cx="1114097" cy="276999"/>
          </a:xfrm>
          <a:prstGeom prst="rect">
            <a:avLst/>
          </a:prstGeom>
          <a:noFill/>
        </p:spPr>
        <p:txBody>
          <a:bodyPr wrap="square" rtlCol="0">
            <a:spAutoFit/>
          </a:bodyPr>
          <a:lstStyle/>
          <a:p>
            <a:pPr algn="r"/>
            <a:fld id="{91635FFD-C1EA-45F2-90AF-B52E6D4D12C7}" type="slidenum">
              <a:rPr lang="en-US" sz="1200" smtClean="0"/>
              <a:pPr algn="r"/>
              <a:t>‹#›</a:t>
            </a:fld>
            <a:endParaRPr lang="en-US" sz="1200" dirty="0"/>
          </a:p>
        </p:txBody>
      </p:sp>
    </p:spTree>
    <p:extLst>
      <p:ext uri="{BB962C8B-B14F-4D97-AF65-F5344CB8AC3E}">
        <p14:creationId xmlns:p14="http://schemas.microsoft.com/office/powerpoint/2010/main" val="109692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y background - half im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7" name="Picture Placeholder 2"/>
          <p:cNvSpPr>
            <a:spLocks noGrp="1"/>
          </p:cNvSpPr>
          <p:nvPr>
            <p:ph type="pic" idx="1"/>
          </p:nvPr>
        </p:nvSpPr>
        <p:spPr>
          <a:xfrm>
            <a:off x="4618740" y="240881"/>
            <a:ext cx="4296659" cy="4669786"/>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9" name="Title 1"/>
          <p:cNvSpPr>
            <a:spLocks noGrp="1"/>
          </p:cNvSpPr>
          <p:nvPr>
            <p:ph type="title" hasCustomPrompt="1"/>
          </p:nvPr>
        </p:nvSpPr>
        <p:spPr>
          <a:xfrm>
            <a:off x="870411" y="785584"/>
            <a:ext cx="2375710" cy="657861"/>
          </a:xfrm>
          <a:prstGeom prst="rect">
            <a:avLst/>
          </a:prstGeom>
        </p:spPr>
        <p:txBody>
          <a:bodyPr>
            <a:noAutofit/>
          </a:bodyPr>
          <a:lstStyle>
            <a:lvl1pPr algn="l">
              <a:defRPr sz="4400" b="1" i="0" baseline="0">
                <a:solidFill>
                  <a:srgbClr val="009ADF"/>
                </a:solidFill>
                <a:latin typeface="Calibri" charset="0"/>
                <a:ea typeface="Calibri" charset="0"/>
                <a:cs typeface="Calibri" charset="0"/>
              </a:defRPr>
            </a:lvl1pPr>
          </a:lstStyle>
          <a:p>
            <a:r>
              <a:rPr lang="en-US" dirty="0" err="1"/>
              <a:t>xxxx</a:t>
            </a:r>
            <a:r>
              <a:rPr lang="en-US" dirty="0"/>
              <a:t> </a:t>
            </a:r>
            <a:r>
              <a:rPr lang="en-US" dirty="0" err="1"/>
              <a:t>xxxx</a:t>
            </a:r>
            <a:r>
              <a:rPr lang="en-US" dirty="0"/>
              <a:t> </a:t>
            </a:r>
          </a:p>
        </p:txBody>
      </p:sp>
      <p:sp>
        <p:nvSpPr>
          <p:cNvPr id="10" name="Title 1"/>
          <p:cNvSpPr txBox="1">
            <a:spLocks/>
          </p:cNvSpPr>
          <p:nvPr userDrawn="1"/>
        </p:nvSpPr>
        <p:spPr>
          <a:xfrm>
            <a:off x="883475" y="1787073"/>
            <a:ext cx="7811791" cy="396239"/>
          </a:xfrm>
          <a:prstGeom prst="rect">
            <a:avLst/>
          </a:prstGeom>
        </p:spPr>
        <p:txBody>
          <a:bodyPr>
            <a:noAutofit/>
          </a:bodyPr>
          <a:lstStyle>
            <a:lvl1pPr algn="l" defTabSz="457200" rtl="0" eaLnBrk="1" latinLnBrk="0" hangingPunct="1">
              <a:spcBef>
                <a:spcPct val="0"/>
              </a:spcBef>
              <a:buNone/>
              <a:defRPr sz="4400" b="1" i="0" kern="1200" baseline="0">
                <a:solidFill>
                  <a:srgbClr val="009ADF"/>
                </a:solidFill>
                <a:latin typeface="Calibri" charset="0"/>
                <a:ea typeface="Calibri" charset="0"/>
                <a:cs typeface="Calibri" charset="0"/>
              </a:defRPr>
            </a:lvl1pPr>
          </a:lstStyle>
          <a:p>
            <a:r>
              <a:rPr lang="en-US" sz="2400" b="0" i="0" dirty="0">
                <a:solidFill>
                  <a:srgbClr val="009ADF"/>
                </a:solidFill>
                <a:latin typeface="Calibri" charset="0"/>
                <a:ea typeface="Calibri" charset="0"/>
                <a:cs typeface="Calibri" charset="0"/>
              </a:rPr>
              <a:t>xxxx</a:t>
            </a:r>
          </a:p>
        </p:txBody>
      </p:sp>
      <p:sp>
        <p:nvSpPr>
          <p:cNvPr id="11" name="Title 1"/>
          <p:cNvSpPr txBox="1">
            <a:spLocks/>
          </p:cNvSpPr>
          <p:nvPr userDrawn="1"/>
        </p:nvSpPr>
        <p:spPr>
          <a:xfrm>
            <a:off x="883475" y="2350753"/>
            <a:ext cx="7811791" cy="1619632"/>
          </a:xfrm>
          <a:prstGeom prst="rect">
            <a:avLst/>
          </a:prstGeom>
        </p:spPr>
        <p:txBody>
          <a:bodyPr>
            <a:noAutofit/>
          </a:bodyPr>
          <a:lstStyle>
            <a:lvl1pPr algn="l" defTabSz="457200" rtl="0" eaLnBrk="1" latinLnBrk="0" hangingPunct="1">
              <a:spcBef>
                <a:spcPct val="0"/>
              </a:spcBef>
              <a:buNone/>
              <a:defRPr sz="4400" b="1" i="0" kern="1200" baseline="0">
                <a:solidFill>
                  <a:srgbClr val="009ADF"/>
                </a:solidFill>
                <a:latin typeface="Calibri" charset="0"/>
                <a:ea typeface="Calibri" charset="0"/>
                <a:cs typeface="Calibri" charset="0"/>
              </a:defRPr>
            </a:lvl1pPr>
          </a:lstStyle>
          <a:p>
            <a:pPr marL="342900" marR="0" lvl="0" indent="-342900" algn="l" defTabSz="457200" rtl="0" eaLnBrk="1" fontAlgn="auto" latinLnBrk="0" hangingPunct="1">
              <a:lnSpc>
                <a:spcPct val="150000"/>
              </a:lnSpc>
              <a:spcBef>
                <a:spcPct val="0"/>
              </a:spcBef>
              <a:spcAft>
                <a:spcPts val="0"/>
              </a:spcAft>
              <a:buClr>
                <a:srgbClr val="009ADF"/>
              </a:buClr>
              <a:buSzPct val="75000"/>
              <a:buFont typeface="Arial" charset="0"/>
              <a:buChar char="•"/>
              <a:tabLst/>
              <a:defRPr/>
            </a:pPr>
            <a:r>
              <a:rPr lang="en-US" sz="1800" b="0" i="0" dirty="0">
                <a:solidFill>
                  <a:srgbClr val="53565A"/>
                </a:solidFill>
                <a:latin typeface="Calibri Light" charset="0"/>
                <a:ea typeface="Calibri Light" charset="0"/>
                <a:cs typeface="Calibri Light" charset="0"/>
              </a:rPr>
              <a:t>xxxxx</a:t>
            </a:r>
          </a:p>
          <a:p>
            <a:pPr marL="342900" marR="0" lvl="0" indent="-342900" algn="l" defTabSz="457200" rtl="0" eaLnBrk="1" fontAlgn="auto" latinLnBrk="0" hangingPunct="1">
              <a:lnSpc>
                <a:spcPct val="150000"/>
              </a:lnSpc>
              <a:spcBef>
                <a:spcPct val="0"/>
              </a:spcBef>
              <a:spcAft>
                <a:spcPts val="0"/>
              </a:spcAft>
              <a:buClr>
                <a:srgbClr val="009ADF"/>
              </a:buClr>
              <a:buSzPct val="75000"/>
              <a:buFont typeface="Arial" charset="0"/>
              <a:buChar char="•"/>
              <a:tabLst/>
              <a:defRPr/>
            </a:pPr>
            <a:r>
              <a:rPr kumimoji="0" lang="en-US" sz="1800" b="0" i="0" u="none" strike="noStrike" kern="1200" cap="none" spc="0" normalizeH="0" baseline="0" noProof="0" dirty="0">
                <a:ln>
                  <a:noFill/>
                </a:ln>
                <a:solidFill>
                  <a:srgbClr val="53565A"/>
                </a:solidFill>
                <a:effectLst/>
                <a:uLnTx/>
                <a:uFillTx/>
                <a:latin typeface="Calibri Light" charset="0"/>
                <a:ea typeface="Calibri Light" charset="0"/>
                <a:cs typeface="Calibri Light" charset="0"/>
              </a:rPr>
              <a:t>xxxxx</a:t>
            </a:r>
            <a:endParaRPr lang="en-US" sz="2400" b="0" i="0" dirty="0">
              <a:solidFill>
                <a:srgbClr val="53565A"/>
              </a:solidFill>
              <a:latin typeface="Calibri Light" charset="0"/>
              <a:ea typeface="Calibri Light" charset="0"/>
              <a:cs typeface="Calibri Light" charset="0"/>
            </a:endParaRPr>
          </a:p>
          <a:p>
            <a:pPr marL="342900" marR="0" lvl="0" indent="-342900" algn="l" defTabSz="457200" rtl="0" eaLnBrk="1" fontAlgn="auto" latinLnBrk="0" hangingPunct="1">
              <a:lnSpc>
                <a:spcPct val="150000"/>
              </a:lnSpc>
              <a:spcBef>
                <a:spcPct val="0"/>
              </a:spcBef>
              <a:spcAft>
                <a:spcPts val="0"/>
              </a:spcAft>
              <a:buClr>
                <a:srgbClr val="009ADF"/>
              </a:buClr>
              <a:buSzPct val="75000"/>
              <a:buFont typeface="Arial" charset="0"/>
              <a:buChar char="•"/>
              <a:tabLst/>
              <a:defRPr/>
            </a:pPr>
            <a:r>
              <a:rPr kumimoji="0" lang="en-US" sz="1800" b="0" i="0" u="none" strike="noStrike" kern="1200" cap="none" spc="0" normalizeH="0" baseline="0" noProof="0" dirty="0">
                <a:ln>
                  <a:noFill/>
                </a:ln>
                <a:solidFill>
                  <a:srgbClr val="53565A"/>
                </a:solidFill>
                <a:effectLst/>
                <a:uLnTx/>
                <a:uFillTx/>
                <a:latin typeface="Calibri Light" charset="0"/>
                <a:ea typeface="Calibri Light" charset="0"/>
                <a:cs typeface="Calibri Light" charset="0"/>
              </a:rPr>
              <a:t>xxxxx</a:t>
            </a:r>
          </a:p>
          <a:p>
            <a:pPr marL="342900" marR="0" lvl="0" indent="-342900" algn="l" defTabSz="457200" rtl="0" eaLnBrk="1" fontAlgn="auto" latinLnBrk="0" hangingPunct="1">
              <a:lnSpc>
                <a:spcPct val="150000"/>
              </a:lnSpc>
              <a:spcBef>
                <a:spcPct val="0"/>
              </a:spcBef>
              <a:spcAft>
                <a:spcPts val="0"/>
              </a:spcAft>
              <a:buClr>
                <a:srgbClr val="009ADF"/>
              </a:buClr>
              <a:buSzPct val="75000"/>
              <a:buFont typeface="Arial" charset="0"/>
              <a:buChar char="•"/>
              <a:tabLst/>
              <a:defRPr/>
            </a:pPr>
            <a:r>
              <a:rPr kumimoji="0" lang="en-US" sz="1800" b="0" i="0" u="none" strike="noStrike" kern="1200" cap="none" spc="0" normalizeH="0" baseline="0" noProof="0" dirty="0">
                <a:ln>
                  <a:noFill/>
                </a:ln>
                <a:solidFill>
                  <a:srgbClr val="53565A"/>
                </a:solidFill>
                <a:effectLst/>
                <a:uLnTx/>
                <a:uFillTx/>
                <a:latin typeface="Calibri Light" charset="0"/>
                <a:ea typeface="Calibri Light" charset="0"/>
                <a:cs typeface="Calibri Light" charset="0"/>
              </a:rPr>
              <a:t>xxxxx</a:t>
            </a:r>
          </a:p>
        </p:txBody>
      </p:sp>
      <p:sp>
        <p:nvSpPr>
          <p:cNvPr id="8" name="TextBox 7"/>
          <p:cNvSpPr txBox="1"/>
          <p:nvPr userDrawn="1"/>
        </p:nvSpPr>
        <p:spPr>
          <a:xfrm>
            <a:off x="7824791" y="4889942"/>
            <a:ext cx="1114097" cy="276999"/>
          </a:xfrm>
          <a:prstGeom prst="rect">
            <a:avLst/>
          </a:prstGeom>
          <a:noFill/>
        </p:spPr>
        <p:txBody>
          <a:bodyPr wrap="square" rtlCol="0">
            <a:spAutoFit/>
          </a:bodyPr>
          <a:lstStyle/>
          <a:p>
            <a:pPr algn="r"/>
            <a:fld id="{91635FFD-C1EA-45F2-90AF-B52E6D4D12C7}" type="slidenum">
              <a:rPr lang="en-US" sz="1200" smtClean="0"/>
              <a:pPr algn="r"/>
              <a:t>‹#›</a:t>
            </a:fld>
            <a:endParaRPr lang="en-US" sz="1200" dirty="0"/>
          </a:p>
        </p:txBody>
      </p:sp>
    </p:spTree>
    <p:extLst>
      <p:ext uri="{BB962C8B-B14F-4D97-AF65-F5344CB8AC3E}">
        <p14:creationId xmlns:p14="http://schemas.microsoft.com/office/powerpoint/2010/main" val="84439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bleed image slide">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0"/>
            <a:ext cx="9144000" cy="5143500"/>
          </a:xfrm>
          <a:prstGeom prst="rect">
            <a:avLst/>
          </a:prstGeom>
        </p:spPr>
        <p:txBody>
          <a:bodyPr anchor="t"/>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 then use ‘send image to back’ command to reveal white boarder</a:t>
            </a:r>
          </a:p>
        </p:txBody>
      </p:sp>
    </p:spTree>
    <p:extLst>
      <p:ext uri="{BB962C8B-B14F-4D97-AF65-F5344CB8AC3E}">
        <p14:creationId xmlns:p14="http://schemas.microsoft.com/office/powerpoint/2010/main" val="241399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Tree>
    <p:extLst>
      <p:ext uri="{BB962C8B-B14F-4D97-AF65-F5344CB8AC3E}">
        <p14:creationId xmlns:p14="http://schemas.microsoft.com/office/powerpoint/2010/main" val="29117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Opening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9" name="Subtitle 2"/>
          <p:cNvSpPr>
            <a:spLocks noGrp="1"/>
          </p:cNvSpPr>
          <p:nvPr>
            <p:ph type="subTitle" idx="1"/>
          </p:nvPr>
        </p:nvSpPr>
        <p:spPr>
          <a:xfrm>
            <a:off x="889001" y="2424833"/>
            <a:ext cx="7382096" cy="1602825"/>
          </a:xfrm>
          <a:prstGeom prst="rect">
            <a:avLst/>
          </a:prstGeom>
        </p:spPr>
        <p:txBody>
          <a:bodyPr/>
          <a:lstStyle>
            <a:lvl1pPr marL="0" indent="0" algn="l">
              <a:lnSpc>
                <a:spcPts val="6200"/>
              </a:lnSpc>
              <a:spcBef>
                <a:spcPts val="0"/>
              </a:spcBef>
              <a:buNone/>
              <a:defRPr sz="6200" b="1" i="0" baseline="0">
                <a:solidFill>
                  <a:schemeClr val="tx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0" name="Title 1"/>
          <p:cNvSpPr>
            <a:spLocks noGrp="1"/>
          </p:cNvSpPr>
          <p:nvPr>
            <p:ph type="ctrTitle"/>
          </p:nvPr>
        </p:nvSpPr>
        <p:spPr>
          <a:xfrm>
            <a:off x="889000" y="1246436"/>
            <a:ext cx="7382096" cy="1328498"/>
          </a:xfrm>
          <a:prstGeom prst="rect">
            <a:avLst/>
          </a:prstGeom>
        </p:spPr>
        <p:txBody>
          <a:bodyPr anchor="b"/>
          <a:lstStyle>
            <a:lvl1pPr algn="l">
              <a:lnSpc>
                <a:spcPts val="6200"/>
              </a:lnSpc>
              <a:spcBef>
                <a:spcPts val="0"/>
              </a:spcBef>
              <a:defRPr sz="6200" b="1" i="0" baseline="0">
                <a:solidFill>
                  <a:schemeClr val="bg1"/>
                </a:solidFill>
                <a:latin typeface="Calibri" charset="0"/>
                <a:ea typeface="Calibri" charset="0"/>
                <a:cs typeface="Calibri" charset="0"/>
              </a:defRPr>
            </a:lvl1pPr>
          </a:lstStyle>
          <a:p>
            <a:r>
              <a:rPr lang="en-GB" dirty="0"/>
              <a:t>Click to edit Master title style</a:t>
            </a:r>
            <a:endParaRPr lang="en-US" dirty="0"/>
          </a:p>
        </p:txBody>
      </p:sp>
    </p:spTree>
    <p:extLst>
      <p:ext uri="{BB962C8B-B14F-4D97-AF65-F5344CB8AC3E}">
        <p14:creationId xmlns:p14="http://schemas.microsoft.com/office/powerpoint/2010/main" val="180158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pen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9" name="Subtitle 2"/>
          <p:cNvSpPr>
            <a:spLocks noGrp="1"/>
          </p:cNvSpPr>
          <p:nvPr>
            <p:ph type="subTitle" idx="1"/>
          </p:nvPr>
        </p:nvSpPr>
        <p:spPr>
          <a:xfrm>
            <a:off x="889001" y="2424833"/>
            <a:ext cx="7382096" cy="1602825"/>
          </a:xfrm>
          <a:prstGeom prst="rect">
            <a:avLst/>
          </a:prstGeom>
        </p:spPr>
        <p:txBody>
          <a:bodyPr/>
          <a:lstStyle>
            <a:lvl1pPr marL="0" indent="0" algn="l">
              <a:lnSpc>
                <a:spcPts val="6200"/>
              </a:lnSpc>
              <a:spcBef>
                <a:spcPts val="0"/>
              </a:spcBef>
              <a:buNone/>
              <a:defRPr sz="6200" b="1" i="0" baseline="0">
                <a:solidFill>
                  <a:schemeClr val="tx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0" name="Title 1"/>
          <p:cNvSpPr>
            <a:spLocks noGrp="1"/>
          </p:cNvSpPr>
          <p:nvPr>
            <p:ph type="ctrTitle"/>
          </p:nvPr>
        </p:nvSpPr>
        <p:spPr>
          <a:xfrm>
            <a:off x="889000" y="1246436"/>
            <a:ext cx="7382096" cy="1328498"/>
          </a:xfrm>
          <a:prstGeom prst="rect">
            <a:avLst/>
          </a:prstGeom>
        </p:spPr>
        <p:txBody>
          <a:bodyPr anchor="b"/>
          <a:lstStyle>
            <a:lvl1pPr algn="l">
              <a:lnSpc>
                <a:spcPts val="6200"/>
              </a:lnSpc>
              <a:spcBef>
                <a:spcPts val="0"/>
              </a:spcBef>
              <a:defRPr sz="6200" b="1" i="0" baseline="0">
                <a:solidFill>
                  <a:schemeClr val="bg1"/>
                </a:solidFill>
                <a:latin typeface="Calibri" charset="0"/>
                <a:ea typeface="Calibri" charset="0"/>
                <a:cs typeface="Calibri" charset="0"/>
              </a:defRPr>
            </a:lvl1pPr>
          </a:lstStyle>
          <a:p>
            <a:r>
              <a:rPr lang="en-GB" dirty="0"/>
              <a:t>Click to edit Master title style</a:t>
            </a:r>
            <a:endParaRPr lang="en-US" dirty="0"/>
          </a:p>
        </p:txBody>
      </p:sp>
    </p:spTree>
    <p:extLst>
      <p:ext uri="{BB962C8B-B14F-4D97-AF65-F5344CB8AC3E}">
        <p14:creationId xmlns:p14="http://schemas.microsoft.com/office/powerpoint/2010/main" val="14888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Opening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9" name="Subtitle 2"/>
          <p:cNvSpPr>
            <a:spLocks noGrp="1"/>
          </p:cNvSpPr>
          <p:nvPr>
            <p:ph type="subTitle" idx="1"/>
          </p:nvPr>
        </p:nvSpPr>
        <p:spPr>
          <a:xfrm>
            <a:off x="889001" y="2424833"/>
            <a:ext cx="7382096" cy="1602825"/>
          </a:xfrm>
          <a:prstGeom prst="rect">
            <a:avLst/>
          </a:prstGeom>
        </p:spPr>
        <p:txBody>
          <a:bodyPr/>
          <a:lstStyle>
            <a:lvl1pPr marL="0" indent="0" algn="l">
              <a:lnSpc>
                <a:spcPts val="6200"/>
              </a:lnSpc>
              <a:spcBef>
                <a:spcPts val="0"/>
              </a:spcBef>
              <a:buNone/>
              <a:defRPr sz="6200" b="1" i="0" baseline="0">
                <a:solidFill>
                  <a:schemeClr val="accent3"/>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0" name="Title 1"/>
          <p:cNvSpPr>
            <a:spLocks noGrp="1"/>
          </p:cNvSpPr>
          <p:nvPr>
            <p:ph type="ctrTitle"/>
          </p:nvPr>
        </p:nvSpPr>
        <p:spPr>
          <a:xfrm>
            <a:off x="889000" y="1246436"/>
            <a:ext cx="7382096" cy="1328498"/>
          </a:xfrm>
          <a:prstGeom prst="rect">
            <a:avLst/>
          </a:prstGeom>
        </p:spPr>
        <p:txBody>
          <a:bodyPr anchor="b"/>
          <a:lstStyle>
            <a:lvl1pPr algn="l">
              <a:lnSpc>
                <a:spcPts val="6200"/>
              </a:lnSpc>
              <a:spcBef>
                <a:spcPts val="0"/>
              </a:spcBef>
              <a:defRPr sz="6200" b="1" i="0" baseline="0">
                <a:solidFill>
                  <a:schemeClr val="bg1"/>
                </a:solidFill>
                <a:latin typeface="Calibri" charset="0"/>
                <a:ea typeface="Calibri" charset="0"/>
                <a:cs typeface="Calibri" charset="0"/>
              </a:defRPr>
            </a:lvl1pPr>
          </a:lstStyle>
          <a:p>
            <a:r>
              <a:rPr lang="en-GB" dirty="0"/>
              <a:t>Click to edit Master title style</a:t>
            </a:r>
            <a:endParaRPr lang="en-US" dirty="0"/>
          </a:p>
        </p:txBody>
      </p:sp>
    </p:spTree>
    <p:extLst>
      <p:ext uri="{BB962C8B-B14F-4D97-AF65-F5344CB8AC3E}">
        <p14:creationId xmlns:p14="http://schemas.microsoft.com/office/powerpoint/2010/main" val="297014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Open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9" name="Subtitle 2"/>
          <p:cNvSpPr>
            <a:spLocks noGrp="1"/>
          </p:cNvSpPr>
          <p:nvPr>
            <p:ph type="subTitle" idx="1"/>
          </p:nvPr>
        </p:nvSpPr>
        <p:spPr>
          <a:xfrm>
            <a:off x="889001" y="2424833"/>
            <a:ext cx="7382096" cy="1602825"/>
          </a:xfrm>
          <a:prstGeom prst="rect">
            <a:avLst/>
          </a:prstGeom>
        </p:spPr>
        <p:txBody>
          <a:bodyPr/>
          <a:lstStyle>
            <a:lvl1pPr marL="0" indent="0" algn="l">
              <a:lnSpc>
                <a:spcPts val="6200"/>
              </a:lnSpc>
              <a:spcBef>
                <a:spcPts val="0"/>
              </a:spcBef>
              <a:buNone/>
              <a:defRPr sz="6200" b="1" i="0" baseline="0">
                <a:solidFill>
                  <a:schemeClr val="accent1"/>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0" name="Title 1"/>
          <p:cNvSpPr>
            <a:spLocks noGrp="1"/>
          </p:cNvSpPr>
          <p:nvPr>
            <p:ph type="ctrTitle"/>
          </p:nvPr>
        </p:nvSpPr>
        <p:spPr>
          <a:xfrm>
            <a:off x="889000" y="1246436"/>
            <a:ext cx="7382096" cy="1328498"/>
          </a:xfrm>
          <a:prstGeom prst="rect">
            <a:avLst/>
          </a:prstGeom>
        </p:spPr>
        <p:txBody>
          <a:bodyPr anchor="b"/>
          <a:lstStyle>
            <a:lvl1pPr algn="l">
              <a:lnSpc>
                <a:spcPts val="6200"/>
              </a:lnSpc>
              <a:spcBef>
                <a:spcPts val="0"/>
              </a:spcBef>
              <a:defRPr sz="6200" b="1" i="0" baseline="0">
                <a:solidFill>
                  <a:schemeClr val="accent2"/>
                </a:solidFill>
                <a:latin typeface="Calibri" charset="0"/>
                <a:ea typeface="Calibri" charset="0"/>
                <a:cs typeface="Calibri" charset="0"/>
              </a:defRPr>
            </a:lvl1pPr>
          </a:lstStyle>
          <a:p>
            <a:r>
              <a:rPr lang="en-GB" dirty="0"/>
              <a:t>Click to edit Master title style</a:t>
            </a:r>
            <a:endParaRPr lang="en-US" dirty="0"/>
          </a:p>
        </p:txBody>
      </p:sp>
      <p:sp>
        <p:nvSpPr>
          <p:cNvPr id="5" name="TextBox 4"/>
          <p:cNvSpPr txBox="1"/>
          <p:nvPr userDrawn="1"/>
        </p:nvSpPr>
        <p:spPr>
          <a:xfrm>
            <a:off x="7758518" y="4846627"/>
            <a:ext cx="1114097" cy="276999"/>
          </a:xfrm>
          <a:prstGeom prst="rect">
            <a:avLst/>
          </a:prstGeom>
          <a:noFill/>
        </p:spPr>
        <p:txBody>
          <a:bodyPr wrap="square" rtlCol="0">
            <a:spAutoFit/>
          </a:bodyPr>
          <a:lstStyle/>
          <a:p>
            <a:pPr algn="r"/>
            <a:fld id="{91635FFD-C1EA-45F2-90AF-B52E6D4D12C7}" type="slidenum">
              <a:rPr lang="en-US" sz="1200" smtClean="0"/>
              <a:pPr algn="r"/>
              <a:t>‹#›</a:t>
            </a:fld>
            <a:endParaRPr lang="en-US" sz="1200" dirty="0"/>
          </a:p>
        </p:txBody>
      </p:sp>
    </p:spTree>
    <p:extLst>
      <p:ext uri="{BB962C8B-B14F-4D97-AF65-F5344CB8AC3E}">
        <p14:creationId xmlns:p14="http://schemas.microsoft.com/office/powerpoint/2010/main" val="395763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py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10" name="Title 1"/>
          <p:cNvSpPr>
            <a:spLocks noGrp="1"/>
          </p:cNvSpPr>
          <p:nvPr>
            <p:ph type="title"/>
          </p:nvPr>
        </p:nvSpPr>
        <p:spPr>
          <a:xfrm>
            <a:off x="870411" y="785584"/>
            <a:ext cx="7395160" cy="657861"/>
          </a:xfrm>
          <a:prstGeom prst="rect">
            <a:avLst/>
          </a:prstGeom>
        </p:spPr>
        <p:txBody>
          <a:bodyPr>
            <a:noAutofit/>
          </a:bodyPr>
          <a:lstStyle>
            <a:lvl1pPr algn="l">
              <a:defRPr sz="4400" b="1" i="0" baseline="0">
                <a:solidFill>
                  <a:srgbClr val="009ADF"/>
                </a:solidFill>
                <a:latin typeface="+mj-lt"/>
                <a:ea typeface="Calibri" charset="0"/>
                <a:cs typeface="Calibri" charset="0"/>
              </a:defRPr>
            </a:lvl1pPr>
          </a:lstStyle>
          <a:p>
            <a:r>
              <a:rPr lang="en-GB" dirty="0"/>
              <a:t>Click to edit Master title style</a:t>
            </a:r>
            <a:endParaRPr lang="en-US" dirty="0"/>
          </a:p>
        </p:txBody>
      </p:sp>
      <p:sp>
        <p:nvSpPr>
          <p:cNvPr id="21" name="Subtitle 2"/>
          <p:cNvSpPr>
            <a:spLocks noGrp="1"/>
          </p:cNvSpPr>
          <p:nvPr>
            <p:ph type="subTitle" idx="1"/>
          </p:nvPr>
        </p:nvSpPr>
        <p:spPr>
          <a:xfrm>
            <a:off x="870411" y="1819382"/>
            <a:ext cx="7382096" cy="354248"/>
          </a:xfrm>
          <a:prstGeom prst="rect">
            <a:avLst/>
          </a:prstGeom>
        </p:spPr>
        <p:txBody>
          <a:bodyPr/>
          <a:lstStyle>
            <a:lvl1pPr marL="0" indent="0" algn="l">
              <a:buNone/>
              <a:defRPr sz="2300" b="0" i="0" baseline="0">
                <a:solidFill>
                  <a:srgbClr val="003CA5"/>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sp>
        <p:nvSpPr>
          <p:cNvPr id="28" name="Content Placeholder 3"/>
          <p:cNvSpPr>
            <a:spLocks noGrp="1"/>
          </p:cNvSpPr>
          <p:nvPr>
            <p:ph idx="10"/>
          </p:nvPr>
        </p:nvSpPr>
        <p:spPr>
          <a:xfrm>
            <a:off x="884161" y="2460757"/>
            <a:ext cx="7395160" cy="2122010"/>
          </a:xfrm>
          <a:prstGeom prst="rect">
            <a:avLst/>
          </a:prstGeom>
        </p:spPr>
        <p:txBody>
          <a:bodyPr/>
          <a:lstStyle>
            <a:lvl1pPr marL="150813" indent="-150813">
              <a:lnSpc>
                <a:spcPct val="100000"/>
              </a:lnSpc>
              <a:spcBef>
                <a:spcPts val="1200"/>
              </a:spcBef>
              <a:buClr>
                <a:srgbClr val="009ADF"/>
              </a:buClr>
              <a:buSzPct val="75000"/>
              <a:defRPr sz="1800">
                <a:solidFill>
                  <a:srgbClr val="53565A"/>
                </a:solidFill>
              </a:defRPr>
            </a:lvl1pPr>
            <a:lvl2pPr>
              <a:buClr>
                <a:srgbClr val="009ADF"/>
              </a:buClr>
              <a:buSzPct val="75000"/>
              <a:defRPr/>
            </a:lvl2pPr>
          </a:lstStyle>
          <a:p>
            <a:pPr lvl="0"/>
            <a:r>
              <a:rPr lang="en-US" dirty="0"/>
              <a:t>Edit Master text styles</a:t>
            </a:r>
          </a:p>
          <a:p>
            <a:endParaRPr lang="en-GB" dirty="0"/>
          </a:p>
        </p:txBody>
      </p:sp>
      <p:sp>
        <p:nvSpPr>
          <p:cNvPr id="2" name="TextBox 1"/>
          <p:cNvSpPr txBox="1"/>
          <p:nvPr userDrawn="1"/>
        </p:nvSpPr>
        <p:spPr>
          <a:xfrm>
            <a:off x="7758518" y="4846627"/>
            <a:ext cx="1114097" cy="276999"/>
          </a:xfrm>
          <a:prstGeom prst="rect">
            <a:avLst/>
          </a:prstGeom>
          <a:noFill/>
        </p:spPr>
        <p:txBody>
          <a:bodyPr wrap="square" rtlCol="0">
            <a:spAutoFit/>
          </a:bodyPr>
          <a:lstStyle/>
          <a:p>
            <a:pPr algn="r"/>
            <a:fld id="{91635FFD-C1EA-45F2-90AF-B52E6D4D12C7}" type="slidenum">
              <a:rPr lang="en-US" sz="1200" smtClean="0"/>
              <a:pPr algn="r"/>
              <a:t>‹#›</a:t>
            </a:fld>
            <a:endParaRPr lang="en-US" sz="1200" dirty="0"/>
          </a:p>
        </p:txBody>
      </p:sp>
    </p:spTree>
    <p:extLst>
      <p:ext uri="{BB962C8B-B14F-4D97-AF65-F5344CB8AC3E}">
        <p14:creationId xmlns:p14="http://schemas.microsoft.com/office/powerpoint/2010/main" val="267271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lariod fram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5" name="Picture Placeholder 2"/>
          <p:cNvSpPr>
            <a:spLocks noGrp="1"/>
          </p:cNvSpPr>
          <p:nvPr>
            <p:ph type="pic" idx="1"/>
          </p:nvPr>
        </p:nvSpPr>
        <p:spPr>
          <a:xfrm rot="21351504">
            <a:off x="4925810" y="698081"/>
            <a:ext cx="3023832" cy="3122255"/>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3" name="Text Placeholder 12"/>
          <p:cNvSpPr>
            <a:spLocks noGrp="1"/>
          </p:cNvSpPr>
          <p:nvPr>
            <p:ph type="body" sz="quarter" idx="13"/>
          </p:nvPr>
        </p:nvSpPr>
        <p:spPr>
          <a:xfrm>
            <a:off x="866680" y="674255"/>
            <a:ext cx="3588442" cy="1663548"/>
          </a:xfrm>
          <a:prstGeom prst="rect">
            <a:avLst/>
          </a:prstGeom>
        </p:spPr>
        <p:txBody>
          <a:bodyPr anchor="b"/>
          <a:lstStyle>
            <a:lvl1pPr marL="0" indent="0">
              <a:buNone/>
              <a:defRPr lang="en-US" sz="2100" kern="1200" dirty="0" smtClean="0">
                <a:solidFill>
                  <a:srgbClr val="53565A"/>
                </a:solidFill>
                <a:latin typeface="+mn-lt"/>
                <a:ea typeface="+mn-ea"/>
                <a:cs typeface="+mn-cs"/>
              </a:defRPr>
            </a:lvl1pPr>
            <a:lvl2pPr>
              <a:defRPr lang="en-US" sz="2200" kern="1200" dirty="0" smtClean="0">
                <a:solidFill>
                  <a:srgbClr val="53565A"/>
                </a:solidFill>
                <a:latin typeface="+mn-lt"/>
                <a:ea typeface="+mn-ea"/>
                <a:cs typeface="+mn-cs"/>
              </a:defRPr>
            </a:lvl2pPr>
            <a:lvl3pPr>
              <a:defRPr lang="en-US" sz="2200" kern="1200" dirty="0" smtClean="0">
                <a:solidFill>
                  <a:srgbClr val="53565A"/>
                </a:solidFill>
                <a:latin typeface="+mn-lt"/>
                <a:ea typeface="+mn-ea"/>
                <a:cs typeface="+mn-cs"/>
              </a:defRPr>
            </a:lvl3pPr>
            <a:lvl4pPr>
              <a:defRPr lang="en-US" sz="2200" kern="1200" dirty="0" smtClean="0">
                <a:solidFill>
                  <a:srgbClr val="53565A"/>
                </a:solidFill>
                <a:latin typeface="+mn-lt"/>
                <a:ea typeface="+mn-ea"/>
                <a:cs typeface="+mn-cs"/>
              </a:defRPr>
            </a:lvl4pPr>
            <a:lvl5pPr>
              <a:defRPr lang="en-GB" sz="2200" kern="1200" dirty="0">
                <a:solidFill>
                  <a:srgbClr val="53565A"/>
                </a:solidFill>
                <a:latin typeface="+mn-lt"/>
                <a:ea typeface="+mn-ea"/>
                <a:cs typeface="+mn-cs"/>
              </a:defRPr>
            </a:lvl5pPr>
          </a:lstStyle>
          <a:p>
            <a:pPr lvl="0"/>
            <a:r>
              <a:rPr lang="en-US" dirty="0"/>
              <a:t>Edit Master text styles</a:t>
            </a:r>
          </a:p>
        </p:txBody>
      </p:sp>
      <p:sp>
        <p:nvSpPr>
          <p:cNvPr id="14" name="Text Placeholder 12"/>
          <p:cNvSpPr>
            <a:spLocks noGrp="1"/>
          </p:cNvSpPr>
          <p:nvPr>
            <p:ph type="body" sz="quarter" idx="14"/>
          </p:nvPr>
        </p:nvSpPr>
        <p:spPr>
          <a:xfrm>
            <a:off x="928556" y="2537498"/>
            <a:ext cx="3588442" cy="831273"/>
          </a:xfrm>
          <a:prstGeom prst="rect">
            <a:avLst/>
          </a:prstGeom>
        </p:spPr>
        <p:txBody>
          <a:bodyPr anchor="t"/>
          <a:lstStyle>
            <a:lvl1pPr marL="0" indent="0">
              <a:lnSpc>
                <a:spcPts val="2200"/>
              </a:lnSpc>
              <a:spcBef>
                <a:spcPts val="0"/>
              </a:spcBef>
              <a:buNone/>
              <a:defRPr lang="en-US" sz="2100" kern="1200" dirty="0" smtClean="0">
                <a:solidFill>
                  <a:schemeClr val="tx2"/>
                </a:solidFill>
                <a:latin typeface="+mn-lt"/>
                <a:ea typeface="+mn-ea"/>
                <a:cs typeface="+mn-cs"/>
              </a:defRPr>
            </a:lvl1pPr>
            <a:lvl2pPr>
              <a:defRPr lang="en-US" sz="2200" kern="1200" dirty="0" smtClean="0">
                <a:solidFill>
                  <a:srgbClr val="53565A"/>
                </a:solidFill>
                <a:latin typeface="+mn-lt"/>
                <a:ea typeface="+mn-ea"/>
                <a:cs typeface="+mn-cs"/>
              </a:defRPr>
            </a:lvl2pPr>
            <a:lvl3pPr>
              <a:defRPr lang="en-US" sz="2200" kern="1200" dirty="0" smtClean="0">
                <a:solidFill>
                  <a:srgbClr val="53565A"/>
                </a:solidFill>
                <a:latin typeface="+mn-lt"/>
                <a:ea typeface="+mn-ea"/>
                <a:cs typeface="+mn-cs"/>
              </a:defRPr>
            </a:lvl3pPr>
            <a:lvl4pPr>
              <a:defRPr lang="en-US" sz="2200" kern="1200" dirty="0" smtClean="0">
                <a:solidFill>
                  <a:srgbClr val="53565A"/>
                </a:solidFill>
                <a:latin typeface="+mn-lt"/>
                <a:ea typeface="+mn-ea"/>
                <a:cs typeface="+mn-cs"/>
              </a:defRPr>
            </a:lvl4pPr>
            <a:lvl5pPr>
              <a:defRPr lang="en-GB" sz="2200" kern="1200" dirty="0">
                <a:solidFill>
                  <a:srgbClr val="53565A"/>
                </a:solidFill>
                <a:latin typeface="+mn-lt"/>
                <a:ea typeface="+mn-ea"/>
                <a:cs typeface="+mn-cs"/>
              </a:defRPr>
            </a:lvl5pPr>
          </a:lstStyle>
          <a:p>
            <a:pPr lvl="0"/>
            <a:r>
              <a:rPr lang="en-US" dirty="0"/>
              <a:t>Edit Master text styles</a:t>
            </a:r>
          </a:p>
        </p:txBody>
      </p:sp>
      <p:sp>
        <p:nvSpPr>
          <p:cNvPr id="15" name="Text Placeholder 12"/>
          <p:cNvSpPr>
            <a:spLocks noGrp="1"/>
          </p:cNvSpPr>
          <p:nvPr>
            <p:ph type="body" sz="quarter" idx="15"/>
          </p:nvPr>
        </p:nvSpPr>
        <p:spPr>
          <a:xfrm rot="21350932">
            <a:off x="4926953" y="3732935"/>
            <a:ext cx="3588442" cy="440251"/>
          </a:xfrm>
          <a:prstGeom prst="rect">
            <a:avLst/>
          </a:prstGeom>
        </p:spPr>
        <p:txBody>
          <a:bodyPr anchor="b"/>
          <a:lstStyle>
            <a:lvl1pPr marL="0" indent="0">
              <a:buNone/>
              <a:defRPr lang="en-US" sz="1700" b="1" kern="1200" dirty="0" smtClean="0">
                <a:solidFill>
                  <a:schemeClr val="tx2"/>
                </a:solidFill>
                <a:latin typeface="+mn-lt"/>
                <a:ea typeface="+mn-ea"/>
                <a:cs typeface="+mn-cs"/>
              </a:defRPr>
            </a:lvl1pPr>
            <a:lvl2pPr>
              <a:defRPr lang="en-US" sz="2200" kern="1200" dirty="0" smtClean="0">
                <a:solidFill>
                  <a:srgbClr val="53565A"/>
                </a:solidFill>
                <a:latin typeface="+mn-lt"/>
                <a:ea typeface="+mn-ea"/>
                <a:cs typeface="+mn-cs"/>
              </a:defRPr>
            </a:lvl2pPr>
            <a:lvl3pPr>
              <a:defRPr lang="en-US" sz="2200" kern="1200" dirty="0" smtClean="0">
                <a:solidFill>
                  <a:srgbClr val="53565A"/>
                </a:solidFill>
                <a:latin typeface="+mn-lt"/>
                <a:ea typeface="+mn-ea"/>
                <a:cs typeface="+mn-cs"/>
              </a:defRPr>
            </a:lvl3pPr>
            <a:lvl4pPr>
              <a:defRPr lang="en-US" sz="2200" kern="1200" dirty="0" smtClean="0">
                <a:solidFill>
                  <a:srgbClr val="53565A"/>
                </a:solidFill>
                <a:latin typeface="+mn-lt"/>
                <a:ea typeface="+mn-ea"/>
                <a:cs typeface="+mn-cs"/>
              </a:defRPr>
            </a:lvl4pPr>
            <a:lvl5pPr>
              <a:defRPr lang="en-GB" sz="2200" kern="1200" dirty="0">
                <a:solidFill>
                  <a:srgbClr val="53565A"/>
                </a:solidFill>
                <a:latin typeface="+mn-lt"/>
                <a:ea typeface="+mn-ea"/>
                <a:cs typeface="+mn-cs"/>
              </a:defRPr>
            </a:lvl5pPr>
          </a:lstStyle>
          <a:p>
            <a:pPr lvl="0"/>
            <a:r>
              <a:rPr lang="en-US" dirty="0"/>
              <a:t>Edit Master text styles</a:t>
            </a:r>
          </a:p>
        </p:txBody>
      </p:sp>
      <p:sp>
        <p:nvSpPr>
          <p:cNvPr id="16" name="Text Placeholder 12"/>
          <p:cNvSpPr>
            <a:spLocks noGrp="1"/>
          </p:cNvSpPr>
          <p:nvPr>
            <p:ph type="body" sz="quarter" idx="16"/>
          </p:nvPr>
        </p:nvSpPr>
        <p:spPr>
          <a:xfrm rot="21350932">
            <a:off x="4963607" y="4151849"/>
            <a:ext cx="3588442" cy="441707"/>
          </a:xfrm>
          <a:prstGeom prst="rect">
            <a:avLst/>
          </a:prstGeom>
        </p:spPr>
        <p:txBody>
          <a:bodyPr anchor="t"/>
          <a:lstStyle>
            <a:lvl1pPr marL="0" indent="0">
              <a:buNone/>
              <a:defRPr lang="en-US" sz="1400" kern="1200" dirty="0" smtClean="0">
                <a:solidFill>
                  <a:schemeClr val="accent2"/>
                </a:solidFill>
                <a:latin typeface="+mn-lt"/>
                <a:ea typeface="+mn-ea"/>
                <a:cs typeface="+mn-cs"/>
              </a:defRPr>
            </a:lvl1pPr>
            <a:lvl2pPr>
              <a:defRPr lang="en-US" sz="2200" kern="1200" dirty="0" smtClean="0">
                <a:solidFill>
                  <a:srgbClr val="53565A"/>
                </a:solidFill>
                <a:latin typeface="+mn-lt"/>
                <a:ea typeface="+mn-ea"/>
                <a:cs typeface="+mn-cs"/>
              </a:defRPr>
            </a:lvl2pPr>
            <a:lvl3pPr>
              <a:defRPr lang="en-US" sz="2200" kern="1200" dirty="0" smtClean="0">
                <a:solidFill>
                  <a:srgbClr val="53565A"/>
                </a:solidFill>
                <a:latin typeface="+mn-lt"/>
                <a:ea typeface="+mn-ea"/>
                <a:cs typeface="+mn-cs"/>
              </a:defRPr>
            </a:lvl3pPr>
            <a:lvl4pPr>
              <a:defRPr lang="en-US" sz="2200" kern="1200" dirty="0" smtClean="0">
                <a:solidFill>
                  <a:srgbClr val="53565A"/>
                </a:solidFill>
                <a:latin typeface="+mn-lt"/>
                <a:ea typeface="+mn-ea"/>
                <a:cs typeface="+mn-cs"/>
              </a:defRPr>
            </a:lvl4pPr>
            <a:lvl5pPr>
              <a:defRPr lang="en-GB" sz="2200" kern="1200" dirty="0">
                <a:solidFill>
                  <a:srgbClr val="53565A"/>
                </a:solidFill>
                <a:latin typeface="+mn-lt"/>
                <a:ea typeface="+mn-ea"/>
                <a:cs typeface="+mn-cs"/>
              </a:defRPr>
            </a:lvl5pPr>
          </a:lstStyle>
          <a:p>
            <a:pPr lvl="0"/>
            <a:r>
              <a:rPr lang="en-US" dirty="0"/>
              <a:t>Edit Master text styles</a:t>
            </a:r>
          </a:p>
        </p:txBody>
      </p:sp>
      <p:sp>
        <p:nvSpPr>
          <p:cNvPr id="9" name="TextBox 8"/>
          <p:cNvSpPr txBox="1"/>
          <p:nvPr userDrawn="1"/>
        </p:nvSpPr>
        <p:spPr>
          <a:xfrm>
            <a:off x="7758518" y="4846627"/>
            <a:ext cx="1114097" cy="276999"/>
          </a:xfrm>
          <a:prstGeom prst="rect">
            <a:avLst/>
          </a:prstGeom>
          <a:noFill/>
        </p:spPr>
        <p:txBody>
          <a:bodyPr wrap="square" rtlCol="0">
            <a:spAutoFit/>
          </a:bodyPr>
          <a:lstStyle/>
          <a:p>
            <a:pPr algn="r"/>
            <a:fld id="{91635FFD-C1EA-45F2-90AF-B52E6D4D12C7}" type="slidenum">
              <a:rPr lang="en-US" sz="1200" smtClean="0"/>
              <a:pPr algn="r"/>
              <a:t>‹#›</a:t>
            </a:fld>
            <a:endParaRPr lang="en-US" sz="1200" dirty="0"/>
          </a:p>
        </p:txBody>
      </p:sp>
    </p:spTree>
    <p:extLst>
      <p:ext uri="{BB962C8B-B14F-4D97-AF65-F5344CB8AC3E}">
        <p14:creationId xmlns:p14="http://schemas.microsoft.com/office/powerpoint/2010/main" val="380839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8 frame slid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rot="813220">
            <a:off x="6310260" y="3186565"/>
            <a:ext cx="1972734" cy="2218267"/>
          </a:xfrm>
          <a:prstGeom prst="rect">
            <a:avLst/>
          </a:prstGeom>
        </p:spPr>
      </p:pic>
      <p:sp>
        <p:nvSpPr>
          <p:cNvPr id="25" name="Picture Placeholder 2"/>
          <p:cNvSpPr>
            <a:spLocks noGrp="1"/>
          </p:cNvSpPr>
          <p:nvPr>
            <p:ph type="pic" idx="16" hasCustomPrompt="1"/>
          </p:nvPr>
        </p:nvSpPr>
        <p:spPr>
          <a:xfrm rot="297985">
            <a:off x="6649430" y="3477193"/>
            <a:ext cx="1325846"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a:off x="6148425" y="1254913"/>
            <a:ext cx="1972734" cy="2218267"/>
          </a:xfrm>
          <a:prstGeom prst="rect">
            <a:avLst/>
          </a:prstGeom>
        </p:spPr>
      </p:pic>
      <p:sp>
        <p:nvSpPr>
          <p:cNvPr id="17" name="Picture Placeholder 2"/>
          <p:cNvSpPr>
            <a:spLocks noGrp="1"/>
          </p:cNvSpPr>
          <p:nvPr>
            <p:ph type="pic" idx="12" hasCustomPrompt="1"/>
          </p:nvPr>
        </p:nvSpPr>
        <p:spPr>
          <a:xfrm rot="21084765">
            <a:off x="6435465" y="1546599"/>
            <a:ext cx="1350295"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rot="860872">
            <a:off x="4277240" y="1217305"/>
            <a:ext cx="2170007" cy="2440094"/>
          </a:xfrm>
          <a:prstGeom prst="rect">
            <a:avLst/>
          </a:prstGeom>
        </p:spPr>
      </p:pic>
      <p:sp>
        <p:nvSpPr>
          <p:cNvPr id="15" name="Picture Placeholder 2"/>
          <p:cNvSpPr>
            <a:spLocks noGrp="1"/>
          </p:cNvSpPr>
          <p:nvPr>
            <p:ph type="pic" idx="11" hasCustomPrompt="1"/>
          </p:nvPr>
        </p:nvSpPr>
        <p:spPr>
          <a:xfrm rot="345637">
            <a:off x="4647149" y="1528320"/>
            <a:ext cx="1474608" cy="1500714"/>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22" name="Picture 21"/>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rot="232226">
            <a:off x="4726853" y="2999253"/>
            <a:ext cx="1972734" cy="2218267"/>
          </a:xfrm>
          <a:prstGeom prst="rect">
            <a:avLst/>
          </a:prstGeom>
        </p:spPr>
      </p:pic>
      <p:sp>
        <p:nvSpPr>
          <p:cNvPr id="23" name="Picture Placeholder 2"/>
          <p:cNvSpPr>
            <a:spLocks noGrp="1"/>
          </p:cNvSpPr>
          <p:nvPr>
            <p:ph type="pic" idx="15" hasCustomPrompt="1"/>
          </p:nvPr>
        </p:nvSpPr>
        <p:spPr>
          <a:xfrm rot="21316991">
            <a:off x="5013893" y="3290939"/>
            <a:ext cx="1350295"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rot="1084351">
            <a:off x="951689" y="1384164"/>
            <a:ext cx="1972734" cy="2218267"/>
          </a:xfrm>
          <a:prstGeom prst="rect">
            <a:avLst/>
          </a:prstGeom>
        </p:spPr>
      </p:pic>
      <p:sp>
        <p:nvSpPr>
          <p:cNvPr id="11" name="Picture Placeholder 2"/>
          <p:cNvSpPr>
            <a:spLocks noGrp="1"/>
          </p:cNvSpPr>
          <p:nvPr>
            <p:ph type="pic" idx="1" hasCustomPrompt="1"/>
          </p:nvPr>
        </p:nvSpPr>
        <p:spPr>
          <a:xfrm rot="569116">
            <a:off x="1290812" y="1675850"/>
            <a:ext cx="1350295"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a:off x="2697819" y="1484478"/>
            <a:ext cx="1972734" cy="2218267"/>
          </a:xfrm>
          <a:prstGeom prst="rect">
            <a:avLst/>
          </a:prstGeom>
        </p:spPr>
      </p:pic>
      <p:sp>
        <p:nvSpPr>
          <p:cNvPr id="13" name="Picture Placeholder 2"/>
          <p:cNvSpPr>
            <a:spLocks noGrp="1"/>
          </p:cNvSpPr>
          <p:nvPr>
            <p:ph type="pic" idx="10" hasCustomPrompt="1"/>
          </p:nvPr>
        </p:nvSpPr>
        <p:spPr>
          <a:xfrm rot="21084765">
            <a:off x="2984859" y="1776164"/>
            <a:ext cx="1350295"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a:off x="1415706" y="3091547"/>
            <a:ext cx="1972734" cy="2218267"/>
          </a:xfrm>
          <a:prstGeom prst="rect">
            <a:avLst/>
          </a:prstGeom>
        </p:spPr>
      </p:pic>
      <p:sp>
        <p:nvSpPr>
          <p:cNvPr id="19" name="Picture Placeholder 2"/>
          <p:cNvSpPr>
            <a:spLocks noGrp="1"/>
          </p:cNvSpPr>
          <p:nvPr>
            <p:ph type="pic" idx="13" hasCustomPrompt="1"/>
          </p:nvPr>
        </p:nvSpPr>
        <p:spPr>
          <a:xfrm rot="21084765">
            <a:off x="1702746" y="3383233"/>
            <a:ext cx="1350295"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64687" t="24362" r="13720" b="32510"/>
          <a:stretch/>
        </p:blipFill>
        <p:spPr>
          <a:xfrm rot="813220">
            <a:off x="3056191" y="3135475"/>
            <a:ext cx="1972734" cy="2218267"/>
          </a:xfrm>
          <a:prstGeom prst="rect">
            <a:avLst/>
          </a:prstGeom>
        </p:spPr>
      </p:pic>
      <p:sp>
        <p:nvSpPr>
          <p:cNvPr id="21" name="Picture Placeholder 2"/>
          <p:cNvSpPr>
            <a:spLocks noGrp="1"/>
          </p:cNvSpPr>
          <p:nvPr>
            <p:ph type="pic" idx="14" hasCustomPrompt="1"/>
          </p:nvPr>
        </p:nvSpPr>
        <p:spPr>
          <a:xfrm rot="297985">
            <a:off x="3395361" y="3426103"/>
            <a:ext cx="1325846" cy="1334573"/>
          </a:xfrm>
          <a:prstGeom prst="rect">
            <a:avLst/>
          </a:prstGeom>
        </p:spPr>
        <p:txBody>
          <a:bodyPr/>
          <a:lstStyle>
            <a:lvl1pPr marL="0" indent="0">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Add pic</a:t>
            </a:r>
          </a:p>
        </p:txBody>
      </p:sp>
      <p:sp>
        <p:nvSpPr>
          <p:cNvPr id="26" name="Title 1"/>
          <p:cNvSpPr>
            <a:spLocks noGrp="1"/>
          </p:cNvSpPr>
          <p:nvPr>
            <p:ph type="title"/>
          </p:nvPr>
        </p:nvSpPr>
        <p:spPr>
          <a:xfrm>
            <a:off x="870411" y="527044"/>
            <a:ext cx="7395160" cy="657861"/>
          </a:xfrm>
          <a:prstGeom prst="rect">
            <a:avLst/>
          </a:prstGeom>
        </p:spPr>
        <p:txBody>
          <a:bodyPr>
            <a:noAutofit/>
          </a:bodyPr>
          <a:lstStyle>
            <a:lvl1pPr algn="l">
              <a:defRPr sz="4400" b="1" i="0" baseline="0">
                <a:solidFill>
                  <a:srgbClr val="009ADF"/>
                </a:solidFill>
                <a:latin typeface="+mj-lt"/>
                <a:ea typeface="Calibri" charset="0"/>
                <a:cs typeface="Calibri" charset="0"/>
              </a:defRPr>
            </a:lvl1pPr>
          </a:lstStyle>
          <a:p>
            <a:r>
              <a:rPr lang="en-GB" dirty="0"/>
              <a:t>Click to edit Master title style</a:t>
            </a:r>
            <a:endParaRPr lang="en-US" dirty="0"/>
          </a:p>
        </p:txBody>
      </p:sp>
      <p:sp>
        <p:nvSpPr>
          <p:cNvPr id="27" name="TextBox 26"/>
          <p:cNvSpPr txBox="1"/>
          <p:nvPr userDrawn="1"/>
        </p:nvSpPr>
        <p:spPr>
          <a:xfrm>
            <a:off x="7872938" y="4846627"/>
            <a:ext cx="1114097" cy="276999"/>
          </a:xfrm>
          <a:prstGeom prst="rect">
            <a:avLst/>
          </a:prstGeom>
          <a:noFill/>
        </p:spPr>
        <p:txBody>
          <a:bodyPr wrap="square" rtlCol="0">
            <a:spAutoFit/>
          </a:bodyPr>
          <a:lstStyle/>
          <a:p>
            <a:pPr algn="r"/>
            <a:fld id="{91635FFD-C1EA-45F2-90AF-B52E6D4D12C7}" type="slidenum">
              <a:rPr lang="en-US" sz="1200" smtClean="0"/>
              <a:pPr algn="r"/>
              <a:t>‹#›</a:t>
            </a:fld>
            <a:endParaRPr lang="en-US" sz="1200" dirty="0"/>
          </a:p>
        </p:txBody>
      </p:sp>
    </p:spTree>
    <p:extLst>
      <p:ext uri="{BB962C8B-B14F-4D97-AF65-F5344CB8AC3E}">
        <p14:creationId xmlns:p14="http://schemas.microsoft.com/office/powerpoint/2010/main" val="188428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polariod fram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pic>
        <p:nvPicPr>
          <p:cNvPr id="19" name="Picture 18"/>
          <p:cNvPicPr>
            <a:picLocks noChangeAspect="1"/>
          </p:cNvPicPr>
          <p:nvPr userDrawn="1"/>
        </p:nvPicPr>
        <p:blipFill rotWithShape="1">
          <a:blip r:embed="rId3">
            <a:extLst>
              <a:ext uri="{28A0092B-C50C-407E-A947-70E740481C1C}">
                <a14:useLocalDpi xmlns:a14="http://schemas.microsoft.com/office/drawing/2010/main" val="0"/>
              </a:ext>
            </a:extLst>
          </a:blip>
          <a:srcRect l="8352" t="22252" r="66063" b="25828"/>
          <a:stretch/>
        </p:blipFill>
        <p:spPr>
          <a:xfrm rot="1475945">
            <a:off x="6293648" y="956941"/>
            <a:ext cx="2337474" cy="2670532"/>
          </a:xfrm>
          <a:prstGeom prst="rect">
            <a:avLst/>
          </a:prstGeom>
        </p:spPr>
      </p:pic>
      <p:sp>
        <p:nvSpPr>
          <p:cNvPr id="12" name="Picture Placeholder 2"/>
          <p:cNvSpPr>
            <a:spLocks noGrp="1"/>
          </p:cNvSpPr>
          <p:nvPr>
            <p:ph type="pic" idx="12" hasCustomPrompt="1"/>
          </p:nvPr>
        </p:nvSpPr>
        <p:spPr>
          <a:xfrm rot="1133697">
            <a:off x="6650249" y="1230447"/>
            <a:ext cx="1692687" cy="1749566"/>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8352" t="22252" r="66063" b="25828"/>
          <a:stretch/>
        </p:blipFill>
        <p:spPr>
          <a:xfrm>
            <a:off x="4260965" y="2029996"/>
            <a:ext cx="2337474" cy="2670532"/>
          </a:xfrm>
          <a:prstGeom prst="rect">
            <a:avLst/>
          </a:prstGeom>
        </p:spPr>
      </p:pic>
      <p:sp>
        <p:nvSpPr>
          <p:cNvPr id="8" name="Picture Placeholder 2"/>
          <p:cNvSpPr>
            <a:spLocks noGrp="1"/>
          </p:cNvSpPr>
          <p:nvPr>
            <p:ph type="pic" idx="10" hasCustomPrompt="1"/>
          </p:nvPr>
        </p:nvSpPr>
        <p:spPr>
          <a:xfrm rot="21285853">
            <a:off x="4547380" y="2295708"/>
            <a:ext cx="1678690" cy="1771823"/>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pic>
        <p:nvPicPr>
          <p:cNvPr id="21" name="Picture 20"/>
          <p:cNvPicPr>
            <a:picLocks noChangeAspect="1"/>
          </p:cNvPicPr>
          <p:nvPr userDrawn="1"/>
        </p:nvPicPr>
        <p:blipFill rotWithShape="1">
          <a:blip r:embed="rId3">
            <a:extLst>
              <a:ext uri="{28A0092B-C50C-407E-A947-70E740481C1C}">
                <a14:useLocalDpi xmlns:a14="http://schemas.microsoft.com/office/drawing/2010/main" val="0"/>
              </a:ext>
            </a:extLst>
          </a:blip>
          <a:srcRect l="8352" t="22252" r="66063" b="25828"/>
          <a:stretch/>
        </p:blipFill>
        <p:spPr>
          <a:xfrm rot="1475945">
            <a:off x="2404919" y="554337"/>
            <a:ext cx="2337474" cy="2670532"/>
          </a:xfrm>
          <a:prstGeom prst="rect">
            <a:avLst/>
          </a:prstGeom>
        </p:spPr>
      </p:pic>
      <p:sp>
        <p:nvSpPr>
          <p:cNvPr id="10" name="Picture Placeholder 2"/>
          <p:cNvSpPr>
            <a:spLocks noGrp="1"/>
          </p:cNvSpPr>
          <p:nvPr>
            <p:ph type="pic" idx="11" hasCustomPrompt="1"/>
          </p:nvPr>
        </p:nvSpPr>
        <p:spPr>
          <a:xfrm rot="1151737">
            <a:off x="2759249" y="810371"/>
            <a:ext cx="1692687" cy="1765647"/>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pic>
        <p:nvPicPr>
          <p:cNvPr id="22" name="Picture 21"/>
          <p:cNvPicPr>
            <a:picLocks noChangeAspect="1"/>
          </p:cNvPicPr>
          <p:nvPr userDrawn="1"/>
        </p:nvPicPr>
        <p:blipFill rotWithShape="1">
          <a:blip r:embed="rId3">
            <a:extLst>
              <a:ext uri="{28A0092B-C50C-407E-A947-70E740481C1C}">
                <a14:useLocalDpi xmlns:a14="http://schemas.microsoft.com/office/drawing/2010/main" val="0"/>
              </a:ext>
            </a:extLst>
          </a:blip>
          <a:srcRect l="8352" t="22252" r="66063" b="25828"/>
          <a:stretch/>
        </p:blipFill>
        <p:spPr>
          <a:xfrm>
            <a:off x="328593" y="1154430"/>
            <a:ext cx="2337474" cy="2670532"/>
          </a:xfrm>
          <a:prstGeom prst="rect">
            <a:avLst/>
          </a:prstGeom>
        </p:spPr>
      </p:pic>
      <p:sp>
        <p:nvSpPr>
          <p:cNvPr id="6" name="Picture Placeholder 2"/>
          <p:cNvSpPr>
            <a:spLocks noGrp="1"/>
          </p:cNvSpPr>
          <p:nvPr>
            <p:ph type="pic" idx="1" hasCustomPrompt="1"/>
          </p:nvPr>
        </p:nvSpPr>
        <p:spPr>
          <a:xfrm rot="21285853">
            <a:off x="611503" y="1420605"/>
            <a:ext cx="1668553" cy="1771823"/>
          </a:xfrm>
          <a:prstGeom prst="rect">
            <a:avLst/>
          </a:prstGeo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
        <p:nvSpPr>
          <p:cNvPr id="11" name="TextBox 10"/>
          <p:cNvSpPr txBox="1"/>
          <p:nvPr userDrawn="1"/>
        </p:nvSpPr>
        <p:spPr>
          <a:xfrm>
            <a:off x="7811068" y="4825607"/>
            <a:ext cx="1114097" cy="276999"/>
          </a:xfrm>
          <a:prstGeom prst="rect">
            <a:avLst/>
          </a:prstGeom>
          <a:noFill/>
        </p:spPr>
        <p:txBody>
          <a:bodyPr wrap="square" rtlCol="0">
            <a:spAutoFit/>
          </a:bodyPr>
          <a:lstStyle/>
          <a:p>
            <a:pPr algn="r"/>
            <a:fld id="{91635FFD-C1EA-45F2-90AF-B52E6D4D12C7}" type="slidenum">
              <a:rPr lang="en-US" sz="1200" smtClean="0"/>
              <a:pPr algn="r"/>
              <a:t>‹#›</a:t>
            </a:fld>
            <a:endParaRPr lang="en-US" sz="1200" dirty="0"/>
          </a:p>
        </p:txBody>
      </p:sp>
    </p:spTree>
    <p:extLst>
      <p:ext uri="{BB962C8B-B14F-4D97-AF65-F5344CB8AC3E}">
        <p14:creationId xmlns:p14="http://schemas.microsoft.com/office/powerpoint/2010/main" val="133632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148427"/>
      </p:ext>
    </p:extLst>
  </p:cSld>
  <p:clrMap bg1="lt1" tx1="dk1" bg2="lt2" tx2="dk2" accent1="accent1" accent2="accent2" accent3="accent3" accent4="accent4" accent5="accent5" accent6="accent6" hlink="hlink" folHlink="folHlink"/>
  <p:sldLayoutIdLst>
    <p:sldLayoutId id="2147483779" r:id="rId1"/>
    <p:sldLayoutId id="2147483794" r:id="rId2"/>
    <p:sldLayoutId id="2147483790" r:id="rId3"/>
    <p:sldLayoutId id="2147483792" r:id="rId4"/>
    <p:sldLayoutId id="2147483793" r:id="rId5"/>
    <p:sldLayoutId id="2147483770" r:id="rId6"/>
    <p:sldLayoutId id="2147483784" r:id="rId7"/>
    <p:sldLayoutId id="2147483809" r:id="rId8"/>
    <p:sldLayoutId id="2147483776" r:id="rId9"/>
    <p:sldLayoutId id="2147483785" r:id="rId10"/>
    <p:sldLayoutId id="2147483808" r:id="rId11"/>
    <p:sldLayoutId id="2147483788" r:id="rId12"/>
    <p:sldLayoutId id="2147483786" r:id="rId13"/>
    <p:sldLayoutId id="214748378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457200" rtl="0" eaLnBrk="1" latinLnBrk="0" hangingPunct="1">
        <a:spcBef>
          <a:spcPct val="0"/>
        </a:spcBef>
        <a:buNone/>
        <a:defRPr sz="4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0.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hart" Target="../charts/chart2.xml"/><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77487" y="2254718"/>
            <a:ext cx="7382096" cy="1602825"/>
          </a:xfrm>
        </p:spPr>
        <p:txBody>
          <a:bodyPr/>
          <a:lstStyle/>
          <a:p>
            <a:r>
              <a:rPr lang="en-US" sz="2800" dirty="0" smtClean="0"/>
              <a:t>Culture of Safety </a:t>
            </a:r>
            <a:endParaRPr lang="en-US" sz="2800" dirty="0"/>
          </a:p>
        </p:txBody>
      </p:sp>
      <p:sp>
        <p:nvSpPr>
          <p:cNvPr id="5" name="Title 4"/>
          <p:cNvSpPr>
            <a:spLocks noGrp="1"/>
          </p:cNvSpPr>
          <p:nvPr>
            <p:ph type="ctrTitle"/>
          </p:nvPr>
        </p:nvSpPr>
        <p:spPr>
          <a:xfrm>
            <a:off x="477487" y="1180997"/>
            <a:ext cx="8055494" cy="1328498"/>
          </a:xfrm>
        </p:spPr>
        <p:txBody>
          <a:bodyPr/>
          <a:lstStyle/>
          <a:p>
            <a:pPr>
              <a:lnSpc>
                <a:spcPct val="100000"/>
              </a:lnSpc>
            </a:pPr>
            <a:r>
              <a:rPr lang="en-US" sz="3600" dirty="0"/>
              <a:t>2019 Northwell Health </a:t>
            </a:r>
            <a:br>
              <a:rPr lang="en-US" sz="3600" dirty="0"/>
            </a:br>
            <a:r>
              <a:rPr lang="en-US" sz="3200" dirty="0" smtClean="0">
                <a:latin typeface="Segoe Print" panose="02000600000000000000" pitchFamily="2" charset="0"/>
              </a:rPr>
              <a:t>Workforce Engagement </a:t>
            </a:r>
            <a:r>
              <a:rPr lang="en-US" sz="3600" dirty="0"/>
              <a:t>Survey Results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6887" t="87111"/>
          <a:stretch/>
        </p:blipFill>
        <p:spPr>
          <a:xfrm>
            <a:off x="7024255" y="4480560"/>
            <a:ext cx="2111624" cy="662940"/>
          </a:xfrm>
          <a:prstGeom prst="rect">
            <a:avLst/>
          </a:prstGeom>
        </p:spPr>
      </p:pic>
    </p:spTree>
    <p:extLst>
      <p:ext uri="{BB962C8B-B14F-4D97-AF65-F5344CB8AC3E}">
        <p14:creationId xmlns:p14="http://schemas.microsoft.com/office/powerpoint/2010/main" val="48662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ular Callout 60"/>
          <p:cNvSpPr/>
          <p:nvPr/>
        </p:nvSpPr>
        <p:spPr>
          <a:xfrm rot="5400000">
            <a:off x="4657876" y="2541246"/>
            <a:ext cx="1344441" cy="2696595"/>
          </a:xfrm>
          <a:prstGeom prst="wedgeRectCallout">
            <a:avLst>
              <a:gd name="adj1" fmla="val 25931"/>
              <a:gd name="adj2" fmla="val 43951"/>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ular Callout 63"/>
          <p:cNvSpPr/>
          <p:nvPr/>
        </p:nvSpPr>
        <p:spPr>
          <a:xfrm rot="5400000">
            <a:off x="5066191" y="2779710"/>
            <a:ext cx="88619" cy="2489629"/>
          </a:xfrm>
          <a:prstGeom prst="wedgeRectCallout">
            <a:avLst>
              <a:gd name="adj1" fmla="val 22996"/>
              <a:gd name="adj2" fmla="val 45711"/>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Pie 65"/>
          <p:cNvSpPr/>
          <p:nvPr/>
        </p:nvSpPr>
        <p:spPr>
          <a:xfrm rot="15570152">
            <a:off x="3238029" y="3432624"/>
            <a:ext cx="1438541" cy="850789"/>
          </a:xfrm>
          <a:prstGeom prst="pie">
            <a:avLst>
              <a:gd name="adj1" fmla="val 1394998"/>
              <a:gd name="adj2" fmla="val 16200000"/>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5" name="Rectangular Callout 64"/>
          <p:cNvSpPr/>
          <p:nvPr/>
        </p:nvSpPr>
        <p:spPr>
          <a:xfrm rot="3583528">
            <a:off x="3822247" y="3591073"/>
            <a:ext cx="108524" cy="180495"/>
          </a:xfrm>
          <a:prstGeom prst="wedgeRectCallout">
            <a:avLst>
              <a:gd name="adj1" fmla="val 22996"/>
              <a:gd name="adj2" fmla="val 45711"/>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ie 30"/>
          <p:cNvSpPr/>
          <p:nvPr/>
        </p:nvSpPr>
        <p:spPr>
          <a:xfrm rot="15570152">
            <a:off x="3464522" y="3250044"/>
            <a:ext cx="824744" cy="850789"/>
          </a:xfrm>
          <a:prstGeom prst="pie">
            <a:avLst>
              <a:gd name="adj1" fmla="val 1394998"/>
              <a:gd name="adj2" fmla="val 16200000"/>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6" name="Rectangular Callout 45"/>
          <p:cNvSpPr/>
          <p:nvPr/>
        </p:nvSpPr>
        <p:spPr>
          <a:xfrm rot="5400000">
            <a:off x="6559876" y="633855"/>
            <a:ext cx="717834" cy="2290817"/>
          </a:xfrm>
          <a:prstGeom prst="wedgeRectCallout">
            <a:avLst>
              <a:gd name="adj1" fmla="val 22996"/>
              <a:gd name="adj2" fmla="val 57492"/>
            </a:avLst>
          </a:prstGeom>
          <a:solidFill>
            <a:srgbClr val="0284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5" name="Picture 14" descr="Image result for stress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17377" y="942141"/>
            <a:ext cx="1531216" cy="153121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5775929" y="1478385"/>
            <a:ext cx="2288273" cy="584775"/>
          </a:xfrm>
          <a:prstGeom prst="rect">
            <a:avLst/>
          </a:prstGeom>
        </p:spPr>
        <p:txBody>
          <a:bodyPr wrap="square">
            <a:spAutoFit/>
          </a:bodyPr>
          <a:lstStyle/>
          <a:p>
            <a:r>
              <a:rPr lang="en-GB" sz="1600" dirty="0">
                <a:solidFill>
                  <a:schemeClr val="bg1"/>
                </a:solidFill>
              </a:rPr>
              <a:t>The amount of </a:t>
            </a:r>
            <a:r>
              <a:rPr lang="en-GB" sz="1400" b="1" dirty="0">
                <a:solidFill>
                  <a:schemeClr val="bg1"/>
                </a:solidFill>
                <a:latin typeface="Segoe Print" panose="02000600000000000000" pitchFamily="2" charset="0"/>
              </a:rPr>
              <a:t>job stress </a:t>
            </a:r>
            <a:r>
              <a:rPr lang="en-GB" sz="1600" dirty="0">
                <a:solidFill>
                  <a:schemeClr val="bg1"/>
                </a:solidFill>
              </a:rPr>
              <a:t>I feel is reasonable</a:t>
            </a:r>
            <a:endParaRPr lang="en-US" sz="1600" dirty="0">
              <a:solidFill>
                <a:schemeClr val="bg1"/>
              </a:solidFill>
            </a:endParaRPr>
          </a:p>
        </p:txBody>
      </p:sp>
      <p:sp>
        <p:nvSpPr>
          <p:cNvPr id="19" name="Rectangle 18"/>
          <p:cNvSpPr/>
          <p:nvPr/>
        </p:nvSpPr>
        <p:spPr>
          <a:xfrm>
            <a:off x="5608973" y="2163040"/>
            <a:ext cx="2637801" cy="600164"/>
          </a:xfrm>
          <a:prstGeom prst="rect">
            <a:avLst/>
          </a:prstGeom>
        </p:spPr>
        <p:txBody>
          <a:bodyPr wrap="square">
            <a:spAutoFit/>
          </a:bodyPr>
          <a:lstStyle/>
          <a:p>
            <a:r>
              <a:rPr lang="en-US" sz="1100" dirty="0" smtClean="0">
                <a:solidFill>
                  <a:schemeClr val="tx2">
                    <a:lumMod val="75000"/>
                  </a:schemeClr>
                </a:solidFill>
              </a:rPr>
              <a:t>Just 55% of nurses &amp; 56% of physicians responded favorably, RNs at the 29</a:t>
            </a:r>
            <a:r>
              <a:rPr lang="en-US" sz="1100" baseline="30000" dirty="0" smtClean="0">
                <a:solidFill>
                  <a:schemeClr val="tx2">
                    <a:lumMod val="75000"/>
                  </a:schemeClr>
                </a:solidFill>
              </a:rPr>
              <a:t>th</a:t>
            </a:r>
            <a:r>
              <a:rPr lang="en-US" sz="1100" dirty="0" smtClean="0">
                <a:solidFill>
                  <a:schemeClr val="tx2">
                    <a:lumMod val="75000"/>
                  </a:schemeClr>
                </a:solidFill>
              </a:rPr>
              <a:t> and Physicians at the 40</a:t>
            </a:r>
            <a:r>
              <a:rPr lang="en-US" sz="1100" baseline="30000" dirty="0" smtClean="0">
                <a:solidFill>
                  <a:schemeClr val="tx2">
                    <a:lumMod val="75000"/>
                  </a:schemeClr>
                </a:solidFill>
              </a:rPr>
              <a:t>th</a:t>
            </a:r>
            <a:r>
              <a:rPr lang="en-US" sz="1100" dirty="0" smtClean="0">
                <a:solidFill>
                  <a:schemeClr val="tx2">
                    <a:lumMod val="75000"/>
                  </a:schemeClr>
                </a:solidFill>
              </a:rPr>
              <a:t> percentile nationally</a:t>
            </a:r>
            <a:endParaRPr lang="en-US" sz="1100" dirty="0">
              <a:solidFill>
                <a:schemeClr val="tx2">
                  <a:lumMod val="75000"/>
                </a:schemeClr>
              </a:solidFill>
            </a:endParaRPr>
          </a:p>
        </p:txBody>
      </p:sp>
      <p:sp>
        <p:nvSpPr>
          <p:cNvPr id="20" name="AutoShape 16" descr="Image result for group icon&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0" name="Picture 26" descr="Users group Icons | Free Download"/>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96205" y="2803119"/>
            <a:ext cx="1198090" cy="1247717"/>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p:cNvSpPr/>
          <p:nvPr/>
        </p:nvSpPr>
        <p:spPr>
          <a:xfrm>
            <a:off x="4015760" y="3366323"/>
            <a:ext cx="2628671" cy="1046440"/>
          </a:xfrm>
          <a:prstGeom prst="rect">
            <a:avLst/>
          </a:prstGeom>
        </p:spPr>
        <p:txBody>
          <a:bodyPr wrap="square">
            <a:spAutoFit/>
          </a:bodyPr>
          <a:lstStyle/>
          <a:p>
            <a:r>
              <a:rPr lang="en-US" sz="1400" b="1" dirty="0">
                <a:solidFill>
                  <a:schemeClr val="bg1"/>
                </a:solidFill>
                <a:latin typeface="Segoe Print" panose="02000600000000000000" pitchFamily="2" charset="0"/>
              </a:rPr>
              <a:t>Communication between </a:t>
            </a:r>
            <a:r>
              <a:rPr lang="en-US" sz="1600" dirty="0">
                <a:solidFill>
                  <a:schemeClr val="bg1"/>
                </a:solidFill>
              </a:rPr>
              <a:t>physicians, ACPs, nurses, and other </a:t>
            </a:r>
            <a:r>
              <a:rPr lang="en-US" sz="1400" b="1" dirty="0">
                <a:solidFill>
                  <a:schemeClr val="bg1"/>
                </a:solidFill>
                <a:latin typeface="Segoe Print" panose="02000600000000000000" pitchFamily="2" charset="0"/>
              </a:rPr>
              <a:t>medical personnel </a:t>
            </a:r>
            <a:r>
              <a:rPr lang="en-US" sz="1600" dirty="0">
                <a:solidFill>
                  <a:schemeClr val="bg1"/>
                </a:solidFill>
              </a:rPr>
              <a:t>is good in this </a:t>
            </a:r>
            <a:r>
              <a:rPr lang="en-US" sz="1600" dirty="0" smtClean="0">
                <a:solidFill>
                  <a:schemeClr val="bg1"/>
                </a:solidFill>
              </a:rPr>
              <a:t>organization</a:t>
            </a:r>
            <a:endParaRPr lang="en-US" sz="1600" dirty="0">
              <a:solidFill>
                <a:schemeClr val="bg1"/>
              </a:solidFill>
            </a:endParaRPr>
          </a:p>
        </p:txBody>
      </p:sp>
      <p:sp>
        <p:nvSpPr>
          <p:cNvPr id="72" name="Rectangle 71"/>
          <p:cNvSpPr/>
          <p:nvPr/>
        </p:nvSpPr>
        <p:spPr>
          <a:xfrm>
            <a:off x="6678395" y="3231924"/>
            <a:ext cx="2208428" cy="1107996"/>
          </a:xfrm>
          <a:prstGeom prst="rect">
            <a:avLst/>
          </a:prstGeom>
        </p:spPr>
        <p:txBody>
          <a:bodyPr wrap="square">
            <a:spAutoFit/>
          </a:bodyPr>
          <a:lstStyle/>
          <a:p>
            <a:r>
              <a:rPr lang="en-US" sz="1100" dirty="0" smtClean="0">
                <a:solidFill>
                  <a:schemeClr val="tx2">
                    <a:lumMod val="75000"/>
                  </a:schemeClr>
                </a:solidFill>
              </a:rPr>
              <a:t>67% of nurses, 79% of physicians responded favorably, one of the lowest scoring, poorly rated, and lowest ranked in comparison to other items on the survey for nurses</a:t>
            </a:r>
            <a:endParaRPr lang="en-US" sz="1100" dirty="0">
              <a:solidFill>
                <a:schemeClr val="tx2">
                  <a:lumMod val="75000"/>
                </a:schemeClr>
              </a:solidFill>
            </a:endParaRPr>
          </a:p>
        </p:txBody>
      </p:sp>
      <p:sp>
        <p:nvSpPr>
          <p:cNvPr id="3" name="Rounded Rectangle 2"/>
          <p:cNvSpPr/>
          <p:nvPr/>
        </p:nvSpPr>
        <p:spPr>
          <a:xfrm>
            <a:off x="916298" y="1622481"/>
            <a:ext cx="2212322" cy="1452875"/>
          </a:xfrm>
          <a:prstGeom prst="roundRect">
            <a:avLst/>
          </a:prstGeom>
          <a:solidFill>
            <a:srgbClr val="0284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0" name="Picture 18" descr="Related image"/>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4526" y="1252348"/>
            <a:ext cx="1376096" cy="1376096"/>
          </a:xfrm>
          <a:prstGeom prst="rect">
            <a:avLst/>
          </a:prstGeom>
          <a:noFill/>
          <a:extLst>
            <a:ext uri="{909E8E84-426E-40DD-AFC4-6F175D3DCCD1}">
              <a14:hiddenFill xmlns:a14="http://schemas.microsoft.com/office/drawing/2010/main">
                <a:solidFill>
                  <a:srgbClr val="FFFFFF"/>
                </a:solidFill>
              </a14:hiddenFill>
            </a:ext>
          </a:extLst>
        </p:spPr>
      </p:pic>
      <p:sp>
        <p:nvSpPr>
          <p:cNvPr id="51" name="Right Triangle 50"/>
          <p:cNvSpPr/>
          <p:nvPr/>
        </p:nvSpPr>
        <p:spPr>
          <a:xfrm>
            <a:off x="234504" y="4240908"/>
            <a:ext cx="736600" cy="727968"/>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ectangle 53"/>
          <p:cNvSpPr/>
          <p:nvPr/>
        </p:nvSpPr>
        <p:spPr>
          <a:xfrm>
            <a:off x="1682789" y="1707749"/>
            <a:ext cx="1338377" cy="1261884"/>
          </a:xfrm>
          <a:prstGeom prst="rect">
            <a:avLst/>
          </a:prstGeom>
        </p:spPr>
        <p:txBody>
          <a:bodyPr wrap="square">
            <a:spAutoFit/>
          </a:bodyPr>
          <a:lstStyle/>
          <a:p>
            <a:r>
              <a:rPr lang="en-US" sz="1600" dirty="0" smtClean="0">
                <a:solidFill>
                  <a:schemeClr val="bg1"/>
                </a:solidFill>
              </a:rPr>
              <a:t>Just </a:t>
            </a:r>
            <a:r>
              <a:rPr lang="en-US" sz="1400" b="1" dirty="0">
                <a:solidFill>
                  <a:schemeClr val="bg1"/>
                </a:solidFill>
                <a:latin typeface="Segoe Print" panose="02000600000000000000" pitchFamily="2" charset="0"/>
              </a:rPr>
              <a:t>50%</a:t>
            </a:r>
            <a:r>
              <a:rPr lang="en-US" sz="1600" dirty="0" smtClean="0">
                <a:solidFill>
                  <a:schemeClr val="bg1"/>
                </a:solidFill>
              </a:rPr>
              <a:t> of RNs and MDs feel unit </a:t>
            </a:r>
            <a:r>
              <a:rPr lang="en-US" sz="1600" dirty="0">
                <a:solidFill>
                  <a:schemeClr val="bg1"/>
                </a:solidFill>
              </a:rPr>
              <a:t>is </a:t>
            </a:r>
            <a:r>
              <a:rPr lang="en-US" sz="1400" b="1" dirty="0">
                <a:solidFill>
                  <a:schemeClr val="bg1"/>
                </a:solidFill>
                <a:latin typeface="Segoe Print" panose="02000600000000000000" pitchFamily="2" charset="0"/>
              </a:rPr>
              <a:t>adequately staffed</a:t>
            </a:r>
          </a:p>
        </p:txBody>
      </p:sp>
      <p:sp>
        <p:nvSpPr>
          <p:cNvPr id="55" name="Title 10"/>
          <p:cNvSpPr>
            <a:spLocks noGrp="1"/>
          </p:cNvSpPr>
          <p:nvPr>
            <p:ph type="title"/>
          </p:nvPr>
        </p:nvSpPr>
        <p:spPr>
          <a:xfrm>
            <a:off x="257568" y="700056"/>
            <a:ext cx="8506422" cy="657861"/>
          </a:xfrm>
        </p:spPr>
        <p:txBody>
          <a:bodyPr/>
          <a:lstStyle/>
          <a:p>
            <a:r>
              <a:rPr lang="en-GB" sz="2200" dirty="0" smtClean="0">
                <a:solidFill>
                  <a:schemeClr val="tx2">
                    <a:lumMod val="75000"/>
                  </a:schemeClr>
                </a:solidFill>
                <a:latin typeface="Segoe Print" panose="02000600000000000000" pitchFamily="2" charset="0"/>
              </a:rPr>
              <a:t>Concerns from our nurses and employed physicians*</a:t>
            </a:r>
            <a:endParaRPr lang="en-US" sz="2200" dirty="0">
              <a:solidFill>
                <a:schemeClr val="tx2">
                  <a:lumMod val="75000"/>
                </a:schemeClr>
              </a:solidFill>
              <a:latin typeface="Segoe Print" panose="02000600000000000000" pitchFamily="2" charset="0"/>
            </a:endParaRPr>
          </a:p>
        </p:txBody>
      </p:sp>
      <p:sp>
        <p:nvSpPr>
          <p:cNvPr id="56" name="Title 10"/>
          <p:cNvSpPr txBox="1">
            <a:spLocks/>
          </p:cNvSpPr>
          <p:nvPr/>
        </p:nvSpPr>
        <p:spPr>
          <a:xfrm>
            <a:off x="236306" y="232916"/>
            <a:ext cx="8813917" cy="479590"/>
          </a:xfrm>
          <a:prstGeom prst="rect">
            <a:avLst/>
          </a:prstGeom>
        </p:spPr>
        <p:txBody>
          <a:bodyPr>
            <a:noAutofit/>
          </a:bodyPr>
          <a:lstStyle>
            <a:lvl1pPr algn="l" defTabSz="457200" rtl="0" eaLnBrk="1" latinLnBrk="0" hangingPunct="1">
              <a:spcBef>
                <a:spcPct val="0"/>
              </a:spcBef>
              <a:buNone/>
              <a:defRPr sz="4400" b="1" i="0" kern="1200" baseline="0">
                <a:solidFill>
                  <a:srgbClr val="009ADF"/>
                </a:solidFill>
                <a:latin typeface="+mj-lt"/>
                <a:ea typeface="Calibri" charset="0"/>
                <a:cs typeface="Calibri" charset="0"/>
              </a:defRPr>
            </a:lvl1pPr>
          </a:lstStyle>
          <a:p>
            <a:r>
              <a:rPr lang="en-GB" sz="3200" b="0" dirty="0" smtClean="0">
                <a:solidFill>
                  <a:srgbClr val="0070C0"/>
                </a:solidFill>
              </a:rPr>
              <a:t>Culture of Safety</a:t>
            </a:r>
            <a:endParaRPr lang="en-GB" sz="2400" b="0" dirty="0">
              <a:solidFill>
                <a:srgbClr val="0070C0"/>
              </a:solidFill>
              <a:latin typeface="MFT Bristol" panose="02000000000000000000" pitchFamily="2" charset="0"/>
            </a:endParaRPr>
          </a:p>
        </p:txBody>
      </p:sp>
      <p:sp>
        <p:nvSpPr>
          <p:cNvPr id="57" name="Rectangle 56"/>
          <p:cNvSpPr/>
          <p:nvPr/>
        </p:nvSpPr>
        <p:spPr>
          <a:xfrm>
            <a:off x="923654" y="3094714"/>
            <a:ext cx="2000059" cy="1107996"/>
          </a:xfrm>
          <a:prstGeom prst="rect">
            <a:avLst/>
          </a:prstGeom>
        </p:spPr>
        <p:txBody>
          <a:bodyPr wrap="square">
            <a:spAutoFit/>
          </a:bodyPr>
          <a:lstStyle/>
          <a:p>
            <a:r>
              <a:rPr lang="en-US" sz="1100" dirty="0" smtClean="0">
                <a:solidFill>
                  <a:schemeClr val="tx2">
                    <a:lumMod val="75000"/>
                  </a:schemeClr>
                </a:solidFill>
              </a:rPr>
              <a:t>A concern for both physicians and RNs,  staffing was one of the least favorable, lowest scoring and lowest ranking in comparison to other survey items</a:t>
            </a:r>
            <a:endParaRPr lang="en-US" sz="1100" dirty="0">
              <a:solidFill>
                <a:schemeClr val="tx2">
                  <a:lumMod val="75000"/>
                </a:schemeClr>
              </a:solidFill>
            </a:endParaRPr>
          </a:p>
        </p:txBody>
      </p:sp>
      <p:sp>
        <p:nvSpPr>
          <p:cNvPr id="58" name="Rectangle 57"/>
          <p:cNvSpPr/>
          <p:nvPr/>
        </p:nvSpPr>
        <p:spPr>
          <a:xfrm>
            <a:off x="4088459" y="4643210"/>
            <a:ext cx="4770858" cy="261610"/>
          </a:xfrm>
          <a:prstGeom prst="rect">
            <a:avLst/>
          </a:prstGeom>
        </p:spPr>
        <p:txBody>
          <a:bodyPr wrap="none">
            <a:spAutoFit/>
          </a:bodyPr>
          <a:lstStyle/>
          <a:p>
            <a:r>
              <a:rPr lang="en-US" sz="1100" i="1" dirty="0" smtClean="0">
                <a:solidFill>
                  <a:schemeClr val="bg1">
                    <a:lumMod val="50000"/>
                  </a:schemeClr>
                </a:solidFill>
                <a:latin typeface="Calibri" panose="020F0502020204030204" pitchFamily="34" charset="0"/>
              </a:rPr>
              <a:t>*RN National Database and Physician National Database Benchmarking Groups </a:t>
            </a:r>
            <a:endParaRPr lang="en-US" sz="1100" i="1" dirty="0">
              <a:solidFill>
                <a:schemeClr val="bg1">
                  <a:lumMod val="50000"/>
                </a:schemeClr>
              </a:solidFill>
            </a:endParaRPr>
          </a:p>
        </p:txBody>
      </p:sp>
    </p:spTree>
    <p:extLst>
      <p:ext uri="{BB962C8B-B14F-4D97-AF65-F5344CB8AC3E}">
        <p14:creationId xmlns:p14="http://schemas.microsoft.com/office/powerpoint/2010/main" val="45820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0"/>
          <p:cNvSpPr>
            <a:spLocks noGrp="1"/>
          </p:cNvSpPr>
          <p:nvPr>
            <p:ph type="title"/>
          </p:nvPr>
        </p:nvSpPr>
        <p:spPr>
          <a:xfrm>
            <a:off x="236306" y="242902"/>
            <a:ext cx="8813917" cy="657861"/>
          </a:xfrm>
        </p:spPr>
        <p:txBody>
          <a:bodyPr/>
          <a:lstStyle/>
          <a:p>
            <a:r>
              <a:rPr lang="en-GB" sz="3200" b="0" dirty="0" smtClean="0"/>
              <a:t>Safety Items</a:t>
            </a:r>
            <a:endParaRPr lang="en-GB" sz="2400" b="0" dirty="0">
              <a:solidFill>
                <a:srgbClr val="003CA5"/>
              </a:solidFill>
              <a:latin typeface="MFT Bristol" panose="02000000000000000000" pitchFamily="2" charset="0"/>
            </a:endParaRPr>
          </a:p>
        </p:txBody>
      </p:sp>
      <p:graphicFrame>
        <p:nvGraphicFramePr>
          <p:cNvPr id="5" name="Content Placeholder 4"/>
          <p:cNvGraphicFramePr>
            <a:graphicFrameLocks noGrp="1"/>
          </p:cNvGraphicFramePr>
          <p:nvPr>
            <p:ph idx="10"/>
            <p:extLst/>
          </p:nvPr>
        </p:nvGraphicFramePr>
        <p:xfrm>
          <a:off x="565265" y="773673"/>
          <a:ext cx="8013471" cy="3750527"/>
        </p:xfrm>
        <a:graphic>
          <a:graphicData uri="http://schemas.openxmlformats.org/drawingml/2006/table">
            <a:tbl>
              <a:tblPr firstRow="1" bandRow="1">
                <a:tableStyleId>{6E25E649-3F16-4E02-A733-19D2CDBF48F0}</a:tableStyleId>
              </a:tblPr>
              <a:tblGrid>
                <a:gridCol w="4433440"/>
                <a:gridCol w="708280"/>
                <a:gridCol w="450723"/>
                <a:gridCol w="605257"/>
                <a:gridCol w="705558"/>
                <a:gridCol w="504956"/>
                <a:gridCol w="605257"/>
              </a:tblGrid>
              <a:tr h="390109">
                <a:tc>
                  <a:txBody>
                    <a:bodyPr/>
                    <a:lstStyle/>
                    <a:p>
                      <a:pPr algn="ctr" fontAlgn="b"/>
                      <a:r>
                        <a:rPr lang="en-US" sz="1300" u="none" strike="noStrike" dirty="0">
                          <a:effectLst/>
                        </a:rPr>
                        <a:t>Item</a:t>
                      </a:r>
                      <a:endParaRPr lang="en-US" sz="1300" b="1" i="0" u="none" strike="noStrike"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300" u="none" strike="noStrike" dirty="0" smtClean="0">
                          <a:effectLst/>
                        </a:rPr>
                        <a:t>% Favorable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US" sz="1300" u="none" strike="noStrike" dirty="0">
                          <a:effectLst/>
                        </a:rPr>
                        <a:t>Score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US" sz="1300" u="none" strike="noStrike" dirty="0" smtClean="0">
                          <a:effectLst/>
                        </a:rPr>
                        <a:t>%</a:t>
                      </a:r>
                      <a:r>
                        <a:rPr lang="en-US" sz="1300" u="none" strike="noStrike" dirty="0" err="1" smtClean="0">
                          <a:effectLst/>
                        </a:rPr>
                        <a:t>ile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US" sz="1300" u="none" strike="noStrike" dirty="0">
                          <a:effectLst/>
                        </a:rPr>
                        <a:t>% Favorable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a:txBody>
                    <a:bodyPr/>
                    <a:lstStyle/>
                    <a:p>
                      <a:pPr algn="ctr" fontAlgn="b"/>
                      <a:r>
                        <a:rPr lang="en-US" sz="1300" u="none" strike="noStrike" dirty="0">
                          <a:effectLst/>
                        </a:rPr>
                        <a:t>Score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a:txBody>
                    <a:bodyPr/>
                    <a:lstStyle/>
                    <a:p>
                      <a:pPr algn="ctr" fontAlgn="b"/>
                      <a:r>
                        <a:rPr lang="en-US" sz="1300" b="1" i="0" u="none" strike="noStrike" dirty="0" smtClean="0">
                          <a:solidFill>
                            <a:schemeClr val="lt1"/>
                          </a:solidFill>
                          <a:effectLst/>
                          <a:latin typeface="+mn-lt"/>
                        </a:rPr>
                        <a:t>%</a:t>
                      </a:r>
                      <a:r>
                        <a:rPr lang="en-US" sz="1300" b="1" i="0" u="none" strike="noStrike" dirty="0" err="1" smtClean="0">
                          <a:solidFill>
                            <a:schemeClr val="lt1"/>
                          </a:solidFill>
                          <a:effectLst/>
                          <a:latin typeface="+mn-lt"/>
                        </a:rPr>
                        <a:t>ile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r>
              <a:tr h="390846">
                <a:tc>
                  <a:txBody>
                    <a:bodyPr/>
                    <a:lstStyle/>
                    <a:p>
                      <a:pPr algn="l" fontAlgn="b"/>
                      <a:r>
                        <a:rPr lang="en-US" sz="1300" b="0" i="0" u="none" strike="noStrike" dirty="0">
                          <a:solidFill>
                            <a:srgbClr val="000000"/>
                          </a:solidFill>
                          <a:effectLst/>
                          <a:latin typeface="Calibri" panose="020F0502020204030204" pitchFamily="34" charset="0"/>
                        </a:rPr>
                        <a:t>In my work unit, we discuss ways to prevent errors from happening again.</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89</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4.37</a:t>
                      </a:r>
                    </a:p>
                  </a:txBody>
                  <a:tcPr marL="9525" marR="9525" marT="9525"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86</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90</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4.42</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83</a:t>
                      </a:r>
                    </a:p>
                  </a:txBody>
                  <a:tcPr marL="12700" marR="12700" marT="12700" marB="0" anchor="b"/>
                </a:tc>
              </a:tr>
              <a:tr h="244266">
                <a:tc>
                  <a:txBody>
                    <a:bodyPr/>
                    <a:lstStyle/>
                    <a:p>
                      <a:pPr algn="l" fontAlgn="b"/>
                      <a:r>
                        <a:rPr lang="en-US" sz="1300" b="0" i="0" u="none" strike="noStrike" dirty="0">
                          <a:solidFill>
                            <a:srgbClr val="000000"/>
                          </a:solidFill>
                          <a:effectLst/>
                          <a:latin typeface="Calibri" panose="020F0502020204030204" pitchFamily="34" charset="0"/>
                        </a:rPr>
                        <a:t>We are actively doing things to improve patient safety.</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89</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4.39</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86</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90</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4.43</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86</a:t>
                      </a:r>
                    </a:p>
                  </a:txBody>
                  <a:tcPr marL="12700" marR="12700" marT="12700" marB="0" anchor="b"/>
                </a:tc>
              </a:tr>
              <a:tr h="244266">
                <a:tc>
                  <a:txBody>
                    <a:bodyPr/>
                    <a:lstStyle/>
                    <a:p>
                      <a:pPr algn="l" fontAlgn="b"/>
                      <a:r>
                        <a:rPr lang="en-US" sz="1300" b="0" i="0" u="none" strike="noStrike" dirty="0" smtClean="0">
                          <a:solidFill>
                            <a:srgbClr val="000000"/>
                          </a:solidFill>
                          <a:effectLst/>
                          <a:latin typeface="Calibri" panose="020F0502020204030204" pitchFamily="34" charset="0"/>
                        </a:rPr>
                        <a:t>Overall,</a:t>
                      </a:r>
                      <a:r>
                        <a:rPr lang="en-US" sz="1300" b="0" i="0" u="none" strike="noStrike" baseline="0" dirty="0" smtClean="0">
                          <a:solidFill>
                            <a:srgbClr val="000000"/>
                          </a:solidFill>
                          <a:effectLst/>
                          <a:latin typeface="Calibri" panose="020F0502020204030204" pitchFamily="34" charset="0"/>
                        </a:rPr>
                        <a:t> t</a:t>
                      </a:r>
                      <a:r>
                        <a:rPr lang="en-US" sz="1300" b="0" i="0" u="none" strike="noStrike" dirty="0" smtClean="0">
                          <a:solidFill>
                            <a:srgbClr val="000000"/>
                          </a:solidFill>
                          <a:effectLst/>
                          <a:latin typeface="Calibri" panose="020F0502020204030204" pitchFamily="34" charset="0"/>
                        </a:rPr>
                        <a:t>his </a:t>
                      </a:r>
                      <a:r>
                        <a:rPr lang="en-US" sz="1300" b="0" i="0" u="none" strike="noStrike" dirty="0">
                          <a:solidFill>
                            <a:srgbClr val="000000"/>
                          </a:solidFill>
                          <a:effectLst/>
                          <a:latin typeface="Calibri" panose="020F0502020204030204" pitchFamily="34" charset="0"/>
                        </a:rPr>
                        <a:t>entity provides high-quality care and service.</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89</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4.35</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72</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91</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4.41</a:t>
                      </a:r>
                    </a:p>
                  </a:txBody>
                  <a:tcPr marL="12700" marR="12700" marT="12700"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67</a:t>
                      </a:r>
                      <a:endParaRPr lang="en-US" sz="1300" b="0" i="0" u="none" strike="noStrike" kern="1200" dirty="0">
                        <a:solidFill>
                          <a:srgbClr val="000000"/>
                        </a:solidFill>
                        <a:effectLst/>
                        <a:latin typeface="Calibri" panose="020F0502020204030204" pitchFamily="34" charset="0"/>
                        <a:ea typeface="+mn-ea"/>
                        <a:cs typeface="+mn-cs"/>
                      </a:endParaRPr>
                    </a:p>
                  </a:txBody>
                  <a:tcPr marL="12700" marR="12700" marT="12700" marB="0" anchor="b"/>
                </a:tc>
              </a:tr>
              <a:tr h="390846">
                <a:tc>
                  <a:txBody>
                    <a:bodyPr/>
                    <a:lstStyle/>
                    <a:p>
                      <a:pPr algn="l" fontAlgn="b"/>
                      <a:r>
                        <a:rPr lang="en-US" sz="1300" b="0" i="0" u="none" strike="noStrike" dirty="0">
                          <a:solidFill>
                            <a:srgbClr val="000000"/>
                          </a:solidFill>
                          <a:effectLst/>
                          <a:latin typeface="Calibri" panose="020F0502020204030204" pitchFamily="34" charset="0"/>
                        </a:rPr>
                        <a:t>This entity makes every effort to deliver safe, error-free care to patients.</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89</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4.35</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69</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90</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4.38</a:t>
                      </a:r>
                    </a:p>
                  </a:txBody>
                  <a:tcPr marL="12700" marR="12700" marT="12700"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68</a:t>
                      </a:r>
                      <a:endParaRPr lang="en-US" sz="1300" b="0" i="0" u="none" strike="noStrike" kern="1200" dirty="0">
                        <a:solidFill>
                          <a:srgbClr val="000000"/>
                        </a:solidFill>
                        <a:effectLst/>
                        <a:latin typeface="Calibri" panose="020F0502020204030204" pitchFamily="34" charset="0"/>
                        <a:ea typeface="+mn-ea"/>
                        <a:cs typeface="+mn-cs"/>
                      </a:endParaRPr>
                    </a:p>
                  </a:txBody>
                  <a:tcPr marL="12700" marR="12700" marT="12700" marB="0" anchor="b"/>
                </a:tc>
              </a:tr>
              <a:tr h="203069">
                <a:tc>
                  <a:txBody>
                    <a:bodyPr/>
                    <a:lstStyle/>
                    <a:p>
                      <a:pPr algn="l" fontAlgn="b"/>
                      <a:r>
                        <a:rPr lang="en-US" sz="1300" b="0" i="0" u="none" strike="noStrike" dirty="0">
                          <a:solidFill>
                            <a:srgbClr val="000000"/>
                          </a:solidFill>
                          <a:effectLst/>
                          <a:latin typeface="Calibri" panose="020F0502020204030204" pitchFamily="34" charset="0"/>
                        </a:rPr>
                        <a:t>I feel free to raise workplace safety concerns.</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88</a:t>
                      </a:r>
                    </a:p>
                  </a:txBody>
                  <a:tcPr marL="9525" marR="9525" marT="9525" marB="0" anchor="b"/>
                </a:tc>
                <a:tc>
                  <a:txBody>
                    <a:bodyPr/>
                    <a:lstStyle/>
                    <a:p>
                      <a:pPr algn="ctr" fontAlgn="b"/>
                      <a:r>
                        <a:rPr lang="en-US" sz="1300" b="0" i="0" u="none" strike="noStrike" dirty="0" smtClean="0">
                          <a:solidFill>
                            <a:srgbClr val="000000"/>
                          </a:solidFill>
                          <a:effectLst/>
                          <a:latin typeface="Calibri" panose="020F0502020204030204" pitchFamily="34" charset="0"/>
                        </a:rPr>
                        <a:t>4.30</a:t>
                      </a:r>
                      <a:endParaRPr lang="en-US" sz="13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84</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90</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4.39</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82</a:t>
                      </a:r>
                    </a:p>
                  </a:txBody>
                  <a:tcPr marL="12700" marR="12700" marT="12700" marB="0" anchor="b"/>
                </a:tc>
              </a:tr>
              <a:tr h="390846">
                <a:tc>
                  <a:txBody>
                    <a:bodyPr/>
                    <a:lstStyle/>
                    <a:p>
                      <a:pPr algn="l" fontAlgn="b"/>
                      <a:r>
                        <a:rPr lang="en-US" sz="1300" b="0" i="0" u="none" strike="noStrike">
                          <a:solidFill>
                            <a:srgbClr val="000000"/>
                          </a:solidFill>
                          <a:effectLst/>
                          <a:latin typeface="Calibri" panose="020F0502020204030204" pitchFamily="34" charset="0"/>
                        </a:rPr>
                        <a:t>I would recommend this entity to family and friends who need care.</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87</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4.32</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63</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88</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4.37</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60</a:t>
                      </a:r>
                    </a:p>
                  </a:txBody>
                  <a:tcPr marL="12700" marR="12700" marT="12700" marB="0" anchor="b"/>
                </a:tc>
              </a:tr>
              <a:tr h="203069">
                <a:tc>
                  <a:txBody>
                    <a:bodyPr/>
                    <a:lstStyle/>
                    <a:p>
                      <a:pPr algn="l" fontAlgn="b"/>
                      <a:r>
                        <a:rPr lang="en-US" sz="1300" b="0" i="0" u="none" strike="noStrike">
                          <a:solidFill>
                            <a:srgbClr val="000000"/>
                          </a:solidFill>
                          <a:effectLst/>
                          <a:latin typeface="Calibri" panose="020F0502020204030204" pitchFamily="34" charset="0"/>
                        </a:rPr>
                        <a:t>I can report patient safety mistakes without fear of punishment.</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86</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4.29</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82</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83</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4.24</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45</a:t>
                      </a:r>
                    </a:p>
                  </a:txBody>
                  <a:tcPr marL="12700" marR="12700" marT="12700" marB="0" anchor="b"/>
                </a:tc>
              </a:tr>
              <a:tr h="390846">
                <a:tc>
                  <a:txBody>
                    <a:bodyPr/>
                    <a:lstStyle/>
                    <a:p>
                      <a:pPr algn="l" fontAlgn="b"/>
                      <a:r>
                        <a:rPr lang="en-US" sz="1300" b="0" i="0" u="none" strike="noStrike">
                          <a:solidFill>
                            <a:srgbClr val="000000"/>
                          </a:solidFill>
                          <a:effectLst/>
                          <a:latin typeface="Calibri" panose="020F0502020204030204" pitchFamily="34" charset="0"/>
                        </a:rPr>
                        <a:t>Team members who work at this entity will freely speak up if they see something that may negatively affect patient care.</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86</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4.28</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87</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87</a:t>
                      </a:r>
                    </a:p>
                  </a:txBody>
                  <a:tcPr marL="12700" marR="12700" marT="12700" marB="0" anchor="b"/>
                </a:tc>
                <a:tc>
                  <a:txBody>
                    <a:bodyPr/>
                    <a:lstStyle/>
                    <a:p>
                      <a:pPr algn="ctr" fontAlgn="b"/>
                      <a:r>
                        <a:rPr lang="en-US" sz="1300" b="0" i="0" u="none" strike="noStrike" dirty="0" smtClean="0">
                          <a:solidFill>
                            <a:srgbClr val="000000"/>
                          </a:solidFill>
                          <a:effectLst/>
                          <a:latin typeface="Calibri" panose="020F0502020204030204" pitchFamily="34" charset="0"/>
                        </a:rPr>
                        <a:t>4.30</a:t>
                      </a:r>
                      <a:endParaRPr lang="en-US" sz="1300" b="0" i="0" u="none" strike="noStrike" dirty="0">
                        <a:solidFill>
                          <a:srgbClr val="000000"/>
                        </a:solidFill>
                        <a:effectLst/>
                        <a:latin typeface="Calibri" panose="020F0502020204030204" pitchFamily="34" charset="0"/>
                      </a:endParaRP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82</a:t>
                      </a:r>
                    </a:p>
                  </a:txBody>
                  <a:tcPr marL="12700" marR="12700" marT="12700" marB="0" anchor="b"/>
                </a:tc>
              </a:tr>
              <a:tr h="390846">
                <a:tc>
                  <a:txBody>
                    <a:bodyPr/>
                    <a:lstStyle/>
                    <a:p>
                      <a:pPr algn="l" fontAlgn="b"/>
                      <a:r>
                        <a:rPr lang="en-US" sz="1300" b="0" i="0" u="none" strike="noStrike" dirty="0">
                          <a:solidFill>
                            <a:srgbClr val="000000"/>
                          </a:solidFill>
                          <a:effectLst/>
                          <a:latin typeface="Calibri" panose="020F0502020204030204" pitchFamily="34" charset="0"/>
                        </a:rPr>
                        <a:t>In my work unit, team members and managers work together to ensure the safest possible working conditions.</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85</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4.25</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87</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89</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4.33</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87</a:t>
                      </a:r>
                    </a:p>
                  </a:txBody>
                  <a:tcPr marL="12700" marR="12700" marT="12700" marB="0" anchor="b"/>
                </a:tc>
              </a:tr>
              <a:tr h="390846">
                <a:tc>
                  <a:txBody>
                    <a:bodyPr/>
                    <a:lstStyle/>
                    <a:p>
                      <a:pPr algn="l" fontAlgn="b"/>
                      <a:r>
                        <a:rPr lang="en-US" sz="1300" b="0" i="0" u="none" strike="noStrike" dirty="0">
                          <a:solidFill>
                            <a:srgbClr val="000000"/>
                          </a:solidFill>
                          <a:effectLst/>
                          <a:latin typeface="Calibri" panose="020F0502020204030204" pitchFamily="34" charset="0"/>
                        </a:rPr>
                        <a:t>Senior management provides a work climate that promotes patient safety.</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84</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4.21</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81</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83</a:t>
                      </a:r>
                    </a:p>
                  </a:txBody>
                  <a:tcPr marL="12700" marR="12700" marT="12700" marB="0" anchor="b"/>
                </a:tc>
                <a:tc>
                  <a:txBody>
                    <a:bodyPr/>
                    <a:lstStyle/>
                    <a:p>
                      <a:pPr algn="ctr" fontAlgn="b"/>
                      <a:r>
                        <a:rPr lang="en-US" sz="1300" b="0" i="0" u="none" strike="noStrike" dirty="0" smtClean="0">
                          <a:solidFill>
                            <a:srgbClr val="000000"/>
                          </a:solidFill>
                          <a:effectLst/>
                          <a:latin typeface="Calibri" panose="020F0502020204030204" pitchFamily="34" charset="0"/>
                        </a:rPr>
                        <a:t>4.20</a:t>
                      </a:r>
                      <a:endParaRPr lang="en-US" sz="1300" b="0" i="0" u="none" strike="noStrike" dirty="0">
                        <a:solidFill>
                          <a:srgbClr val="000000"/>
                        </a:solidFill>
                        <a:effectLst/>
                        <a:latin typeface="Calibri" panose="020F0502020204030204" pitchFamily="34" charset="0"/>
                      </a:endParaRP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71</a:t>
                      </a:r>
                    </a:p>
                  </a:txBody>
                  <a:tcPr marL="12700" marR="12700" marT="12700" marB="0" anchor="b"/>
                </a:tc>
              </a:tr>
            </a:tbl>
          </a:graphicData>
        </a:graphic>
      </p:graphicFrame>
      <p:sp>
        <p:nvSpPr>
          <p:cNvPr id="2" name="TextBox 1"/>
          <p:cNvSpPr txBox="1"/>
          <p:nvPr/>
        </p:nvSpPr>
        <p:spPr>
          <a:xfrm>
            <a:off x="5390707" y="729448"/>
            <a:ext cx="1637414" cy="261610"/>
          </a:xfrm>
          <a:prstGeom prst="rect">
            <a:avLst/>
          </a:prstGeom>
          <a:noFill/>
        </p:spPr>
        <p:txBody>
          <a:bodyPr wrap="square" rtlCol="0">
            <a:spAutoFit/>
          </a:bodyPr>
          <a:lstStyle/>
          <a:p>
            <a:r>
              <a:rPr lang="en-US" sz="1100" b="1" dirty="0" smtClean="0"/>
              <a:t>Team Member</a:t>
            </a:r>
            <a:endParaRPr lang="en-US" sz="1100" b="1" dirty="0"/>
          </a:p>
        </p:txBody>
      </p:sp>
      <p:sp>
        <p:nvSpPr>
          <p:cNvPr id="8" name="TextBox 7"/>
          <p:cNvSpPr txBox="1"/>
          <p:nvPr/>
        </p:nvSpPr>
        <p:spPr>
          <a:xfrm>
            <a:off x="7401219" y="729448"/>
            <a:ext cx="732688" cy="261610"/>
          </a:xfrm>
          <a:prstGeom prst="rect">
            <a:avLst/>
          </a:prstGeom>
          <a:noFill/>
        </p:spPr>
        <p:txBody>
          <a:bodyPr wrap="square" rtlCol="0">
            <a:spAutoFit/>
          </a:bodyPr>
          <a:lstStyle/>
          <a:p>
            <a:r>
              <a:rPr lang="en-US" sz="1100" b="1" dirty="0" smtClean="0"/>
              <a:t>Physician</a:t>
            </a:r>
            <a:endParaRPr lang="en-US" sz="1100" b="1" dirty="0"/>
          </a:p>
        </p:txBody>
      </p:sp>
      <p:sp>
        <p:nvSpPr>
          <p:cNvPr id="3" name="Rectangle 2"/>
          <p:cNvSpPr/>
          <p:nvPr/>
        </p:nvSpPr>
        <p:spPr>
          <a:xfrm>
            <a:off x="4365107" y="4595426"/>
            <a:ext cx="4483920" cy="261610"/>
          </a:xfrm>
          <a:prstGeom prst="rect">
            <a:avLst/>
          </a:prstGeom>
        </p:spPr>
        <p:txBody>
          <a:bodyPr wrap="none">
            <a:spAutoFit/>
          </a:bodyPr>
          <a:lstStyle/>
          <a:p>
            <a:r>
              <a:rPr lang="en-US" sz="1100" i="1" dirty="0" smtClean="0">
                <a:solidFill>
                  <a:schemeClr val="bg1">
                    <a:lumMod val="50000"/>
                  </a:schemeClr>
                </a:solidFill>
                <a:latin typeface="Calibri" panose="020F0502020204030204" pitchFamily="34" charset="0"/>
              </a:rPr>
              <a:t>National Database and Physician National Database Benchmarking Groups </a:t>
            </a:r>
            <a:endParaRPr lang="en-US" sz="1100" i="1" dirty="0">
              <a:solidFill>
                <a:schemeClr val="bg1">
                  <a:lumMod val="50000"/>
                </a:schemeClr>
              </a:solidFill>
            </a:endParaRPr>
          </a:p>
        </p:txBody>
      </p:sp>
    </p:spTree>
    <p:extLst>
      <p:ext uri="{BB962C8B-B14F-4D97-AF65-F5344CB8AC3E}">
        <p14:creationId xmlns:p14="http://schemas.microsoft.com/office/powerpoint/2010/main" val="226131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0"/>
          <p:cNvSpPr>
            <a:spLocks noGrp="1"/>
          </p:cNvSpPr>
          <p:nvPr>
            <p:ph type="title"/>
          </p:nvPr>
        </p:nvSpPr>
        <p:spPr>
          <a:xfrm>
            <a:off x="236306" y="242902"/>
            <a:ext cx="8813917" cy="657861"/>
          </a:xfrm>
        </p:spPr>
        <p:txBody>
          <a:bodyPr/>
          <a:lstStyle/>
          <a:p>
            <a:r>
              <a:rPr lang="en-GB" sz="3200" b="0" dirty="0" smtClean="0"/>
              <a:t>Safety Items</a:t>
            </a:r>
            <a:endParaRPr lang="en-GB" sz="2400" b="0" dirty="0">
              <a:solidFill>
                <a:srgbClr val="003CA5"/>
              </a:solidFill>
              <a:latin typeface="MFT Bristol" panose="02000000000000000000" pitchFamily="2" charset="0"/>
            </a:endParaRPr>
          </a:p>
        </p:txBody>
      </p:sp>
      <p:graphicFrame>
        <p:nvGraphicFramePr>
          <p:cNvPr id="5" name="Content Placeholder 4"/>
          <p:cNvGraphicFramePr>
            <a:graphicFrameLocks noGrp="1"/>
          </p:cNvGraphicFramePr>
          <p:nvPr>
            <p:ph idx="10"/>
            <p:extLst/>
          </p:nvPr>
        </p:nvGraphicFramePr>
        <p:xfrm>
          <a:off x="565265" y="801434"/>
          <a:ext cx="8013471" cy="3540632"/>
        </p:xfrm>
        <a:graphic>
          <a:graphicData uri="http://schemas.openxmlformats.org/drawingml/2006/table">
            <a:tbl>
              <a:tblPr firstRow="1" bandRow="1">
                <a:tableStyleId>{6E25E649-3F16-4E02-A733-19D2CDBF48F0}</a:tableStyleId>
              </a:tblPr>
              <a:tblGrid>
                <a:gridCol w="4433440"/>
                <a:gridCol w="708280"/>
                <a:gridCol w="450723"/>
                <a:gridCol w="605257"/>
                <a:gridCol w="705558"/>
                <a:gridCol w="504956"/>
                <a:gridCol w="605257"/>
              </a:tblGrid>
              <a:tr h="382348">
                <a:tc>
                  <a:txBody>
                    <a:bodyPr/>
                    <a:lstStyle/>
                    <a:p>
                      <a:pPr algn="ctr" fontAlgn="b"/>
                      <a:r>
                        <a:rPr lang="en-US" sz="1300" u="none" strike="noStrike" dirty="0">
                          <a:effectLst/>
                        </a:rPr>
                        <a:t>Item</a:t>
                      </a:r>
                      <a:endParaRPr lang="en-US" sz="1300" b="1" i="0" u="none" strike="noStrike"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300" u="none" strike="noStrike" dirty="0" smtClean="0">
                          <a:effectLst/>
                        </a:rPr>
                        <a:t>% Favorable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US" sz="1300" u="none" strike="noStrike" dirty="0">
                          <a:effectLst/>
                        </a:rPr>
                        <a:t>Score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US" sz="1300" u="none" strike="noStrike" dirty="0" smtClean="0">
                          <a:effectLst/>
                        </a:rPr>
                        <a:t>%</a:t>
                      </a:r>
                      <a:r>
                        <a:rPr lang="en-US" sz="1300" u="none" strike="noStrike" dirty="0" err="1" smtClean="0">
                          <a:effectLst/>
                        </a:rPr>
                        <a:t>ile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2"/>
                    </a:solidFill>
                  </a:tcPr>
                </a:tc>
                <a:tc>
                  <a:txBody>
                    <a:bodyPr/>
                    <a:lstStyle/>
                    <a:p>
                      <a:pPr algn="ctr" fontAlgn="b"/>
                      <a:r>
                        <a:rPr lang="en-US" sz="1300" u="none" strike="noStrike" dirty="0">
                          <a:effectLst/>
                        </a:rPr>
                        <a:t>% Favorable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a:txBody>
                    <a:bodyPr/>
                    <a:lstStyle/>
                    <a:p>
                      <a:pPr algn="ctr" fontAlgn="b"/>
                      <a:r>
                        <a:rPr lang="en-US" sz="1300" u="none" strike="noStrike" dirty="0">
                          <a:effectLst/>
                        </a:rPr>
                        <a:t>Score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a:txBody>
                    <a:bodyPr/>
                    <a:lstStyle/>
                    <a:p>
                      <a:pPr algn="ctr" fontAlgn="b"/>
                      <a:r>
                        <a:rPr lang="en-US" sz="1300" b="1" i="0" u="none" strike="noStrike" dirty="0" smtClean="0">
                          <a:solidFill>
                            <a:schemeClr val="lt1"/>
                          </a:solidFill>
                          <a:effectLst/>
                          <a:latin typeface="+mn-lt"/>
                        </a:rPr>
                        <a:t>%</a:t>
                      </a:r>
                      <a:r>
                        <a:rPr lang="en-US" sz="1300" b="1" i="0" u="none" strike="noStrike" dirty="0" err="1" smtClean="0">
                          <a:solidFill>
                            <a:schemeClr val="lt1"/>
                          </a:solidFill>
                          <a:effectLst/>
                          <a:latin typeface="+mn-lt"/>
                        </a:rPr>
                        <a:t>ile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r>
              <a:tr h="326449">
                <a:tc>
                  <a:txBody>
                    <a:bodyPr/>
                    <a:lstStyle/>
                    <a:p>
                      <a:pPr algn="l" fontAlgn="b"/>
                      <a:r>
                        <a:rPr lang="en-US" sz="1300" b="0" i="0" u="none" strike="noStrike" dirty="0">
                          <a:solidFill>
                            <a:srgbClr val="000000"/>
                          </a:solidFill>
                          <a:effectLst/>
                          <a:latin typeface="Calibri" panose="020F0502020204030204" pitchFamily="34" charset="0"/>
                        </a:rPr>
                        <a:t>My work </a:t>
                      </a:r>
                      <a:r>
                        <a:rPr lang="en-US" sz="1300" b="0" i="0" u="none" strike="noStrike" dirty="0" smtClean="0">
                          <a:solidFill>
                            <a:srgbClr val="000000"/>
                          </a:solidFill>
                          <a:effectLst/>
                          <a:latin typeface="Calibri" panose="020F0502020204030204" pitchFamily="34" charset="0"/>
                        </a:rPr>
                        <a:t>unit/department </a:t>
                      </a:r>
                      <a:r>
                        <a:rPr lang="en-US" sz="1300" b="0" i="0" u="none" strike="noStrike" dirty="0">
                          <a:solidFill>
                            <a:srgbClr val="000000"/>
                          </a:solidFill>
                          <a:effectLst/>
                          <a:latin typeface="Calibri" panose="020F0502020204030204" pitchFamily="34" charset="0"/>
                        </a:rPr>
                        <a:t>works well together.</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83</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4.22</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60</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85</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4.27</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53</a:t>
                      </a:r>
                    </a:p>
                  </a:txBody>
                  <a:tcPr marL="12700" marR="12700" marT="12700" marB="0" anchor="b"/>
                </a:tc>
              </a:tr>
              <a:tr h="204021">
                <a:tc>
                  <a:txBody>
                    <a:bodyPr/>
                    <a:lstStyle/>
                    <a:p>
                      <a:pPr algn="l" fontAlgn="b"/>
                      <a:r>
                        <a:rPr lang="en-US" sz="1300" b="0" i="0" u="none" strike="noStrike" dirty="0">
                          <a:solidFill>
                            <a:srgbClr val="000000"/>
                          </a:solidFill>
                          <a:effectLst/>
                          <a:latin typeface="Calibri" panose="020F0502020204030204" pitchFamily="34" charset="0"/>
                        </a:rPr>
                        <a:t>Mistakes have led to positive changes here.</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80</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4.11</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73</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83</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4.22</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80</a:t>
                      </a:r>
                    </a:p>
                  </a:txBody>
                  <a:tcPr marL="12700" marR="12700" marT="12700" marB="0" anchor="b"/>
                </a:tc>
              </a:tr>
              <a:tr h="382348">
                <a:tc>
                  <a:txBody>
                    <a:bodyPr/>
                    <a:lstStyle/>
                    <a:p>
                      <a:pPr algn="l" fontAlgn="b"/>
                      <a:r>
                        <a:rPr lang="en-US" sz="1300" b="0" i="0" u="none" strike="noStrike" dirty="0">
                          <a:solidFill>
                            <a:srgbClr val="000000"/>
                          </a:solidFill>
                          <a:effectLst/>
                          <a:latin typeface="Calibri" panose="020F0502020204030204" pitchFamily="34" charset="0"/>
                        </a:rPr>
                        <a:t>There is effective teamwork between physicians, ACPs, and nurses at this entity.</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75</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3.99</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73</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88</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4.31</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67</a:t>
                      </a:r>
                    </a:p>
                  </a:txBody>
                  <a:tcPr marL="12700" marR="12700" marT="12700" marB="0" anchor="b"/>
                </a:tc>
              </a:tr>
              <a:tr h="382348">
                <a:tc>
                  <a:txBody>
                    <a:bodyPr/>
                    <a:lstStyle/>
                    <a:p>
                      <a:pPr algn="l" fontAlgn="b"/>
                      <a:r>
                        <a:rPr lang="en-US" sz="1300" b="0" i="0" u="none" strike="noStrike" dirty="0">
                          <a:solidFill>
                            <a:srgbClr val="000000"/>
                          </a:solidFill>
                          <a:effectLst/>
                          <a:latin typeface="Calibri" panose="020F0502020204030204" pitchFamily="34" charset="0"/>
                        </a:rPr>
                        <a:t>When a mistake is reported, it feels like the focus is on solving the problem, not writing up the person.</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74</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3.95</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76</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79</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4.07</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84</a:t>
                      </a:r>
                    </a:p>
                  </a:txBody>
                  <a:tcPr marL="12700" marR="12700" marT="12700" marB="0" anchor="b"/>
                </a:tc>
              </a:tr>
              <a:tr h="382348">
                <a:tc>
                  <a:txBody>
                    <a:bodyPr/>
                    <a:lstStyle/>
                    <a:p>
                      <a:pPr algn="l" fontAlgn="b"/>
                      <a:r>
                        <a:rPr lang="en-US" sz="1300" b="0" i="0" u="none" strike="noStrike" dirty="0">
                          <a:solidFill>
                            <a:srgbClr val="000000"/>
                          </a:solidFill>
                          <a:effectLst/>
                          <a:latin typeface="Calibri" panose="020F0502020204030204" pitchFamily="34" charset="0"/>
                        </a:rPr>
                        <a:t>Different work </a:t>
                      </a:r>
                      <a:r>
                        <a:rPr lang="en-US" sz="1300" b="0" i="0" u="none" strike="noStrike" dirty="0" smtClean="0">
                          <a:solidFill>
                            <a:srgbClr val="000000"/>
                          </a:solidFill>
                          <a:effectLst/>
                          <a:latin typeface="Calibri" panose="020F0502020204030204" pitchFamily="34" charset="0"/>
                        </a:rPr>
                        <a:t>units/departments </a:t>
                      </a:r>
                      <a:r>
                        <a:rPr lang="en-US" sz="1300" b="0" i="0" u="none" strike="noStrike" dirty="0">
                          <a:solidFill>
                            <a:srgbClr val="000000"/>
                          </a:solidFill>
                          <a:effectLst/>
                          <a:latin typeface="Calibri" panose="020F0502020204030204" pitchFamily="34" charset="0"/>
                        </a:rPr>
                        <a:t>work well together in this entity.</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73</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3.92</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89</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smtClean="0">
                          <a:solidFill>
                            <a:schemeClr val="dk1"/>
                          </a:solidFill>
                          <a:effectLst/>
                          <a:latin typeface="+mn-lt"/>
                        </a:rPr>
                        <a:t>73</a:t>
                      </a:r>
                      <a:endParaRPr lang="en-US" sz="13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300" b="0" i="0" u="none" strike="noStrike" dirty="0" smtClean="0">
                          <a:solidFill>
                            <a:schemeClr val="dk1"/>
                          </a:solidFill>
                          <a:effectLst/>
                          <a:latin typeface="+mn-lt"/>
                        </a:rPr>
                        <a:t>3.91</a:t>
                      </a:r>
                      <a:endParaRPr lang="en-US" sz="13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300" b="0" i="0" u="none" strike="noStrike" dirty="0" smtClean="0">
                          <a:solidFill>
                            <a:schemeClr val="dk1"/>
                          </a:solidFill>
                          <a:effectLst/>
                          <a:latin typeface="+mn-lt"/>
                        </a:rPr>
                        <a:t>55</a:t>
                      </a:r>
                      <a:endParaRPr lang="en-US" sz="1300" b="0" i="0" u="none" strike="noStrike" dirty="0">
                        <a:solidFill>
                          <a:schemeClr val="tx1"/>
                        </a:solidFill>
                        <a:effectLst/>
                        <a:latin typeface="Calibri" panose="020F0502020204030204" pitchFamily="34" charset="0"/>
                      </a:endParaRPr>
                    </a:p>
                  </a:txBody>
                  <a:tcPr marL="9525" marR="9525" marT="9525" marB="0" anchor="b"/>
                </a:tc>
              </a:tr>
              <a:tr h="382348">
                <a:tc>
                  <a:txBody>
                    <a:bodyPr/>
                    <a:lstStyle/>
                    <a:p>
                      <a:pPr algn="l" fontAlgn="b"/>
                      <a:r>
                        <a:rPr lang="en-US" sz="1300" b="0" i="0" u="none" strike="noStrike" dirty="0">
                          <a:solidFill>
                            <a:srgbClr val="000000"/>
                          </a:solidFill>
                          <a:effectLst/>
                          <a:latin typeface="Calibri" panose="020F0502020204030204" pitchFamily="34" charset="0"/>
                        </a:rPr>
                        <a:t>Communication between physicians, ACPs, nurses, and other medical personnel is good in this organization.</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69</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3.82</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67</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79</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4.01</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66</a:t>
                      </a:r>
                    </a:p>
                  </a:txBody>
                  <a:tcPr marL="12700" marR="12700" marT="12700" marB="0" anchor="b"/>
                </a:tc>
              </a:tr>
              <a:tr h="382348">
                <a:tc>
                  <a:txBody>
                    <a:bodyPr/>
                    <a:lstStyle/>
                    <a:p>
                      <a:pPr algn="l" fontAlgn="b"/>
                      <a:r>
                        <a:rPr lang="en-US" sz="1300" b="0" i="0" u="none" strike="noStrike">
                          <a:solidFill>
                            <a:srgbClr val="000000"/>
                          </a:solidFill>
                          <a:effectLst/>
                          <a:latin typeface="Calibri" panose="020F0502020204030204" pitchFamily="34" charset="0"/>
                        </a:rPr>
                        <a:t>Communication between work units is effective in this organization.</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68</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3.77</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83</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68</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3.78</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57</a:t>
                      </a:r>
                    </a:p>
                  </a:txBody>
                  <a:tcPr marL="12700" marR="12700" marT="12700" marB="0" anchor="b"/>
                </a:tc>
              </a:tr>
              <a:tr h="294453">
                <a:tc>
                  <a:txBody>
                    <a:bodyPr/>
                    <a:lstStyle/>
                    <a:p>
                      <a:pPr algn="l" fontAlgn="b"/>
                      <a:r>
                        <a:rPr lang="en-US" sz="1300" b="0" i="0" u="none" strike="noStrike" dirty="0">
                          <a:solidFill>
                            <a:srgbClr val="000000"/>
                          </a:solidFill>
                          <a:effectLst/>
                          <a:latin typeface="Calibri" panose="020F0502020204030204" pitchFamily="34" charset="0"/>
                        </a:rPr>
                        <a:t>The amount of job stress I feel is reasonable.</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60</a:t>
                      </a:r>
                    </a:p>
                  </a:txBody>
                  <a:tcPr marL="9525" marR="9525" marT="9525" marB="0" anchor="b"/>
                </a:tc>
                <a:tc>
                  <a:txBody>
                    <a:bodyPr/>
                    <a:lstStyle/>
                    <a:p>
                      <a:pPr algn="ctr" fontAlgn="b"/>
                      <a:r>
                        <a:rPr lang="en-US" sz="1300" b="0" i="0" u="none" strike="noStrike" dirty="0" smtClean="0">
                          <a:solidFill>
                            <a:srgbClr val="000000"/>
                          </a:solidFill>
                          <a:effectLst/>
                          <a:latin typeface="Calibri" panose="020F0502020204030204" pitchFamily="34" charset="0"/>
                        </a:rPr>
                        <a:t>3.50</a:t>
                      </a:r>
                      <a:endParaRPr lang="en-US" sz="13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49</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56</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3.42</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40</a:t>
                      </a:r>
                    </a:p>
                  </a:txBody>
                  <a:tcPr marL="12700" marR="12700" marT="12700" marB="0" anchor="b"/>
                </a:tc>
              </a:tr>
              <a:tr h="274320">
                <a:tc>
                  <a:txBody>
                    <a:bodyPr/>
                    <a:lstStyle/>
                    <a:p>
                      <a:pPr algn="l" fontAlgn="b"/>
                      <a:r>
                        <a:rPr lang="en-US" sz="1300" b="0" i="0" u="none" strike="noStrike" dirty="0">
                          <a:solidFill>
                            <a:srgbClr val="000000"/>
                          </a:solidFill>
                          <a:effectLst/>
                          <a:latin typeface="Calibri" panose="020F0502020204030204" pitchFamily="34" charset="0"/>
                        </a:rPr>
                        <a:t>My work unit is adequately staffed.</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56</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3.41</a:t>
                      </a:r>
                    </a:p>
                  </a:txBody>
                  <a:tcPr marL="9525" marR="9525" marT="9525"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69</a:t>
                      </a:r>
                      <a:endParaRPr lang="en-US" sz="1300" b="0" i="0" u="none" strike="noStrike" kern="1200" dirty="0">
                        <a:solidFill>
                          <a:srgbClr val="000000"/>
                        </a:solidFill>
                        <a:effectLst/>
                        <a:latin typeface="Calibri" panose="020F0502020204030204" pitchFamily="34" charset="0"/>
                        <a:ea typeface="+mn-ea"/>
                        <a:cs typeface="+mn-cs"/>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50</a:t>
                      </a:r>
                    </a:p>
                  </a:txBody>
                  <a:tcPr marL="12700" marR="12700" marT="12700" marB="0" anchor="b"/>
                </a:tc>
                <a:tc>
                  <a:txBody>
                    <a:bodyPr/>
                    <a:lstStyle/>
                    <a:p>
                      <a:pPr algn="ctr" fontAlgn="b"/>
                      <a:r>
                        <a:rPr lang="en-US" sz="1300" b="0" i="0" u="none" strike="noStrike" dirty="0">
                          <a:solidFill>
                            <a:srgbClr val="000000"/>
                          </a:solidFill>
                          <a:effectLst/>
                          <a:latin typeface="Calibri" panose="020F0502020204030204" pitchFamily="34" charset="0"/>
                        </a:rPr>
                        <a:t>3.28</a:t>
                      </a:r>
                    </a:p>
                  </a:txBody>
                  <a:tcPr marL="12700" marR="12700" marT="12700"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42</a:t>
                      </a:r>
                    </a:p>
                  </a:txBody>
                  <a:tcPr marL="12700" marR="12700" marT="12700" marB="0" anchor="b"/>
                </a:tc>
              </a:tr>
            </a:tbl>
          </a:graphicData>
        </a:graphic>
      </p:graphicFrame>
      <p:sp>
        <p:nvSpPr>
          <p:cNvPr id="2" name="TextBox 1"/>
          <p:cNvSpPr txBox="1"/>
          <p:nvPr/>
        </p:nvSpPr>
        <p:spPr>
          <a:xfrm>
            <a:off x="5390707" y="762106"/>
            <a:ext cx="1637414" cy="261610"/>
          </a:xfrm>
          <a:prstGeom prst="rect">
            <a:avLst/>
          </a:prstGeom>
          <a:noFill/>
        </p:spPr>
        <p:txBody>
          <a:bodyPr wrap="square" rtlCol="0">
            <a:spAutoFit/>
          </a:bodyPr>
          <a:lstStyle/>
          <a:p>
            <a:r>
              <a:rPr lang="en-US" sz="1100" b="1" dirty="0" smtClean="0"/>
              <a:t>Team Member</a:t>
            </a:r>
            <a:endParaRPr lang="en-US" sz="1100" b="1" dirty="0"/>
          </a:p>
        </p:txBody>
      </p:sp>
      <p:sp>
        <p:nvSpPr>
          <p:cNvPr id="8" name="TextBox 7"/>
          <p:cNvSpPr txBox="1"/>
          <p:nvPr/>
        </p:nvSpPr>
        <p:spPr>
          <a:xfrm>
            <a:off x="7401219" y="762106"/>
            <a:ext cx="732688" cy="261610"/>
          </a:xfrm>
          <a:prstGeom prst="rect">
            <a:avLst/>
          </a:prstGeom>
          <a:noFill/>
        </p:spPr>
        <p:txBody>
          <a:bodyPr wrap="square" rtlCol="0">
            <a:spAutoFit/>
          </a:bodyPr>
          <a:lstStyle/>
          <a:p>
            <a:r>
              <a:rPr lang="en-US" sz="1100" b="1" dirty="0" smtClean="0"/>
              <a:t>Physician</a:t>
            </a:r>
            <a:endParaRPr lang="en-US" sz="1100" b="1" dirty="0"/>
          </a:p>
        </p:txBody>
      </p:sp>
      <p:sp>
        <p:nvSpPr>
          <p:cNvPr id="6" name="Rectangle 5"/>
          <p:cNvSpPr/>
          <p:nvPr/>
        </p:nvSpPr>
        <p:spPr>
          <a:xfrm>
            <a:off x="4145927" y="4595426"/>
            <a:ext cx="4483920" cy="261610"/>
          </a:xfrm>
          <a:prstGeom prst="rect">
            <a:avLst/>
          </a:prstGeom>
        </p:spPr>
        <p:txBody>
          <a:bodyPr wrap="none">
            <a:spAutoFit/>
          </a:bodyPr>
          <a:lstStyle/>
          <a:p>
            <a:r>
              <a:rPr lang="en-US" sz="1100" i="1" dirty="0" smtClean="0">
                <a:solidFill>
                  <a:schemeClr val="bg1">
                    <a:lumMod val="50000"/>
                  </a:schemeClr>
                </a:solidFill>
                <a:latin typeface="Calibri" panose="020F0502020204030204" pitchFamily="34" charset="0"/>
              </a:rPr>
              <a:t>National Database and Physician National Database Benchmarking Groups </a:t>
            </a:r>
            <a:endParaRPr lang="en-US" sz="1100" i="1" dirty="0">
              <a:solidFill>
                <a:schemeClr val="bg1">
                  <a:lumMod val="50000"/>
                </a:schemeClr>
              </a:solidFill>
            </a:endParaRPr>
          </a:p>
        </p:txBody>
      </p:sp>
    </p:spTree>
    <p:extLst>
      <p:ext uri="{BB962C8B-B14F-4D97-AF65-F5344CB8AC3E}">
        <p14:creationId xmlns:p14="http://schemas.microsoft.com/office/powerpoint/2010/main" val="29026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0"/>
          <p:cNvSpPr>
            <a:spLocks noGrp="1"/>
          </p:cNvSpPr>
          <p:nvPr>
            <p:ph type="title"/>
          </p:nvPr>
        </p:nvSpPr>
        <p:spPr>
          <a:xfrm>
            <a:off x="236306" y="242902"/>
            <a:ext cx="8813917" cy="657861"/>
          </a:xfrm>
        </p:spPr>
        <p:txBody>
          <a:bodyPr/>
          <a:lstStyle/>
          <a:p>
            <a:r>
              <a:rPr lang="en-GB" sz="3200" b="0" dirty="0" smtClean="0"/>
              <a:t>Prevention &amp; Reporting</a:t>
            </a:r>
            <a:endParaRPr lang="en-GB" sz="2400" b="0" dirty="0">
              <a:solidFill>
                <a:srgbClr val="003CA5"/>
              </a:solidFill>
              <a:latin typeface="MFT Bristol" panose="02000000000000000000" pitchFamily="2" charset="0"/>
            </a:endParaRPr>
          </a:p>
        </p:txBody>
      </p:sp>
      <p:graphicFrame>
        <p:nvGraphicFramePr>
          <p:cNvPr id="5" name="Content Placeholder 4"/>
          <p:cNvGraphicFramePr>
            <a:graphicFrameLocks noGrp="1"/>
          </p:cNvGraphicFramePr>
          <p:nvPr>
            <p:ph idx="10"/>
            <p:extLst/>
          </p:nvPr>
        </p:nvGraphicFramePr>
        <p:xfrm>
          <a:off x="565265" y="876289"/>
          <a:ext cx="8013471" cy="3518568"/>
        </p:xfrm>
        <a:graphic>
          <a:graphicData uri="http://schemas.openxmlformats.org/drawingml/2006/table">
            <a:tbl>
              <a:tblPr firstRow="1" bandRow="1">
                <a:tableStyleId>{6E25E649-3F16-4E02-A733-19D2CDBF48F0}</a:tableStyleId>
              </a:tblPr>
              <a:tblGrid>
                <a:gridCol w="4433440"/>
                <a:gridCol w="708280"/>
                <a:gridCol w="450723"/>
                <a:gridCol w="605257"/>
                <a:gridCol w="705558"/>
                <a:gridCol w="504956"/>
                <a:gridCol w="605257"/>
              </a:tblGrid>
              <a:tr h="533411">
                <a:tc>
                  <a:txBody>
                    <a:bodyPr/>
                    <a:lstStyle/>
                    <a:p>
                      <a:pPr algn="ctr" fontAlgn="b"/>
                      <a:r>
                        <a:rPr lang="en-US" sz="1300" u="none" strike="noStrike" dirty="0">
                          <a:effectLst/>
                        </a:rPr>
                        <a:t>Item</a:t>
                      </a:r>
                      <a:endParaRPr lang="en-US" sz="1300" b="1" i="0" u="none" strike="noStrike"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300" u="none" strike="noStrike" dirty="0" smtClean="0">
                          <a:effectLst/>
                        </a:rPr>
                        <a:t>% Favorable</a:t>
                      </a:r>
                      <a:endParaRPr lang="en-US" sz="1300" b="1" i="0" u="none" strike="noStrike" dirty="0">
                        <a:solidFill>
                          <a:schemeClr val="bg1"/>
                        </a:solidFill>
                        <a:effectLst/>
                        <a:latin typeface="Calibri" panose="020F0502020204030204" pitchFamily="34" charset="0"/>
                      </a:endParaRPr>
                    </a:p>
                  </a:txBody>
                  <a:tcPr marL="9525" marR="9525" marT="9525" marB="0" anchor="b">
                    <a:solidFill>
                      <a:srgbClr val="43A10F"/>
                    </a:solidFill>
                  </a:tcPr>
                </a:tc>
                <a:tc>
                  <a:txBody>
                    <a:bodyPr/>
                    <a:lstStyle/>
                    <a:p>
                      <a:pPr algn="ctr" fontAlgn="b"/>
                      <a:r>
                        <a:rPr lang="en-US" sz="1300" u="none" strike="noStrike" dirty="0">
                          <a:effectLst/>
                        </a:rPr>
                        <a:t>Score</a:t>
                      </a:r>
                      <a:endParaRPr lang="en-US" sz="1300" b="1" i="0" u="none" strike="noStrike" dirty="0">
                        <a:solidFill>
                          <a:schemeClr val="bg1"/>
                        </a:solidFill>
                        <a:effectLst/>
                        <a:latin typeface="Calibri" panose="020F0502020204030204" pitchFamily="34" charset="0"/>
                      </a:endParaRPr>
                    </a:p>
                  </a:txBody>
                  <a:tcPr marL="9525" marR="9525" marT="9525" marB="0" anchor="b">
                    <a:solidFill>
                      <a:srgbClr val="43A10F"/>
                    </a:solidFill>
                  </a:tcPr>
                </a:tc>
                <a:tc>
                  <a:txBody>
                    <a:bodyPr/>
                    <a:lstStyle/>
                    <a:p>
                      <a:pPr algn="ctr" fontAlgn="b"/>
                      <a:r>
                        <a:rPr lang="en-US" sz="1300" u="none" strike="noStrike" dirty="0" smtClean="0">
                          <a:effectLst/>
                        </a:rPr>
                        <a:t>%</a:t>
                      </a:r>
                      <a:r>
                        <a:rPr lang="en-US" sz="1300" u="none" strike="noStrike" dirty="0" err="1" smtClean="0">
                          <a:effectLst/>
                        </a:rPr>
                        <a:t>ile</a:t>
                      </a:r>
                      <a:endParaRPr lang="en-US" sz="1300" b="1" i="0" u="none" strike="noStrike" dirty="0">
                        <a:solidFill>
                          <a:schemeClr val="bg1"/>
                        </a:solidFill>
                        <a:effectLst/>
                        <a:latin typeface="Calibri" panose="020F0502020204030204" pitchFamily="34" charset="0"/>
                      </a:endParaRPr>
                    </a:p>
                  </a:txBody>
                  <a:tcPr marL="9525" marR="9525" marT="9525" marB="0" anchor="b">
                    <a:solidFill>
                      <a:srgbClr val="43A10F"/>
                    </a:solidFill>
                  </a:tcPr>
                </a:tc>
                <a:tc>
                  <a:txBody>
                    <a:bodyPr/>
                    <a:lstStyle/>
                    <a:p>
                      <a:pPr algn="ctr" fontAlgn="b"/>
                      <a:r>
                        <a:rPr lang="en-US" sz="1300" u="none" strike="noStrike" dirty="0">
                          <a:effectLst/>
                        </a:rPr>
                        <a:t>% Favorable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a:txBody>
                    <a:bodyPr/>
                    <a:lstStyle/>
                    <a:p>
                      <a:pPr algn="ctr" fontAlgn="b"/>
                      <a:r>
                        <a:rPr lang="en-US" sz="1300" u="none" strike="noStrike" dirty="0">
                          <a:effectLst/>
                        </a:rPr>
                        <a:t>Score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a:txBody>
                    <a:bodyPr/>
                    <a:lstStyle/>
                    <a:p>
                      <a:pPr algn="ctr" fontAlgn="b"/>
                      <a:r>
                        <a:rPr lang="en-US" sz="1300" b="1" i="0" u="none" strike="noStrike" dirty="0" smtClean="0">
                          <a:solidFill>
                            <a:schemeClr val="lt1"/>
                          </a:solidFill>
                          <a:effectLst/>
                          <a:latin typeface="+mn-lt"/>
                        </a:rPr>
                        <a:t>%</a:t>
                      </a:r>
                      <a:r>
                        <a:rPr lang="en-US" sz="1300" b="1" i="0" u="none" strike="noStrike" dirty="0" err="1" smtClean="0">
                          <a:solidFill>
                            <a:schemeClr val="lt1"/>
                          </a:solidFill>
                          <a:effectLst/>
                          <a:latin typeface="+mn-lt"/>
                        </a:rPr>
                        <a:t>ile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r>
              <a:tr h="326449">
                <a:tc>
                  <a:txBody>
                    <a:bodyPr/>
                    <a:lstStyle/>
                    <a:p>
                      <a:pPr algn="l" fontAlgn="b"/>
                      <a:r>
                        <a:rPr lang="en-US" sz="1300" b="0" i="0" u="none" strike="noStrike" dirty="0">
                          <a:solidFill>
                            <a:srgbClr val="000000"/>
                          </a:solidFill>
                          <a:effectLst/>
                          <a:latin typeface="Calibri" panose="020F0502020204030204" pitchFamily="34" charset="0"/>
                        </a:rPr>
                        <a:t>In my work unit, we discuss ways to prevent errors from happening again.</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90</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4.37</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86</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90</a:t>
                      </a:r>
                    </a:p>
                  </a:txBody>
                  <a:tcPr marL="16933" marR="16933" marT="16933" marB="0" anchor="b"/>
                </a:tc>
                <a:tc>
                  <a:txBody>
                    <a:bodyPr/>
                    <a:lstStyle/>
                    <a:p>
                      <a:pPr algn="ctr" fontAlgn="b"/>
                      <a:r>
                        <a:rPr lang="en-US" sz="1300" b="0" i="0" u="none" strike="noStrike" dirty="0">
                          <a:solidFill>
                            <a:srgbClr val="000000"/>
                          </a:solidFill>
                          <a:effectLst/>
                          <a:latin typeface="Calibri" panose="020F0502020204030204" pitchFamily="34" charset="0"/>
                        </a:rPr>
                        <a:t>4.42</a:t>
                      </a:r>
                    </a:p>
                  </a:txBody>
                  <a:tcPr marL="16933" marR="16933" marT="16933"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83</a:t>
                      </a:r>
                    </a:p>
                  </a:txBody>
                  <a:tcPr marL="16933" marR="16933" marT="16933" marB="0" anchor="b"/>
                </a:tc>
              </a:tr>
              <a:tr h="204021">
                <a:tc>
                  <a:txBody>
                    <a:bodyPr/>
                    <a:lstStyle/>
                    <a:p>
                      <a:pPr algn="l" fontAlgn="b"/>
                      <a:r>
                        <a:rPr lang="en-US" sz="1300" b="0" i="0" u="none" strike="noStrike" dirty="0">
                          <a:solidFill>
                            <a:srgbClr val="000000"/>
                          </a:solidFill>
                          <a:effectLst/>
                          <a:latin typeface="Calibri" panose="020F0502020204030204" pitchFamily="34" charset="0"/>
                        </a:rPr>
                        <a:t>We are actively doing things to improve patient safety.</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88</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4.34</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82</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90</a:t>
                      </a:r>
                    </a:p>
                  </a:txBody>
                  <a:tcPr marL="16933" marR="16933" marT="16933" marB="0" anchor="b"/>
                </a:tc>
                <a:tc>
                  <a:txBody>
                    <a:bodyPr/>
                    <a:lstStyle/>
                    <a:p>
                      <a:pPr algn="ctr" fontAlgn="b"/>
                      <a:r>
                        <a:rPr lang="en-US" sz="1300" b="0" i="0" u="none" strike="noStrike" dirty="0">
                          <a:solidFill>
                            <a:srgbClr val="000000"/>
                          </a:solidFill>
                          <a:effectLst/>
                          <a:latin typeface="Calibri" panose="020F0502020204030204" pitchFamily="34" charset="0"/>
                        </a:rPr>
                        <a:t>4.43</a:t>
                      </a:r>
                    </a:p>
                  </a:txBody>
                  <a:tcPr marL="16933" marR="16933" marT="16933"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86</a:t>
                      </a:r>
                    </a:p>
                  </a:txBody>
                  <a:tcPr marL="16933" marR="16933" marT="16933" marB="0" anchor="b"/>
                </a:tc>
              </a:tr>
              <a:tr h="382348">
                <a:tc>
                  <a:txBody>
                    <a:bodyPr/>
                    <a:lstStyle/>
                    <a:p>
                      <a:pPr algn="l" fontAlgn="b"/>
                      <a:r>
                        <a:rPr lang="en-US" sz="1300" b="0" i="0" u="none" strike="noStrike" dirty="0">
                          <a:solidFill>
                            <a:srgbClr val="000000"/>
                          </a:solidFill>
                          <a:effectLst/>
                          <a:latin typeface="Calibri" panose="020F0502020204030204" pitchFamily="34" charset="0"/>
                        </a:rPr>
                        <a:t>Team members who work at this entity will freely speak up if they see something that may negatively affect patient care.</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85</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4.22</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76</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87</a:t>
                      </a:r>
                    </a:p>
                  </a:txBody>
                  <a:tcPr marL="16933" marR="16933" marT="16933" marB="0" anchor="b"/>
                </a:tc>
                <a:tc>
                  <a:txBody>
                    <a:bodyPr/>
                    <a:lstStyle/>
                    <a:p>
                      <a:pPr algn="ctr" fontAlgn="b"/>
                      <a:r>
                        <a:rPr lang="en-US" sz="1300" b="0" i="0" u="none" strike="noStrike" dirty="0" smtClean="0">
                          <a:solidFill>
                            <a:srgbClr val="000000"/>
                          </a:solidFill>
                          <a:effectLst/>
                          <a:latin typeface="Calibri" panose="020F0502020204030204" pitchFamily="34" charset="0"/>
                        </a:rPr>
                        <a:t>4.30</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82</a:t>
                      </a:r>
                    </a:p>
                  </a:txBody>
                  <a:tcPr marL="16933" marR="16933" marT="16933" marB="0" anchor="b"/>
                </a:tc>
              </a:tr>
              <a:tr h="382348">
                <a:tc>
                  <a:txBody>
                    <a:bodyPr/>
                    <a:lstStyle/>
                    <a:p>
                      <a:pPr algn="l" fontAlgn="b"/>
                      <a:r>
                        <a:rPr lang="en-US" sz="1300" b="0" i="0" u="none" strike="noStrike" dirty="0">
                          <a:solidFill>
                            <a:srgbClr val="000000"/>
                          </a:solidFill>
                          <a:effectLst/>
                          <a:latin typeface="Calibri" panose="020F0502020204030204" pitchFamily="34" charset="0"/>
                        </a:rPr>
                        <a:t>I feel free to raise workplace safety concerns.</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85</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4.21</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76</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90</a:t>
                      </a:r>
                    </a:p>
                  </a:txBody>
                  <a:tcPr marL="16933" marR="16933" marT="16933" marB="0" anchor="b"/>
                </a:tc>
                <a:tc>
                  <a:txBody>
                    <a:bodyPr/>
                    <a:lstStyle/>
                    <a:p>
                      <a:pPr algn="ctr" fontAlgn="b"/>
                      <a:r>
                        <a:rPr lang="en-US" sz="1300" b="0" i="0" u="none" strike="noStrike" dirty="0">
                          <a:solidFill>
                            <a:srgbClr val="000000"/>
                          </a:solidFill>
                          <a:effectLst/>
                          <a:latin typeface="Calibri" panose="020F0502020204030204" pitchFamily="34" charset="0"/>
                        </a:rPr>
                        <a:t>4.39</a:t>
                      </a:r>
                    </a:p>
                  </a:txBody>
                  <a:tcPr marL="16933" marR="16933" marT="16933"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82</a:t>
                      </a:r>
                    </a:p>
                  </a:txBody>
                  <a:tcPr marL="16933" marR="16933" marT="16933" marB="0" anchor="b"/>
                </a:tc>
              </a:tr>
              <a:tr h="382348">
                <a:tc>
                  <a:txBody>
                    <a:bodyPr/>
                    <a:lstStyle/>
                    <a:p>
                      <a:pPr algn="l" fontAlgn="b"/>
                      <a:r>
                        <a:rPr lang="en-US" sz="1300" b="0" i="0" u="none" strike="noStrike" dirty="0">
                          <a:solidFill>
                            <a:srgbClr val="000000"/>
                          </a:solidFill>
                          <a:effectLst/>
                          <a:latin typeface="Calibri" panose="020F0502020204030204" pitchFamily="34" charset="0"/>
                        </a:rPr>
                        <a:t>In my work unit, team members and managers work together to ensure the safest possible working conditions.</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82</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4.15</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83</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89</a:t>
                      </a:r>
                    </a:p>
                  </a:txBody>
                  <a:tcPr marL="16933" marR="16933" marT="16933" marB="0" anchor="b"/>
                </a:tc>
                <a:tc>
                  <a:txBody>
                    <a:bodyPr/>
                    <a:lstStyle/>
                    <a:p>
                      <a:pPr algn="ctr" fontAlgn="b"/>
                      <a:r>
                        <a:rPr lang="en-US" sz="1300" b="0" i="0" u="none" strike="noStrike" dirty="0">
                          <a:solidFill>
                            <a:srgbClr val="000000"/>
                          </a:solidFill>
                          <a:effectLst/>
                          <a:latin typeface="Calibri" panose="020F0502020204030204" pitchFamily="34" charset="0"/>
                        </a:rPr>
                        <a:t>4.33</a:t>
                      </a:r>
                    </a:p>
                  </a:txBody>
                  <a:tcPr marL="16933" marR="16933" marT="16933"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87</a:t>
                      </a:r>
                    </a:p>
                  </a:txBody>
                  <a:tcPr marL="16933" marR="16933" marT="16933" marB="0" anchor="b"/>
                </a:tc>
              </a:tr>
              <a:tr h="382348">
                <a:tc>
                  <a:txBody>
                    <a:bodyPr/>
                    <a:lstStyle/>
                    <a:p>
                      <a:pPr algn="l" fontAlgn="b"/>
                      <a:r>
                        <a:rPr lang="en-US" sz="1300" b="0" i="0" u="none" strike="noStrike" dirty="0">
                          <a:solidFill>
                            <a:srgbClr val="000000"/>
                          </a:solidFill>
                          <a:effectLst/>
                          <a:latin typeface="Calibri" panose="020F0502020204030204" pitchFamily="34" charset="0"/>
                        </a:rPr>
                        <a:t>I can report patient safety mistakes without fear of punishment.</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81</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4.13</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62</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83</a:t>
                      </a:r>
                    </a:p>
                  </a:txBody>
                  <a:tcPr marL="16933" marR="16933" marT="16933" marB="0" anchor="b"/>
                </a:tc>
                <a:tc>
                  <a:txBody>
                    <a:bodyPr/>
                    <a:lstStyle/>
                    <a:p>
                      <a:pPr algn="ctr" fontAlgn="b"/>
                      <a:r>
                        <a:rPr lang="en-US" sz="1300" b="0" i="0" u="none" strike="noStrike" dirty="0">
                          <a:solidFill>
                            <a:srgbClr val="000000"/>
                          </a:solidFill>
                          <a:effectLst/>
                          <a:latin typeface="Calibri" panose="020F0502020204030204" pitchFamily="34" charset="0"/>
                        </a:rPr>
                        <a:t>4.24</a:t>
                      </a:r>
                    </a:p>
                  </a:txBody>
                  <a:tcPr marL="16933" marR="16933" marT="16933"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45</a:t>
                      </a:r>
                    </a:p>
                  </a:txBody>
                  <a:tcPr marL="16933" marR="16933" marT="16933" marB="0" anchor="b"/>
                </a:tc>
              </a:tr>
              <a:tr h="382348">
                <a:tc>
                  <a:txBody>
                    <a:bodyPr/>
                    <a:lstStyle/>
                    <a:p>
                      <a:pPr algn="l" fontAlgn="b"/>
                      <a:r>
                        <a:rPr lang="en-US" sz="1300" b="0" i="0" u="none" strike="noStrike" dirty="0">
                          <a:solidFill>
                            <a:srgbClr val="000000"/>
                          </a:solidFill>
                          <a:effectLst/>
                          <a:latin typeface="Calibri" panose="020F0502020204030204" pitchFamily="34" charset="0"/>
                        </a:rPr>
                        <a:t>Mistakes have led to positive changes here.</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80</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4.09</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72</a:t>
                      </a:r>
                    </a:p>
                  </a:txBody>
                  <a:tcPr marL="9525" marR="9525" marT="9525" marB="0" anchor="b"/>
                </a:tc>
                <a:tc>
                  <a:txBody>
                    <a:bodyPr/>
                    <a:lstStyle/>
                    <a:p>
                      <a:pPr algn="ctr" fontAlgn="b"/>
                      <a:r>
                        <a:rPr lang="en-US" sz="1300" u="none" strike="noStrike" dirty="0">
                          <a:effectLst/>
                        </a:rPr>
                        <a:t>83</a:t>
                      </a:r>
                      <a:endParaRPr lang="en-US" sz="1300" b="0" i="0" u="none" strike="noStrike" dirty="0">
                        <a:solidFill>
                          <a:schemeClr val="tx1"/>
                        </a:solidFill>
                        <a:effectLst/>
                        <a:latin typeface="Calibri" panose="020F0502020204030204" pitchFamily="34" charset="0"/>
                      </a:endParaRPr>
                    </a:p>
                  </a:txBody>
                  <a:tcPr marL="16933" marR="16933" marT="16933" marB="0" anchor="b"/>
                </a:tc>
                <a:tc>
                  <a:txBody>
                    <a:bodyPr/>
                    <a:lstStyle/>
                    <a:p>
                      <a:pPr algn="ctr" fontAlgn="b"/>
                      <a:r>
                        <a:rPr lang="en-US" sz="1300" u="none" strike="noStrike" dirty="0">
                          <a:effectLst/>
                        </a:rPr>
                        <a:t>4.22</a:t>
                      </a:r>
                      <a:endParaRPr lang="en-US" sz="1300" b="0" i="0" u="none" strike="noStrike" dirty="0">
                        <a:solidFill>
                          <a:schemeClr val="tx1"/>
                        </a:solidFill>
                        <a:effectLst/>
                        <a:latin typeface="Calibri" panose="020F0502020204030204" pitchFamily="34" charset="0"/>
                      </a:endParaRPr>
                    </a:p>
                  </a:txBody>
                  <a:tcPr marL="16933" marR="16933" marT="16933" marB="0" anchor="b"/>
                </a:tc>
                <a:tc>
                  <a:txBody>
                    <a:bodyPr/>
                    <a:lstStyle/>
                    <a:p>
                      <a:pPr marL="0" algn="ctr" defTabSz="457200" rtl="0" eaLnBrk="1" fontAlgn="b" latinLnBrk="0" hangingPunct="1"/>
                      <a:r>
                        <a:rPr lang="en-US" sz="1300" u="none" strike="noStrike" kern="1200" dirty="0">
                          <a:effectLst/>
                        </a:rPr>
                        <a:t>80</a:t>
                      </a:r>
                      <a:endParaRPr lang="en-US" sz="1300" b="0" i="0" u="none" strike="noStrike" kern="1200" dirty="0">
                        <a:solidFill>
                          <a:schemeClr val="tx1"/>
                        </a:solidFill>
                        <a:effectLst/>
                        <a:latin typeface="Calibri" panose="020F0502020204030204" pitchFamily="34" charset="0"/>
                        <a:ea typeface="+mn-ea"/>
                        <a:cs typeface="+mn-cs"/>
                      </a:endParaRPr>
                    </a:p>
                  </a:txBody>
                  <a:tcPr marL="16933" marR="16933" marT="16933" marB="0" anchor="b"/>
                </a:tc>
              </a:tr>
              <a:tr h="294453">
                <a:tc>
                  <a:txBody>
                    <a:bodyPr/>
                    <a:lstStyle/>
                    <a:p>
                      <a:pPr algn="l" fontAlgn="b"/>
                      <a:r>
                        <a:rPr lang="en-US" sz="1300" b="0" i="0" u="none" strike="noStrike" dirty="0">
                          <a:solidFill>
                            <a:srgbClr val="000000"/>
                          </a:solidFill>
                          <a:effectLst/>
                          <a:latin typeface="Calibri" panose="020F0502020204030204" pitchFamily="34" charset="0"/>
                        </a:rPr>
                        <a:t>When a mistake is reported, it feels like the focus is on solving the problem, not writing up the person.</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70</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3.85</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57</a:t>
                      </a:r>
                    </a:p>
                  </a:txBody>
                  <a:tcPr marL="9525" marR="9525" marT="9525" marB="0" anchor="b"/>
                </a:tc>
                <a:tc>
                  <a:txBody>
                    <a:bodyPr/>
                    <a:lstStyle/>
                    <a:p>
                      <a:pPr algn="ctr" fontAlgn="b"/>
                      <a:r>
                        <a:rPr lang="en-US" sz="1300" u="none" strike="noStrike" dirty="0">
                          <a:effectLst/>
                        </a:rPr>
                        <a:t>79</a:t>
                      </a:r>
                      <a:endParaRPr lang="en-US" sz="1300" b="0" i="0" u="none" strike="noStrike" dirty="0">
                        <a:solidFill>
                          <a:schemeClr val="tx1"/>
                        </a:solidFill>
                        <a:effectLst/>
                        <a:latin typeface="Calibri" panose="020F0502020204030204" pitchFamily="34" charset="0"/>
                      </a:endParaRPr>
                    </a:p>
                  </a:txBody>
                  <a:tcPr marL="16933" marR="16933" marT="16933" marB="0" anchor="b"/>
                </a:tc>
                <a:tc>
                  <a:txBody>
                    <a:bodyPr/>
                    <a:lstStyle/>
                    <a:p>
                      <a:pPr algn="ctr" fontAlgn="b"/>
                      <a:r>
                        <a:rPr lang="en-US" sz="1300" u="none" strike="noStrike" dirty="0">
                          <a:effectLst/>
                        </a:rPr>
                        <a:t>4.07</a:t>
                      </a:r>
                      <a:endParaRPr lang="en-US" sz="1300" b="0" i="0" u="none" strike="noStrike" dirty="0">
                        <a:solidFill>
                          <a:schemeClr val="tx1"/>
                        </a:solidFill>
                        <a:effectLst/>
                        <a:latin typeface="Calibri" panose="020F0502020204030204" pitchFamily="34" charset="0"/>
                      </a:endParaRPr>
                    </a:p>
                  </a:txBody>
                  <a:tcPr marL="16933" marR="16933" marT="16933" marB="0" anchor="b"/>
                </a:tc>
                <a:tc>
                  <a:txBody>
                    <a:bodyPr/>
                    <a:lstStyle/>
                    <a:p>
                      <a:pPr marL="0" algn="ctr" defTabSz="457200" rtl="0" eaLnBrk="1" fontAlgn="b" latinLnBrk="0" hangingPunct="1"/>
                      <a:r>
                        <a:rPr lang="en-US" sz="1300" u="none" strike="noStrike" kern="1200" dirty="0">
                          <a:effectLst/>
                        </a:rPr>
                        <a:t>84</a:t>
                      </a:r>
                      <a:endParaRPr lang="en-US" sz="1300" b="0" i="0" u="none" strike="noStrike" kern="1200" dirty="0">
                        <a:solidFill>
                          <a:schemeClr val="tx1"/>
                        </a:solidFill>
                        <a:effectLst/>
                        <a:latin typeface="Calibri" panose="020F0502020204030204" pitchFamily="34" charset="0"/>
                        <a:ea typeface="+mn-ea"/>
                        <a:cs typeface="+mn-cs"/>
                      </a:endParaRPr>
                    </a:p>
                  </a:txBody>
                  <a:tcPr marL="16933" marR="16933" marT="16933" marB="0" anchor="b"/>
                </a:tc>
              </a:tr>
            </a:tbl>
          </a:graphicData>
        </a:graphic>
      </p:graphicFrame>
      <p:sp>
        <p:nvSpPr>
          <p:cNvPr id="2" name="TextBox 1"/>
          <p:cNvSpPr txBox="1"/>
          <p:nvPr/>
        </p:nvSpPr>
        <p:spPr>
          <a:xfrm>
            <a:off x="5731528" y="845828"/>
            <a:ext cx="436515" cy="261610"/>
          </a:xfrm>
          <a:prstGeom prst="rect">
            <a:avLst/>
          </a:prstGeom>
          <a:noFill/>
        </p:spPr>
        <p:txBody>
          <a:bodyPr wrap="square" rtlCol="0">
            <a:spAutoFit/>
          </a:bodyPr>
          <a:lstStyle/>
          <a:p>
            <a:r>
              <a:rPr lang="en-US" sz="1100" b="1" dirty="0" smtClean="0"/>
              <a:t>RN</a:t>
            </a:r>
            <a:endParaRPr lang="en-US" sz="1100" b="1" dirty="0"/>
          </a:p>
        </p:txBody>
      </p:sp>
      <p:sp>
        <p:nvSpPr>
          <p:cNvPr id="8" name="TextBox 7"/>
          <p:cNvSpPr txBox="1"/>
          <p:nvPr/>
        </p:nvSpPr>
        <p:spPr>
          <a:xfrm>
            <a:off x="7401219" y="845828"/>
            <a:ext cx="732688" cy="261610"/>
          </a:xfrm>
          <a:prstGeom prst="rect">
            <a:avLst/>
          </a:prstGeom>
          <a:noFill/>
        </p:spPr>
        <p:txBody>
          <a:bodyPr wrap="square" rtlCol="0">
            <a:spAutoFit/>
          </a:bodyPr>
          <a:lstStyle/>
          <a:p>
            <a:r>
              <a:rPr lang="en-US" sz="1100" b="1" dirty="0" smtClean="0"/>
              <a:t>Physician</a:t>
            </a:r>
            <a:endParaRPr lang="en-US" sz="1100" b="1" dirty="0"/>
          </a:p>
        </p:txBody>
      </p:sp>
      <p:sp>
        <p:nvSpPr>
          <p:cNvPr id="6" name="Rectangle 5"/>
          <p:cNvSpPr/>
          <p:nvPr/>
        </p:nvSpPr>
        <p:spPr>
          <a:xfrm>
            <a:off x="4145927" y="4595426"/>
            <a:ext cx="4770858" cy="261610"/>
          </a:xfrm>
          <a:prstGeom prst="rect">
            <a:avLst/>
          </a:prstGeom>
        </p:spPr>
        <p:txBody>
          <a:bodyPr wrap="none">
            <a:spAutoFit/>
          </a:bodyPr>
          <a:lstStyle/>
          <a:p>
            <a:r>
              <a:rPr lang="en-US" sz="1100" i="1" dirty="0" smtClean="0">
                <a:solidFill>
                  <a:schemeClr val="bg1">
                    <a:lumMod val="50000"/>
                  </a:schemeClr>
                </a:solidFill>
                <a:latin typeface="Calibri" panose="020F0502020204030204" pitchFamily="34" charset="0"/>
              </a:rPr>
              <a:t>RN National Database and Physician National Database Benchmarking Groups </a:t>
            </a:r>
            <a:endParaRPr lang="en-US" sz="1100" i="1" dirty="0">
              <a:solidFill>
                <a:schemeClr val="bg1">
                  <a:lumMod val="50000"/>
                </a:schemeClr>
              </a:solidFill>
            </a:endParaRPr>
          </a:p>
        </p:txBody>
      </p:sp>
    </p:spTree>
    <p:extLst>
      <p:ext uri="{BB962C8B-B14F-4D97-AF65-F5344CB8AC3E}">
        <p14:creationId xmlns:p14="http://schemas.microsoft.com/office/powerpoint/2010/main" val="290375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0"/>
          <p:cNvSpPr>
            <a:spLocks noGrp="1"/>
          </p:cNvSpPr>
          <p:nvPr>
            <p:ph type="title"/>
          </p:nvPr>
        </p:nvSpPr>
        <p:spPr>
          <a:xfrm>
            <a:off x="236306" y="242902"/>
            <a:ext cx="8813917" cy="657861"/>
          </a:xfrm>
        </p:spPr>
        <p:txBody>
          <a:bodyPr/>
          <a:lstStyle/>
          <a:p>
            <a:r>
              <a:rPr lang="en-GB" sz="3200" b="0" dirty="0" smtClean="0"/>
              <a:t>Pride &amp; Reputation</a:t>
            </a:r>
            <a:endParaRPr lang="en-GB" sz="2400" b="0" dirty="0">
              <a:solidFill>
                <a:srgbClr val="003CA5"/>
              </a:solidFill>
              <a:latin typeface="MFT Bristol" panose="02000000000000000000" pitchFamily="2" charset="0"/>
            </a:endParaRPr>
          </a:p>
        </p:txBody>
      </p:sp>
      <p:graphicFrame>
        <p:nvGraphicFramePr>
          <p:cNvPr id="5" name="Content Placeholder 4"/>
          <p:cNvGraphicFramePr>
            <a:graphicFrameLocks noGrp="1"/>
          </p:cNvGraphicFramePr>
          <p:nvPr>
            <p:ph idx="10"/>
            <p:extLst/>
          </p:nvPr>
        </p:nvGraphicFramePr>
        <p:xfrm>
          <a:off x="565265" y="1551276"/>
          <a:ext cx="8013471" cy="1949509"/>
        </p:xfrm>
        <a:graphic>
          <a:graphicData uri="http://schemas.openxmlformats.org/drawingml/2006/table">
            <a:tbl>
              <a:tblPr firstRow="1" bandRow="1">
                <a:tableStyleId>{6E25E649-3F16-4E02-A733-19D2CDBF48F0}</a:tableStyleId>
              </a:tblPr>
              <a:tblGrid>
                <a:gridCol w="4433440"/>
                <a:gridCol w="708280"/>
                <a:gridCol w="450723"/>
                <a:gridCol w="605257"/>
                <a:gridCol w="705558"/>
                <a:gridCol w="504956"/>
                <a:gridCol w="605257"/>
              </a:tblGrid>
              <a:tr h="382348">
                <a:tc>
                  <a:txBody>
                    <a:bodyPr/>
                    <a:lstStyle/>
                    <a:p>
                      <a:pPr algn="ctr" fontAlgn="b"/>
                      <a:r>
                        <a:rPr lang="en-US" sz="1300" u="none" strike="noStrike" dirty="0">
                          <a:effectLst/>
                        </a:rPr>
                        <a:t>Item</a:t>
                      </a:r>
                      <a:endParaRPr lang="en-US" sz="1300" b="1" i="0" u="none" strike="noStrike"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300" u="none" strike="noStrike" dirty="0" smtClean="0">
                          <a:effectLst/>
                        </a:rPr>
                        <a:t>% Favorable</a:t>
                      </a:r>
                      <a:endParaRPr lang="en-US" sz="1300" b="1" i="0" u="none" strike="noStrike" dirty="0">
                        <a:solidFill>
                          <a:schemeClr val="bg1"/>
                        </a:solidFill>
                        <a:effectLst/>
                        <a:latin typeface="Calibri" panose="020F0502020204030204" pitchFamily="34" charset="0"/>
                      </a:endParaRPr>
                    </a:p>
                  </a:txBody>
                  <a:tcPr marL="9525" marR="9525" marT="9525" marB="0" anchor="b">
                    <a:solidFill>
                      <a:srgbClr val="43A10F"/>
                    </a:solidFill>
                  </a:tcPr>
                </a:tc>
                <a:tc>
                  <a:txBody>
                    <a:bodyPr/>
                    <a:lstStyle/>
                    <a:p>
                      <a:pPr algn="ctr" fontAlgn="b"/>
                      <a:r>
                        <a:rPr lang="en-US" sz="1300" u="none" strike="noStrike" dirty="0">
                          <a:effectLst/>
                        </a:rPr>
                        <a:t>Score</a:t>
                      </a:r>
                      <a:endParaRPr lang="en-US" sz="1300" b="1" i="0" u="none" strike="noStrike" dirty="0">
                        <a:solidFill>
                          <a:schemeClr val="bg1"/>
                        </a:solidFill>
                        <a:effectLst/>
                        <a:latin typeface="Calibri" panose="020F0502020204030204" pitchFamily="34" charset="0"/>
                      </a:endParaRPr>
                    </a:p>
                  </a:txBody>
                  <a:tcPr marL="9525" marR="9525" marT="9525" marB="0" anchor="b">
                    <a:solidFill>
                      <a:srgbClr val="43A10F"/>
                    </a:solidFill>
                  </a:tcPr>
                </a:tc>
                <a:tc>
                  <a:txBody>
                    <a:bodyPr/>
                    <a:lstStyle/>
                    <a:p>
                      <a:pPr algn="ctr" fontAlgn="b"/>
                      <a:r>
                        <a:rPr lang="en-US" sz="1300" u="none" strike="noStrike" dirty="0" smtClean="0">
                          <a:effectLst/>
                        </a:rPr>
                        <a:t>%</a:t>
                      </a:r>
                      <a:r>
                        <a:rPr lang="en-US" sz="1300" u="none" strike="noStrike" dirty="0" err="1" smtClean="0">
                          <a:effectLst/>
                        </a:rPr>
                        <a:t>ile</a:t>
                      </a:r>
                      <a:endParaRPr lang="en-US" sz="1300" b="1" i="0" u="none" strike="noStrike" dirty="0">
                        <a:solidFill>
                          <a:schemeClr val="bg1"/>
                        </a:solidFill>
                        <a:effectLst/>
                        <a:latin typeface="Calibri" panose="020F0502020204030204" pitchFamily="34" charset="0"/>
                      </a:endParaRPr>
                    </a:p>
                  </a:txBody>
                  <a:tcPr marL="9525" marR="9525" marT="9525" marB="0" anchor="b">
                    <a:solidFill>
                      <a:srgbClr val="43A10F"/>
                    </a:solidFill>
                  </a:tcPr>
                </a:tc>
                <a:tc>
                  <a:txBody>
                    <a:bodyPr/>
                    <a:lstStyle/>
                    <a:p>
                      <a:pPr algn="ctr" fontAlgn="b"/>
                      <a:r>
                        <a:rPr lang="en-US" sz="1300" u="none" strike="noStrike" dirty="0">
                          <a:effectLst/>
                        </a:rPr>
                        <a:t>% Favorable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a:txBody>
                    <a:bodyPr/>
                    <a:lstStyle/>
                    <a:p>
                      <a:pPr algn="ctr" fontAlgn="b"/>
                      <a:r>
                        <a:rPr lang="en-US" sz="1300" u="none" strike="noStrike" dirty="0">
                          <a:effectLst/>
                        </a:rPr>
                        <a:t>Score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a:txBody>
                    <a:bodyPr/>
                    <a:lstStyle/>
                    <a:p>
                      <a:pPr algn="ctr" fontAlgn="b"/>
                      <a:r>
                        <a:rPr lang="en-US" sz="1300" b="1" i="0" u="none" strike="noStrike" dirty="0" smtClean="0">
                          <a:solidFill>
                            <a:schemeClr val="lt1"/>
                          </a:solidFill>
                          <a:effectLst/>
                          <a:latin typeface="+mn-lt"/>
                        </a:rPr>
                        <a:t>%</a:t>
                      </a:r>
                      <a:r>
                        <a:rPr lang="en-US" sz="1300" b="1" i="0" u="none" strike="noStrike" dirty="0" err="1" smtClean="0">
                          <a:solidFill>
                            <a:schemeClr val="lt1"/>
                          </a:solidFill>
                          <a:effectLst/>
                          <a:latin typeface="+mn-lt"/>
                        </a:rPr>
                        <a:t>ile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r>
              <a:tr h="326449">
                <a:tc>
                  <a:txBody>
                    <a:bodyPr/>
                    <a:lstStyle/>
                    <a:p>
                      <a:pPr algn="l" fontAlgn="b"/>
                      <a:r>
                        <a:rPr lang="en-US" sz="1300" b="0" i="0" u="none" strike="noStrike" dirty="0">
                          <a:solidFill>
                            <a:srgbClr val="000000"/>
                          </a:solidFill>
                          <a:effectLst/>
                          <a:latin typeface="Calibri" panose="020F0502020204030204" pitchFamily="34" charset="0"/>
                        </a:rPr>
                        <a:t>This entity provides high-quality care and service.</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88</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4.26</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63</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91</a:t>
                      </a:r>
                    </a:p>
                  </a:txBody>
                  <a:tcPr marL="16933" marR="16933" marT="16933" marB="0" anchor="b"/>
                </a:tc>
                <a:tc>
                  <a:txBody>
                    <a:bodyPr/>
                    <a:lstStyle/>
                    <a:p>
                      <a:pPr algn="ctr" fontAlgn="b"/>
                      <a:r>
                        <a:rPr lang="en-US" sz="1300" b="0" i="0" u="none" strike="noStrike" dirty="0">
                          <a:solidFill>
                            <a:srgbClr val="000000"/>
                          </a:solidFill>
                          <a:effectLst/>
                          <a:latin typeface="Calibri" panose="020F0502020204030204" pitchFamily="34" charset="0"/>
                        </a:rPr>
                        <a:t>4.41</a:t>
                      </a:r>
                    </a:p>
                  </a:txBody>
                  <a:tcPr marL="16933" marR="16933" marT="16933"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67</a:t>
                      </a:r>
                      <a:endParaRPr lang="en-US" sz="1300" b="0" i="0" u="none" strike="noStrike" kern="1200" dirty="0">
                        <a:solidFill>
                          <a:srgbClr val="000000"/>
                        </a:solidFill>
                        <a:effectLst/>
                        <a:latin typeface="Calibri" panose="020F0502020204030204" pitchFamily="34" charset="0"/>
                        <a:ea typeface="+mn-ea"/>
                        <a:cs typeface="+mn-cs"/>
                      </a:endParaRPr>
                    </a:p>
                  </a:txBody>
                  <a:tcPr marL="16933" marR="16933" marT="16933" marB="0" anchor="b"/>
                </a:tc>
              </a:tr>
              <a:tr h="204021">
                <a:tc>
                  <a:txBody>
                    <a:bodyPr/>
                    <a:lstStyle/>
                    <a:p>
                      <a:pPr algn="l" fontAlgn="b"/>
                      <a:r>
                        <a:rPr lang="en-US" sz="1300" b="0" i="0" u="none" strike="noStrike" dirty="0">
                          <a:solidFill>
                            <a:srgbClr val="000000"/>
                          </a:solidFill>
                          <a:effectLst/>
                          <a:latin typeface="Calibri" panose="020F0502020204030204" pitchFamily="34" charset="0"/>
                        </a:rPr>
                        <a:t>This entity makes every effort to deliver safe, error-free care to patients.</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86</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4.24</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60</a:t>
                      </a:r>
                    </a:p>
                  </a:txBody>
                  <a:tcPr marL="9525" marR="9525" marT="9525"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90</a:t>
                      </a:r>
                    </a:p>
                  </a:txBody>
                  <a:tcPr marL="16933" marR="16933" marT="16933"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4.38</a:t>
                      </a:r>
                    </a:p>
                  </a:txBody>
                  <a:tcPr marL="16933" marR="16933" marT="16933" marB="0" anchor="b"/>
                </a:tc>
                <a:tc>
                  <a:txBody>
                    <a:bodyPr/>
                    <a:lstStyle/>
                    <a:p>
                      <a:pPr marL="0" algn="ctr" defTabSz="457200" rtl="0" eaLnBrk="1" fontAlgn="b" latinLnBrk="0" hangingPunct="1"/>
                      <a:r>
                        <a:rPr lang="en-US" sz="1300" b="0" i="0" u="none" strike="noStrike" kern="1200" dirty="0" smtClean="0">
                          <a:solidFill>
                            <a:srgbClr val="000000"/>
                          </a:solidFill>
                          <a:effectLst/>
                          <a:latin typeface="Calibri" panose="020F0502020204030204" pitchFamily="34" charset="0"/>
                          <a:ea typeface="+mn-ea"/>
                          <a:cs typeface="+mn-cs"/>
                        </a:rPr>
                        <a:t>68</a:t>
                      </a:r>
                      <a:endParaRPr lang="en-US" sz="1300" b="0" i="0" u="none" strike="noStrike" kern="1200" dirty="0">
                        <a:solidFill>
                          <a:srgbClr val="000000"/>
                        </a:solidFill>
                        <a:effectLst/>
                        <a:latin typeface="Calibri" panose="020F0502020204030204" pitchFamily="34" charset="0"/>
                        <a:ea typeface="+mn-ea"/>
                        <a:cs typeface="+mn-cs"/>
                      </a:endParaRPr>
                    </a:p>
                  </a:txBody>
                  <a:tcPr marL="16933" marR="16933" marT="16933" marB="0" anchor="b"/>
                </a:tc>
              </a:tr>
              <a:tr h="382348">
                <a:tc>
                  <a:txBody>
                    <a:bodyPr/>
                    <a:lstStyle/>
                    <a:p>
                      <a:pPr algn="l" fontAlgn="b"/>
                      <a:r>
                        <a:rPr lang="en-US" sz="1300" b="0" i="0" u="none" strike="noStrike" dirty="0">
                          <a:solidFill>
                            <a:srgbClr val="000000"/>
                          </a:solidFill>
                          <a:effectLst/>
                          <a:latin typeface="Calibri" panose="020F0502020204030204" pitchFamily="34" charset="0"/>
                        </a:rPr>
                        <a:t>I would recommend this entity to family and friends who need care.</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84</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4.21</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53</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88</a:t>
                      </a:r>
                    </a:p>
                  </a:txBody>
                  <a:tcPr marL="16933" marR="16933" marT="16933" marB="0" anchor="b"/>
                </a:tc>
                <a:tc>
                  <a:txBody>
                    <a:bodyPr/>
                    <a:lstStyle/>
                    <a:p>
                      <a:pPr algn="ctr" fontAlgn="b"/>
                      <a:r>
                        <a:rPr lang="en-US" sz="1300" b="0" i="0" u="none" strike="noStrike" dirty="0">
                          <a:solidFill>
                            <a:srgbClr val="000000"/>
                          </a:solidFill>
                          <a:effectLst/>
                          <a:latin typeface="Calibri" panose="020F0502020204030204" pitchFamily="34" charset="0"/>
                        </a:rPr>
                        <a:t>4.37</a:t>
                      </a:r>
                    </a:p>
                  </a:txBody>
                  <a:tcPr marL="16933" marR="16933" marT="16933"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60</a:t>
                      </a:r>
                    </a:p>
                  </a:txBody>
                  <a:tcPr marL="16933" marR="16933" marT="16933" marB="0" anchor="b"/>
                </a:tc>
              </a:tr>
              <a:tr h="382348">
                <a:tc>
                  <a:txBody>
                    <a:bodyPr/>
                    <a:lstStyle/>
                    <a:p>
                      <a:pPr algn="l" fontAlgn="b"/>
                      <a:r>
                        <a:rPr lang="en-US" sz="1300" b="0" i="0" u="none" strike="noStrike" dirty="0">
                          <a:solidFill>
                            <a:srgbClr val="000000"/>
                          </a:solidFill>
                          <a:effectLst/>
                          <a:latin typeface="Calibri" panose="020F0502020204030204" pitchFamily="34" charset="0"/>
                        </a:rPr>
                        <a:t>Senior management provides a work climate that promotes patient safety.</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78</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4.02</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71</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83</a:t>
                      </a:r>
                    </a:p>
                  </a:txBody>
                  <a:tcPr marL="16933" marR="16933" marT="16933" marB="0" anchor="b"/>
                </a:tc>
                <a:tc>
                  <a:txBody>
                    <a:bodyPr/>
                    <a:lstStyle/>
                    <a:p>
                      <a:pPr algn="ctr" fontAlgn="b"/>
                      <a:r>
                        <a:rPr lang="en-US" sz="1300" b="0" i="0" u="none" strike="noStrike" dirty="0" smtClean="0">
                          <a:solidFill>
                            <a:srgbClr val="000000"/>
                          </a:solidFill>
                          <a:effectLst/>
                          <a:latin typeface="Calibri" panose="020F0502020204030204" pitchFamily="34" charset="0"/>
                        </a:rPr>
                        <a:t>4.20</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marL="0" algn="ctr" defTabSz="457200" rtl="0" eaLnBrk="1" fontAlgn="b" latinLnBrk="0" hangingPunct="1"/>
                      <a:r>
                        <a:rPr lang="en-US" sz="1300" b="0" i="0" u="none" strike="noStrike" kern="1200" dirty="0">
                          <a:solidFill>
                            <a:srgbClr val="000000"/>
                          </a:solidFill>
                          <a:effectLst/>
                          <a:latin typeface="Calibri" panose="020F0502020204030204" pitchFamily="34" charset="0"/>
                          <a:ea typeface="+mn-ea"/>
                          <a:cs typeface="+mn-cs"/>
                        </a:rPr>
                        <a:t>71</a:t>
                      </a:r>
                    </a:p>
                  </a:txBody>
                  <a:tcPr marL="16933" marR="16933" marT="16933" marB="0" anchor="b"/>
                </a:tc>
              </a:tr>
            </a:tbl>
          </a:graphicData>
        </a:graphic>
      </p:graphicFrame>
      <p:sp>
        <p:nvSpPr>
          <p:cNvPr id="2" name="TextBox 1"/>
          <p:cNvSpPr txBox="1"/>
          <p:nvPr/>
        </p:nvSpPr>
        <p:spPr>
          <a:xfrm>
            <a:off x="5731528" y="1510846"/>
            <a:ext cx="436515" cy="261610"/>
          </a:xfrm>
          <a:prstGeom prst="rect">
            <a:avLst/>
          </a:prstGeom>
          <a:noFill/>
        </p:spPr>
        <p:txBody>
          <a:bodyPr wrap="square" rtlCol="0">
            <a:spAutoFit/>
          </a:bodyPr>
          <a:lstStyle/>
          <a:p>
            <a:r>
              <a:rPr lang="en-US" sz="1100" b="1" dirty="0" smtClean="0"/>
              <a:t>RN</a:t>
            </a:r>
            <a:endParaRPr lang="en-US" sz="1100" b="1" dirty="0"/>
          </a:p>
        </p:txBody>
      </p:sp>
      <p:sp>
        <p:nvSpPr>
          <p:cNvPr id="8" name="TextBox 7"/>
          <p:cNvSpPr txBox="1"/>
          <p:nvPr/>
        </p:nvSpPr>
        <p:spPr>
          <a:xfrm>
            <a:off x="7401219" y="1510846"/>
            <a:ext cx="732688" cy="261610"/>
          </a:xfrm>
          <a:prstGeom prst="rect">
            <a:avLst/>
          </a:prstGeom>
          <a:noFill/>
        </p:spPr>
        <p:txBody>
          <a:bodyPr wrap="square" rtlCol="0">
            <a:spAutoFit/>
          </a:bodyPr>
          <a:lstStyle/>
          <a:p>
            <a:r>
              <a:rPr lang="en-US" sz="1100" b="1" dirty="0" smtClean="0"/>
              <a:t>Physician</a:t>
            </a:r>
            <a:endParaRPr lang="en-US" sz="1100" b="1" dirty="0"/>
          </a:p>
        </p:txBody>
      </p:sp>
      <p:sp>
        <p:nvSpPr>
          <p:cNvPr id="6" name="Rectangle 5"/>
          <p:cNvSpPr/>
          <p:nvPr/>
        </p:nvSpPr>
        <p:spPr>
          <a:xfrm>
            <a:off x="4145927" y="4595426"/>
            <a:ext cx="4770858" cy="261610"/>
          </a:xfrm>
          <a:prstGeom prst="rect">
            <a:avLst/>
          </a:prstGeom>
        </p:spPr>
        <p:txBody>
          <a:bodyPr wrap="none">
            <a:spAutoFit/>
          </a:bodyPr>
          <a:lstStyle/>
          <a:p>
            <a:r>
              <a:rPr lang="en-US" sz="1100" i="1" dirty="0" smtClean="0">
                <a:solidFill>
                  <a:schemeClr val="bg1">
                    <a:lumMod val="50000"/>
                  </a:schemeClr>
                </a:solidFill>
                <a:latin typeface="Calibri" panose="020F0502020204030204" pitchFamily="34" charset="0"/>
              </a:rPr>
              <a:t>RN National Database and Physician National Database Benchmarking Groups </a:t>
            </a:r>
            <a:endParaRPr lang="en-US" sz="1100" i="1" dirty="0">
              <a:solidFill>
                <a:schemeClr val="bg1">
                  <a:lumMod val="50000"/>
                </a:schemeClr>
              </a:solidFill>
            </a:endParaRPr>
          </a:p>
        </p:txBody>
      </p:sp>
    </p:spTree>
    <p:extLst>
      <p:ext uri="{BB962C8B-B14F-4D97-AF65-F5344CB8AC3E}">
        <p14:creationId xmlns:p14="http://schemas.microsoft.com/office/powerpoint/2010/main" val="277971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0"/>
          <p:cNvSpPr>
            <a:spLocks noGrp="1"/>
          </p:cNvSpPr>
          <p:nvPr>
            <p:ph type="title"/>
          </p:nvPr>
        </p:nvSpPr>
        <p:spPr>
          <a:xfrm>
            <a:off x="236306" y="242902"/>
            <a:ext cx="8813917" cy="657861"/>
          </a:xfrm>
        </p:spPr>
        <p:txBody>
          <a:bodyPr/>
          <a:lstStyle/>
          <a:p>
            <a:r>
              <a:rPr lang="en-GB" sz="3200" b="0" dirty="0" smtClean="0"/>
              <a:t>Resources &amp; Teamwork</a:t>
            </a:r>
            <a:endParaRPr lang="en-GB" sz="2400" b="0" dirty="0">
              <a:solidFill>
                <a:srgbClr val="003CA5"/>
              </a:solidFill>
              <a:latin typeface="MFT Bristol" panose="02000000000000000000" pitchFamily="2" charset="0"/>
            </a:endParaRPr>
          </a:p>
        </p:txBody>
      </p:sp>
      <p:graphicFrame>
        <p:nvGraphicFramePr>
          <p:cNvPr id="5" name="Content Placeholder 4"/>
          <p:cNvGraphicFramePr>
            <a:graphicFrameLocks noGrp="1"/>
          </p:cNvGraphicFramePr>
          <p:nvPr>
            <p:ph idx="10"/>
            <p:extLst/>
          </p:nvPr>
        </p:nvGraphicFramePr>
        <p:xfrm>
          <a:off x="565265" y="1011765"/>
          <a:ext cx="8013471" cy="3119970"/>
        </p:xfrm>
        <a:graphic>
          <a:graphicData uri="http://schemas.openxmlformats.org/drawingml/2006/table">
            <a:tbl>
              <a:tblPr firstRow="1" bandRow="1">
                <a:tableStyleId>{6E25E649-3F16-4E02-A733-19D2CDBF48F0}</a:tableStyleId>
              </a:tblPr>
              <a:tblGrid>
                <a:gridCol w="4433440"/>
                <a:gridCol w="708280"/>
                <a:gridCol w="450723"/>
                <a:gridCol w="605257"/>
                <a:gridCol w="705558"/>
                <a:gridCol w="504956"/>
                <a:gridCol w="605257"/>
              </a:tblGrid>
              <a:tr h="382348">
                <a:tc>
                  <a:txBody>
                    <a:bodyPr/>
                    <a:lstStyle/>
                    <a:p>
                      <a:pPr algn="ctr" fontAlgn="b"/>
                      <a:r>
                        <a:rPr lang="en-US" sz="1300" u="none" strike="noStrike" dirty="0">
                          <a:effectLst/>
                        </a:rPr>
                        <a:t>Item</a:t>
                      </a:r>
                      <a:endParaRPr lang="en-US" sz="1300" b="1" i="0" u="none" strike="noStrike"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300" u="none" strike="noStrike" dirty="0" smtClean="0">
                          <a:effectLst/>
                        </a:rPr>
                        <a:t>% Favorable</a:t>
                      </a:r>
                      <a:endParaRPr lang="en-US" sz="1300" b="1" i="0" u="none" strike="noStrike" dirty="0">
                        <a:solidFill>
                          <a:schemeClr val="bg1"/>
                        </a:solidFill>
                        <a:effectLst/>
                        <a:latin typeface="Calibri" panose="020F0502020204030204" pitchFamily="34" charset="0"/>
                      </a:endParaRPr>
                    </a:p>
                  </a:txBody>
                  <a:tcPr marL="9525" marR="9525" marT="9525" marB="0" anchor="b">
                    <a:solidFill>
                      <a:srgbClr val="43A10F"/>
                    </a:solidFill>
                  </a:tcPr>
                </a:tc>
                <a:tc>
                  <a:txBody>
                    <a:bodyPr/>
                    <a:lstStyle/>
                    <a:p>
                      <a:pPr algn="ctr" fontAlgn="b"/>
                      <a:r>
                        <a:rPr lang="en-US" sz="1300" u="none" strike="noStrike" dirty="0">
                          <a:effectLst/>
                        </a:rPr>
                        <a:t>Score</a:t>
                      </a:r>
                      <a:endParaRPr lang="en-US" sz="1300" b="1" i="0" u="none" strike="noStrike" dirty="0">
                        <a:solidFill>
                          <a:schemeClr val="bg1"/>
                        </a:solidFill>
                        <a:effectLst/>
                        <a:latin typeface="Calibri" panose="020F0502020204030204" pitchFamily="34" charset="0"/>
                      </a:endParaRPr>
                    </a:p>
                  </a:txBody>
                  <a:tcPr marL="9525" marR="9525" marT="9525" marB="0" anchor="b">
                    <a:solidFill>
                      <a:srgbClr val="43A10F"/>
                    </a:solidFill>
                  </a:tcPr>
                </a:tc>
                <a:tc>
                  <a:txBody>
                    <a:bodyPr/>
                    <a:lstStyle/>
                    <a:p>
                      <a:pPr algn="ctr" fontAlgn="b"/>
                      <a:r>
                        <a:rPr lang="en-US" sz="1300" u="none" strike="noStrike" dirty="0" smtClean="0">
                          <a:effectLst/>
                        </a:rPr>
                        <a:t>%</a:t>
                      </a:r>
                      <a:r>
                        <a:rPr lang="en-US" sz="1300" u="none" strike="noStrike" dirty="0" err="1" smtClean="0">
                          <a:effectLst/>
                        </a:rPr>
                        <a:t>ile</a:t>
                      </a:r>
                      <a:endParaRPr lang="en-US" sz="1300" b="1" i="0" u="none" strike="noStrike" dirty="0">
                        <a:solidFill>
                          <a:schemeClr val="bg1"/>
                        </a:solidFill>
                        <a:effectLst/>
                        <a:latin typeface="Calibri" panose="020F0502020204030204" pitchFamily="34" charset="0"/>
                      </a:endParaRPr>
                    </a:p>
                  </a:txBody>
                  <a:tcPr marL="9525" marR="9525" marT="9525" marB="0" anchor="b">
                    <a:solidFill>
                      <a:srgbClr val="43A10F"/>
                    </a:solidFill>
                  </a:tcPr>
                </a:tc>
                <a:tc>
                  <a:txBody>
                    <a:bodyPr/>
                    <a:lstStyle/>
                    <a:p>
                      <a:pPr algn="ctr" fontAlgn="b"/>
                      <a:r>
                        <a:rPr lang="en-US" sz="1300" u="none" strike="noStrike" dirty="0">
                          <a:effectLst/>
                        </a:rPr>
                        <a:t>% Favorable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a:txBody>
                    <a:bodyPr/>
                    <a:lstStyle/>
                    <a:p>
                      <a:pPr algn="ctr" fontAlgn="b"/>
                      <a:r>
                        <a:rPr lang="en-US" sz="1300" u="none" strike="noStrike" dirty="0">
                          <a:effectLst/>
                        </a:rPr>
                        <a:t>Score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c>
                  <a:txBody>
                    <a:bodyPr/>
                    <a:lstStyle/>
                    <a:p>
                      <a:pPr algn="ctr" fontAlgn="b"/>
                      <a:r>
                        <a:rPr lang="en-US" sz="1300" b="1" i="0" u="none" strike="noStrike" dirty="0" smtClean="0">
                          <a:solidFill>
                            <a:schemeClr val="lt1"/>
                          </a:solidFill>
                          <a:effectLst/>
                          <a:latin typeface="+mn-lt"/>
                        </a:rPr>
                        <a:t>%</a:t>
                      </a:r>
                      <a:r>
                        <a:rPr lang="en-US" sz="1300" b="1" i="0" u="none" strike="noStrike" dirty="0" err="1" smtClean="0">
                          <a:solidFill>
                            <a:schemeClr val="lt1"/>
                          </a:solidFill>
                          <a:effectLst/>
                          <a:latin typeface="+mn-lt"/>
                        </a:rPr>
                        <a:t>ile</a:t>
                      </a:r>
                      <a:endParaRPr lang="en-US" sz="1300" b="1" i="0" u="none" strike="noStrike" dirty="0">
                        <a:solidFill>
                          <a:schemeClr val="bg1"/>
                        </a:solidFill>
                        <a:effectLst/>
                        <a:latin typeface="Calibri" panose="020F0502020204030204" pitchFamily="34" charset="0"/>
                      </a:endParaRPr>
                    </a:p>
                  </a:txBody>
                  <a:tcPr marL="9525" marR="9525" marT="9525" marB="0" anchor="b">
                    <a:solidFill>
                      <a:schemeClr val="bg1">
                        <a:lumMod val="65000"/>
                      </a:schemeClr>
                    </a:solidFill>
                  </a:tcPr>
                </a:tc>
              </a:tr>
              <a:tr h="326449">
                <a:tc>
                  <a:txBody>
                    <a:bodyPr/>
                    <a:lstStyle/>
                    <a:p>
                      <a:pPr algn="l" fontAlgn="b"/>
                      <a:r>
                        <a:rPr lang="en-US" sz="1300" u="none" strike="noStrike" dirty="0">
                          <a:effectLst/>
                        </a:rPr>
                        <a:t>My work </a:t>
                      </a:r>
                      <a:r>
                        <a:rPr lang="en-US" sz="1300" u="none" strike="noStrike" dirty="0" smtClean="0">
                          <a:effectLst/>
                        </a:rPr>
                        <a:t>unit/department </a:t>
                      </a:r>
                      <a:r>
                        <a:rPr lang="en-US" sz="1300" u="none" strike="noStrike" dirty="0">
                          <a:effectLst/>
                        </a:rPr>
                        <a:t>works well together.</a:t>
                      </a:r>
                      <a:endParaRPr lang="en-US" sz="13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85</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4.25</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44</a:t>
                      </a:r>
                    </a:p>
                  </a:txBody>
                  <a:tcPr marL="9525" marR="9525" marT="9525" marB="0" anchor="b"/>
                </a:tc>
                <a:tc>
                  <a:txBody>
                    <a:bodyPr/>
                    <a:lstStyle/>
                    <a:p>
                      <a:pPr algn="ctr" fontAlgn="b"/>
                      <a:r>
                        <a:rPr lang="en-US" sz="1300" u="none" strike="noStrike" dirty="0">
                          <a:effectLst/>
                        </a:rPr>
                        <a:t>85</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algn="ctr" fontAlgn="b"/>
                      <a:r>
                        <a:rPr lang="en-US" sz="1300" u="none" strike="noStrike" dirty="0">
                          <a:effectLst/>
                        </a:rPr>
                        <a:t>4.27</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marL="0" algn="ctr" defTabSz="457200" rtl="0" eaLnBrk="1" fontAlgn="b" latinLnBrk="0" hangingPunct="1"/>
                      <a:r>
                        <a:rPr lang="en-US" sz="1300" u="none" strike="noStrike" kern="1200" dirty="0">
                          <a:effectLst/>
                        </a:rPr>
                        <a:t>53</a:t>
                      </a:r>
                      <a:endParaRPr lang="en-US" sz="1300" b="0" i="0" u="none" strike="noStrike" kern="1200" dirty="0">
                        <a:solidFill>
                          <a:srgbClr val="000000"/>
                        </a:solidFill>
                        <a:effectLst/>
                        <a:latin typeface="Calibri" panose="020F0502020204030204" pitchFamily="34" charset="0"/>
                        <a:ea typeface="+mn-ea"/>
                        <a:cs typeface="+mn-cs"/>
                      </a:endParaRPr>
                    </a:p>
                  </a:txBody>
                  <a:tcPr marL="16933" marR="16933" marT="16933" marB="0" anchor="b"/>
                </a:tc>
              </a:tr>
              <a:tr h="204021">
                <a:tc>
                  <a:txBody>
                    <a:bodyPr/>
                    <a:lstStyle/>
                    <a:p>
                      <a:pPr algn="l" fontAlgn="b"/>
                      <a:r>
                        <a:rPr lang="en-US" sz="1300" u="none" strike="noStrike" dirty="0">
                          <a:effectLst/>
                        </a:rPr>
                        <a:t>There is effective teamwork between physicians, ACPs, and nurses at this entity.</a:t>
                      </a:r>
                      <a:endParaRPr lang="en-US" sz="13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76</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3.95</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65</a:t>
                      </a:r>
                    </a:p>
                  </a:txBody>
                  <a:tcPr marL="9525" marR="9525" marT="9525" marB="0" anchor="b"/>
                </a:tc>
                <a:tc>
                  <a:txBody>
                    <a:bodyPr/>
                    <a:lstStyle/>
                    <a:p>
                      <a:pPr algn="ctr" fontAlgn="b"/>
                      <a:r>
                        <a:rPr lang="en-US" sz="1300" u="none" strike="noStrike" dirty="0">
                          <a:effectLst/>
                        </a:rPr>
                        <a:t>88</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algn="ctr" fontAlgn="b"/>
                      <a:r>
                        <a:rPr lang="en-US" sz="1300" u="none" strike="noStrike" dirty="0">
                          <a:effectLst/>
                        </a:rPr>
                        <a:t>4.31</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marL="0" algn="ctr" defTabSz="457200" rtl="0" eaLnBrk="1" fontAlgn="b" latinLnBrk="0" hangingPunct="1"/>
                      <a:r>
                        <a:rPr lang="en-US" sz="1300" u="none" strike="noStrike" kern="1200" dirty="0">
                          <a:effectLst/>
                        </a:rPr>
                        <a:t>67</a:t>
                      </a:r>
                      <a:endParaRPr lang="en-US" sz="1300" b="0" i="0" u="none" strike="noStrike" kern="1200" dirty="0">
                        <a:solidFill>
                          <a:srgbClr val="000000"/>
                        </a:solidFill>
                        <a:effectLst/>
                        <a:latin typeface="Calibri" panose="020F0502020204030204" pitchFamily="34" charset="0"/>
                        <a:ea typeface="+mn-ea"/>
                        <a:cs typeface="+mn-cs"/>
                      </a:endParaRPr>
                    </a:p>
                  </a:txBody>
                  <a:tcPr marL="16933" marR="16933" marT="16933" marB="0" anchor="b"/>
                </a:tc>
              </a:tr>
              <a:tr h="382348">
                <a:tc>
                  <a:txBody>
                    <a:bodyPr/>
                    <a:lstStyle/>
                    <a:p>
                      <a:pPr algn="l" fontAlgn="b"/>
                      <a:r>
                        <a:rPr lang="en-US" sz="1300" u="none" strike="noStrike" dirty="0">
                          <a:effectLst/>
                        </a:rPr>
                        <a:t>Different work </a:t>
                      </a:r>
                      <a:r>
                        <a:rPr lang="en-US" sz="1300" u="none" strike="noStrike" dirty="0" smtClean="0">
                          <a:effectLst/>
                        </a:rPr>
                        <a:t>units/departments </a:t>
                      </a:r>
                      <a:r>
                        <a:rPr lang="en-US" sz="1300" u="none" strike="noStrike" dirty="0">
                          <a:effectLst/>
                        </a:rPr>
                        <a:t>work well together in this entity.</a:t>
                      </a:r>
                      <a:endParaRPr lang="en-US" sz="13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67</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3.79</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79</a:t>
                      </a:r>
                    </a:p>
                  </a:txBody>
                  <a:tcPr marL="9525" marR="9525" marT="9525" marB="0" anchor="b"/>
                </a:tc>
                <a:tc>
                  <a:txBody>
                    <a:bodyPr/>
                    <a:lstStyle/>
                    <a:p>
                      <a:pPr algn="ctr" fontAlgn="b"/>
                      <a:r>
                        <a:rPr lang="en-US" sz="1300" b="0" i="0" u="none" strike="noStrike" dirty="0" smtClean="0">
                          <a:solidFill>
                            <a:schemeClr val="dk1"/>
                          </a:solidFill>
                          <a:effectLst/>
                          <a:latin typeface="+mn-lt"/>
                        </a:rPr>
                        <a:t>73</a:t>
                      </a:r>
                      <a:endParaRPr lang="en-US" sz="13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300" b="0" i="0" u="none" strike="noStrike" dirty="0" smtClean="0">
                          <a:solidFill>
                            <a:schemeClr val="dk1"/>
                          </a:solidFill>
                          <a:effectLst/>
                          <a:latin typeface="+mn-lt"/>
                        </a:rPr>
                        <a:t>3.91</a:t>
                      </a:r>
                      <a:endParaRPr lang="en-US" sz="13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300" b="0" i="0" u="none" strike="noStrike" dirty="0" smtClean="0">
                          <a:solidFill>
                            <a:schemeClr val="dk1"/>
                          </a:solidFill>
                          <a:effectLst/>
                          <a:latin typeface="+mn-lt"/>
                        </a:rPr>
                        <a:t>55</a:t>
                      </a:r>
                      <a:endParaRPr lang="en-US" sz="1300" b="0" i="0" u="none" strike="noStrike" dirty="0">
                        <a:solidFill>
                          <a:schemeClr val="tx1"/>
                        </a:solidFill>
                        <a:effectLst/>
                        <a:latin typeface="Calibri" panose="020F0502020204030204" pitchFamily="34" charset="0"/>
                      </a:endParaRPr>
                    </a:p>
                  </a:txBody>
                  <a:tcPr marL="9525" marR="9525" marT="9525" marB="0" anchor="b"/>
                </a:tc>
              </a:tr>
              <a:tr h="382348">
                <a:tc>
                  <a:txBody>
                    <a:bodyPr/>
                    <a:lstStyle/>
                    <a:p>
                      <a:pPr algn="l" fontAlgn="b"/>
                      <a:r>
                        <a:rPr lang="en-US" sz="1300" u="none" strike="noStrike" dirty="0">
                          <a:effectLst/>
                        </a:rPr>
                        <a:t>Communication between physicians, ACPs, nurses, and other medical personnel is good in this organization.</a:t>
                      </a:r>
                      <a:endParaRPr lang="en-US" sz="13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67</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3.72</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44</a:t>
                      </a:r>
                    </a:p>
                  </a:txBody>
                  <a:tcPr marL="9525" marR="9525" marT="9525" marB="0" anchor="b"/>
                </a:tc>
                <a:tc>
                  <a:txBody>
                    <a:bodyPr/>
                    <a:lstStyle/>
                    <a:p>
                      <a:pPr algn="ctr" fontAlgn="b"/>
                      <a:r>
                        <a:rPr lang="en-US" sz="1300" u="none" strike="noStrike" dirty="0">
                          <a:effectLst/>
                        </a:rPr>
                        <a:t>79</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algn="ctr" fontAlgn="b"/>
                      <a:r>
                        <a:rPr lang="en-US" sz="1300" u="none" strike="noStrike" dirty="0">
                          <a:effectLst/>
                        </a:rPr>
                        <a:t>4.01</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marL="0" algn="ctr" defTabSz="457200" rtl="0" eaLnBrk="1" fontAlgn="b" latinLnBrk="0" hangingPunct="1"/>
                      <a:r>
                        <a:rPr lang="en-US" sz="1300" u="none" strike="noStrike" kern="1200" dirty="0">
                          <a:effectLst/>
                        </a:rPr>
                        <a:t>66</a:t>
                      </a:r>
                      <a:endParaRPr lang="en-US" sz="1300" b="0" i="0" u="none" strike="noStrike" kern="1200" dirty="0">
                        <a:solidFill>
                          <a:srgbClr val="000000"/>
                        </a:solidFill>
                        <a:effectLst/>
                        <a:latin typeface="Calibri" panose="020F0502020204030204" pitchFamily="34" charset="0"/>
                        <a:ea typeface="+mn-ea"/>
                        <a:cs typeface="+mn-cs"/>
                      </a:endParaRPr>
                    </a:p>
                  </a:txBody>
                  <a:tcPr marL="16933" marR="16933" marT="16933" marB="0" anchor="b"/>
                </a:tc>
              </a:tr>
              <a:tr h="382348">
                <a:tc>
                  <a:txBody>
                    <a:bodyPr/>
                    <a:lstStyle/>
                    <a:p>
                      <a:pPr algn="l" fontAlgn="b"/>
                      <a:r>
                        <a:rPr lang="en-US" sz="1300" u="none" strike="noStrike">
                          <a:effectLst/>
                        </a:rPr>
                        <a:t>Communication between work units is effective in this organization.</a:t>
                      </a:r>
                      <a:endParaRPr lang="en-US" sz="13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63</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3.65</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71</a:t>
                      </a:r>
                    </a:p>
                  </a:txBody>
                  <a:tcPr marL="9525" marR="9525" marT="9525" marB="0" anchor="b"/>
                </a:tc>
                <a:tc>
                  <a:txBody>
                    <a:bodyPr/>
                    <a:lstStyle/>
                    <a:p>
                      <a:pPr algn="ctr" fontAlgn="b"/>
                      <a:r>
                        <a:rPr lang="en-US" sz="1300" u="none" strike="noStrike" dirty="0">
                          <a:effectLst/>
                        </a:rPr>
                        <a:t>68</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algn="ctr" fontAlgn="b"/>
                      <a:r>
                        <a:rPr lang="en-US" sz="1300" u="none" strike="noStrike" dirty="0">
                          <a:effectLst/>
                        </a:rPr>
                        <a:t>3.78</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marL="0" algn="ctr" defTabSz="457200" rtl="0" eaLnBrk="1" fontAlgn="b" latinLnBrk="0" hangingPunct="1"/>
                      <a:r>
                        <a:rPr lang="en-US" sz="1300" u="none" strike="noStrike" kern="1200" dirty="0">
                          <a:effectLst/>
                        </a:rPr>
                        <a:t>57</a:t>
                      </a:r>
                      <a:endParaRPr lang="en-US" sz="1300" b="0" i="0" u="none" strike="noStrike" kern="1200" dirty="0">
                        <a:solidFill>
                          <a:srgbClr val="000000"/>
                        </a:solidFill>
                        <a:effectLst/>
                        <a:latin typeface="Calibri" panose="020F0502020204030204" pitchFamily="34" charset="0"/>
                        <a:ea typeface="+mn-ea"/>
                        <a:cs typeface="+mn-cs"/>
                      </a:endParaRPr>
                    </a:p>
                  </a:txBody>
                  <a:tcPr marL="16933" marR="16933" marT="16933" marB="0" anchor="b"/>
                </a:tc>
              </a:tr>
              <a:tr h="382348">
                <a:tc>
                  <a:txBody>
                    <a:bodyPr/>
                    <a:lstStyle/>
                    <a:p>
                      <a:pPr algn="l" fontAlgn="b"/>
                      <a:r>
                        <a:rPr lang="en-US" sz="1300" u="none" strike="noStrike">
                          <a:effectLst/>
                        </a:rPr>
                        <a:t>The amount of job stress I feel is reasonable.</a:t>
                      </a:r>
                      <a:endParaRPr lang="en-US" sz="1300" b="0" i="0" u="none" strike="noStrike">
                        <a:solidFill>
                          <a:schemeClr val="tx1"/>
                        </a:solidFill>
                        <a:effectLst/>
                        <a:latin typeface="Calibri" panose="020F0502020204030204" pitchFamily="34" charset="0"/>
                      </a:endParaRP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55</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3.34</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29</a:t>
                      </a:r>
                    </a:p>
                  </a:txBody>
                  <a:tcPr marL="9525" marR="9525" marT="9525" marB="0" anchor="b"/>
                </a:tc>
                <a:tc>
                  <a:txBody>
                    <a:bodyPr/>
                    <a:lstStyle/>
                    <a:p>
                      <a:pPr algn="ctr" fontAlgn="b"/>
                      <a:r>
                        <a:rPr lang="en-US" sz="1300" u="none" strike="noStrike" dirty="0">
                          <a:effectLst/>
                        </a:rPr>
                        <a:t>56</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algn="ctr" fontAlgn="b"/>
                      <a:r>
                        <a:rPr lang="en-US" sz="1300" u="none" strike="noStrike" dirty="0">
                          <a:effectLst/>
                        </a:rPr>
                        <a:t>3.42</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marL="0" algn="ctr" defTabSz="457200" rtl="0" eaLnBrk="1" fontAlgn="b" latinLnBrk="0" hangingPunct="1"/>
                      <a:r>
                        <a:rPr lang="en-US" sz="1300" u="none" strike="noStrike" kern="1200" dirty="0">
                          <a:effectLst/>
                        </a:rPr>
                        <a:t>40</a:t>
                      </a:r>
                      <a:endParaRPr lang="en-US" sz="1300" b="0" i="0" u="none" strike="noStrike" kern="1200" dirty="0">
                        <a:solidFill>
                          <a:srgbClr val="000000"/>
                        </a:solidFill>
                        <a:effectLst/>
                        <a:latin typeface="Calibri" panose="020F0502020204030204" pitchFamily="34" charset="0"/>
                        <a:ea typeface="+mn-ea"/>
                        <a:cs typeface="+mn-cs"/>
                      </a:endParaRPr>
                    </a:p>
                  </a:txBody>
                  <a:tcPr marL="16933" marR="16933" marT="16933" marB="0" anchor="b"/>
                </a:tc>
              </a:tr>
              <a:tr h="382348">
                <a:tc>
                  <a:txBody>
                    <a:bodyPr/>
                    <a:lstStyle/>
                    <a:p>
                      <a:pPr algn="l" fontAlgn="b"/>
                      <a:r>
                        <a:rPr lang="en-US" sz="1300" u="none" strike="noStrike" dirty="0">
                          <a:effectLst/>
                        </a:rPr>
                        <a:t>My work unit is adequately staffed.</a:t>
                      </a:r>
                      <a:endParaRPr lang="en-US" sz="13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50</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3.24</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55</a:t>
                      </a:r>
                    </a:p>
                  </a:txBody>
                  <a:tcPr marL="9525" marR="9525" marT="9525" marB="0" anchor="b"/>
                </a:tc>
                <a:tc>
                  <a:txBody>
                    <a:bodyPr/>
                    <a:lstStyle/>
                    <a:p>
                      <a:pPr algn="ctr" fontAlgn="b"/>
                      <a:r>
                        <a:rPr lang="en-US" sz="1300" u="none" strike="noStrike" dirty="0">
                          <a:effectLst/>
                        </a:rPr>
                        <a:t>50</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algn="ctr" fontAlgn="b"/>
                      <a:r>
                        <a:rPr lang="en-US" sz="1300" u="none" strike="noStrike" dirty="0">
                          <a:effectLst/>
                        </a:rPr>
                        <a:t>3.28</a:t>
                      </a:r>
                      <a:endParaRPr lang="en-US" sz="1300" b="0" i="0" u="none" strike="noStrike" dirty="0">
                        <a:solidFill>
                          <a:srgbClr val="000000"/>
                        </a:solidFill>
                        <a:effectLst/>
                        <a:latin typeface="Calibri" panose="020F0502020204030204" pitchFamily="34" charset="0"/>
                      </a:endParaRPr>
                    </a:p>
                  </a:txBody>
                  <a:tcPr marL="16933" marR="16933" marT="16933" marB="0" anchor="b"/>
                </a:tc>
                <a:tc>
                  <a:txBody>
                    <a:bodyPr/>
                    <a:lstStyle/>
                    <a:p>
                      <a:pPr marL="0" algn="ctr" defTabSz="457200" rtl="0" eaLnBrk="1" fontAlgn="b" latinLnBrk="0" hangingPunct="1"/>
                      <a:r>
                        <a:rPr lang="en-US" sz="1300" u="none" strike="noStrike" kern="1200" dirty="0">
                          <a:effectLst/>
                        </a:rPr>
                        <a:t>42</a:t>
                      </a:r>
                      <a:endParaRPr lang="en-US" sz="1300" b="0" i="0" u="none" strike="noStrike" kern="1200" dirty="0">
                        <a:solidFill>
                          <a:srgbClr val="000000"/>
                        </a:solidFill>
                        <a:effectLst/>
                        <a:latin typeface="Calibri" panose="020F0502020204030204" pitchFamily="34" charset="0"/>
                        <a:ea typeface="+mn-ea"/>
                        <a:cs typeface="+mn-cs"/>
                      </a:endParaRPr>
                    </a:p>
                  </a:txBody>
                  <a:tcPr marL="16933" marR="16933" marT="16933" marB="0" anchor="b"/>
                </a:tc>
              </a:tr>
            </a:tbl>
          </a:graphicData>
        </a:graphic>
      </p:graphicFrame>
      <p:sp>
        <p:nvSpPr>
          <p:cNvPr id="2" name="TextBox 1"/>
          <p:cNvSpPr txBox="1"/>
          <p:nvPr/>
        </p:nvSpPr>
        <p:spPr>
          <a:xfrm>
            <a:off x="5731528" y="970521"/>
            <a:ext cx="436515" cy="261610"/>
          </a:xfrm>
          <a:prstGeom prst="rect">
            <a:avLst/>
          </a:prstGeom>
          <a:noFill/>
        </p:spPr>
        <p:txBody>
          <a:bodyPr wrap="square" rtlCol="0">
            <a:spAutoFit/>
          </a:bodyPr>
          <a:lstStyle/>
          <a:p>
            <a:r>
              <a:rPr lang="en-US" sz="1100" b="1" dirty="0" smtClean="0"/>
              <a:t>RN</a:t>
            </a:r>
            <a:endParaRPr lang="en-US" sz="1100" b="1" dirty="0"/>
          </a:p>
        </p:txBody>
      </p:sp>
      <p:sp>
        <p:nvSpPr>
          <p:cNvPr id="8" name="TextBox 7"/>
          <p:cNvSpPr txBox="1"/>
          <p:nvPr/>
        </p:nvSpPr>
        <p:spPr>
          <a:xfrm>
            <a:off x="7401219" y="970521"/>
            <a:ext cx="732688" cy="261610"/>
          </a:xfrm>
          <a:prstGeom prst="rect">
            <a:avLst/>
          </a:prstGeom>
          <a:noFill/>
        </p:spPr>
        <p:txBody>
          <a:bodyPr wrap="square" rtlCol="0">
            <a:spAutoFit/>
          </a:bodyPr>
          <a:lstStyle/>
          <a:p>
            <a:r>
              <a:rPr lang="en-US" sz="1100" b="1" dirty="0" smtClean="0"/>
              <a:t>Physician</a:t>
            </a:r>
            <a:endParaRPr lang="en-US" sz="1100" b="1" dirty="0"/>
          </a:p>
        </p:txBody>
      </p:sp>
      <p:sp>
        <p:nvSpPr>
          <p:cNvPr id="6" name="Rectangle 5"/>
          <p:cNvSpPr/>
          <p:nvPr/>
        </p:nvSpPr>
        <p:spPr>
          <a:xfrm>
            <a:off x="4145927" y="4595426"/>
            <a:ext cx="4770858" cy="261610"/>
          </a:xfrm>
          <a:prstGeom prst="rect">
            <a:avLst/>
          </a:prstGeom>
        </p:spPr>
        <p:txBody>
          <a:bodyPr wrap="none">
            <a:spAutoFit/>
          </a:bodyPr>
          <a:lstStyle/>
          <a:p>
            <a:r>
              <a:rPr lang="en-US" sz="1100" i="1" dirty="0" smtClean="0">
                <a:solidFill>
                  <a:schemeClr val="bg1">
                    <a:lumMod val="50000"/>
                  </a:schemeClr>
                </a:solidFill>
                <a:latin typeface="Calibri" panose="020F0502020204030204" pitchFamily="34" charset="0"/>
              </a:rPr>
              <a:t>RN National Database and Physician National Database Benchmarking Groups </a:t>
            </a:r>
            <a:endParaRPr lang="en-US" sz="1100" i="1" dirty="0">
              <a:solidFill>
                <a:schemeClr val="bg1">
                  <a:lumMod val="50000"/>
                </a:schemeClr>
              </a:solidFill>
            </a:endParaRPr>
          </a:p>
        </p:txBody>
      </p:sp>
    </p:spTree>
    <p:extLst>
      <p:ext uri="{BB962C8B-B14F-4D97-AF65-F5344CB8AC3E}">
        <p14:creationId xmlns:p14="http://schemas.microsoft.com/office/powerpoint/2010/main" val="34871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 b="15797"/>
          <a:stretch/>
        </p:blipFill>
        <p:spPr>
          <a:xfrm>
            <a:off x="0" y="-16625"/>
            <a:ext cx="9135879" cy="4330931"/>
          </a:xfrm>
          <a:prstGeom prst="rect">
            <a:avLst/>
          </a:prstGeom>
        </p:spPr>
      </p:pic>
      <p:sp>
        <p:nvSpPr>
          <p:cNvPr id="4" name="Right Triangle 3"/>
          <p:cNvSpPr/>
          <p:nvPr/>
        </p:nvSpPr>
        <p:spPr>
          <a:xfrm>
            <a:off x="0" y="3391593"/>
            <a:ext cx="1238596" cy="1296785"/>
          </a:xfrm>
          <a:prstGeom prst="rtTriangl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76887" t="87111"/>
          <a:stretch/>
        </p:blipFill>
        <p:spPr>
          <a:xfrm>
            <a:off x="7024255" y="4480560"/>
            <a:ext cx="2111624" cy="662940"/>
          </a:xfrm>
          <a:prstGeom prst="rect">
            <a:avLst/>
          </a:prstGeom>
        </p:spPr>
      </p:pic>
      <p:sp>
        <p:nvSpPr>
          <p:cNvPr id="8" name="Title 4"/>
          <p:cNvSpPr txBox="1">
            <a:spLocks/>
          </p:cNvSpPr>
          <p:nvPr/>
        </p:nvSpPr>
        <p:spPr>
          <a:xfrm>
            <a:off x="477486" y="1484591"/>
            <a:ext cx="8274627" cy="1328498"/>
          </a:xfrm>
          <a:prstGeom prst="rect">
            <a:avLst/>
          </a:prstGeom>
        </p:spPr>
        <p:txBody>
          <a:bodyPr/>
          <a:lstStyle>
            <a:lvl1pPr algn="ctr" defTabSz="457200" rtl="0" eaLnBrk="1" latinLnBrk="0" hangingPunct="1">
              <a:spcBef>
                <a:spcPct val="0"/>
              </a:spcBef>
              <a:buNone/>
              <a:defRPr sz="4200" kern="1200">
                <a:solidFill>
                  <a:schemeClr val="tx1"/>
                </a:solidFill>
                <a:latin typeface="+mj-lt"/>
                <a:ea typeface="+mj-ea"/>
                <a:cs typeface="+mj-cs"/>
              </a:defRPr>
            </a:lvl1pPr>
          </a:lstStyle>
          <a:p>
            <a:pPr algn="l"/>
            <a:r>
              <a:rPr lang="en-US" sz="3600" b="1" dirty="0" smtClean="0">
                <a:solidFill>
                  <a:schemeClr val="bg1"/>
                </a:solidFill>
              </a:rPr>
              <a:t>Culture of Safety</a:t>
            </a:r>
            <a:endParaRPr lang="en-US" sz="3600" b="1" dirty="0">
              <a:solidFill>
                <a:schemeClr val="bg1"/>
              </a:solidFill>
            </a:endParaRPr>
          </a:p>
          <a:p>
            <a:pPr algn="l"/>
            <a:r>
              <a:rPr lang="en-US" sz="3200" b="1" dirty="0" smtClean="0">
                <a:solidFill>
                  <a:schemeClr val="accent2">
                    <a:lumMod val="60000"/>
                    <a:lumOff val="40000"/>
                  </a:schemeClr>
                </a:solidFill>
                <a:latin typeface="Segoe Print" panose="02000600000000000000" pitchFamily="2" charset="0"/>
              </a:rPr>
              <a:t>2019 Entity Comparisons</a:t>
            </a:r>
            <a:endParaRPr lang="en-US" sz="3200" b="1" dirty="0">
              <a:solidFill>
                <a:schemeClr val="accent2">
                  <a:lumMod val="60000"/>
                  <a:lumOff val="40000"/>
                </a:schemeClr>
              </a:solidFill>
              <a:latin typeface="Segoe Print" panose="02000600000000000000" pitchFamily="2" charset="0"/>
            </a:endParaRPr>
          </a:p>
        </p:txBody>
      </p:sp>
      <p:sp>
        <p:nvSpPr>
          <p:cNvPr id="2" name="AutoShape 6" descr="Image result for partnership icon 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Image result for partnership icon 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0" descr="Image result for partnership icon 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81748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633046" y="2262553"/>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09599" y="2028098"/>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Chart 8"/>
          <p:cNvGraphicFramePr>
            <a:graphicFrameLocks/>
          </p:cNvGraphicFramePr>
          <p:nvPr>
            <p:extLst>
              <p:ext uri="{D42A27DB-BD31-4B8C-83A1-F6EECF244321}">
                <p14:modId xmlns:p14="http://schemas.microsoft.com/office/powerpoint/2010/main" val="3264556410"/>
              </p:ext>
            </p:extLst>
          </p:nvPr>
        </p:nvGraphicFramePr>
        <p:xfrm>
          <a:off x="293076" y="800885"/>
          <a:ext cx="8557846" cy="35835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p:cNvGraphicFramePr>
            <a:graphicFrameLocks noGrp="1"/>
          </p:cNvGraphicFramePr>
          <p:nvPr>
            <p:extLst>
              <p:ext uri="{D42A27DB-BD31-4B8C-83A1-F6EECF244321}">
                <p14:modId xmlns:p14="http://schemas.microsoft.com/office/powerpoint/2010/main" val="531847325"/>
              </p:ext>
            </p:extLst>
          </p:nvPr>
        </p:nvGraphicFramePr>
        <p:xfrm>
          <a:off x="2108200" y="4384431"/>
          <a:ext cx="5232400" cy="419100"/>
        </p:xfrm>
        <a:graphic>
          <a:graphicData uri="http://schemas.openxmlformats.org/drawingml/2006/table">
            <a:tbl>
              <a:tblPr/>
              <a:tblGrid>
                <a:gridCol w="1676400"/>
                <a:gridCol w="1778000"/>
                <a:gridCol w="1778000"/>
              </a:tblGrid>
              <a:tr h="209550">
                <a:tc>
                  <a:txBody>
                    <a:bodyPr/>
                    <a:lstStyle/>
                    <a:p>
                      <a:pPr algn="l" fontAlgn="ctr"/>
                      <a:endParaRPr lang="en-US" sz="1200" b="1" i="1" u="none" strike="noStrike" dirty="0">
                        <a:solidFill>
                          <a:srgbClr val="0070C0"/>
                        </a:solidFill>
                        <a:effectLst/>
                        <a:latin typeface="Calibri" panose="020F0502020204030204" pitchFamily="34" charset="0"/>
                      </a:endParaRPr>
                    </a:p>
                  </a:txBody>
                  <a:tcPr marL="9525" marR="9525" marT="9525" marB="0" anchor="ctr">
                    <a:lnL>
                      <a:noFill/>
                    </a:lnL>
                    <a:lnR w="6350" cap="flat" cmpd="sng" algn="ctr">
                      <a:solidFill>
                        <a:srgbClr val="808080"/>
                      </a:solidFill>
                      <a:prstDash val="solid"/>
                      <a:round/>
                      <a:headEnd type="none" w="med" len="med"/>
                      <a:tailEnd type="none" w="med" len="med"/>
                    </a:lnR>
                    <a:lnT>
                      <a:noFill/>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a:solidFill>
                            <a:srgbClr val="FFFFFF"/>
                          </a:solidFill>
                          <a:effectLst/>
                          <a:latin typeface="Calibri" panose="020F0502020204030204" pitchFamily="34" charset="0"/>
                        </a:rPr>
                        <a:t>Northwell Health</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70C0"/>
                    </a:solidFill>
                  </a:tcPr>
                </a:tc>
                <a:tc>
                  <a:txBody>
                    <a:bodyPr/>
                    <a:lstStyle/>
                    <a:p>
                      <a:pPr algn="ctr" fontAlgn="ctr"/>
                      <a:r>
                        <a:rPr lang="en-US" sz="1200" b="0" i="0" u="none" strike="noStrike">
                          <a:solidFill>
                            <a:srgbClr val="000000"/>
                          </a:solidFill>
                          <a:effectLst/>
                          <a:latin typeface="Calibri" panose="020F0502020204030204" pitchFamily="34" charset="0"/>
                        </a:rPr>
                        <a:t>National Healthcare Score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00"/>
                    </a:solidFill>
                  </a:tcPr>
                </a:tc>
              </a:tr>
              <a:tr h="209550">
                <a:tc>
                  <a:txBody>
                    <a:bodyPr/>
                    <a:lstStyle/>
                    <a:p>
                      <a:pPr algn="l" fontAlgn="ctr"/>
                      <a:r>
                        <a:rPr lang="en-US" sz="1200" b="1" i="1" u="none" strike="noStrike" dirty="0" smtClean="0">
                          <a:solidFill>
                            <a:srgbClr val="0070C0"/>
                          </a:solidFill>
                          <a:effectLst/>
                          <a:latin typeface="Calibri" panose="020F0502020204030204" pitchFamily="34" charset="0"/>
                        </a:rPr>
                        <a:t>Overall</a:t>
                      </a:r>
                      <a:r>
                        <a:rPr lang="en-US" sz="1200" b="1" i="1" u="none" strike="noStrike" baseline="0" dirty="0" smtClean="0">
                          <a:solidFill>
                            <a:srgbClr val="0070C0"/>
                          </a:solidFill>
                          <a:effectLst/>
                          <a:latin typeface="Calibri" panose="020F0502020204030204" pitchFamily="34" charset="0"/>
                        </a:rPr>
                        <a:t> Safety Score</a:t>
                      </a:r>
                      <a:endParaRPr lang="en-US" sz="1200" b="1" i="1" u="none" strike="noStrike" dirty="0">
                        <a:solidFill>
                          <a:srgbClr val="0070C0"/>
                        </a:solidFill>
                        <a:effectLst/>
                        <a:latin typeface="Calibri" panose="020F0502020204030204" pitchFamily="34" charset="0"/>
                      </a:endParaRP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panose="020F0502020204030204" pitchFamily="34" charset="0"/>
                        </a:rPr>
                        <a:t>4.09</a:t>
                      </a:r>
                      <a:endParaRPr lang="en-US"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dirty="0" smtClean="0">
                          <a:solidFill>
                            <a:srgbClr val="000000"/>
                          </a:solidFill>
                          <a:effectLst/>
                          <a:latin typeface="Calibri" panose="020F0502020204030204" pitchFamily="34" charset="0"/>
                        </a:rPr>
                        <a:t>4.00</a:t>
                      </a:r>
                      <a:endParaRPr lang="en-US"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sp>
        <p:nvSpPr>
          <p:cNvPr id="7" name="Title 10"/>
          <p:cNvSpPr txBox="1">
            <a:spLocks/>
          </p:cNvSpPr>
          <p:nvPr/>
        </p:nvSpPr>
        <p:spPr>
          <a:xfrm>
            <a:off x="163177" y="14302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smtClean="0">
                <a:solidFill>
                  <a:srgbClr val="003CA5"/>
                </a:solidFill>
                <a:latin typeface="Segoe Print" panose="02000600000000000000" pitchFamily="2" charset="0"/>
              </a:rPr>
              <a:t>Overall Safety Score</a:t>
            </a:r>
            <a:endParaRPr lang="en-GB" sz="2000" dirty="0">
              <a:solidFill>
                <a:srgbClr val="003CA5"/>
              </a:solidFill>
              <a:latin typeface="Segoe Print" panose="02000600000000000000" pitchFamily="2" charset="0"/>
            </a:endParaRPr>
          </a:p>
        </p:txBody>
      </p:sp>
    </p:spTree>
    <p:extLst>
      <p:ext uri="{BB962C8B-B14F-4D97-AF65-F5344CB8AC3E}">
        <p14:creationId xmlns:p14="http://schemas.microsoft.com/office/powerpoint/2010/main" val="41233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V="1">
            <a:off x="633046" y="1969478"/>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79939" y="1746742"/>
            <a:ext cx="8124092" cy="11723"/>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Chart 4"/>
          <p:cNvGraphicFramePr>
            <a:graphicFrameLocks/>
          </p:cNvGraphicFramePr>
          <p:nvPr>
            <p:extLst>
              <p:ext uri="{D42A27DB-BD31-4B8C-83A1-F6EECF244321}">
                <p14:modId xmlns:p14="http://schemas.microsoft.com/office/powerpoint/2010/main" val="3675485790"/>
              </p:ext>
            </p:extLst>
          </p:nvPr>
        </p:nvGraphicFramePr>
        <p:xfrm>
          <a:off x="222738" y="609601"/>
          <a:ext cx="8663354" cy="37748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608065035"/>
              </p:ext>
            </p:extLst>
          </p:nvPr>
        </p:nvGraphicFramePr>
        <p:xfrm>
          <a:off x="1938215" y="4384431"/>
          <a:ext cx="5232400" cy="419100"/>
        </p:xfrm>
        <a:graphic>
          <a:graphicData uri="http://schemas.openxmlformats.org/drawingml/2006/table">
            <a:tbl>
              <a:tblPr/>
              <a:tblGrid>
                <a:gridCol w="1676400"/>
                <a:gridCol w="1778000"/>
                <a:gridCol w="1778000"/>
              </a:tblGrid>
              <a:tr h="209550">
                <a:tc>
                  <a:txBody>
                    <a:bodyPr/>
                    <a:lstStyle/>
                    <a:p>
                      <a:pPr algn="l" fontAlgn="ctr"/>
                      <a:endParaRPr lang="en-US" sz="1200" b="1" i="1" u="none" strike="noStrike">
                        <a:solidFill>
                          <a:srgbClr val="0070C0"/>
                        </a:solidFill>
                        <a:effectLst/>
                        <a:latin typeface="Calibri" panose="020F0502020204030204" pitchFamily="34" charset="0"/>
                      </a:endParaRPr>
                    </a:p>
                  </a:txBody>
                  <a:tcPr marL="9525" marR="9525" marT="9525" marB="0" anchor="ctr">
                    <a:lnL>
                      <a:noFill/>
                    </a:lnL>
                    <a:lnR w="6350" cap="flat" cmpd="sng" algn="ctr">
                      <a:solidFill>
                        <a:srgbClr val="808080"/>
                      </a:solidFill>
                      <a:prstDash val="solid"/>
                      <a:round/>
                      <a:headEnd type="none" w="med" len="med"/>
                      <a:tailEnd type="none" w="med" len="med"/>
                    </a:lnR>
                    <a:lnT>
                      <a:noFill/>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a:solidFill>
                            <a:srgbClr val="FFFFFF"/>
                          </a:solidFill>
                          <a:effectLst/>
                          <a:latin typeface="Calibri" panose="020F0502020204030204" pitchFamily="34" charset="0"/>
                        </a:rPr>
                        <a:t>Northwell Health</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70C0"/>
                    </a:solidFill>
                  </a:tcPr>
                </a:tc>
                <a:tc>
                  <a:txBody>
                    <a:bodyPr/>
                    <a:lstStyle/>
                    <a:p>
                      <a:pPr algn="ctr" fontAlgn="ctr"/>
                      <a:r>
                        <a:rPr lang="en-US" sz="1200" b="0" i="0" u="none" strike="noStrike">
                          <a:solidFill>
                            <a:srgbClr val="000000"/>
                          </a:solidFill>
                          <a:effectLst/>
                          <a:latin typeface="Calibri" panose="020F0502020204030204" pitchFamily="34" charset="0"/>
                        </a:rPr>
                        <a:t>National Healthcare Score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00"/>
                    </a:solidFill>
                  </a:tcPr>
                </a:tc>
              </a:tr>
              <a:tr h="209550">
                <a:tc>
                  <a:txBody>
                    <a:bodyPr/>
                    <a:lstStyle/>
                    <a:p>
                      <a:pPr algn="l" fontAlgn="ctr"/>
                      <a:r>
                        <a:rPr lang="en-US" sz="1200" b="1" i="1" u="none" strike="noStrike">
                          <a:solidFill>
                            <a:srgbClr val="0070C0"/>
                          </a:solidFill>
                          <a:effectLst/>
                          <a:latin typeface="Calibri" panose="020F0502020204030204" pitchFamily="34" charset="0"/>
                        </a:rPr>
                        <a:t>Prevention &amp; Reporting</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4.24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4.14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sp>
        <p:nvSpPr>
          <p:cNvPr id="12" name="Title 10"/>
          <p:cNvSpPr txBox="1">
            <a:spLocks/>
          </p:cNvSpPr>
          <p:nvPr/>
        </p:nvSpPr>
        <p:spPr>
          <a:xfrm>
            <a:off x="163177" y="14302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Prevention &amp; Reporting</a:t>
            </a:r>
          </a:p>
        </p:txBody>
      </p:sp>
    </p:spTree>
    <p:extLst>
      <p:ext uri="{BB962C8B-B14F-4D97-AF65-F5344CB8AC3E}">
        <p14:creationId xmlns:p14="http://schemas.microsoft.com/office/powerpoint/2010/main" val="209173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597877" y="2344614"/>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515815" y="2063267"/>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Chart 4"/>
          <p:cNvGraphicFramePr>
            <a:graphicFrameLocks/>
          </p:cNvGraphicFramePr>
          <p:nvPr>
            <p:extLst>
              <p:ext uri="{D42A27DB-BD31-4B8C-83A1-F6EECF244321}">
                <p14:modId xmlns:p14="http://schemas.microsoft.com/office/powerpoint/2010/main" val="864426519"/>
              </p:ext>
            </p:extLst>
          </p:nvPr>
        </p:nvGraphicFramePr>
        <p:xfrm>
          <a:off x="222738" y="609601"/>
          <a:ext cx="8663354" cy="37748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p:cNvGraphicFramePr>
            <a:graphicFrameLocks noGrp="1"/>
          </p:cNvGraphicFramePr>
          <p:nvPr>
            <p:extLst>
              <p:ext uri="{D42A27DB-BD31-4B8C-83A1-F6EECF244321}">
                <p14:modId xmlns:p14="http://schemas.microsoft.com/office/powerpoint/2010/main" val="816566879"/>
              </p:ext>
            </p:extLst>
          </p:nvPr>
        </p:nvGraphicFramePr>
        <p:xfrm>
          <a:off x="1938215" y="4468019"/>
          <a:ext cx="5232400" cy="419100"/>
        </p:xfrm>
        <a:graphic>
          <a:graphicData uri="http://schemas.openxmlformats.org/drawingml/2006/table">
            <a:tbl>
              <a:tblPr/>
              <a:tblGrid>
                <a:gridCol w="1676400"/>
                <a:gridCol w="1778000"/>
                <a:gridCol w="1778000"/>
              </a:tblGrid>
              <a:tr h="209550">
                <a:tc>
                  <a:txBody>
                    <a:bodyPr/>
                    <a:lstStyle/>
                    <a:p>
                      <a:pPr algn="l" fontAlgn="ctr"/>
                      <a:endParaRPr lang="en-US" sz="1200" b="1" i="1" u="none" strike="noStrike">
                        <a:solidFill>
                          <a:srgbClr val="0070C0"/>
                        </a:solidFill>
                        <a:effectLst/>
                        <a:latin typeface="Calibri" panose="020F0502020204030204" pitchFamily="34" charset="0"/>
                      </a:endParaRPr>
                    </a:p>
                  </a:txBody>
                  <a:tcPr marL="9525" marR="9525" marT="9525" marB="0" anchor="ctr">
                    <a:lnL>
                      <a:noFill/>
                    </a:lnL>
                    <a:lnR w="6350" cap="flat" cmpd="sng" algn="ctr">
                      <a:solidFill>
                        <a:srgbClr val="808080"/>
                      </a:solidFill>
                      <a:prstDash val="solid"/>
                      <a:round/>
                      <a:headEnd type="none" w="med" len="med"/>
                      <a:tailEnd type="none" w="med" len="med"/>
                    </a:lnR>
                    <a:lnT>
                      <a:noFill/>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a:solidFill>
                            <a:srgbClr val="FFFFFF"/>
                          </a:solidFill>
                          <a:effectLst/>
                          <a:latin typeface="Calibri" panose="020F0502020204030204" pitchFamily="34" charset="0"/>
                        </a:rPr>
                        <a:t>Northwell Health</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70C0"/>
                    </a:solidFill>
                  </a:tcPr>
                </a:tc>
                <a:tc>
                  <a:txBody>
                    <a:bodyPr/>
                    <a:lstStyle/>
                    <a:p>
                      <a:pPr algn="ctr" fontAlgn="ctr"/>
                      <a:r>
                        <a:rPr lang="en-US" sz="1200" b="0" i="0" u="none" strike="noStrike">
                          <a:solidFill>
                            <a:srgbClr val="000000"/>
                          </a:solidFill>
                          <a:effectLst/>
                          <a:latin typeface="Calibri" panose="020F0502020204030204" pitchFamily="34" charset="0"/>
                        </a:rPr>
                        <a:t>National Healthcare Score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00"/>
                    </a:solidFill>
                  </a:tcPr>
                </a:tc>
              </a:tr>
              <a:tr h="209550">
                <a:tc>
                  <a:txBody>
                    <a:bodyPr/>
                    <a:lstStyle/>
                    <a:p>
                      <a:pPr algn="l" fontAlgn="ctr"/>
                      <a:r>
                        <a:rPr lang="en-US" sz="1200" b="1" i="1" u="none" strike="noStrike">
                          <a:solidFill>
                            <a:srgbClr val="0070C0"/>
                          </a:solidFill>
                          <a:effectLst/>
                          <a:latin typeface="Calibri" panose="020F0502020204030204" pitchFamily="34" charset="0"/>
                        </a:rPr>
                        <a:t>Pride &amp; Reputation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4.31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sp>
        <p:nvSpPr>
          <p:cNvPr id="8" name="Title 10"/>
          <p:cNvSpPr txBox="1">
            <a:spLocks/>
          </p:cNvSpPr>
          <p:nvPr/>
        </p:nvSpPr>
        <p:spPr>
          <a:xfrm>
            <a:off x="163177" y="14302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Pride and Reputation</a:t>
            </a:r>
          </a:p>
        </p:txBody>
      </p:sp>
    </p:spTree>
    <p:extLst>
      <p:ext uri="{BB962C8B-B14F-4D97-AF65-F5344CB8AC3E}">
        <p14:creationId xmlns:p14="http://schemas.microsoft.com/office/powerpoint/2010/main" val="84927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30083" y="302299"/>
            <a:ext cx="7395160" cy="657861"/>
          </a:xfrm>
        </p:spPr>
        <p:txBody>
          <a:bodyPr/>
          <a:lstStyle/>
          <a:p>
            <a:r>
              <a:rPr lang="en-GB" sz="3000" b="0" dirty="0"/>
              <a:t>Report</a:t>
            </a:r>
            <a:r>
              <a:rPr lang="en-GB" sz="3200" dirty="0"/>
              <a:t> </a:t>
            </a:r>
            <a:r>
              <a:rPr lang="en-GB" sz="2200" dirty="0">
                <a:solidFill>
                  <a:srgbClr val="003CA5"/>
                </a:solidFill>
                <a:latin typeface="Segoe Print" panose="02000600000000000000" pitchFamily="2" charset="0"/>
              </a:rPr>
              <a:t>Contents</a:t>
            </a:r>
          </a:p>
        </p:txBody>
      </p:sp>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00825" y="1301078"/>
            <a:ext cx="955153" cy="955153"/>
          </a:xfrm>
          <a:prstGeom prst="rect">
            <a:avLst/>
          </a:prstGeom>
        </p:spPr>
      </p:pic>
      <p:sp>
        <p:nvSpPr>
          <p:cNvPr id="14" name="Rectangle 13"/>
          <p:cNvSpPr/>
          <p:nvPr/>
        </p:nvSpPr>
        <p:spPr>
          <a:xfrm>
            <a:off x="6212165" y="1959705"/>
            <a:ext cx="2067301" cy="677108"/>
          </a:xfrm>
          <a:prstGeom prst="rect">
            <a:avLst/>
          </a:prstGeom>
        </p:spPr>
        <p:txBody>
          <a:bodyPr wrap="square">
            <a:spAutoFit/>
          </a:bodyPr>
          <a:lstStyle/>
          <a:p>
            <a:pPr algn="ctr"/>
            <a:r>
              <a:rPr lang="en-GB" sz="2000" dirty="0">
                <a:solidFill>
                  <a:srgbClr val="009ADF"/>
                </a:solidFill>
                <a:latin typeface="+mj-lt"/>
                <a:ea typeface="Calibri" charset="0"/>
                <a:cs typeface="Calibri" charset="0"/>
              </a:rPr>
              <a:t>National </a:t>
            </a:r>
            <a:r>
              <a:rPr lang="en-GB" b="1" dirty="0">
                <a:solidFill>
                  <a:srgbClr val="003CA5"/>
                </a:solidFill>
                <a:latin typeface="Segoe Print" panose="02000600000000000000" pitchFamily="2" charset="0"/>
                <a:ea typeface="Calibri" charset="0"/>
                <a:cs typeface="Calibri" charset="0"/>
              </a:rPr>
              <a:t>Benchmarking</a:t>
            </a:r>
            <a:endParaRPr lang="en-US" b="1" dirty="0">
              <a:solidFill>
                <a:srgbClr val="003CA5"/>
              </a:solidFill>
              <a:latin typeface="Segoe Print" panose="02000600000000000000" pitchFamily="2" charset="0"/>
              <a:ea typeface="Calibri" charset="0"/>
              <a:cs typeface="Calibri" charset="0"/>
            </a:endParaRPr>
          </a:p>
        </p:txBody>
      </p:sp>
      <p:sp>
        <p:nvSpPr>
          <p:cNvPr id="18" name="Rectangle 17"/>
          <p:cNvSpPr/>
          <p:nvPr/>
        </p:nvSpPr>
        <p:spPr>
          <a:xfrm>
            <a:off x="2728451" y="3605853"/>
            <a:ext cx="1878508" cy="677108"/>
          </a:xfrm>
          <a:prstGeom prst="rect">
            <a:avLst/>
          </a:prstGeom>
        </p:spPr>
        <p:txBody>
          <a:bodyPr wrap="square">
            <a:spAutoFit/>
          </a:bodyPr>
          <a:lstStyle/>
          <a:p>
            <a:pPr algn="ctr"/>
            <a:r>
              <a:rPr lang="en-GB" sz="2000" dirty="0">
                <a:solidFill>
                  <a:srgbClr val="009ADF"/>
                </a:solidFill>
                <a:latin typeface="+mj-lt"/>
                <a:ea typeface="Calibri" charset="0"/>
                <a:cs typeface="Calibri" charset="0"/>
              </a:rPr>
              <a:t>Areas of </a:t>
            </a:r>
            <a:r>
              <a:rPr lang="en-GB" b="1" dirty="0">
                <a:solidFill>
                  <a:srgbClr val="003CA5"/>
                </a:solidFill>
                <a:latin typeface="Segoe Print" panose="02000600000000000000" pitchFamily="2" charset="0"/>
                <a:ea typeface="Calibri" charset="0"/>
                <a:cs typeface="Calibri" charset="0"/>
              </a:rPr>
              <a:t>Opportunity</a:t>
            </a:r>
            <a:endParaRPr lang="en-US" b="1" dirty="0">
              <a:solidFill>
                <a:srgbClr val="003CA5"/>
              </a:solidFill>
              <a:latin typeface="Segoe Print" panose="02000600000000000000" pitchFamily="2" charset="0"/>
              <a:ea typeface="Calibri" charset="0"/>
              <a:cs typeface="Calibri" charset="0"/>
            </a:endParaRPr>
          </a:p>
        </p:txBody>
      </p:sp>
      <p:pic>
        <p:nvPicPr>
          <p:cNvPr id="1026" name="Picture 2" descr="Related image"/>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39587" y="2780965"/>
            <a:ext cx="1056236" cy="105623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Image result for long island map 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5564" y="2855717"/>
            <a:ext cx="870705" cy="870705"/>
          </a:xfrm>
          <a:prstGeom prst="rect">
            <a:avLst/>
          </a:prstGeom>
        </p:spPr>
      </p:pic>
      <p:sp>
        <p:nvSpPr>
          <p:cNvPr id="26" name="Rectangle 25"/>
          <p:cNvSpPr/>
          <p:nvPr/>
        </p:nvSpPr>
        <p:spPr>
          <a:xfrm>
            <a:off x="1491237" y="3600082"/>
            <a:ext cx="1206954" cy="707886"/>
          </a:xfrm>
          <a:prstGeom prst="rect">
            <a:avLst/>
          </a:prstGeom>
        </p:spPr>
        <p:txBody>
          <a:bodyPr wrap="square">
            <a:spAutoFit/>
          </a:bodyPr>
          <a:lstStyle/>
          <a:p>
            <a:pPr algn="ctr"/>
            <a:r>
              <a:rPr lang="en-GB" sz="2000" dirty="0">
                <a:solidFill>
                  <a:srgbClr val="009ADF"/>
                </a:solidFill>
                <a:latin typeface="+mj-lt"/>
                <a:ea typeface="Calibri" charset="0"/>
                <a:cs typeface="Calibri" charset="0"/>
              </a:rPr>
              <a:t>What we do </a:t>
            </a:r>
            <a:r>
              <a:rPr lang="en-GB" b="1" dirty="0">
                <a:solidFill>
                  <a:srgbClr val="003CA5"/>
                </a:solidFill>
                <a:latin typeface="Segoe Print" panose="02000600000000000000" pitchFamily="2" charset="0"/>
                <a:ea typeface="Calibri" charset="0"/>
                <a:cs typeface="Calibri" charset="0"/>
              </a:rPr>
              <a:t>well</a:t>
            </a:r>
            <a:endParaRPr lang="en-US" b="1" dirty="0">
              <a:solidFill>
                <a:srgbClr val="003CA5"/>
              </a:solidFill>
              <a:latin typeface="Segoe Print" panose="02000600000000000000" pitchFamily="2" charset="0"/>
              <a:ea typeface="Calibri" charset="0"/>
              <a:cs typeface="Calibri" charset="0"/>
            </a:endParaRPr>
          </a:p>
        </p:txBody>
      </p:sp>
      <p:sp>
        <p:nvSpPr>
          <p:cNvPr id="31" name="Rectangle 30"/>
          <p:cNvSpPr/>
          <p:nvPr/>
        </p:nvSpPr>
        <p:spPr>
          <a:xfrm>
            <a:off x="855324" y="1961673"/>
            <a:ext cx="2067301" cy="677108"/>
          </a:xfrm>
          <a:prstGeom prst="rect">
            <a:avLst/>
          </a:prstGeom>
        </p:spPr>
        <p:txBody>
          <a:bodyPr wrap="square">
            <a:spAutoFit/>
          </a:bodyPr>
          <a:lstStyle/>
          <a:p>
            <a:pPr algn="ctr"/>
            <a:r>
              <a:rPr lang="en-GB" sz="2000" dirty="0" smtClean="0">
                <a:solidFill>
                  <a:srgbClr val="009ADF"/>
                </a:solidFill>
                <a:latin typeface="+mj-lt"/>
                <a:ea typeface="Calibri" charset="0"/>
                <a:cs typeface="Calibri" charset="0"/>
              </a:rPr>
              <a:t>HR &amp; Quality</a:t>
            </a:r>
          </a:p>
          <a:p>
            <a:pPr algn="ctr"/>
            <a:r>
              <a:rPr lang="en-GB" b="1" dirty="0">
                <a:solidFill>
                  <a:srgbClr val="003CA5"/>
                </a:solidFill>
                <a:latin typeface="Segoe Print" panose="02000600000000000000" pitchFamily="2" charset="0"/>
                <a:ea typeface="Calibri" charset="0"/>
                <a:cs typeface="Calibri" charset="0"/>
              </a:rPr>
              <a:t>Partnership</a:t>
            </a:r>
            <a:endParaRPr lang="en-US" b="1" dirty="0">
              <a:solidFill>
                <a:srgbClr val="003CA5"/>
              </a:solidFill>
              <a:latin typeface="Segoe Print" panose="02000600000000000000" pitchFamily="2" charset="0"/>
              <a:ea typeface="Calibri" charset="0"/>
              <a:cs typeface="Calibri" charset="0"/>
            </a:endParaRPr>
          </a:p>
        </p:txBody>
      </p:sp>
      <p:pic>
        <p:nvPicPr>
          <p:cNvPr id="1046" name="Picture 22" descr="Image result for employee voice icon"/>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54980" y="2928341"/>
            <a:ext cx="706337" cy="706337"/>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5657942" y="3600082"/>
            <a:ext cx="2067301" cy="677108"/>
          </a:xfrm>
          <a:prstGeom prst="rect">
            <a:avLst/>
          </a:prstGeom>
        </p:spPr>
        <p:txBody>
          <a:bodyPr wrap="square">
            <a:spAutoFit/>
          </a:bodyPr>
          <a:lstStyle/>
          <a:p>
            <a:pPr algn="ctr"/>
            <a:r>
              <a:rPr lang="en-GB" sz="2000" dirty="0">
                <a:solidFill>
                  <a:srgbClr val="009ADF"/>
                </a:solidFill>
                <a:latin typeface="+mj-lt"/>
                <a:ea typeface="Calibri" charset="0"/>
                <a:cs typeface="Calibri" charset="0"/>
              </a:rPr>
              <a:t>Team Member </a:t>
            </a:r>
            <a:r>
              <a:rPr lang="en-GB" b="1" dirty="0">
                <a:solidFill>
                  <a:srgbClr val="003CA5"/>
                </a:solidFill>
                <a:latin typeface="Segoe Print" panose="02000600000000000000" pitchFamily="2" charset="0"/>
                <a:ea typeface="Calibri" charset="0"/>
                <a:cs typeface="Calibri" charset="0"/>
              </a:rPr>
              <a:t>Comments</a:t>
            </a:r>
            <a:endParaRPr lang="en-US" b="1" dirty="0">
              <a:solidFill>
                <a:srgbClr val="003CA5"/>
              </a:solidFill>
              <a:latin typeface="Segoe Print" panose="02000600000000000000" pitchFamily="2" charset="0"/>
              <a:ea typeface="Calibri" charset="0"/>
              <a:cs typeface="Calibri" charset="0"/>
            </a:endParaRPr>
          </a:p>
        </p:txBody>
      </p:sp>
      <p:sp>
        <p:nvSpPr>
          <p:cNvPr id="32" name="Rectangle 31"/>
          <p:cNvSpPr/>
          <p:nvPr/>
        </p:nvSpPr>
        <p:spPr>
          <a:xfrm>
            <a:off x="4370346" y="1967155"/>
            <a:ext cx="2067301" cy="954107"/>
          </a:xfrm>
          <a:prstGeom prst="rect">
            <a:avLst/>
          </a:prstGeom>
        </p:spPr>
        <p:txBody>
          <a:bodyPr wrap="square">
            <a:spAutoFit/>
          </a:bodyPr>
          <a:lstStyle/>
          <a:p>
            <a:pPr algn="ctr"/>
            <a:r>
              <a:rPr lang="en-GB" sz="2000" dirty="0" smtClean="0">
                <a:solidFill>
                  <a:srgbClr val="009ADF"/>
                </a:solidFill>
                <a:latin typeface="+mj-lt"/>
                <a:ea typeface="Calibri" charset="0"/>
                <a:cs typeface="Calibri" charset="0"/>
              </a:rPr>
              <a:t>Northwell  </a:t>
            </a:r>
          </a:p>
          <a:p>
            <a:pPr algn="ctr"/>
            <a:r>
              <a:rPr lang="en-GB" b="1" dirty="0">
                <a:solidFill>
                  <a:srgbClr val="003CA5"/>
                </a:solidFill>
                <a:latin typeface="Segoe Print" panose="02000600000000000000" pitchFamily="2" charset="0"/>
                <a:ea typeface="Calibri" charset="0"/>
                <a:cs typeface="Calibri" charset="0"/>
              </a:rPr>
              <a:t>Culture</a:t>
            </a:r>
            <a:r>
              <a:rPr lang="en-GB" sz="1600" dirty="0" smtClean="0">
                <a:solidFill>
                  <a:srgbClr val="003CA5"/>
                </a:solidFill>
                <a:latin typeface="MFT Bristol" panose="02000000000000000000" pitchFamily="2" charset="0"/>
                <a:ea typeface="Calibri" charset="0"/>
                <a:cs typeface="Calibri" charset="0"/>
              </a:rPr>
              <a:t> </a:t>
            </a:r>
            <a:r>
              <a:rPr lang="en-GB" b="1" dirty="0">
                <a:solidFill>
                  <a:srgbClr val="003CA5"/>
                </a:solidFill>
                <a:latin typeface="Segoe Print" panose="02000600000000000000" pitchFamily="2" charset="0"/>
                <a:ea typeface="Calibri" charset="0"/>
                <a:cs typeface="Calibri" charset="0"/>
              </a:rPr>
              <a:t>of</a:t>
            </a:r>
            <a:r>
              <a:rPr lang="en-GB" sz="1600" dirty="0" smtClean="0">
                <a:solidFill>
                  <a:srgbClr val="003CA5"/>
                </a:solidFill>
                <a:latin typeface="MFT Bristol" panose="02000000000000000000" pitchFamily="2" charset="0"/>
                <a:ea typeface="Calibri" charset="0"/>
                <a:cs typeface="Calibri" charset="0"/>
              </a:rPr>
              <a:t> </a:t>
            </a:r>
            <a:r>
              <a:rPr lang="en-GB" b="1" dirty="0">
                <a:solidFill>
                  <a:srgbClr val="003CA5"/>
                </a:solidFill>
                <a:latin typeface="Segoe Print" panose="02000600000000000000" pitchFamily="2" charset="0"/>
                <a:ea typeface="Calibri" charset="0"/>
                <a:cs typeface="Calibri" charset="0"/>
              </a:rPr>
              <a:t>Safety</a:t>
            </a:r>
            <a:endParaRPr lang="en-US" b="1" dirty="0">
              <a:solidFill>
                <a:srgbClr val="003CA5"/>
              </a:solidFill>
              <a:latin typeface="Segoe Print" panose="02000600000000000000" pitchFamily="2" charset="0"/>
              <a:ea typeface="Calibri" charset="0"/>
              <a:cs typeface="Calibri" charset="0"/>
            </a:endParaRPr>
          </a:p>
        </p:txBody>
      </p:sp>
      <p:pic>
        <p:nvPicPr>
          <p:cNvPr id="8202" name="Picture 10" descr="Related image"/>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40961" y="1195041"/>
            <a:ext cx="636728" cy="77787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625914" y="1944306"/>
            <a:ext cx="2067301" cy="677108"/>
          </a:xfrm>
          <a:prstGeom prst="rect">
            <a:avLst/>
          </a:prstGeom>
        </p:spPr>
        <p:txBody>
          <a:bodyPr wrap="square">
            <a:spAutoFit/>
          </a:bodyPr>
          <a:lstStyle/>
          <a:p>
            <a:pPr algn="ctr"/>
            <a:r>
              <a:rPr lang="en-GB" sz="2000" dirty="0" smtClean="0">
                <a:solidFill>
                  <a:srgbClr val="009ADF"/>
                </a:solidFill>
                <a:latin typeface="+mj-lt"/>
                <a:ea typeface="Calibri" charset="0"/>
                <a:cs typeface="Calibri" charset="0"/>
              </a:rPr>
              <a:t>Reporting</a:t>
            </a:r>
          </a:p>
          <a:p>
            <a:pPr algn="ctr"/>
            <a:r>
              <a:rPr lang="en-GB" b="1" dirty="0">
                <a:solidFill>
                  <a:srgbClr val="003CA5"/>
                </a:solidFill>
                <a:latin typeface="Segoe Print" panose="02000600000000000000" pitchFamily="2" charset="0"/>
                <a:ea typeface="Calibri" charset="0"/>
                <a:cs typeface="Calibri" charset="0"/>
              </a:rPr>
              <a:t>Capabilities</a:t>
            </a:r>
            <a:endParaRPr lang="en-US" b="1" dirty="0">
              <a:solidFill>
                <a:srgbClr val="003CA5"/>
              </a:solidFill>
              <a:latin typeface="Segoe Print" panose="02000600000000000000" pitchFamily="2" charset="0"/>
              <a:ea typeface="Calibri" charset="0"/>
              <a:cs typeface="Calibri" charset="0"/>
            </a:endParaRPr>
          </a:p>
        </p:txBody>
      </p:sp>
      <p:pic>
        <p:nvPicPr>
          <p:cNvPr id="6146" name="Picture 2" descr="Image result for reporting icon&quot;"/>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69624" y="1423641"/>
            <a:ext cx="618637" cy="61863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cademic Partnerships with UConn | Global Partnerships  Outreach"/>
          <p:cNvPicPr>
            <a:picLocks noChangeAspect="1" noChangeArrowheads="1"/>
          </p:cNvPicPr>
          <p:nvPr/>
        </p:nvPicPr>
        <p:blipFill>
          <a:blip r:embed="rId9">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98600" y="1421173"/>
            <a:ext cx="697294" cy="697294"/>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4379403" y="3616141"/>
            <a:ext cx="1543957" cy="677108"/>
          </a:xfrm>
          <a:prstGeom prst="rect">
            <a:avLst/>
          </a:prstGeom>
        </p:spPr>
        <p:txBody>
          <a:bodyPr wrap="square">
            <a:spAutoFit/>
          </a:bodyPr>
          <a:lstStyle/>
          <a:p>
            <a:pPr algn="ctr"/>
            <a:r>
              <a:rPr lang="en-GB" sz="2000" dirty="0" smtClean="0">
                <a:solidFill>
                  <a:srgbClr val="009ADF"/>
                </a:solidFill>
                <a:latin typeface="+mj-lt"/>
                <a:ea typeface="Calibri" charset="0"/>
                <a:cs typeface="Calibri" charset="0"/>
              </a:rPr>
              <a:t>Entity Level </a:t>
            </a:r>
            <a:r>
              <a:rPr lang="en-GB" b="1" dirty="0">
                <a:solidFill>
                  <a:srgbClr val="003CA5"/>
                </a:solidFill>
                <a:latin typeface="Segoe Print" panose="02000600000000000000" pitchFamily="2" charset="0"/>
                <a:ea typeface="Calibri" charset="0"/>
                <a:cs typeface="Calibri" charset="0"/>
              </a:rPr>
              <a:t>results</a:t>
            </a:r>
            <a:endParaRPr lang="en-US" b="1" dirty="0">
              <a:solidFill>
                <a:srgbClr val="003CA5"/>
              </a:solidFill>
              <a:latin typeface="Segoe Print" panose="02000600000000000000" pitchFamily="2" charset="0"/>
              <a:ea typeface="Calibri" charset="0"/>
              <a:cs typeface="Calibri" charset="0"/>
            </a:endParaRPr>
          </a:p>
        </p:txBody>
      </p:sp>
      <p:pic>
        <p:nvPicPr>
          <p:cNvPr id="25" name="Picture 16" descr="Related image"/>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93071" y="2861955"/>
            <a:ext cx="819292" cy="81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78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609600" y="223910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50984" y="203982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552881334"/>
              </p:ext>
            </p:extLst>
          </p:nvPr>
        </p:nvGraphicFramePr>
        <p:xfrm>
          <a:off x="2108200" y="4384431"/>
          <a:ext cx="5232400" cy="419100"/>
        </p:xfrm>
        <a:graphic>
          <a:graphicData uri="http://schemas.openxmlformats.org/drawingml/2006/table">
            <a:tbl>
              <a:tblPr/>
              <a:tblGrid>
                <a:gridCol w="1676400"/>
                <a:gridCol w="1778000"/>
                <a:gridCol w="1778000"/>
              </a:tblGrid>
              <a:tr h="209550">
                <a:tc>
                  <a:txBody>
                    <a:bodyPr/>
                    <a:lstStyle/>
                    <a:p>
                      <a:pPr algn="l" fontAlgn="ctr"/>
                      <a:endParaRPr lang="en-US" sz="1200" b="1" i="1" u="none" strike="noStrike">
                        <a:solidFill>
                          <a:srgbClr val="0070C0"/>
                        </a:solidFill>
                        <a:effectLst/>
                        <a:latin typeface="Calibri" panose="020F0502020204030204" pitchFamily="34" charset="0"/>
                      </a:endParaRPr>
                    </a:p>
                  </a:txBody>
                  <a:tcPr marL="9525" marR="9525" marT="9525" marB="0" anchor="ctr">
                    <a:lnL>
                      <a:noFill/>
                    </a:lnL>
                    <a:lnR w="6350" cap="flat" cmpd="sng" algn="ctr">
                      <a:solidFill>
                        <a:srgbClr val="808080"/>
                      </a:solidFill>
                      <a:prstDash val="solid"/>
                      <a:round/>
                      <a:headEnd type="none" w="med" len="med"/>
                      <a:tailEnd type="none" w="med" len="med"/>
                    </a:lnR>
                    <a:lnT>
                      <a:noFill/>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a:solidFill>
                            <a:srgbClr val="FFFFFF"/>
                          </a:solidFill>
                          <a:effectLst/>
                          <a:latin typeface="Calibri" panose="020F0502020204030204" pitchFamily="34" charset="0"/>
                        </a:rPr>
                        <a:t>Northwell Health</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0070C0"/>
                    </a:solidFill>
                  </a:tcPr>
                </a:tc>
                <a:tc>
                  <a:txBody>
                    <a:bodyPr/>
                    <a:lstStyle/>
                    <a:p>
                      <a:pPr algn="ctr" fontAlgn="ctr"/>
                      <a:r>
                        <a:rPr lang="en-US" sz="1200" b="0" i="0" u="none" strike="noStrike">
                          <a:solidFill>
                            <a:srgbClr val="000000"/>
                          </a:solidFill>
                          <a:effectLst/>
                          <a:latin typeface="Calibri" panose="020F0502020204030204" pitchFamily="34" charset="0"/>
                        </a:rPr>
                        <a:t>National Healthcare Score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00"/>
                    </a:solidFill>
                  </a:tcPr>
                </a:tc>
              </a:tr>
              <a:tr h="209550">
                <a:tc>
                  <a:txBody>
                    <a:bodyPr/>
                    <a:lstStyle/>
                    <a:p>
                      <a:pPr algn="l" fontAlgn="ctr"/>
                      <a:r>
                        <a:rPr lang="en-US" sz="1200" b="1" i="1" u="none" strike="noStrike">
                          <a:solidFill>
                            <a:srgbClr val="0070C0"/>
                          </a:solidFill>
                          <a:effectLst/>
                          <a:latin typeface="Calibri" panose="020F0502020204030204" pitchFamily="34" charset="0"/>
                        </a:rPr>
                        <a:t>Resources &amp; Teamwork</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3.72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bl>
          </a:graphicData>
        </a:graphic>
      </p:graphicFrame>
      <p:sp>
        <p:nvSpPr>
          <p:cNvPr id="7" name="Title 10"/>
          <p:cNvSpPr txBox="1">
            <a:spLocks/>
          </p:cNvSpPr>
          <p:nvPr/>
        </p:nvSpPr>
        <p:spPr>
          <a:xfrm>
            <a:off x="163177" y="14302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Resources &amp; Teamwork</a:t>
            </a:r>
          </a:p>
        </p:txBody>
      </p:sp>
      <p:graphicFrame>
        <p:nvGraphicFramePr>
          <p:cNvPr id="5" name="Chart 4"/>
          <p:cNvGraphicFramePr>
            <a:graphicFrameLocks/>
          </p:cNvGraphicFramePr>
          <p:nvPr>
            <p:extLst>
              <p:ext uri="{D42A27DB-BD31-4B8C-83A1-F6EECF244321}">
                <p14:modId xmlns:p14="http://schemas.microsoft.com/office/powerpoint/2010/main" val="617553795"/>
              </p:ext>
            </p:extLst>
          </p:nvPr>
        </p:nvGraphicFramePr>
        <p:xfrm>
          <a:off x="222738" y="609601"/>
          <a:ext cx="8663354" cy="37748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236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21770" y="4376752"/>
            <a:ext cx="8574070" cy="41771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87967" y="4427348"/>
            <a:ext cx="8725662" cy="523220"/>
          </a:xfrm>
          <a:prstGeom prst="rect">
            <a:avLst/>
          </a:prstGeom>
        </p:spPr>
        <p:txBody>
          <a:bodyPr wrap="square">
            <a:spAutoFit/>
          </a:bodyPr>
          <a:lstStyle/>
          <a:p>
            <a:r>
              <a:rPr lang="en-US" sz="1400" dirty="0" smtClean="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Note: Data based on historical employee engagement data, </a:t>
            </a:r>
            <a:r>
              <a:rPr lang="en-US" sz="1400" b="1" i="1" dirty="0" smtClean="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not</a:t>
            </a:r>
            <a:r>
              <a:rPr lang="en-US" sz="1400" dirty="0" smtClean="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 previous AHRQ Culture of Safety Survey Data</a:t>
            </a:r>
            <a:endParaRPr lang="en-US" sz="1400"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itle 10"/>
          <p:cNvSpPr txBox="1">
            <a:spLocks/>
          </p:cNvSpPr>
          <p:nvPr/>
        </p:nvSpPr>
        <p:spPr>
          <a:xfrm>
            <a:off x="163177" y="14302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smtClean="0">
                <a:solidFill>
                  <a:srgbClr val="003CA5"/>
                </a:solidFill>
                <a:latin typeface="Segoe Print" panose="02000600000000000000" pitchFamily="2" charset="0"/>
              </a:rPr>
              <a:t>Items with Historical Trending</a:t>
            </a:r>
            <a:endParaRPr lang="en-GB" sz="2000" dirty="0">
              <a:solidFill>
                <a:srgbClr val="003CA5"/>
              </a:solidFill>
              <a:latin typeface="Segoe Print" panose="02000600000000000000" pitchFamily="2" charset="0"/>
            </a:endParaRPr>
          </a:p>
        </p:txBody>
      </p:sp>
      <p:graphicFrame>
        <p:nvGraphicFramePr>
          <p:cNvPr id="11" name="Chart 10"/>
          <p:cNvGraphicFramePr>
            <a:graphicFrameLocks/>
          </p:cNvGraphicFramePr>
          <p:nvPr>
            <p:extLst>
              <p:ext uri="{D42A27DB-BD31-4B8C-83A1-F6EECF244321}">
                <p14:modId xmlns:p14="http://schemas.microsoft.com/office/powerpoint/2010/main" val="1173138454"/>
              </p:ext>
            </p:extLst>
          </p:nvPr>
        </p:nvGraphicFramePr>
        <p:xfrm>
          <a:off x="251432" y="933022"/>
          <a:ext cx="8574070" cy="3123163"/>
        </p:xfrm>
        <a:graphic>
          <a:graphicData uri="http://schemas.openxmlformats.org/drawingml/2006/chart">
            <c:chart xmlns:c="http://schemas.openxmlformats.org/drawingml/2006/chart" xmlns:r="http://schemas.openxmlformats.org/officeDocument/2006/relationships" r:id="rId2"/>
          </a:graphicData>
        </a:graphic>
      </p:graphicFrame>
      <p:sp>
        <p:nvSpPr>
          <p:cNvPr id="13" name="Right Triangle 12"/>
          <p:cNvSpPr/>
          <p:nvPr/>
        </p:nvSpPr>
        <p:spPr>
          <a:xfrm>
            <a:off x="163177" y="4188322"/>
            <a:ext cx="809838" cy="773969"/>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31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smtClean="0">
                <a:solidFill>
                  <a:srgbClr val="003CA5"/>
                </a:solidFill>
                <a:latin typeface="Segoe Print" panose="02000600000000000000" pitchFamily="2" charset="0"/>
              </a:rPr>
              <a:t>Item by Entity</a:t>
            </a:r>
            <a:endParaRPr lang="en-GB" sz="2000" dirty="0">
              <a:solidFill>
                <a:srgbClr val="003CA5"/>
              </a:solidFill>
              <a:latin typeface="Segoe Print" panose="02000600000000000000" pitchFamily="2" charset="0"/>
            </a:endParaRPr>
          </a:p>
        </p:txBody>
      </p:sp>
      <p:cxnSp>
        <p:nvCxnSpPr>
          <p:cNvPr id="5" name="Straight Connector 4"/>
          <p:cNvCxnSpPr/>
          <p:nvPr/>
        </p:nvCxnSpPr>
        <p:spPr>
          <a:xfrm flipV="1">
            <a:off x="609600" y="263571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40274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4" name="Chart 3"/>
          <p:cNvGraphicFramePr>
            <a:graphicFrameLocks/>
          </p:cNvGraphicFramePr>
          <p:nvPr>
            <p:extLst>
              <p:ext uri="{D42A27DB-BD31-4B8C-83A1-F6EECF244321}">
                <p14:modId xmlns:p14="http://schemas.microsoft.com/office/powerpoint/2010/main" val="1729099169"/>
              </p:ext>
            </p:extLst>
          </p:nvPr>
        </p:nvGraphicFramePr>
        <p:xfrm>
          <a:off x="163176" y="835175"/>
          <a:ext cx="8706503" cy="3664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47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43890" y="282521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85274" y="234018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165835459"/>
              </p:ext>
            </p:extLst>
          </p:nvPr>
        </p:nvGraphicFramePr>
        <p:xfrm>
          <a:off x="354329" y="937260"/>
          <a:ext cx="8484283" cy="37376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018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573844" y="2587595"/>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282430"/>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665035531"/>
              </p:ext>
            </p:extLst>
          </p:nvPr>
        </p:nvGraphicFramePr>
        <p:xfrm>
          <a:off x="274319" y="800885"/>
          <a:ext cx="8564293" cy="38258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169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264233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26017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2129215576"/>
              </p:ext>
            </p:extLst>
          </p:nvPr>
        </p:nvGraphicFramePr>
        <p:xfrm>
          <a:off x="285750" y="835175"/>
          <a:ext cx="8552863" cy="3759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017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250517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39733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1836515183"/>
              </p:ext>
            </p:extLst>
          </p:nvPr>
        </p:nvGraphicFramePr>
        <p:xfrm>
          <a:off x="163177" y="971550"/>
          <a:ext cx="8813917" cy="34861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342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181937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176868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2043617626"/>
              </p:ext>
            </p:extLst>
          </p:nvPr>
        </p:nvGraphicFramePr>
        <p:xfrm>
          <a:off x="163177" y="835175"/>
          <a:ext cx="8675436" cy="35996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403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256232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14587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2521157789"/>
              </p:ext>
            </p:extLst>
          </p:nvPr>
        </p:nvGraphicFramePr>
        <p:xfrm>
          <a:off x="262891" y="835174"/>
          <a:ext cx="8575722" cy="3702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522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265376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30589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1401478792"/>
              </p:ext>
            </p:extLst>
          </p:nvPr>
        </p:nvGraphicFramePr>
        <p:xfrm>
          <a:off x="251461" y="835174"/>
          <a:ext cx="8587152" cy="36339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635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0"/>
          <p:cNvSpPr txBox="1">
            <a:spLocks/>
          </p:cNvSpPr>
          <p:nvPr/>
        </p:nvSpPr>
        <p:spPr>
          <a:xfrm>
            <a:off x="213977" y="19496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Culture of Safety </a:t>
            </a:r>
            <a:r>
              <a:rPr lang="en-GB" sz="2000" dirty="0" smtClean="0">
                <a:solidFill>
                  <a:srgbClr val="003CA5"/>
                </a:solidFill>
                <a:latin typeface="Segoe Print" panose="02000600000000000000" pitchFamily="2" charset="0"/>
              </a:rPr>
              <a:t>Survey and Reporting</a:t>
            </a:r>
            <a:endParaRPr lang="en-GB" sz="2000" dirty="0">
              <a:solidFill>
                <a:srgbClr val="003CA5"/>
              </a:solidFill>
              <a:latin typeface="Segoe Print" panose="02000600000000000000" pitchFamily="2" charset="0"/>
            </a:endParaRPr>
          </a:p>
        </p:txBody>
      </p:sp>
      <p:pic>
        <p:nvPicPr>
          <p:cNvPr id="1028" name="Picture 4" descr="Image result for ahrq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27" y="1398678"/>
            <a:ext cx="1612900" cy="1612900"/>
          </a:xfrm>
          <a:prstGeom prst="rect">
            <a:avLst/>
          </a:prstGeom>
          <a:noFill/>
          <a:extLst>
            <a:ext uri="{909E8E84-426E-40DD-AFC4-6F175D3DCCD1}">
              <a14:hiddenFill xmlns:a14="http://schemas.microsoft.com/office/drawing/2010/main">
                <a:solidFill>
                  <a:srgbClr val="FFFFFF"/>
                </a:solidFill>
              </a14:hiddenFill>
            </a:ext>
          </a:extLst>
        </p:spPr>
      </p:pic>
      <p:pic>
        <p:nvPicPr>
          <p:cNvPr id="1024" name="Picture 1023"/>
          <p:cNvPicPr>
            <a:picLocks noChangeAspect="1"/>
          </p:cNvPicPr>
          <p:nvPr/>
        </p:nvPicPr>
        <p:blipFill rotWithShape="1">
          <a:blip r:embed="rId3"/>
          <a:srcRect t="33453" r="83438" b="33453"/>
          <a:stretch/>
        </p:blipFill>
        <p:spPr>
          <a:xfrm>
            <a:off x="2938510" y="1633308"/>
            <a:ext cx="809625" cy="845269"/>
          </a:xfrm>
          <a:prstGeom prst="rect">
            <a:avLst/>
          </a:prstGeom>
        </p:spPr>
      </p:pic>
      <p:sp>
        <p:nvSpPr>
          <p:cNvPr id="1025" name="Rectangle 1024"/>
          <p:cNvSpPr/>
          <p:nvPr/>
        </p:nvSpPr>
        <p:spPr>
          <a:xfrm>
            <a:off x="3596488" y="1814880"/>
            <a:ext cx="2661306" cy="523220"/>
          </a:xfrm>
          <a:prstGeom prst="rect">
            <a:avLst/>
          </a:prstGeom>
        </p:spPr>
        <p:txBody>
          <a:bodyPr wrap="none">
            <a:spAutoFit/>
          </a:bodyPr>
          <a:lstStyle/>
          <a:p>
            <a:r>
              <a:rPr lang="en-GB" sz="2800" dirty="0" smtClean="0">
                <a:solidFill>
                  <a:schemeClr val="bg1">
                    <a:lumMod val="65000"/>
                  </a:schemeClr>
                </a:solidFill>
                <a:latin typeface="Gulim" panose="020B0600000101010101" pitchFamily="34" charset="-127"/>
                <a:ea typeface="Gulim" panose="020B0600000101010101" pitchFamily="34" charset="-127"/>
              </a:rPr>
              <a:t>PRESS GANEY</a:t>
            </a:r>
            <a:endParaRPr lang="en-US" sz="2800" dirty="0">
              <a:solidFill>
                <a:schemeClr val="bg1">
                  <a:lumMod val="65000"/>
                </a:schemeClr>
              </a:solidFill>
              <a:latin typeface="Gulim" panose="020B0600000101010101" pitchFamily="34" charset="-127"/>
              <a:ea typeface="Gulim" panose="020B0600000101010101" pitchFamily="34" charset="-127"/>
            </a:endParaRPr>
          </a:p>
        </p:txBody>
      </p:sp>
      <p:sp>
        <p:nvSpPr>
          <p:cNvPr id="6" name="Rectangle 5"/>
          <p:cNvSpPr/>
          <p:nvPr/>
        </p:nvSpPr>
        <p:spPr>
          <a:xfrm>
            <a:off x="518391" y="2714872"/>
            <a:ext cx="1277373" cy="646331"/>
          </a:xfrm>
          <a:prstGeom prst="rect">
            <a:avLst/>
          </a:prstGeom>
        </p:spPr>
        <p:txBody>
          <a:bodyPr wrap="square">
            <a:spAutoFit/>
          </a:bodyPr>
          <a:lstStyle/>
          <a:p>
            <a:pPr algn="ctr"/>
            <a:r>
              <a:rPr lang="en-GB" b="1" i="1" dirty="0" smtClean="0">
                <a:solidFill>
                  <a:schemeClr val="accent4">
                    <a:lumMod val="75000"/>
                  </a:schemeClr>
                </a:solidFill>
              </a:rPr>
              <a:t>12 AHRQ Domains</a:t>
            </a:r>
            <a:endParaRPr lang="en-US" b="1" i="1" dirty="0">
              <a:solidFill>
                <a:schemeClr val="accent4">
                  <a:lumMod val="75000"/>
                </a:schemeClr>
              </a:solidFill>
            </a:endParaRPr>
          </a:p>
        </p:txBody>
      </p:sp>
      <p:sp>
        <p:nvSpPr>
          <p:cNvPr id="7" name="Rectangle 6"/>
          <p:cNvSpPr/>
          <p:nvPr/>
        </p:nvSpPr>
        <p:spPr>
          <a:xfrm>
            <a:off x="3293998" y="2688413"/>
            <a:ext cx="1707946" cy="646331"/>
          </a:xfrm>
          <a:prstGeom prst="rect">
            <a:avLst/>
          </a:prstGeom>
        </p:spPr>
        <p:txBody>
          <a:bodyPr wrap="square">
            <a:spAutoFit/>
          </a:bodyPr>
          <a:lstStyle/>
          <a:p>
            <a:r>
              <a:rPr lang="en-GB" b="1" i="1" dirty="0">
                <a:solidFill>
                  <a:schemeClr val="accent5">
                    <a:lumMod val="75000"/>
                  </a:schemeClr>
                </a:solidFill>
              </a:rPr>
              <a:t>3</a:t>
            </a:r>
            <a:r>
              <a:rPr lang="en-GB" b="1" i="1" dirty="0" smtClean="0">
                <a:solidFill>
                  <a:schemeClr val="accent5">
                    <a:lumMod val="75000"/>
                  </a:schemeClr>
                </a:solidFill>
              </a:rPr>
              <a:t> Press </a:t>
            </a:r>
            <a:r>
              <a:rPr lang="en-GB" b="1" i="1" dirty="0" err="1" smtClean="0">
                <a:solidFill>
                  <a:schemeClr val="accent5">
                    <a:lumMod val="75000"/>
                  </a:schemeClr>
                </a:solidFill>
              </a:rPr>
              <a:t>Ganey</a:t>
            </a:r>
            <a:r>
              <a:rPr lang="en-GB" b="1" i="1" dirty="0" smtClean="0">
                <a:solidFill>
                  <a:schemeClr val="accent5">
                    <a:lumMod val="75000"/>
                  </a:schemeClr>
                </a:solidFill>
              </a:rPr>
              <a:t> Safety Domains</a:t>
            </a:r>
            <a:endParaRPr lang="en-US" b="1" i="1" dirty="0">
              <a:solidFill>
                <a:schemeClr val="accent5">
                  <a:lumMod val="75000"/>
                </a:schemeClr>
              </a:solidFill>
            </a:endParaRPr>
          </a:p>
        </p:txBody>
      </p:sp>
      <p:sp>
        <p:nvSpPr>
          <p:cNvPr id="8" name="Rectangle 7"/>
          <p:cNvSpPr/>
          <p:nvPr/>
        </p:nvSpPr>
        <p:spPr>
          <a:xfrm>
            <a:off x="183168" y="3790213"/>
            <a:ext cx="2283346" cy="646331"/>
          </a:xfrm>
          <a:prstGeom prst="rect">
            <a:avLst/>
          </a:prstGeom>
        </p:spPr>
        <p:txBody>
          <a:bodyPr wrap="square">
            <a:spAutoFit/>
          </a:bodyPr>
          <a:lstStyle/>
          <a:p>
            <a:pPr algn="ctr"/>
            <a:r>
              <a:rPr lang="en-GB" b="1" i="1" dirty="0" smtClean="0">
                <a:solidFill>
                  <a:schemeClr val="accent4">
                    <a:lumMod val="75000"/>
                  </a:schemeClr>
                </a:solidFill>
              </a:rPr>
              <a:t>33.9% Response Rate</a:t>
            </a:r>
            <a:endParaRPr lang="en-US" b="1" i="1" dirty="0">
              <a:solidFill>
                <a:schemeClr val="accent4">
                  <a:lumMod val="75000"/>
                </a:schemeClr>
              </a:solidFill>
            </a:endParaRPr>
          </a:p>
          <a:p>
            <a:pPr algn="ctr"/>
            <a:r>
              <a:rPr lang="en-US" b="1" i="1" dirty="0" smtClean="0">
                <a:solidFill>
                  <a:schemeClr val="accent4">
                    <a:lumMod val="75000"/>
                  </a:schemeClr>
                </a:solidFill>
              </a:rPr>
              <a:t>13,967 individuals </a:t>
            </a:r>
            <a:endParaRPr lang="en-US" b="1" i="1" dirty="0">
              <a:solidFill>
                <a:schemeClr val="accent4">
                  <a:lumMod val="75000"/>
                </a:schemeClr>
              </a:solidFill>
            </a:endParaRPr>
          </a:p>
        </p:txBody>
      </p:sp>
      <p:sp>
        <p:nvSpPr>
          <p:cNvPr id="9" name="Rectangle 8"/>
          <p:cNvSpPr/>
          <p:nvPr/>
        </p:nvSpPr>
        <p:spPr>
          <a:xfrm>
            <a:off x="3261350" y="3553903"/>
            <a:ext cx="3434052" cy="1200329"/>
          </a:xfrm>
          <a:prstGeom prst="rect">
            <a:avLst/>
          </a:prstGeom>
        </p:spPr>
        <p:txBody>
          <a:bodyPr wrap="square">
            <a:spAutoFit/>
          </a:bodyPr>
          <a:lstStyle/>
          <a:p>
            <a:r>
              <a:rPr lang="en-GB" b="1" i="1" dirty="0" smtClean="0">
                <a:solidFill>
                  <a:schemeClr val="accent5">
                    <a:lumMod val="75000"/>
                  </a:schemeClr>
                </a:solidFill>
              </a:rPr>
              <a:t>89% Team Members</a:t>
            </a:r>
          </a:p>
          <a:p>
            <a:r>
              <a:rPr lang="en-GB" b="1" i="1" dirty="0" smtClean="0">
                <a:solidFill>
                  <a:schemeClr val="accent5">
                    <a:lumMod val="75000"/>
                  </a:schemeClr>
                </a:solidFill>
              </a:rPr>
              <a:t>71% Employed Physicians Response Rate</a:t>
            </a:r>
          </a:p>
          <a:p>
            <a:r>
              <a:rPr lang="en-GB" b="1" i="1" dirty="0" smtClean="0">
                <a:solidFill>
                  <a:schemeClr val="accent5">
                    <a:lumMod val="75000"/>
                  </a:schemeClr>
                </a:solidFill>
              </a:rPr>
              <a:t>54,000 individuals</a:t>
            </a:r>
            <a:endParaRPr lang="en-US" b="1" i="1" dirty="0">
              <a:solidFill>
                <a:schemeClr val="accent5">
                  <a:lumMod val="75000"/>
                </a:schemeClr>
              </a:solidFill>
            </a:endParaRPr>
          </a:p>
        </p:txBody>
      </p:sp>
      <p:sp>
        <p:nvSpPr>
          <p:cNvPr id="2" name="Rectangle 1"/>
          <p:cNvSpPr/>
          <p:nvPr/>
        </p:nvSpPr>
        <p:spPr>
          <a:xfrm>
            <a:off x="653464" y="1207603"/>
            <a:ext cx="915635" cy="523220"/>
          </a:xfrm>
          <a:prstGeom prst="rect">
            <a:avLst/>
          </a:prstGeom>
        </p:spPr>
        <p:txBody>
          <a:bodyPr wrap="none">
            <a:spAutoFit/>
          </a:bodyPr>
          <a:lstStyle/>
          <a:p>
            <a:r>
              <a:rPr lang="en-GB" sz="2800" b="1" i="1" dirty="0" smtClean="0">
                <a:solidFill>
                  <a:schemeClr val="accent4">
                    <a:lumMod val="75000"/>
                  </a:schemeClr>
                </a:solidFill>
              </a:rPr>
              <a:t>2018</a:t>
            </a:r>
            <a:endParaRPr lang="en-US" sz="2800" b="1" i="1" dirty="0">
              <a:solidFill>
                <a:schemeClr val="accent4">
                  <a:lumMod val="75000"/>
                </a:schemeClr>
              </a:solidFill>
            </a:endParaRPr>
          </a:p>
        </p:txBody>
      </p:sp>
      <p:sp>
        <p:nvSpPr>
          <p:cNvPr id="12" name="Rectangle 11"/>
          <p:cNvSpPr/>
          <p:nvPr/>
        </p:nvSpPr>
        <p:spPr>
          <a:xfrm>
            <a:off x="3097793" y="1207603"/>
            <a:ext cx="997389" cy="523220"/>
          </a:xfrm>
          <a:prstGeom prst="rect">
            <a:avLst/>
          </a:prstGeom>
        </p:spPr>
        <p:txBody>
          <a:bodyPr wrap="none">
            <a:spAutoFit/>
          </a:bodyPr>
          <a:lstStyle/>
          <a:p>
            <a:r>
              <a:rPr lang="en-GB" sz="2800" b="1" i="1" dirty="0" smtClean="0">
                <a:solidFill>
                  <a:schemeClr val="accent5">
                    <a:lumMod val="75000"/>
                  </a:schemeClr>
                </a:solidFill>
              </a:rPr>
              <a:t>2019 </a:t>
            </a:r>
            <a:endParaRPr lang="en-US" sz="2800" b="1" i="1" dirty="0">
              <a:solidFill>
                <a:schemeClr val="accent5">
                  <a:lumMod val="75000"/>
                </a:schemeClr>
              </a:solidFill>
            </a:endParaRPr>
          </a:p>
        </p:txBody>
      </p:sp>
      <p:sp>
        <p:nvSpPr>
          <p:cNvPr id="3" name="Right Arrow 2"/>
          <p:cNvSpPr/>
          <p:nvPr/>
        </p:nvSpPr>
        <p:spPr>
          <a:xfrm>
            <a:off x="2185677" y="2601394"/>
            <a:ext cx="866934" cy="533001"/>
          </a:xfrm>
          <a:prstGeom prst="rightArrow">
            <a:avLst/>
          </a:prstGeom>
          <a:gradFill flip="none" rotWithShape="1">
            <a:gsLst>
              <a:gs pos="39000">
                <a:srgbClr val="00B050"/>
              </a:gs>
              <a:gs pos="0">
                <a:schemeClr val="accent5">
                  <a:lumMod val="75000"/>
                </a:schemeClr>
              </a:gs>
              <a:gs pos="73000">
                <a:srgbClr val="2A4A69"/>
              </a:gs>
              <a:gs pos="100000">
                <a:schemeClr val="accent4">
                  <a:lumMod val="75000"/>
                </a:schemeClr>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6834555" y="222738"/>
            <a:ext cx="2076109" cy="4700954"/>
          </a:xfrm>
          <a:prstGeom prst="rect">
            <a:avLst/>
          </a:prstGeom>
          <a:solidFill>
            <a:srgbClr val="C0E3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b="1" i="1" dirty="0" smtClean="0">
              <a:solidFill>
                <a:schemeClr val="accent5">
                  <a:lumMod val="75000"/>
                </a:schemeClr>
              </a:solidFill>
            </a:endParaRPr>
          </a:p>
          <a:p>
            <a:r>
              <a:rPr lang="en-US" b="1" i="1" dirty="0" smtClean="0">
                <a:solidFill>
                  <a:schemeClr val="accent5">
                    <a:lumMod val="75000"/>
                  </a:schemeClr>
                </a:solidFill>
              </a:rPr>
              <a:t>Pros:</a:t>
            </a:r>
          </a:p>
          <a:p>
            <a:pPr marL="285750" indent="-285750">
              <a:buFont typeface="Wingdings" panose="05000000000000000000" pitchFamily="2" charset="2"/>
              <a:buChar char="ü"/>
            </a:pPr>
            <a:r>
              <a:rPr lang="en-US" sz="1600" dirty="0" smtClean="0">
                <a:solidFill>
                  <a:schemeClr val="accent5">
                    <a:lumMod val="75000"/>
                  </a:schemeClr>
                </a:solidFill>
              </a:rPr>
              <a:t>More voices heard</a:t>
            </a:r>
          </a:p>
          <a:p>
            <a:pPr marL="285750" indent="-285750">
              <a:buFont typeface="Wingdings" panose="05000000000000000000" pitchFamily="2" charset="2"/>
              <a:buChar char="ü"/>
            </a:pPr>
            <a:r>
              <a:rPr lang="en-US" sz="1600" dirty="0" smtClean="0">
                <a:solidFill>
                  <a:schemeClr val="accent5">
                    <a:lumMod val="75000"/>
                  </a:schemeClr>
                </a:solidFill>
              </a:rPr>
              <a:t>Reduce the number of surveys</a:t>
            </a:r>
          </a:p>
          <a:p>
            <a:pPr marL="285750" indent="-285750">
              <a:buFont typeface="Wingdings" panose="05000000000000000000" pitchFamily="2" charset="2"/>
              <a:buChar char="ü"/>
            </a:pPr>
            <a:r>
              <a:rPr lang="en-US" sz="1600" dirty="0" smtClean="0">
                <a:solidFill>
                  <a:schemeClr val="accent5">
                    <a:lumMod val="75000"/>
                  </a:schemeClr>
                </a:solidFill>
              </a:rPr>
              <a:t>More accurate demographics</a:t>
            </a:r>
          </a:p>
          <a:p>
            <a:pPr marL="285750" indent="-285750">
              <a:buFont typeface="Wingdings" panose="05000000000000000000" pitchFamily="2" charset="2"/>
              <a:buChar char="ü"/>
            </a:pPr>
            <a:r>
              <a:rPr lang="en-US" sz="1600" dirty="0" smtClean="0">
                <a:solidFill>
                  <a:schemeClr val="accent5">
                    <a:lumMod val="75000"/>
                  </a:schemeClr>
                </a:solidFill>
              </a:rPr>
              <a:t>Ease of connection to employee engagement data</a:t>
            </a:r>
          </a:p>
          <a:p>
            <a:endParaRPr lang="en-US" sz="1600" dirty="0">
              <a:solidFill>
                <a:schemeClr val="accent5">
                  <a:lumMod val="75000"/>
                </a:schemeClr>
              </a:solidFill>
            </a:endParaRPr>
          </a:p>
          <a:p>
            <a:r>
              <a:rPr lang="en-US" b="1" i="1" dirty="0">
                <a:solidFill>
                  <a:schemeClr val="accent5">
                    <a:lumMod val="75000"/>
                  </a:schemeClr>
                </a:solidFill>
              </a:rPr>
              <a:t>Cons:</a:t>
            </a:r>
          </a:p>
          <a:p>
            <a:pPr marL="285750" indent="-285750">
              <a:buFont typeface="Wingdings" panose="05000000000000000000" pitchFamily="2" charset="2"/>
              <a:buChar char="ü"/>
            </a:pPr>
            <a:r>
              <a:rPr lang="en-US" sz="1600" dirty="0" smtClean="0">
                <a:solidFill>
                  <a:schemeClr val="accent5">
                    <a:lumMod val="75000"/>
                  </a:schemeClr>
                </a:solidFill>
              </a:rPr>
              <a:t>No AHRQ historical trending available</a:t>
            </a:r>
          </a:p>
          <a:p>
            <a:pPr marL="285750" indent="-285750">
              <a:buFont typeface="Wingdings" panose="05000000000000000000" pitchFamily="2" charset="2"/>
              <a:buChar char="ü"/>
            </a:pPr>
            <a:r>
              <a:rPr lang="en-US" sz="1600" dirty="0" smtClean="0">
                <a:solidFill>
                  <a:schemeClr val="accent5">
                    <a:lumMod val="75000"/>
                  </a:schemeClr>
                </a:solidFill>
              </a:rPr>
              <a:t>Different domains</a:t>
            </a:r>
          </a:p>
          <a:p>
            <a:pPr marL="285750" indent="-285750">
              <a:buFont typeface="Wingdings" panose="05000000000000000000" pitchFamily="2" charset="2"/>
              <a:buChar char="ü"/>
            </a:pPr>
            <a:endParaRPr lang="en-US" sz="1600" dirty="0">
              <a:solidFill>
                <a:schemeClr val="accent5">
                  <a:lumMod val="75000"/>
                </a:schemeClr>
              </a:solidFill>
            </a:endParaRPr>
          </a:p>
        </p:txBody>
      </p:sp>
      <p:pic>
        <p:nvPicPr>
          <p:cNvPr id="15" name="Picture 14"/>
          <p:cNvPicPr>
            <a:picLocks noChangeAspect="1"/>
          </p:cNvPicPr>
          <p:nvPr/>
        </p:nvPicPr>
        <p:blipFill rotWithShape="1">
          <a:blip r:embed="rId3"/>
          <a:srcRect t="33453" r="83438" b="33453"/>
          <a:stretch/>
        </p:blipFill>
        <p:spPr>
          <a:xfrm>
            <a:off x="6799386" y="300208"/>
            <a:ext cx="461791" cy="482121"/>
          </a:xfrm>
          <a:prstGeom prst="rect">
            <a:avLst/>
          </a:prstGeom>
        </p:spPr>
      </p:pic>
      <p:sp>
        <p:nvSpPr>
          <p:cNvPr id="16" name="Rectangle 15"/>
          <p:cNvSpPr/>
          <p:nvPr/>
        </p:nvSpPr>
        <p:spPr>
          <a:xfrm>
            <a:off x="7207636" y="356602"/>
            <a:ext cx="2361850" cy="369332"/>
          </a:xfrm>
          <a:prstGeom prst="rect">
            <a:avLst/>
          </a:prstGeom>
        </p:spPr>
        <p:txBody>
          <a:bodyPr wrap="square">
            <a:spAutoFit/>
          </a:bodyPr>
          <a:lstStyle/>
          <a:p>
            <a:r>
              <a:rPr lang="en-GB" b="1" dirty="0" smtClean="0">
                <a:solidFill>
                  <a:schemeClr val="bg1">
                    <a:lumMod val="65000"/>
                  </a:schemeClr>
                </a:solidFill>
                <a:latin typeface="Gulim" panose="020B0600000101010101" pitchFamily="34" charset="-127"/>
                <a:ea typeface="Gulim" panose="020B0600000101010101" pitchFamily="34" charset="-127"/>
              </a:rPr>
              <a:t>PRESS GANEY</a:t>
            </a:r>
            <a:endParaRPr lang="en-US" b="1" dirty="0">
              <a:solidFill>
                <a:schemeClr val="bg1">
                  <a:lumMod val="65000"/>
                </a:schemeClr>
              </a:solidFill>
              <a:latin typeface="Gulim" panose="020B0600000101010101" pitchFamily="34" charset="-127"/>
              <a:ea typeface="Gulim" panose="020B0600000101010101" pitchFamily="34" charset="-127"/>
            </a:endParaRPr>
          </a:p>
        </p:txBody>
      </p:sp>
      <p:sp>
        <p:nvSpPr>
          <p:cNvPr id="17" name="Rectangle 16"/>
          <p:cNvSpPr/>
          <p:nvPr/>
        </p:nvSpPr>
        <p:spPr>
          <a:xfrm>
            <a:off x="6764218" y="222739"/>
            <a:ext cx="74265" cy="4700954"/>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panose="05000000000000000000" pitchFamily="2" charset="2"/>
              <a:buChar char="ü"/>
            </a:pPr>
            <a:endParaRPr lang="en-US" sz="1600" dirty="0">
              <a:solidFill>
                <a:schemeClr val="accent5">
                  <a:lumMod val="75000"/>
                </a:schemeClr>
              </a:solidFill>
            </a:endParaRPr>
          </a:p>
        </p:txBody>
      </p:sp>
    </p:spTree>
    <p:extLst>
      <p:ext uri="{BB962C8B-B14F-4D97-AF65-F5344CB8AC3E}">
        <p14:creationId xmlns:p14="http://schemas.microsoft.com/office/powerpoint/2010/main" val="129612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250517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38590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3036546959"/>
              </p:ext>
            </p:extLst>
          </p:nvPr>
        </p:nvGraphicFramePr>
        <p:xfrm>
          <a:off x="262891" y="835174"/>
          <a:ext cx="8575722" cy="35768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451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252803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22588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1014265550"/>
              </p:ext>
            </p:extLst>
          </p:nvPr>
        </p:nvGraphicFramePr>
        <p:xfrm>
          <a:off x="274320" y="835174"/>
          <a:ext cx="8702773" cy="35996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58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255089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40876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1217515449"/>
              </p:ext>
            </p:extLst>
          </p:nvPr>
        </p:nvGraphicFramePr>
        <p:xfrm>
          <a:off x="251461" y="835174"/>
          <a:ext cx="8587152" cy="3691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674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193367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186012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485111043"/>
              </p:ext>
            </p:extLst>
          </p:nvPr>
        </p:nvGraphicFramePr>
        <p:xfrm>
          <a:off x="262891" y="835174"/>
          <a:ext cx="8575722" cy="35996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034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168221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158580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840500673"/>
              </p:ext>
            </p:extLst>
          </p:nvPr>
        </p:nvGraphicFramePr>
        <p:xfrm>
          <a:off x="163177" y="720091"/>
          <a:ext cx="8675436" cy="37604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182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185366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182583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1575761182"/>
              </p:ext>
            </p:extLst>
          </p:nvPr>
        </p:nvGraphicFramePr>
        <p:xfrm>
          <a:off x="251459" y="835175"/>
          <a:ext cx="8587153" cy="36568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290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21632" y="2618875"/>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619564" y="247734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3528482165"/>
              </p:ext>
            </p:extLst>
          </p:nvPr>
        </p:nvGraphicFramePr>
        <p:xfrm>
          <a:off x="251460" y="835175"/>
          <a:ext cx="8725634" cy="37253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077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252803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28303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4277138662"/>
              </p:ext>
            </p:extLst>
          </p:nvPr>
        </p:nvGraphicFramePr>
        <p:xfrm>
          <a:off x="262889" y="835175"/>
          <a:ext cx="8575723" cy="37253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712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235658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20302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2989470561"/>
              </p:ext>
            </p:extLst>
          </p:nvPr>
        </p:nvGraphicFramePr>
        <p:xfrm>
          <a:off x="251459" y="742951"/>
          <a:ext cx="8587154" cy="37718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123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255089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31732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132077190"/>
              </p:ext>
            </p:extLst>
          </p:nvPr>
        </p:nvGraphicFramePr>
        <p:xfrm>
          <a:off x="262889" y="835175"/>
          <a:ext cx="8575724" cy="37711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633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52915" y="1690273"/>
            <a:ext cx="6712961" cy="1938992"/>
          </a:xfrm>
          <a:prstGeom prst="rect">
            <a:avLst/>
          </a:prstGeom>
        </p:spPr>
        <p:txBody>
          <a:bodyPr wrap="square">
            <a:spAutoFit/>
          </a:bodyPr>
          <a:lstStyle/>
          <a:p>
            <a:pPr marL="171450" indent="-171450">
              <a:buFont typeface="Arial" panose="020B0604020202020204" pitchFamily="34" charset="0"/>
              <a:buChar char="•"/>
            </a:pPr>
            <a:r>
              <a:rPr lang="en-US" sz="1200" dirty="0"/>
              <a:t>In my work unit, we discuss ways to prevent errors from happening again.</a:t>
            </a:r>
          </a:p>
          <a:p>
            <a:pPr marL="171450" indent="-171450">
              <a:buFont typeface="Arial" panose="020B0604020202020204" pitchFamily="34" charset="0"/>
              <a:buChar char="•"/>
            </a:pPr>
            <a:r>
              <a:rPr lang="en-US" sz="1200" dirty="0"/>
              <a:t>We are actively doing things to improve patient safety.</a:t>
            </a:r>
          </a:p>
          <a:p>
            <a:pPr marL="171450" indent="-171450">
              <a:buFont typeface="Arial" panose="020B0604020202020204" pitchFamily="34" charset="0"/>
              <a:buChar char="•"/>
            </a:pPr>
            <a:r>
              <a:rPr lang="en-US" sz="1200" dirty="0" smtClean="0"/>
              <a:t>I </a:t>
            </a:r>
            <a:r>
              <a:rPr lang="en-US" sz="1200" dirty="0"/>
              <a:t>feel free to raise workplace safety concerns.</a:t>
            </a:r>
          </a:p>
          <a:p>
            <a:pPr marL="171450" indent="-171450">
              <a:buFont typeface="Arial" panose="020B0604020202020204" pitchFamily="34" charset="0"/>
              <a:buChar char="•"/>
            </a:pPr>
            <a:r>
              <a:rPr lang="en-US" sz="1200" dirty="0"/>
              <a:t>In my </a:t>
            </a:r>
            <a:r>
              <a:rPr lang="en-US" sz="1200" dirty="0" smtClean="0"/>
              <a:t>unit</a:t>
            </a:r>
            <a:r>
              <a:rPr lang="en-US" sz="1200" dirty="0"/>
              <a:t>, team </a:t>
            </a:r>
            <a:r>
              <a:rPr lang="en-US" sz="1200" dirty="0" smtClean="0"/>
              <a:t>members &amp; </a:t>
            </a:r>
            <a:r>
              <a:rPr lang="en-US" sz="1200" dirty="0" err="1" smtClean="0"/>
              <a:t>Mgrs</a:t>
            </a:r>
            <a:r>
              <a:rPr lang="en-US" sz="1200" dirty="0" smtClean="0"/>
              <a:t> work </a:t>
            </a:r>
            <a:r>
              <a:rPr lang="en-US" sz="1200" dirty="0"/>
              <a:t>together to ensure the safest possible working conditions.</a:t>
            </a:r>
          </a:p>
          <a:p>
            <a:pPr marL="171450" indent="-171450">
              <a:buFont typeface="Arial" panose="020B0604020202020204" pitchFamily="34" charset="0"/>
              <a:buChar char="•"/>
            </a:pPr>
            <a:r>
              <a:rPr lang="en-US" sz="1200" dirty="0"/>
              <a:t>I can report patient safety mistakes without fear of punishment.</a:t>
            </a:r>
          </a:p>
          <a:p>
            <a:pPr marL="171450" indent="-171450">
              <a:buFont typeface="Arial" panose="020B0604020202020204" pitchFamily="34" charset="0"/>
              <a:buChar char="•"/>
            </a:pPr>
            <a:r>
              <a:rPr lang="en-US" sz="1200" dirty="0"/>
              <a:t>Mistakes have led to positive changes here.</a:t>
            </a:r>
          </a:p>
          <a:p>
            <a:pPr marL="171450" indent="-171450">
              <a:buFont typeface="Arial" panose="020B0604020202020204" pitchFamily="34" charset="0"/>
              <a:buChar char="•"/>
            </a:pPr>
            <a:r>
              <a:rPr lang="en-US" sz="1200" dirty="0"/>
              <a:t>When a mistake is reported, it feels like the focus is on solving the problem, not writing up the person</a:t>
            </a:r>
            <a:r>
              <a:rPr lang="en-US" sz="1200" dirty="0" smtClean="0"/>
              <a:t>.</a:t>
            </a:r>
          </a:p>
          <a:p>
            <a:pPr marL="171450" indent="-171450">
              <a:buFont typeface="Arial" panose="020B0604020202020204" pitchFamily="34" charset="0"/>
              <a:buChar char="•"/>
            </a:pPr>
            <a:r>
              <a:rPr lang="en-US" sz="1200" dirty="0"/>
              <a:t>Team members who work at this entity will freely speak up if they see something that may negatively affect patient care.</a:t>
            </a:r>
          </a:p>
          <a:p>
            <a:pPr marL="171450" indent="-171450">
              <a:buFont typeface="Arial" panose="020B0604020202020204" pitchFamily="34" charset="0"/>
              <a:buChar char="•"/>
            </a:pPr>
            <a:endParaRPr lang="en-US" sz="1200" dirty="0"/>
          </a:p>
        </p:txBody>
      </p:sp>
      <p:sp>
        <p:nvSpPr>
          <p:cNvPr id="9" name="Rectangle 8"/>
          <p:cNvSpPr/>
          <p:nvPr/>
        </p:nvSpPr>
        <p:spPr>
          <a:xfrm>
            <a:off x="2352915" y="738463"/>
            <a:ext cx="5760461" cy="830997"/>
          </a:xfrm>
          <a:prstGeom prst="rect">
            <a:avLst/>
          </a:prstGeom>
        </p:spPr>
        <p:txBody>
          <a:bodyPr wrap="square">
            <a:spAutoFit/>
          </a:bodyPr>
          <a:lstStyle/>
          <a:p>
            <a:pPr marL="171450" indent="-171450">
              <a:buFont typeface="Arial" panose="020B0604020202020204" pitchFamily="34" charset="0"/>
              <a:buChar char="•"/>
            </a:pPr>
            <a:r>
              <a:rPr lang="en-US" sz="1200" dirty="0"/>
              <a:t>This entity provides high-quality care and service.</a:t>
            </a:r>
          </a:p>
          <a:p>
            <a:pPr marL="171450" indent="-171450">
              <a:buFont typeface="Arial" panose="020B0604020202020204" pitchFamily="34" charset="0"/>
              <a:buChar char="•"/>
            </a:pPr>
            <a:r>
              <a:rPr lang="en-US" sz="1200" dirty="0"/>
              <a:t>This entity makes every effort to deliver safe, error-free care to patients.</a:t>
            </a:r>
          </a:p>
          <a:p>
            <a:pPr marL="171450" indent="-171450">
              <a:buFont typeface="Arial" panose="020B0604020202020204" pitchFamily="34" charset="0"/>
              <a:buChar char="•"/>
            </a:pPr>
            <a:r>
              <a:rPr lang="en-US" sz="1200" dirty="0"/>
              <a:t>I would recommend this entity to family and friends who need care.</a:t>
            </a:r>
          </a:p>
          <a:p>
            <a:pPr marL="171450" indent="-171450">
              <a:buFont typeface="Arial" panose="020B0604020202020204" pitchFamily="34" charset="0"/>
              <a:buChar char="•"/>
            </a:pPr>
            <a:r>
              <a:rPr lang="en-US" sz="1200" dirty="0"/>
              <a:t>Senior management provides a work climate that promotes patient safety.</a:t>
            </a:r>
          </a:p>
        </p:txBody>
      </p:sp>
      <p:sp>
        <p:nvSpPr>
          <p:cNvPr id="12" name="Rectangle 11"/>
          <p:cNvSpPr/>
          <p:nvPr/>
        </p:nvSpPr>
        <p:spPr>
          <a:xfrm>
            <a:off x="2352915" y="3477488"/>
            <a:ext cx="8079971" cy="1384995"/>
          </a:xfrm>
          <a:prstGeom prst="rect">
            <a:avLst/>
          </a:prstGeom>
        </p:spPr>
        <p:txBody>
          <a:bodyPr wrap="square">
            <a:spAutoFit/>
          </a:bodyPr>
          <a:lstStyle/>
          <a:p>
            <a:pPr marL="171450" indent="-171450">
              <a:buFont typeface="Arial" panose="020B0604020202020204" pitchFamily="34" charset="0"/>
              <a:buChar char="•"/>
            </a:pPr>
            <a:r>
              <a:rPr lang="en-US" sz="1200" dirty="0"/>
              <a:t>My work unit/department works well together.</a:t>
            </a:r>
          </a:p>
          <a:p>
            <a:pPr marL="171450" indent="-171450">
              <a:buFont typeface="Arial" panose="020B0604020202020204" pitchFamily="34" charset="0"/>
              <a:buChar char="•"/>
            </a:pPr>
            <a:r>
              <a:rPr lang="en-US" sz="1200" dirty="0"/>
              <a:t>There is effective teamwork between physicians, ACPs, and nurses at this entity.</a:t>
            </a:r>
          </a:p>
          <a:p>
            <a:pPr marL="171450" indent="-171450">
              <a:buFont typeface="Arial" panose="020B0604020202020204" pitchFamily="34" charset="0"/>
              <a:buChar char="•"/>
            </a:pPr>
            <a:r>
              <a:rPr lang="en-US" sz="1200" dirty="0"/>
              <a:t>Different work units/departments work well together in this entity.</a:t>
            </a:r>
          </a:p>
          <a:p>
            <a:pPr marL="171450" indent="-171450">
              <a:buFont typeface="Arial" panose="020B0604020202020204" pitchFamily="34" charset="0"/>
              <a:buChar char="•"/>
            </a:pPr>
            <a:r>
              <a:rPr lang="en-US" sz="1200" dirty="0" err="1" smtClean="0"/>
              <a:t>Comm</a:t>
            </a:r>
            <a:r>
              <a:rPr lang="en-US" sz="1200" dirty="0" smtClean="0"/>
              <a:t> </a:t>
            </a:r>
            <a:r>
              <a:rPr lang="en-US" sz="1200" dirty="0"/>
              <a:t>between physicians, ACPs, nurses, &amp;</a:t>
            </a:r>
            <a:r>
              <a:rPr lang="en-US" sz="1200" dirty="0" smtClean="0"/>
              <a:t> </a:t>
            </a:r>
            <a:r>
              <a:rPr lang="en-US" sz="1200" dirty="0"/>
              <a:t>other medical personnel is good in this organization.</a:t>
            </a:r>
          </a:p>
          <a:p>
            <a:pPr marL="171450" indent="-171450">
              <a:buFont typeface="Arial" panose="020B0604020202020204" pitchFamily="34" charset="0"/>
              <a:buChar char="•"/>
            </a:pPr>
            <a:r>
              <a:rPr lang="en-US" sz="1200" dirty="0" err="1" smtClean="0"/>
              <a:t>Comm</a:t>
            </a:r>
            <a:r>
              <a:rPr lang="en-US" sz="1200" dirty="0" smtClean="0"/>
              <a:t> </a:t>
            </a:r>
            <a:r>
              <a:rPr lang="en-US" sz="1200" dirty="0"/>
              <a:t>between work units is effective in this organization.</a:t>
            </a:r>
          </a:p>
          <a:p>
            <a:pPr marL="171450" indent="-171450">
              <a:buFont typeface="Arial" panose="020B0604020202020204" pitchFamily="34" charset="0"/>
              <a:buChar char="•"/>
            </a:pPr>
            <a:r>
              <a:rPr lang="en-US" sz="1200" dirty="0"/>
              <a:t>The amount of job stress I feel is reasonable.</a:t>
            </a:r>
          </a:p>
          <a:p>
            <a:pPr marL="171450" indent="-171450">
              <a:buFont typeface="Arial" panose="020B0604020202020204" pitchFamily="34" charset="0"/>
              <a:buChar char="•"/>
            </a:pPr>
            <a:r>
              <a:rPr lang="en-US" sz="1200" dirty="0"/>
              <a:t>My work unit is adequately staffed.</a:t>
            </a:r>
          </a:p>
        </p:txBody>
      </p:sp>
      <p:pic>
        <p:nvPicPr>
          <p:cNvPr id="13" name="Picture 2" descr="Image result for speak up icon"/>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8965" y="2185525"/>
            <a:ext cx="539752" cy="3634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hospital icon"/>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1277" y="797294"/>
            <a:ext cx="1098014" cy="57645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6803" y="3570174"/>
            <a:ext cx="1296668" cy="698017"/>
            <a:chOff x="4459426" y="3059183"/>
            <a:chExt cx="1651923" cy="867260"/>
          </a:xfrm>
        </p:grpSpPr>
        <p:pic>
          <p:nvPicPr>
            <p:cNvPr id="16" name="Picture 2" descr="Related image"/>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9426" y="3059183"/>
              <a:ext cx="1651923" cy="86726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072062" y="3200232"/>
              <a:ext cx="45720" cy="132378"/>
            </a:xfrm>
            <a:prstGeom prst="rect">
              <a:avLst/>
            </a:prstGeom>
            <a:solidFill>
              <a:srgbClr val="002E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311257" y="3327848"/>
              <a:ext cx="45720" cy="132378"/>
            </a:xfrm>
            <a:prstGeom prst="rect">
              <a:avLst/>
            </a:prstGeom>
            <a:solidFill>
              <a:srgbClr val="002E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509377" y="3474947"/>
              <a:ext cx="45720" cy="79365"/>
            </a:xfrm>
            <a:prstGeom prst="rect">
              <a:avLst/>
            </a:prstGeom>
            <a:solidFill>
              <a:srgbClr val="002E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p:cNvSpPr/>
          <p:nvPr/>
        </p:nvSpPr>
        <p:spPr>
          <a:xfrm>
            <a:off x="969672" y="2057438"/>
            <a:ext cx="1371967" cy="646331"/>
          </a:xfrm>
          <a:prstGeom prst="rect">
            <a:avLst/>
          </a:prstGeom>
        </p:spPr>
        <p:txBody>
          <a:bodyPr wrap="square">
            <a:spAutoFit/>
          </a:bodyPr>
          <a:lstStyle/>
          <a:p>
            <a:pPr algn="ctr"/>
            <a:r>
              <a:rPr lang="en-GB" b="1" i="1" dirty="0">
                <a:solidFill>
                  <a:schemeClr val="tx2">
                    <a:lumMod val="75000"/>
                  </a:schemeClr>
                </a:solidFill>
              </a:rPr>
              <a:t>Prevention &amp; Reporting</a:t>
            </a:r>
            <a:endParaRPr lang="en-US" b="1" i="1" dirty="0">
              <a:solidFill>
                <a:schemeClr val="tx2">
                  <a:lumMod val="75000"/>
                </a:schemeClr>
              </a:solidFill>
            </a:endParaRPr>
          </a:p>
        </p:txBody>
      </p:sp>
      <p:sp>
        <p:nvSpPr>
          <p:cNvPr id="21" name="Rectangle 20"/>
          <p:cNvSpPr/>
          <p:nvPr/>
        </p:nvSpPr>
        <p:spPr>
          <a:xfrm>
            <a:off x="993990" y="807403"/>
            <a:ext cx="1277373" cy="646331"/>
          </a:xfrm>
          <a:prstGeom prst="rect">
            <a:avLst/>
          </a:prstGeom>
        </p:spPr>
        <p:txBody>
          <a:bodyPr wrap="square">
            <a:spAutoFit/>
          </a:bodyPr>
          <a:lstStyle/>
          <a:p>
            <a:pPr algn="ctr"/>
            <a:r>
              <a:rPr lang="en-GB" b="1" i="1" dirty="0">
                <a:solidFill>
                  <a:schemeClr val="tx2">
                    <a:lumMod val="75000"/>
                  </a:schemeClr>
                </a:solidFill>
              </a:rPr>
              <a:t>Pride &amp; Reputation</a:t>
            </a:r>
            <a:endParaRPr lang="en-US" b="1" i="1" dirty="0">
              <a:solidFill>
                <a:schemeClr val="tx2">
                  <a:lumMod val="75000"/>
                </a:schemeClr>
              </a:solidFill>
            </a:endParaRPr>
          </a:p>
        </p:txBody>
      </p:sp>
      <p:sp>
        <p:nvSpPr>
          <p:cNvPr id="22" name="Rectangle 21"/>
          <p:cNvSpPr/>
          <p:nvPr/>
        </p:nvSpPr>
        <p:spPr>
          <a:xfrm>
            <a:off x="889554" y="3645514"/>
            <a:ext cx="1463361" cy="646331"/>
          </a:xfrm>
          <a:prstGeom prst="rect">
            <a:avLst/>
          </a:prstGeom>
        </p:spPr>
        <p:txBody>
          <a:bodyPr wrap="square">
            <a:spAutoFit/>
          </a:bodyPr>
          <a:lstStyle/>
          <a:p>
            <a:pPr algn="ctr"/>
            <a:r>
              <a:rPr lang="en-GB" b="1" i="1" dirty="0">
                <a:solidFill>
                  <a:schemeClr val="tx2">
                    <a:lumMod val="75000"/>
                  </a:schemeClr>
                </a:solidFill>
              </a:rPr>
              <a:t>Resources         &amp; Teamwork</a:t>
            </a:r>
            <a:endParaRPr lang="en-US" b="1" i="1" dirty="0">
              <a:solidFill>
                <a:schemeClr val="tx2">
                  <a:lumMod val="75000"/>
                </a:schemeClr>
              </a:solidFill>
            </a:endParaRPr>
          </a:p>
        </p:txBody>
      </p:sp>
      <p:sp>
        <p:nvSpPr>
          <p:cNvPr id="23" name="Title 10"/>
          <p:cNvSpPr txBox="1">
            <a:spLocks/>
          </p:cNvSpPr>
          <p:nvPr/>
        </p:nvSpPr>
        <p:spPr>
          <a:xfrm>
            <a:off x="163177" y="14302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Items by Domain</a:t>
            </a:r>
          </a:p>
        </p:txBody>
      </p:sp>
    </p:spTree>
    <p:extLst>
      <p:ext uri="{BB962C8B-B14F-4D97-AF65-F5344CB8AC3E}">
        <p14:creationId xmlns:p14="http://schemas.microsoft.com/office/powerpoint/2010/main" val="217651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p:cNvSpPr txBox="1">
            <a:spLocks/>
          </p:cNvSpPr>
          <p:nvPr/>
        </p:nvSpPr>
        <p:spPr>
          <a:xfrm>
            <a:off x="163177" y="177314"/>
            <a:ext cx="8813917"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2800" b="0" dirty="0" smtClean="0"/>
              <a:t>2019 Culture of Safety </a:t>
            </a:r>
            <a:r>
              <a:rPr lang="en-GB" sz="2000" dirty="0">
                <a:solidFill>
                  <a:srgbClr val="003CA5"/>
                </a:solidFill>
                <a:latin typeface="Segoe Print" panose="02000600000000000000" pitchFamily="2" charset="0"/>
              </a:rPr>
              <a:t>Item by Entity</a:t>
            </a:r>
          </a:p>
        </p:txBody>
      </p:sp>
      <p:cxnSp>
        <p:nvCxnSpPr>
          <p:cNvPr id="5" name="Straight Connector 4"/>
          <p:cNvCxnSpPr/>
          <p:nvPr/>
        </p:nvCxnSpPr>
        <p:spPr>
          <a:xfrm flipV="1">
            <a:off x="609600" y="2642337"/>
            <a:ext cx="8124092" cy="11723"/>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73844" y="2260171"/>
            <a:ext cx="8264769" cy="11724"/>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261535" y="4760354"/>
            <a:ext cx="410308" cy="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280909" y="4626764"/>
            <a:ext cx="414998" cy="0"/>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64108" y="4499812"/>
            <a:ext cx="2141621" cy="369332"/>
          </a:xfrm>
          <a:prstGeom prst="rect">
            <a:avLst/>
          </a:prstGeom>
          <a:noFill/>
        </p:spPr>
        <p:txBody>
          <a:bodyPr wrap="square" rtlCol="0">
            <a:spAutoFit/>
          </a:bodyPr>
          <a:lstStyle/>
          <a:p>
            <a:r>
              <a:rPr lang="en-US" sz="900" dirty="0" smtClean="0"/>
              <a:t>Northwell Health Score</a:t>
            </a:r>
          </a:p>
          <a:p>
            <a:r>
              <a:rPr lang="en-US" sz="900" dirty="0" smtClean="0"/>
              <a:t>National Score</a:t>
            </a:r>
            <a:endParaRPr lang="en-US" sz="900" dirty="0"/>
          </a:p>
        </p:txBody>
      </p:sp>
      <p:graphicFrame>
        <p:nvGraphicFramePr>
          <p:cNvPr id="8" name="Chart 7"/>
          <p:cNvGraphicFramePr>
            <a:graphicFrameLocks/>
          </p:cNvGraphicFramePr>
          <p:nvPr>
            <p:extLst>
              <p:ext uri="{D42A27DB-BD31-4B8C-83A1-F6EECF244321}">
                <p14:modId xmlns:p14="http://schemas.microsoft.com/office/powerpoint/2010/main" val="2336676283"/>
              </p:ext>
            </p:extLst>
          </p:nvPr>
        </p:nvGraphicFramePr>
        <p:xfrm>
          <a:off x="297179" y="835175"/>
          <a:ext cx="8541433" cy="3736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319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 b="15797"/>
          <a:stretch/>
        </p:blipFill>
        <p:spPr>
          <a:xfrm>
            <a:off x="0" y="-16625"/>
            <a:ext cx="9135879" cy="4330931"/>
          </a:xfrm>
          <a:prstGeom prst="rect">
            <a:avLst/>
          </a:prstGeom>
        </p:spPr>
      </p:pic>
      <p:sp>
        <p:nvSpPr>
          <p:cNvPr id="4" name="Right Triangle 3"/>
          <p:cNvSpPr/>
          <p:nvPr/>
        </p:nvSpPr>
        <p:spPr>
          <a:xfrm>
            <a:off x="0" y="3391593"/>
            <a:ext cx="1238596" cy="1296785"/>
          </a:xfrm>
          <a:prstGeom prst="rtTriangl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76887" t="87111"/>
          <a:stretch/>
        </p:blipFill>
        <p:spPr>
          <a:xfrm>
            <a:off x="7024255" y="4480560"/>
            <a:ext cx="2111624" cy="662940"/>
          </a:xfrm>
          <a:prstGeom prst="rect">
            <a:avLst/>
          </a:prstGeom>
        </p:spPr>
      </p:pic>
      <p:sp>
        <p:nvSpPr>
          <p:cNvPr id="8" name="Title 4"/>
          <p:cNvSpPr txBox="1">
            <a:spLocks/>
          </p:cNvSpPr>
          <p:nvPr/>
        </p:nvSpPr>
        <p:spPr>
          <a:xfrm>
            <a:off x="477486" y="1484591"/>
            <a:ext cx="8274627" cy="1328498"/>
          </a:xfrm>
          <a:prstGeom prst="rect">
            <a:avLst/>
          </a:prstGeom>
        </p:spPr>
        <p:txBody>
          <a:bodyPr/>
          <a:lstStyle>
            <a:lvl1pPr algn="ctr" defTabSz="457200" rtl="0" eaLnBrk="1" latinLnBrk="0" hangingPunct="1">
              <a:spcBef>
                <a:spcPct val="0"/>
              </a:spcBef>
              <a:buNone/>
              <a:defRPr sz="4200" kern="1200">
                <a:solidFill>
                  <a:schemeClr val="tx1"/>
                </a:solidFill>
                <a:latin typeface="+mj-lt"/>
                <a:ea typeface="+mj-ea"/>
                <a:cs typeface="+mj-cs"/>
              </a:defRPr>
            </a:lvl1pPr>
          </a:lstStyle>
          <a:p>
            <a:pPr algn="l"/>
            <a:r>
              <a:rPr lang="en-US" sz="3600" b="1" dirty="0" err="1" smtClean="0">
                <a:solidFill>
                  <a:schemeClr val="bg1"/>
                </a:solidFill>
              </a:rPr>
              <a:t>Northwell</a:t>
            </a:r>
            <a:r>
              <a:rPr lang="en-US" sz="3600" b="1" dirty="0" smtClean="0">
                <a:solidFill>
                  <a:schemeClr val="bg1"/>
                </a:solidFill>
              </a:rPr>
              <a:t> Health</a:t>
            </a:r>
            <a:endParaRPr lang="en-US" sz="3600" b="1" dirty="0">
              <a:solidFill>
                <a:schemeClr val="bg1"/>
              </a:solidFill>
            </a:endParaRPr>
          </a:p>
          <a:p>
            <a:pPr algn="l"/>
            <a:r>
              <a:rPr lang="en-US" sz="2800" b="1" dirty="0" smtClean="0">
                <a:solidFill>
                  <a:schemeClr val="accent2">
                    <a:lumMod val="60000"/>
                    <a:lumOff val="40000"/>
                  </a:schemeClr>
                </a:solidFill>
                <a:latin typeface="Segoe Print" panose="02000600000000000000" pitchFamily="2" charset="0"/>
              </a:rPr>
              <a:t>Team Member Comments</a:t>
            </a:r>
            <a:endParaRPr lang="en-US" sz="2800" b="1" dirty="0">
              <a:solidFill>
                <a:schemeClr val="accent2">
                  <a:lumMod val="60000"/>
                  <a:lumOff val="40000"/>
                </a:schemeClr>
              </a:solidFill>
              <a:latin typeface="Segoe Print" panose="02000600000000000000" pitchFamily="2" charset="0"/>
            </a:endParaRPr>
          </a:p>
        </p:txBody>
      </p:sp>
      <p:sp>
        <p:nvSpPr>
          <p:cNvPr id="2" name="AutoShape 6" descr="Image result for partnership icon 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Image result for partnership icon 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0" descr="Image result for partnership icon 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7055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236307" y="242903"/>
            <a:ext cx="8813917" cy="657861"/>
          </a:xfrm>
        </p:spPr>
        <p:txBody>
          <a:bodyPr/>
          <a:lstStyle/>
          <a:p>
            <a:r>
              <a:rPr lang="en-GB" sz="3000" b="0" dirty="0"/>
              <a:t>Team </a:t>
            </a:r>
            <a:r>
              <a:rPr lang="en-GB" sz="3000" b="0" dirty="0" smtClean="0"/>
              <a:t>Member</a:t>
            </a:r>
            <a:br>
              <a:rPr lang="en-GB" sz="3000" b="0" dirty="0" smtClean="0"/>
            </a:br>
            <a:r>
              <a:rPr lang="en-GB" sz="2200" dirty="0" smtClean="0">
                <a:solidFill>
                  <a:srgbClr val="003CA5"/>
                </a:solidFill>
                <a:latin typeface="Segoe Print" panose="02000600000000000000" pitchFamily="2" charset="0"/>
              </a:rPr>
              <a:t>Safety Comment </a:t>
            </a:r>
            <a:r>
              <a:rPr lang="en-GB" sz="2200" dirty="0">
                <a:solidFill>
                  <a:srgbClr val="003CA5"/>
                </a:solidFill>
                <a:latin typeface="Segoe Print" panose="02000600000000000000" pitchFamily="2" charset="0"/>
              </a:rPr>
              <a:t>Themes</a:t>
            </a:r>
          </a:p>
        </p:txBody>
      </p:sp>
      <p:grpSp>
        <p:nvGrpSpPr>
          <p:cNvPr id="14" name="Group 13">
            <a:extLst>
              <a:ext uri="{FF2B5EF4-FFF2-40B4-BE49-F238E27FC236}">
                <a16:creationId xmlns:a16="http://schemas.microsoft.com/office/drawing/2014/main" xmlns="" id="{A50B72DB-C36C-944F-B04B-0BBB7BF642F8}"/>
              </a:ext>
            </a:extLst>
          </p:cNvPr>
          <p:cNvGrpSpPr/>
          <p:nvPr/>
        </p:nvGrpSpPr>
        <p:grpSpPr>
          <a:xfrm>
            <a:off x="1127379" y="1106710"/>
            <a:ext cx="2545132" cy="2515629"/>
            <a:chOff x="2149470" y="2125162"/>
            <a:chExt cx="1713187" cy="1713186"/>
          </a:xfrm>
          <a:solidFill>
            <a:schemeClr val="tx2">
              <a:lumMod val="50000"/>
            </a:schemeClr>
          </a:solidFill>
        </p:grpSpPr>
        <p:sp>
          <p:nvSpPr>
            <p:cNvPr id="15" name="Oval 14">
              <a:extLst>
                <a:ext uri="{FF2B5EF4-FFF2-40B4-BE49-F238E27FC236}">
                  <a16:creationId xmlns:a16="http://schemas.microsoft.com/office/drawing/2014/main" xmlns="" id="{DFFC43FC-3BD2-A54A-9970-4EC2192AD6DE}"/>
                </a:ext>
              </a:extLst>
            </p:cNvPr>
            <p:cNvSpPr/>
            <p:nvPr/>
          </p:nvSpPr>
          <p:spPr>
            <a:xfrm>
              <a:off x="2149470" y="2125162"/>
              <a:ext cx="1713187" cy="1713186"/>
            </a:xfrm>
            <a:prstGeom prst="ellipse">
              <a:avLst/>
            </a:prstGeom>
            <a:grpFill/>
            <a:ln/>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defTabSz="457189"/>
              <a:endParaRPr lang="en-US" dirty="0">
                <a:solidFill>
                  <a:prstClr val="white"/>
                </a:solidFill>
                <a:latin typeface="Calibri"/>
              </a:endParaRPr>
            </a:p>
          </p:txBody>
        </p:sp>
        <p:sp>
          <p:nvSpPr>
            <p:cNvPr id="16" name="Rectangle 15">
              <a:extLst>
                <a:ext uri="{FF2B5EF4-FFF2-40B4-BE49-F238E27FC236}">
                  <a16:creationId xmlns:a16="http://schemas.microsoft.com/office/drawing/2014/main" xmlns="" id="{B0F0EE92-2173-5B4A-AEF1-47198231D1EC}"/>
                </a:ext>
              </a:extLst>
            </p:cNvPr>
            <p:cNvSpPr/>
            <p:nvPr/>
          </p:nvSpPr>
          <p:spPr>
            <a:xfrm>
              <a:off x="2421952" y="2711839"/>
              <a:ext cx="1094938" cy="377282"/>
            </a:xfrm>
            <a:prstGeom prst="rect">
              <a:avLst/>
            </a:prstGeom>
            <a:grpFill/>
            <a:ln>
              <a:noFill/>
            </a:ln>
            <a:effectLst/>
          </p:spPr>
          <p:style>
            <a:lnRef idx="3">
              <a:schemeClr val="lt1"/>
            </a:lnRef>
            <a:fillRef idx="1">
              <a:schemeClr val="accent5"/>
            </a:fillRef>
            <a:effectRef idx="1">
              <a:schemeClr val="accent5"/>
            </a:effectRef>
            <a:fontRef idx="minor">
              <a:schemeClr val="lt1"/>
            </a:fontRef>
          </p:style>
          <p:txBody>
            <a:bodyPr wrap="square" lIns="0" tIns="0" rIns="0" bIns="0">
              <a:spAutoFit/>
            </a:bodyPr>
            <a:lstStyle/>
            <a:p>
              <a:pPr algn="ctr" defTabSz="457189"/>
              <a:r>
                <a:rPr lang="en-US" b="1" i="1" dirty="0">
                  <a:solidFill>
                    <a:prstClr val="white"/>
                  </a:solidFill>
                  <a:latin typeface="Calibri"/>
                </a:rPr>
                <a:t>Staffing</a:t>
              </a:r>
              <a:br>
                <a:rPr lang="en-US" b="1" i="1" dirty="0">
                  <a:solidFill>
                    <a:prstClr val="white"/>
                  </a:solidFill>
                  <a:latin typeface="Calibri"/>
                </a:rPr>
              </a:br>
              <a:endParaRPr lang="en-US" b="1" i="1" dirty="0">
                <a:solidFill>
                  <a:prstClr val="white"/>
                </a:solidFill>
                <a:latin typeface="Calibri"/>
              </a:endParaRPr>
            </a:p>
          </p:txBody>
        </p:sp>
      </p:grpSp>
      <p:sp>
        <p:nvSpPr>
          <p:cNvPr id="40" name="Rectangle 39">
            <a:extLst>
              <a:ext uri="{FF2B5EF4-FFF2-40B4-BE49-F238E27FC236}">
                <a16:creationId xmlns:a16="http://schemas.microsoft.com/office/drawing/2014/main" xmlns="" id="{4049C99C-A5D6-A846-9656-DF75AAA8E53D}"/>
              </a:ext>
            </a:extLst>
          </p:cNvPr>
          <p:cNvSpPr/>
          <p:nvPr/>
        </p:nvSpPr>
        <p:spPr>
          <a:xfrm>
            <a:off x="5422563" y="236977"/>
            <a:ext cx="3447890" cy="468898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89">
              <a:spcBef>
                <a:spcPts val="450"/>
              </a:spcBef>
              <a:spcAft>
                <a:spcPts val="450"/>
              </a:spcAft>
            </a:pPr>
            <a:endParaRPr lang="en-US" sz="1000" b="1" i="1" dirty="0">
              <a:solidFill>
                <a:srgbClr val="003CA5">
                  <a:lumMod val="50000"/>
                </a:srgbClr>
              </a:solidFill>
              <a:latin typeface="Calibri"/>
            </a:endParaRPr>
          </a:p>
          <a:p>
            <a:pPr defTabSz="457189">
              <a:spcBef>
                <a:spcPts val="450"/>
              </a:spcBef>
              <a:spcAft>
                <a:spcPts val="450"/>
              </a:spcAft>
            </a:pPr>
            <a:endParaRPr lang="en-US" sz="100" b="1" i="1" dirty="0">
              <a:solidFill>
                <a:srgbClr val="003CA5">
                  <a:lumMod val="50000"/>
                </a:srgbClr>
              </a:solidFill>
              <a:latin typeface="Calibri"/>
            </a:endParaRPr>
          </a:p>
          <a:p>
            <a:pPr defTabSz="457189">
              <a:spcBef>
                <a:spcPts val="450"/>
              </a:spcBef>
              <a:spcAft>
                <a:spcPts val="450"/>
              </a:spcAft>
            </a:pPr>
            <a:r>
              <a:rPr lang="en-US" sz="1000" b="1" i="1" dirty="0">
                <a:solidFill>
                  <a:srgbClr val="003CA5">
                    <a:lumMod val="50000"/>
                  </a:srgbClr>
                </a:solidFill>
                <a:latin typeface="Calibri"/>
              </a:rPr>
              <a:t>Staffing</a:t>
            </a:r>
          </a:p>
          <a:p>
            <a:pPr marL="214308" indent="-214308" defTabSz="457189">
              <a:spcBef>
                <a:spcPts val="450"/>
              </a:spcBef>
              <a:spcAft>
                <a:spcPts val="450"/>
              </a:spcAft>
              <a:buFont typeface="Wingdings" pitchFamily="2" charset="2"/>
              <a:buChar char="Ø"/>
            </a:pPr>
            <a:r>
              <a:rPr lang="en-US" sz="900" i="1" dirty="0" smtClean="0">
                <a:solidFill>
                  <a:srgbClr val="003CA5">
                    <a:lumMod val="50000"/>
                  </a:srgbClr>
                </a:solidFill>
              </a:rPr>
              <a:t>“After working at this entity for many years, I am truly disappointed to say that we are still voicing the </a:t>
            </a:r>
            <a:r>
              <a:rPr lang="en-US" sz="900" b="1" i="1" dirty="0" smtClean="0">
                <a:solidFill>
                  <a:srgbClr val="003CA5">
                    <a:lumMod val="50000"/>
                  </a:srgbClr>
                </a:solidFill>
              </a:rPr>
              <a:t>same concerns from year to year</a:t>
            </a:r>
            <a:r>
              <a:rPr lang="en-US" sz="900" i="1" dirty="0" smtClean="0">
                <a:solidFill>
                  <a:srgbClr val="003CA5">
                    <a:lumMod val="50000"/>
                  </a:srgbClr>
                </a:solidFill>
              </a:rPr>
              <a:t>. We remain to be </a:t>
            </a:r>
            <a:r>
              <a:rPr lang="en-US" sz="900" b="1" i="1" dirty="0" smtClean="0">
                <a:solidFill>
                  <a:srgbClr val="003CA5">
                    <a:lumMod val="50000"/>
                  </a:srgbClr>
                </a:solidFill>
              </a:rPr>
              <a:t>severely short staffed</a:t>
            </a:r>
            <a:r>
              <a:rPr lang="en-US" sz="900" i="1" dirty="0" smtClean="0">
                <a:solidFill>
                  <a:srgbClr val="003CA5">
                    <a:lumMod val="50000"/>
                  </a:srgbClr>
                </a:solidFill>
              </a:rPr>
              <a:t>. Doing exponential amounts of overtime, disrupting our work life balance, and ultimately leading to exhaustion and </a:t>
            </a:r>
            <a:r>
              <a:rPr lang="en-US" sz="900" b="1" i="1" dirty="0" smtClean="0">
                <a:solidFill>
                  <a:srgbClr val="003CA5">
                    <a:lumMod val="50000"/>
                  </a:srgbClr>
                </a:solidFill>
              </a:rPr>
              <a:t>decreased patient safety</a:t>
            </a:r>
            <a:r>
              <a:rPr lang="en-US" sz="900" i="1" dirty="0" smtClean="0">
                <a:solidFill>
                  <a:srgbClr val="003CA5">
                    <a:lumMod val="50000"/>
                  </a:srgbClr>
                </a:solidFill>
              </a:rPr>
              <a:t>.”</a:t>
            </a:r>
            <a:endParaRPr lang="en-US" sz="900" i="1" dirty="0">
              <a:solidFill>
                <a:srgbClr val="003CA5">
                  <a:lumMod val="50000"/>
                </a:srgbClr>
              </a:solidFill>
            </a:endParaRPr>
          </a:p>
          <a:p>
            <a:pPr marL="214308" indent="-214308" defTabSz="457189">
              <a:spcBef>
                <a:spcPts val="450"/>
              </a:spcBef>
              <a:spcAft>
                <a:spcPts val="450"/>
              </a:spcAft>
              <a:buFont typeface="Wingdings" pitchFamily="2" charset="2"/>
              <a:buChar char="Ø"/>
            </a:pPr>
            <a:r>
              <a:rPr lang="en-US" sz="900" b="1" i="1" dirty="0" smtClean="0">
                <a:solidFill>
                  <a:srgbClr val="003CA5">
                    <a:lumMod val="50000"/>
                  </a:srgbClr>
                </a:solidFill>
              </a:rPr>
              <a:t>“Provide </a:t>
            </a:r>
            <a:r>
              <a:rPr lang="en-US" sz="900" b="1" i="1" dirty="0">
                <a:solidFill>
                  <a:srgbClr val="003CA5">
                    <a:lumMod val="50000"/>
                  </a:srgbClr>
                </a:solidFill>
              </a:rPr>
              <a:t>adequate staffing to ease the stress </a:t>
            </a:r>
            <a:r>
              <a:rPr lang="en-US" sz="900" i="1" dirty="0">
                <a:solidFill>
                  <a:srgbClr val="003CA5">
                    <a:lumMod val="50000"/>
                  </a:srgbClr>
                </a:solidFill>
              </a:rPr>
              <a:t>which will in turn the staff would be able to provide better patient </a:t>
            </a:r>
            <a:r>
              <a:rPr lang="en-US" sz="900" i="1" dirty="0" smtClean="0">
                <a:solidFill>
                  <a:srgbClr val="003CA5">
                    <a:lumMod val="50000"/>
                  </a:srgbClr>
                </a:solidFill>
              </a:rPr>
              <a:t>care.”</a:t>
            </a:r>
            <a:endParaRPr lang="en-US" sz="900" i="1" dirty="0">
              <a:solidFill>
                <a:srgbClr val="003CA5">
                  <a:lumMod val="50000"/>
                </a:srgbClr>
              </a:solidFill>
              <a:latin typeface="Calibri"/>
            </a:endParaRPr>
          </a:p>
          <a:p>
            <a:pPr defTabSz="457189">
              <a:spcBef>
                <a:spcPts val="450"/>
              </a:spcBef>
              <a:spcAft>
                <a:spcPts val="450"/>
              </a:spcAft>
            </a:pPr>
            <a:r>
              <a:rPr lang="en-US" sz="1000" b="1" i="1" dirty="0">
                <a:solidFill>
                  <a:srgbClr val="003CA5">
                    <a:lumMod val="50000"/>
                  </a:srgbClr>
                </a:solidFill>
              </a:rPr>
              <a:t>Update </a:t>
            </a:r>
            <a:r>
              <a:rPr lang="en-US" sz="1000" b="1" i="1" dirty="0" smtClean="0">
                <a:solidFill>
                  <a:srgbClr val="003CA5">
                    <a:lumMod val="50000"/>
                  </a:srgbClr>
                </a:solidFill>
              </a:rPr>
              <a:t>equipment and technology</a:t>
            </a:r>
            <a:endParaRPr lang="en-US" sz="1000" b="1" i="1" dirty="0">
              <a:solidFill>
                <a:srgbClr val="003CA5">
                  <a:lumMod val="50000"/>
                </a:srgbClr>
              </a:solidFill>
            </a:endParaRPr>
          </a:p>
          <a:p>
            <a:pPr marL="214308" indent="-214308" defTabSz="457189">
              <a:spcBef>
                <a:spcPts val="450"/>
              </a:spcBef>
              <a:spcAft>
                <a:spcPts val="450"/>
              </a:spcAft>
              <a:buFont typeface="Wingdings" pitchFamily="2" charset="2"/>
              <a:buChar char="Ø"/>
            </a:pPr>
            <a:r>
              <a:rPr lang="en-US" sz="900" i="1" dirty="0" smtClean="0">
                <a:solidFill>
                  <a:srgbClr val="003CA5">
                    <a:lumMod val="50000"/>
                  </a:srgbClr>
                </a:solidFill>
              </a:rPr>
              <a:t>“We </a:t>
            </a:r>
            <a:r>
              <a:rPr lang="en-US" sz="900" i="1" dirty="0">
                <a:solidFill>
                  <a:srgbClr val="003CA5">
                    <a:lumMod val="50000"/>
                  </a:srgbClr>
                </a:solidFill>
              </a:rPr>
              <a:t>do not have </a:t>
            </a:r>
            <a:r>
              <a:rPr lang="en-US" sz="900" b="1" i="1" dirty="0">
                <a:solidFill>
                  <a:srgbClr val="003CA5">
                    <a:lumMod val="50000"/>
                  </a:srgbClr>
                </a:solidFill>
              </a:rPr>
              <a:t>working equipment </a:t>
            </a:r>
            <a:r>
              <a:rPr lang="en-US" sz="900" i="1" dirty="0">
                <a:solidFill>
                  <a:srgbClr val="003CA5">
                    <a:lumMod val="50000"/>
                  </a:srgbClr>
                </a:solidFill>
              </a:rPr>
              <a:t>and unable to efficiently provide high quality care our computers are slow or old which impedes care to our patients and reduces compliance with hospital metrics</a:t>
            </a:r>
            <a:r>
              <a:rPr lang="en-US" sz="900" i="1" dirty="0" smtClean="0">
                <a:solidFill>
                  <a:srgbClr val="003CA5">
                    <a:lumMod val="50000"/>
                  </a:srgbClr>
                </a:solidFill>
              </a:rPr>
              <a:t>.”</a:t>
            </a:r>
          </a:p>
          <a:p>
            <a:pPr marL="214308" indent="-214308" defTabSz="457189">
              <a:spcBef>
                <a:spcPts val="450"/>
              </a:spcBef>
              <a:spcAft>
                <a:spcPts val="450"/>
              </a:spcAft>
              <a:buFont typeface="Wingdings" pitchFamily="2" charset="2"/>
              <a:buChar char="Ø"/>
            </a:pPr>
            <a:r>
              <a:rPr lang="en-US" sz="900" i="1" dirty="0">
                <a:solidFill>
                  <a:srgbClr val="003CA5">
                    <a:lumMod val="50000"/>
                  </a:srgbClr>
                </a:solidFill>
              </a:rPr>
              <a:t> </a:t>
            </a:r>
            <a:r>
              <a:rPr lang="en-US" sz="900" i="1" dirty="0" smtClean="0">
                <a:solidFill>
                  <a:srgbClr val="003CA5">
                    <a:lumMod val="50000"/>
                  </a:srgbClr>
                </a:solidFill>
              </a:rPr>
              <a:t>“There </a:t>
            </a:r>
            <a:r>
              <a:rPr lang="en-US" sz="900" i="1" dirty="0">
                <a:solidFill>
                  <a:srgbClr val="003CA5">
                    <a:lumMod val="50000"/>
                  </a:srgbClr>
                </a:solidFill>
              </a:rPr>
              <a:t>is </a:t>
            </a:r>
            <a:r>
              <a:rPr lang="en-US" sz="900" b="1" i="1" dirty="0">
                <a:solidFill>
                  <a:srgbClr val="003CA5">
                    <a:lumMod val="50000"/>
                  </a:srgbClr>
                </a:solidFill>
              </a:rPr>
              <a:t>never enough supplies on the floor</a:t>
            </a:r>
            <a:r>
              <a:rPr lang="en-US" sz="900" i="1" dirty="0">
                <a:solidFill>
                  <a:srgbClr val="003CA5">
                    <a:lumMod val="50000"/>
                  </a:srgbClr>
                </a:solidFill>
              </a:rPr>
              <a:t>, we have gloves that always break, our isolation gowns allow fluid to seep through them, these are safety risks that will never affect the higher ups, we waste more of the cheap equipment/supplies to the point that it probably costs more in the end than a quality product.  Please protect us, we deserve </a:t>
            </a:r>
            <a:r>
              <a:rPr lang="en-US" sz="900" i="1" dirty="0" smtClean="0">
                <a:solidFill>
                  <a:srgbClr val="003CA5">
                    <a:lumMod val="50000"/>
                  </a:srgbClr>
                </a:solidFill>
              </a:rPr>
              <a:t>better!”</a:t>
            </a:r>
          </a:p>
          <a:p>
            <a:pPr defTabSz="457189">
              <a:spcBef>
                <a:spcPts val="450"/>
              </a:spcBef>
              <a:spcAft>
                <a:spcPts val="450"/>
              </a:spcAft>
            </a:pPr>
            <a:r>
              <a:rPr lang="en-US" sz="1000" b="1" i="1" dirty="0" smtClean="0">
                <a:solidFill>
                  <a:srgbClr val="003CA5">
                    <a:lumMod val="50000"/>
                  </a:srgbClr>
                </a:solidFill>
              </a:rPr>
              <a:t>Communication</a:t>
            </a:r>
            <a:endParaRPr lang="en-US" sz="1000" b="1" i="1" dirty="0" smtClean="0">
              <a:solidFill>
                <a:srgbClr val="003CA5">
                  <a:lumMod val="50000"/>
                </a:srgbClr>
              </a:solidFill>
              <a:latin typeface="Calibri"/>
            </a:endParaRPr>
          </a:p>
          <a:p>
            <a:pPr marL="214308" indent="-214308" defTabSz="457189">
              <a:spcBef>
                <a:spcPts val="450"/>
              </a:spcBef>
              <a:spcAft>
                <a:spcPts val="450"/>
              </a:spcAft>
              <a:buFont typeface="Wingdings" pitchFamily="2" charset="2"/>
              <a:buChar char="Ø"/>
            </a:pPr>
            <a:r>
              <a:rPr lang="en-US" sz="900" i="1" dirty="0" smtClean="0">
                <a:solidFill>
                  <a:srgbClr val="003CA5">
                    <a:lumMod val="50000"/>
                  </a:srgbClr>
                </a:solidFill>
              </a:rPr>
              <a:t>“</a:t>
            </a:r>
            <a:r>
              <a:rPr lang="en-US" sz="900" b="1" i="1" dirty="0" smtClean="0">
                <a:solidFill>
                  <a:srgbClr val="003CA5">
                    <a:lumMod val="50000"/>
                  </a:srgbClr>
                </a:solidFill>
              </a:rPr>
              <a:t>Communication within and between departments</a:t>
            </a:r>
            <a:r>
              <a:rPr lang="en-US" sz="900" i="1" dirty="0" smtClean="0">
                <a:solidFill>
                  <a:srgbClr val="003CA5">
                    <a:lumMod val="50000"/>
                  </a:srgbClr>
                </a:solidFill>
              </a:rPr>
              <a:t> must improve within the unit and information be disseminated to all shifts. We should not find out about changes after they happen.”</a:t>
            </a:r>
            <a:endParaRPr lang="en-US" sz="1000" i="1" dirty="0">
              <a:solidFill>
                <a:srgbClr val="003CA5">
                  <a:lumMod val="50000"/>
                </a:srgbClr>
              </a:solidFill>
            </a:endParaRPr>
          </a:p>
          <a:p>
            <a:pPr algn="ctr" defTabSz="457189"/>
            <a:endParaRPr lang="en-US" sz="1200" dirty="0">
              <a:solidFill>
                <a:prstClr val="white"/>
              </a:solidFill>
              <a:latin typeface="Calibri"/>
            </a:endParaRPr>
          </a:p>
        </p:txBody>
      </p:sp>
      <p:sp>
        <p:nvSpPr>
          <p:cNvPr id="13" name="Oval 12">
            <a:extLst>
              <a:ext uri="{FF2B5EF4-FFF2-40B4-BE49-F238E27FC236}">
                <a16:creationId xmlns:a16="http://schemas.microsoft.com/office/drawing/2014/main" xmlns="" id="{C1C2EABF-6C13-CD4A-8449-C4D33EB5BEE3}"/>
              </a:ext>
            </a:extLst>
          </p:cNvPr>
          <p:cNvSpPr/>
          <p:nvPr/>
        </p:nvSpPr>
        <p:spPr>
          <a:xfrm>
            <a:off x="2928542" y="2245181"/>
            <a:ext cx="2247722" cy="2132167"/>
          </a:xfrm>
          <a:prstGeom prst="ellipse">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defTabSz="457189"/>
            <a:r>
              <a:rPr lang="en-US" b="1" i="1" dirty="0">
                <a:solidFill>
                  <a:prstClr val="white"/>
                </a:solidFill>
                <a:latin typeface="Calibri"/>
              </a:rPr>
              <a:t>Update </a:t>
            </a:r>
            <a:r>
              <a:rPr lang="en-US" b="1" i="1" dirty="0" smtClean="0">
                <a:solidFill>
                  <a:prstClr val="white"/>
                </a:solidFill>
                <a:latin typeface="Calibri"/>
              </a:rPr>
              <a:t>equipment and technology</a:t>
            </a:r>
            <a:endParaRPr lang="en-US" b="1" i="1" dirty="0">
              <a:solidFill>
                <a:prstClr val="white"/>
              </a:solidFill>
              <a:latin typeface="Calibri"/>
            </a:endParaRPr>
          </a:p>
        </p:txBody>
      </p:sp>
      <p:sp>
        <p:nvSpPr>
          <p:cNvPr id="17" name="Oval 16">
            <a:extLst>
              <a:ext uri="{FF2B5EF4-FFF2-40B4-BE49-F238E27FC236}">
                <a16:creationId xmlns:a16="http://schemas.microsoft.com/office/drawing/2014/main" xmlns="" id="{72F3369A-B21F-41D7-8586-9F542D7B0A30}"/>
              </a:ext>
            </a:extLst>
          </p:cNvPr>
          <p:cNvSpPr/>
          <p:nvPr/>
        </p:nvSpPr>
        <p:spPr>
          <a:xfrm>
            <a:off x="792669" y="2933244"/>
            <a:ext cx="2135873" cy="1908158"/>
          </a:xfrm>
          <a:prstGeom prst="ellipse">
            <a:avLst/>
          </a:prstGeom>
          <a:solidFill>
            <a:schemeClr val="accent2">
              <a:lumMod val="75000"/>
            </a:schemeClr>
          </a:solidFill>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defTabSz="457189"/>
            <a:r>
              <a:rPr lang="en-US" b="1" i="1" dirty="0" smtClean="0">
                <a:solidFill>
                  <a:prstClr val="white"/>
                </a:solidFill>
                <a:latin typeface="Calibri"/>
              </a:rPr>
              <a:t>Communication</a:t>
            </a:r>
            <a:endParaRPr lang="en-US" b="1" i="1" dirty="0">
              <a:solidFill>
                <a:prstClr val="white"/>
              </a:solidFill>
              <a:latin typeface="Calibri"/>
            </a:endParaRPr>
          </a:p>
        </p:txBody>
      </p:sp>
      <p:sp>
        <p:nvSpPr>
          <p:cNvPr id="9" name="Title 10"/>
          <p:cNvSpPr txBox="1">
            <a:spLocks/>
          </p:cNvSpPr>
          <p:nvPr/>
        </p:nvSpPr>
        <p:spPr>
          <a:xfrm>
            <a:off x="5712903" y="236977"/>
            <a:ext cx="3183361" cy="657861"/>
          </a:xfrm>
          <a:prstGeom prst="rect">
            <a:avLst/>
          </a:prstGeom>
        </p:spPr>
        <p:txBody>
          <a:bodyPr>
            <a:noAutofit/>
          </a:bodyPr>
          <a:lstStyle>
            <a:lvl1pPr algn="l" defTabSz="457200" rtl="0" eaLnBrk="1" latinLnBrk="0" hangingPunct="1">
              <a:spcBef>
                <a:spcPct val="0"/>
              </a:spcBef>
              <a:buNone/>
              <a:defRPr sz="4400" b="1" i="0" kern="1200" baseline="0">
                <a:solidFill>
                  <a:srgbClr val="009ADF"/>
                </a:solidFill>
                <a:latin typeface="+mj-lt"/>
                <a:ea typeface="Calibri" charset="0"/>
                <a:cs typeface="Calibri" charset="0"/>
              </a:defRPr>
            </a:lvl1pPr>
          </a:lstStyle>
          <a:p>
            <a:r>
              <a:rPr lang="en-GB" sz="2800" b="0" dirty="0"/>
              <a:t>Employee </a:t>
            </a:r>
            <a:r>
              <a:rPr lang="en-GB" sz="2000" b="0" dirty="0">
                <a:solidFill>
                  <a:srgbClr val="003CA5"/>
                </a:solidFill>
                <a:latin typeface="MFT Bristol" panose="02000000000000000000" pitchFamily="2" charset="0"/>
              </a:rPr>
              <a:t>Voice</a:t>
            </a:r>
          </a:p>
        </p:txBody>
      </p:sp>
      <p:sp>
        <p:nvSpPr>
          <p:cNvPr id="10" name="Rectangle 9">
            <a:extLst>
              <a:ext uri="{FF2B5EF4-FFF2-40B4-BE49-F238E27FC236}">
                <a16:creationId xmlns:a16="http://schemas.microsoft.com/office/drawing/2014/main" xmlns="" id="{4049C99C-A5D6-A846-9656-DF75AAA8E53D}"/>
              </a:ext>
            </a:extLst>
          </p:cNvPr>
          <p:cNvSpPr/>
          <p:nvPr/>
        </p:nvSpPr>
        <p:spPr>
          <a:xfrm>
            <a:off x="5421724" y="236977"/>
            <a:ext cx="45719" cy="4688984"/>
          </a:xfrm>
          <a:prstGeom prst="rect">
            <a:avLst/>
          </a:prstGeom>
          <a:solidFill>
            <a:srgbClr val="164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50"/>
              </a:spcBef>
              <a:spcAft>
                <a:spcPts val="450"/>
              </a:spcAft>
            </a:pPr>
            <a:endParaRPr lang="en-US" sz="750" b="1" dirty="0">
              <a:solidFill>
                <a:schemeClr val="accent1">
                  <a:lumMod val="50000"/>
                </a:schemeClr>
              </a:solidFill>
            </a:endParaRPr>
          </a:p>
          <a:p>
            <a:pPr>
              <a:spcBef>
                <a:spcPts val="450"/>
              </a:spcBef>
              <a:spcAft>
                <a:spcPts val="450"/>
              </a:spcAft>
            </a:pPr>
            <a:endParaRPr lang="en-US" sz="750" b="1" dirty="0">
              <a:solidFill>
                <a:schemeClr val="accent1">
                  <a:lumMod val="50000"/>
                </a:schemeClr>
              </a:solidFill>
            </a:endParaRPr>
          </a:p>
          <a:p>
            <a:pPr>
              <a:spcBef>
                <a:spcPts val="450"/>
              </a:spcBef>
              <a:spcAft>
                <a:spcPts val="450"/>
              </a:spcAft>
            </a:pPr>
            <a:endParaRPr lang="en-US" sz="750" b="1" dirty="0">
              <a:solidFill>
                <a:schemeClr val="accent1">
                  <a:lumMod val="50000"/>
                </a:schemeClr>
              </a:solidFill>
            </a:endParaRPr>
          </a:p>
          <a:p>
            <a:pPr>
              <a:spcBef>
                <a:spcPts val="450"/>
              </a:spcBef>
              <a:spcAft>
                <a:spcPts val="450"/>
              </a:spcAft>
            </a:pPr>
            <a:endParaRPr lang="en-US" sz="750" b="1" dirty="0">
              <a:solidFill>
                <a:schemeClr val="accent1">
                  <a:lumMod val="50000"/>
                </a:schemeClr>
              </a:solidFill>
            </a:endParaRPr>
          </a:p>
          <a:p>
            <a:pPr>
              <a:spcBef>
                <a:spcPts val="450"/>
              </a:spcBef>
              <a:spcAft>
                <a:spcPts val="450"/>
              </a:spcAft>
            </a:pPr>
            <a:endParaRPr lang="en-US" sz="750" b="1" dirty="0">
              <a:solidFill>
                <a:schemeClr val="accent1">
                  <a:lumMod val="50000"/>
                </a:schemeClr>
              </a:solidFill>
            </a:endParaRPr>
          </a:p>
          <a:p>
            <a:pPr>
              <a:spcBef>
                <a:spcPts val="450"/>
              </a:spcBef>
              <a:spcAft>
                <a:spcPts val="450"/>
              </a:spcAft>
            </a:pPr>
            <a:endParaRPr lang="en-US" sz="750" b="1" dirty="0">
              <a:solidFill>
                <a:schemeClr val="accent1">
                  <a:lumMod val="50000"/>
                </a:schemeClr>
              </a:solidFill>
            </a:endParaRPr>
          </a:p>
          <a:p>
            <a:pPr>
              <a:spcBef>
                <a:spcPts val="450"/>
              </a:spcBef>
              <a:spcAft>
                <a:spcPts val="450"/>
              </a:spcAft>
            </a:pPr>
            <a:endParaRPr lang="en-US" sz="750" b="1" dirty="0">
              <a:solidFill>
                <a:schemeClr val="accent1">
                  <a:lumMod val="50000"/>
                </a:schemeClr>
              </a:solidFill>
            </a:endParaRPr>
          </a:p>
          <a:p>
            <a:pPr algn="ctr"/>
            <a:endParaRPr lang="en-US" sz="1200" dirty="0">
              <a:solidFill>
                <a:prstClr val="white"/>
              </a:solidFill>
            </a:endParaRPr>
          </a:p>
        </p:txBody>
      </p:sp>
    </p:spTree>
    <p:extLst>
      <p:ext uri="{BB962C8B-B14F-4D97-AF65-F5344CB8AC3E}">
        <p14:creationId xmlns:p14="http://schemas.microsoft.com/office/powerpoint/2010/main" val="116266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236307" y="242903"/>
            <a:ext cx="8813917" cy="657861"/>
          </a:xfrm>
        </p:spPr>
        <p:txBody>
          <a:bodyPr/>
          <a:lstStyle/>
          <a:p>
            <a:r>
              <a:rPr lang="en-GB" sz="3000" b="0" dirty="0"/>
              <a:t>Survey Comment </a:t>
            </a:r>
            <a:r>
              <a:rPr lang="en-GB" sz="2200" dirty="0">
                <a:solidFill>
                  <a:srgbClr val="003CA5"/>
                </a:solidFill>
                <a:latin typeface="Segoe Print" panose="02000600000000000000" pitchFamily="2" charset="0"/>
              </a:rPr>
              <a:t>Employed Physician </a:t>
            </a:r>
            <a:r>
              <a:rPr lang="en-GB" sz="2200" dirty="0" smtClean="0">
                <a:solidFill>
                  <a:srgbClr val="003CA5"/>
                </a:solidFill>
                <a:latin typeface="Segoe Print" panose="02000600000000000000" pitchFamily="2" charset="0"/>
              </a:rPr>
              <a:t>Safety Themes</a:t>
            </a:r>
            <a:endParaRPr lang="en-GB" sz="2200" dirty="0">
              <a:solidFill>
                <a:srgbClr val="003CA5"/>
              </a:solidFill>
              <a:latin typeface="Segoe Print" panose="02000600000000000000" pitchFamily="2" charset="0"/>
            </a:endParaRPr>
          </a:p>
        </p:txBody>
      </p:sp>
      <p:sp>
        <p:nvSpPr>
          <p:cNvPr id="8" name="TextBox 7">
            <a:extLst>
              <a:ext uri="{FF2B5EF4-FFF2-40B4-BE49-F238E27FC236}">
                <a16:creationId xmlns:a16="http://schemas.microsoft.com/office/drawing/2014/main" xmlns="" id="{A3B3D596-D4C6-4610-A485-44BE0DB7ED43}"/>
              </a:ext>
            </a:extLst>
          </p:cNvPr>
          <p:cNvSpPr txBox="1"/>
          <p:nvPr/>
        </p:nvSpPr>
        <p:spPr>
          <a:xfrm>
            <a:off x="951789" y="900059"/>
            <a:ext cx="3584116" cy="3531736"/>
          </a:xfrm>
          <a:prstGeom prst="rect">
            <a:avLst/>
          </a:prstGeom>
          <a:solidFill>
            <a:schemeClr val="tx2"/>
          </a:solidFill>
        </p:spPr>
        <p:txBody>
          <a:bodyPr wrap="square" rtlCol="0">
            <a:spAutoFit/>
          </a:bodyPr>
          <a:lstStyle/>
          <a:p>
            <a:pPr marL="285750" indent="-285750">
              <a:buFont typeface="Wingdings" panose="05000000000000000000" pitchFamily="2" charset="2"/>
              <a:buChar char="Ø"/>
            </a:pPr>
            <a:r>
              <a:rPr lang="en-US" sz="1350" b="1" i="1" dirty="0" smtClean="0">
                <a:solidFill>
                  <a:schemeClr val="bg1"/>
                </a:solidFill>
              </a:rPr>
              <a:t>“</a:t>
            </a:r>
            <a:r>
              <a:rPr lang="en-US" sz="1400" dirty="0">
                <a:solidFill>
                  <a:schemeClr val="bg1"/>
                </a:solidFill>
              </a:rPr>
              <a:t>I</a:t>
            </a:r>
            <a:r>
              <a:rPr lang="en-US" sz="1400" dirty="0" smtClean="0">
                <a:solidFill>
                  <a:schemeClr val="bg1"/>
                </a:solidFill>
              </a:rPr>
              <a:t>mprove </a:t>
            </a:r>
            <a:r>
              <a:rPr lang="en-US" sz="1400" dirty="0">
                <a:solidFill>
                  <a:schemeClr val="bg1"/>
                </a:solidFill>
              </a:rPr>
              <a:t>patient census to minimize burn out and errors. recognize that not every physician is able to/can see same amount of patients SAFELY</a:t>
            </a:r>
            <a:r>
              <a:rPr lang="en-US" sz="1400" dirty="0" smtClean="0">
                <a:solidFill>
                  <a:schemeClr val="bg1"/>
                </a:solidFill>
              </a:rPr>
              <a:t>.</a:t>
            </a:r>
            <a:r>
              <a:rPr lang="en-US" sz="1350" b="1" i="1" dirty="0" smtClean="0">
                <a:solidFill>
                  <a:schemeClr val="bg1"/>
                </a:solidFill>
              </a:rPr>
              <a:t>”</a:t>
            </a:r>
          </a:p>
          <a:p>
            <a:endParaRPr lang="en-US" sz="1350" b="1" i="1" dirty="0" smtClean="0">
              <a:solidFill>
                <a:schemeClr val="bg1"/>
              </a:solidFill>
            </a:endParaRPr>
          </a:p>
          <a:p>
            <a:pPr marL="214313" indent="-214313">
              <a:buFont typeface="Wingdings" panose="05000000000000000000" pitchFamily="2" charset="2"/>
              <a:buChar char="Ø"/>
            </a:pPr>
            <a:r>
              <a:rPr lang="en-US" sz="1400" dirty="0" smtClean="0">
                <a:solidFill>
                  <a:schemeClr val="bg1"/>
                </a:solidFill>
              </a:rPr>
              <a:t>“Since </a:t>
            </a:r>
            <a:r>
              <a:rPr lang="en-US" sz="1400" dirty="0">
                <a:solidFill>
                  <a:schemeClr val="bg1"/>
                </a:solidFill>
              </a:rPr>
              <a:t>joining </a:t>
            </a:r>
            <a:r>
              <a:rPr lang="en-US" sz="1400" dirty="0" err="1">
                <a:solidFill>
                  <a:schemeClr val="bg1"/>
                </a:solidFill>
              </a:rPr>
              <a:t>Northwell</a:t>
            </a:r>
            <a:r>
              <a:rPr lang="en-US" sz="1400" dirty="0">
                <a:solidFill>
                  <a:schemeClr val="bg1"/>
                </a:solidFill>
              </a:rPr>
              <a:t> Health over two and one half years ago I have not been staffed at pre acquisition levels. Sometimes the staffing is only 40% of what existed, and is needed to take safe care of patients. Patient care suffers. Employee work conditions are terrible-- too much stress</a:t>
            </a:r>
            <a:r>
              <a:rPr lang="en-US" sz="1400" dirty="0" smtClean="0">
                <a:solidFill>
                  <a:schemeClr val="bg1"/>
                </a:solidFill>
              </a:rPr>
              <a:t>.”</a:t>
            </a:r>
            <a:endParaRPr lang="en-US" sz="2800" dirty="0">
              <a:solidFill>
                <a:schemeClr val="bg1"/>
              </a:solidFill>
            </a:endParaRPr>
          </a:p>
          <a:p>
            <a:r>
              <a:rPr lang="en-US" sz="2800" dirty="0" smtClean="0">
                <a:solidFill>
                  <a:schemeClr val="bg1"/>
                </a:solidFill>
              </a:rPr>
              <a:t>Staffing and Patient Volume</a:t>
            </a:r>
            <a:endParaRPr lang="en-US" sz="2800" dirty="0">
              <a:solidFill>
                <a:schemeClr val="bg1"/>
              </a:solidFill>
            </a:endParaRPr>
          </a:p>
        </p:txBody>
      </p:sp>
      <p:sp>
        <p:nvSpPr>
          <p:cNvPr id="9" name="TextBox 8">
            <a:extLst>
              <a:ext uri="{FF2B5EF4-FFF2-40B4-BE49-F238E27FC236}">
                <a16:creationId xmlns:a16="http://schemas.microsoft.com/office/drawing/2014/main" xmlns="" id="{9B1A04A4-813F-4FE4-8222-7C656A7E9F16}"/>
              </a:ext>
            </a:extLst>
          </p:cNvPr>
          <p:cNvSpPr txBox="1"/>
          <p:nvPr/>
        </p:nvSpPr>
        <p:spPr>
          <a:xfrm>
            <a:off x="4672866" y="919674"/>
            <a:ext cx="3935251" cy="1769715"/>
          </a:xfrm>
          <a:prstGeom prst="rect">
            <a:avLst/>
          </a:prstGeom>
          <a:solidFill>
            <a:schemeClr val="accent2"/>
          </a:solidFill>
        </p:spPr>
        <p:txBody>
          <a:bodyPr wrap="square" rtlCol="0">
            <a:spAutoFit/>
          </a:bodyPr>
          <a:lstStyle/>
          <a:p>
            <a:pPr marL="214313" indent="-214313">
              <a:buFont typeface="Wingdings" panose="05000000000000000000" pitchFamily="2" charset="2"/>
              <a:buChar char="Ø"/>
            </a:pPr>
            <a:r>
              <a:rPr lang="en-US" sz="1350" dirty="0" smtClean="0">
                <a:solidFill>
                  <a:schemeClr val="bg1"/>
                </a:solidFill>
              </a:rPr>
              <a:t>“Eliminate </a:t>
            </a:r>
            <a:r>
              <a:rPr lang="en-US" sz="1350" dirty="0">
                <a:solidFill>
                  <a:schemeClr val="bg1"/>
                </a:solidFill>
              </a:rPr>
              <a:t>the tendency to add clerical / paperwork to our responsibilities when a element of care requires improvement. The clerical work we are now burdened with merely detracts from our attention to patients and actually endangers patient safety</a:t>
            </a:r>
            <a:r>
              <a:rPr lang="en-US" sz="1350" dirty="0" smtClean="0">
                <a:solidFill>
                  <a:schemeClr val="bg1"/>
                </a:solidFill>
              </a:rPr>
              <a:t>.”</a:t>
            </a:r>
            <a:endParaRPr lang="en-US" sz="1350" dirty="0">
              <a:solidFill>
                <a:schemeClr val="bg1"/>
              </a:solidFill>
            </a:endParaRPr>
          </a:p>
          <a:p>
            <a:r>
              <a:rPr lang="en-US" sz="2800" dirty="0" smtClean="0">
                <a:solidFill>
                  <a:schemeClr val="bg1"/>
                </a:solidFill>
              </a:rPr>
              <a:t>Operational Obstacles</a:t>
            </a:r>
            <a:endParaRPr lang="en-US" sz="1350" dirty="0">
              <a:solidFill>
                <a:schemeClr val="bg1"/>
              </a:solidFill>
            </a:endParaRPr>
          </a:p>
        </p:txBody>
      </p:sp>
      <p:sp>
        <p:nvSpPr>
          <p:cNvPr id="11" name="TextBox 10">
            <a:extLst>
              <a:ext uri="{FF2B5EF4-FFF2-40B4-BE49-F238E27FC236}">
                <a16:creationId xmlns:a16="http://schemas.microsoft.com/office/drawing/2014/main" xmlns="" id="{6EC60698-ED89-4D11-94EA-48C7A771F7FB}"/>
              </a:ext>
            </a:extLst>
          </p:cNvPr>
          <p:cNvSpPr txBox="1"/>
          <p:nvPr/>
        </p:nvSpPr>
        <p:spPr>
          <a:xfrm>
            <a:off x="4643264" y="2968755"/>
            <a:ext cx="4043536" cy="1463040"/>
          </a:xfrm>
          <a:prstGeom prst="rect">
            <a:avLst/>
          </a:prstGeom>
          <a:solidFill>
            <a:schemeClr val="bg2"/>
          </a:solidFill>
        </p:spPr>
        <p:txBody>
          <a:bodyPr wrap="square" rtlCol="0">
            <a:spAutoFit/>
          </a:bodyPr>
          <a:lstStyle/>
          <a:p>
            <a:r>
              <a:rPr lang="en-US" sz="2400" dirty="0" smtClean="0">
                <a:solidFill>
                  <a:schemeClr val="bg1"/>
                </a:solidFill>
              </a:rPr>
              <a:t>Burnout</a:t>
            </a:r>
          </a:p>
          <a:p>
            <a:endParaRPr lang="en-US" sz="2400" dirty="0" smtClean="0">
              <a:solidFill>
                <a:schemeClr val="bg1"/>
              </a:solidFill>
            </a:endParaRPr>
          </a:p>
          <a:p>
            <a:endParaRPr lang="en-US" sz="2400" dirty="0" smtClean="0">
              <a:solidFill>
                <a:schemeClr val="bg1"/>
              </a:solidFill>
            </a:endParaRPr>
          </a:p>
          <a:p>
            <a:endParaRPr lang="en-US" sz="3200" dirty="0" smtClean="0">
              <a:solidFill>
                <a:schemeClr val="bg1"/>
              </a:solidFill>
            </a:endParaRPr>
          </a:p>
        </p:txBody>
      </p:sp>
      <p:sp>
        <p:nvSpPr>
          <p:cNvPr id="2" name="TextBox 1"/>
          <p:cNvSpPr txBox="1"/>
          <p:nvPr/>
        </p:nvSpPr>
        <p:spPr>
          <a:xfrm>
            <a:off x="4643264" y="3508465"/>
            <a:ext cx="3585763" cy="923330"/>
          </a:xfrm>
          <a:prstGeom prst="rect">
            <a:avLst/>
          </a:prstGeom>
          <a:noFill/>
        </p:spPr>
        <p:txBody>
          <a:bodyPr wrap="square" rtlCol="0">
            <a:spAutoFit/>
          </a:bodyPr>
          <a:lstStyle/>
          <a:p>
            <a:pPr marL="285750" indent="-285750">
              <a:buFont typeface="Wingdings" panose="05000000000000000000" pitchFamily="2" charset="2"/>
              <a:buChar char="Ø"/>
            </a:pPr>
            <a:r>
              <a:rPr lang="en-US" sz="1350" dirty="0" smtClean="0">
                <a:solidFill>
                  <a:schemeClr val="bg1"/>
                </a:solidFill>
              </a:rPr>
              <a:t>Preventing medical staff burnout would be greatly beneficial for ultimately providing safe and pleasant care to patients. </a:t>
            </a:r>
            <a:endParaRPr lang="en-US" sz="1350" dirty="0">
              <a:solidFill>
                <a:schemeClr val="bg1"/>
              </a:solidFill>
            </a:endParaRPr>
          </a:p>
        </p:txBody>
      </p:sp>
    </p:spTree>
    <p:extLst>
      <p:ext uri="{BB962C8B-B14F-4D97-AF65-F5344CB8AC3E}">
        <p14:creationId xmlns:p14="http://schemas.microsoft.com/office/powerpoint/2010/main" val="394886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 b="15797"/>
          <a:stretch/>
        </p:blipFill>
        <p:spPr>
          <a:xfrm>
            <a:off x="0" y="-16625"/>
            <a:ext cx="9135879" cy="4330931"/>
          </a:xfrm>
          <a:prstGeom prst="rect">
            <a:avLst/>
          </a:prstGeom>
        </p:spPr>
      </p:pic>
      <p:sp>
        <p:nvSpPr>
          <p:cNvPr id="4" name="Right Triangle 3"/>
          <p:cNvSpPr/>
          <p:nvPr/>
        </p:nvSpPr>
        <p:spPr>
          <a:xfrm>
            <a:off x="0" y="3391593"/>
            <a:ext cx="1238596" cy="1296785"/>
          </a:xfrm>
          <a:prstGeom prst="rtTriangl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76887" t="87111"/>
          <a:stretch/>
        </p:blipFill>
        <p:spPr>
          <a:xfrm>
            <a:off x="7024255" y="4480560"/>
            <a:ext cx="2111624" cy="662940"/>
          </a:xfrm>
          <a:prstGeom prst="rect">
            <a:avLst/>
          </a:prstGeom>
        </p:spPr>
      </p:pic>
      <p:sp>
        <p:nvSpPr>
          <p:cNvPr id="8" name="Title 4"/>
          <p:cNvSpPr txBox="1">
            <a:spLocks/>
          </p:cNvSpPr>
          <p:nvPr/>
        </p:nvSpPr>
        <p:spPr>
          <a:xfrm>
            <a:off x="477486" y="1484591"/>
            <a:ext cx="8274627" cy="1328498"/>
          </a:xfrm>
          <a:prstGeom prst="rect">
            <a:avLst/>
          </a:prstGeom>
        </p:spPr>
        <p:txBody>
          <a:bodyPr/>
          <a:lstStyle>
            <a:lvl1pPr algn="ctr" defTabSz="457200" rtl="0" eaLnBrk="1" latinLnBrk="0" hangingPunct="1">
              <a:spcBef>
                <a:spcPct val="0"/>
              </a:spcBef>
              <a:buNone/>
              <a:defRPr sz="4200" kern="1200">
                <a:solidFill>
                  <a:schemeClr val="tx1"/>
                </a:solidFill>
                <a:latin typeface="+mj-lt"/>
                <a:ea typeface="+mj-ea"/>
                <a:cs typeface="+mj-cs"/>
              </a:defRPr>
            </a:lvl1pPr>
          </a:lstStyle>
          <a:p>
            <a:pPr algn="l"/>
            <a:r>
              <a:rPr lang="en-US" sz="3600" b="1" dirty="0" smtClean="0">
                <a:solidFill>
                  <a:schemeClr val="bg1"/>
                </a:solidFill>
              </a:rPr>
              <a:t>Appendix</a:t>
            </a:r>
            <a:endParaRPr lang="en-US" sz="2800" b="1" dirty="0">
              <a:solidFill>
                <a:schemeClr val="accent2">
                  <a:lumMod val="60000"/>
                  <a:lumOff val="40000"/>
                </a:schemeClr>
              </a:solidFill>
              <a:latin typeface="Segoe Print" panose="02000600000000000000" pitchFamily="2" charset="0"/>
            </a:endParaRPr>
          </a:p>
        </p:txBody>
      </p:sp>
      <p:sp>
        <p:nvSpPr>
          <p:cNvPr id="2" name="AutoShape 6" descr="Image result for partnership icon 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Image result for partnership icon 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0" descr="Image result for partnership icon 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24970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67705510"/>
              </p:ext>
            </p:extLst>
          </p:nvPr>
        </p:nvGraphicFramePr>
        <p:xfrm>
          <a:off x="5201094" y="798744"/>
          <a:ext cx="3398374" cy="3762989"/>
        </p:xfrm>
        <a:graphic>
          <a:graphicData uri="http://schemas.openxmlformats.org/drawingml/2006/table">
            <a:tbl>
              <a:tblPr/>
              <a:tblGrid>
                <a:gridCol w="1178470"/>
                <a:gridCol w="739968"/>
                <a:gridCol w="739968"/>
                <a:gridCol w="739968"/>
              </a:tblGrid>
              <a:tr h="476413">
                <a:tc>
                  <a:txBody>
                    <a:bodyPr/>
                    <a:lstStyle/>
                    <a:p>
                      <a:pPr algn="ctr" fontAlgn="b"/>
                      <a:r>
                        <a:rPr lang="en-US" sz="1100" b="1" i="1" u="none" strike="noStrike" dirty="0">
                          <a:solidFill>
                            <a:srgbClr val="000000"/>
                          </a:solidFill>
                          <a:effectLst/>
                          <a:latin typeface="Calibri" panose="020F0502020204030204" pitchFamily="34" charset="0"/>
                        </a:rPr>
                        <a:t>Entity</a:t>
                      </a:r>
                    </a:p>
                  </a:txBody>
                  <a:tcPr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1100" b="1" i="1" u="none" strike="noStrike">
                          <a:solidFill>
                            <a:srgbClr val="000000"/>
                          </a:solidFill>
                          <a:effectLst/>
                          <a:latin typeface="Calibri" panose="020F0502020204030204" pitchFamily="34" charset="0"/>
                        </a:rPr>
                        <a:t>Prevention &amp; Reporting</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1100" b="1" i="1" u="none" strike="noStrike">
                          <a:solidFill>
                            <a:srgbClr val="000000"/>
                          </a:solidFill>
                          <a:effectLst/>
                          <a:latin typeface="Calibri" panose="020F0502020204030204" pitchFamily="34" charset="0"/>
                        </a:rPr>
                        <a:t>Pride &amp; Reputation</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1100" b="1" i="1" u="none" strike="noStrike" dirty="0">
                          <a:solidFill>
                            <a:srgbClr val="000000"/>
                          </a:solidFill>
                          <a:effectLst/>
                          <a:latin typeface="Calibri" panose="020F0502020204030204" pitchFamily="34" charset="0"/>
                        </a:rPr>
                        <a:t>Resources &amp; Teamwork</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r>
              <a:tr h="193328">
                <a:tc>
                  <a:txBody>
                    <a:bodyPr/>
                    <a:lstStyle/>
                    <a:p>
                      <a:pPr algn="l" fontAlgn="b"/>
                      <a:r>
                        <a:rPr lang="en-US" sz="1050" b="0" i="0" u="none" strike="noStrike" dirty="0">
                          <a:solidFill>
                            <a:srgbClr val="000000"/>
                          </a:solidFill>
                          <a:effectLst/>
                          <a:latin typeface="Calibri" panose="020F0502020204030204" pitchFamily="34" charset="0"/>
                        </a:rPr>
                        <a:t>National </a:t>
                      </a:r>
                      <a:r>
                        <a:rPr lang="en-US" sz="1050" b="0" i="0" u="none" strike="noStrike" dirty="0" smtClean="0">
                          <a:solidFill>
                            <a:srgbClr val="000000"/>
                          </a:solidFill>
                          <a:effectLst/>
                          <a:latin typeface="Calibri" panose="020F0502020204030204" pitchFamily="34" charset="0"/>
                        </a:rPr>
                        <a:t>Score</a:t>
                      </a:r>
                      <a:endParaRPr lang="en-US" sz="1050" b="0" i="0" u="none" strike="noStrike" dirty="0">
                        <a:solidFill>
                          <a:srgbClr val="000000"/>
                        </a:solidFill>
                        <a:effectLst/>
                        <a:latin typeface="Calibri" panose="020F0502020204030204" pitchFamily="34" charset="0"/>
                      </a:endParaRP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a:txBody>
                    <a:bodyPr/>
                    <a:lstStyle/>
                    <a:p>
                      <a:pPr algn="ctr" fontAlgn="b"/>
                      <a:r>
                        <a:rPr lang="en-US" sz="1050" b="0" i="0" u="none" strike="noStrike" dirty="0">
                          <a:solidFill>
                            <a:srgbClr val="000000"/>
                          </a:solidFill>
                          <a:effectLst/>
                          <a:latin typeface="Calibri" panose="020F0502020204030204" pitchFamily="34" charset="0"/>
                        </a:rPr>
                        <a:t>4.14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3.72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3328">
                <a:tc>
                  <a:txBody>
                    <a:bodyPr/>
                    <a:lstStyle/>
                    <a:p>
                      <a:pPr algn="l" fontAlgn="b"/>
                      <a:r>
                        <a:rPr lang="en-US" sz="1050" b="0" i="0" u="none" strike="noStrike">
                          <a:solidFill>
                            <a:srgbClr val="FFFFFF"/>
                          </a:solidFill>
                          <a:effectLst/>
                          <a:latin typeface="Calibri" panose="020F0502020204030204" pitchFamily="34" charset="0"/>
                        </a:rPr>
                        <a:t>Northwell Health</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70C0"/>
                    </a:solidFill>
                  </a:tcPr>
                </a:tc>
                <a:tc>
                  <a:txBody>
                    <a:bodyPr/>
                    <a:lstStyle/>
                    <a:p>
                      <a:pPr algn="ctr" fontAlgn="b"/>
                      <a:r>
                        <a:rPr lang="en-US" sz="1050" b="0" i="0" u="none" strike="noStrike" dirty="0">
                          <a:solidFill>
                            <a:srgbClr val="006100"/>
                          </a:solidFill>
                          <a:effectLst/>
                          <a:latin typeface="Calibri" panose="020F0502020204030204" pitchFamily="34" charset="0"/>
                        </a:rPr>
                        <a:t>4.24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4.31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dirty="0">
                          <a:solidFill>
                            <a:srgbClr val="006100"/>
                          </a:solidFill>
                          <a:effectLst/>
                          <a:latin typeface="Calibri" panose="020F0502020204030204" pitchFamily="34" charset="0"/>
                        </a:rPr>
                        <a:t>3.8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193328">
                <a:tc>
                  <a:txBody>
                    <a:bodyPr/>
                    <a:lstStyle/>
                    <a:p>
                      <a:pPr algn="l" fontAlgn="b"/>
                      <a:r>
                        <a:rPr lang="en-US" sz="1050" b="0" i="0" u="none" strike="noStrike" dirty="0">
                          <a:solidFill>
                            <a:srgbClr val="000000"/>
                          </a:solidFill>
                          <a:effectLst/>
                          <a:latin typeface="Calibri" panose="020F0502020204030204" pitchFamily="34" charset="0"/>
                        </a:rPr>
                        <a:t>NWH</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4.25</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4.42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193328">
                <a:tc>
                  <a:txBody>
                    <a:bodyPr/>
                    <a:lstStyle/>
                    <a:p>
                      <a:pPr algn="l" fontAlgn="b"/>
                      <a:r>
                        <a:rPr lang="en-US" sz="1050" b="0" i="0" u="none" strike="noStrike" dirty="0" err="1">
                          <a:solidFill>
                            <a:srgbClr val="000000"/>
                          </a:solidFill>
                          <a:effectLst/>
                          <a:latin typeface="Calibri" panose="020F0502020204030204" pitchFamily="34" charset="0"/>
                        </a:rPr>
                        <a:t>NHHome</a:t>
                      </a:r>
                      <a:endParaRPr lang="en-US" sz="1050" b="0" i="0" u="none" strike="noStrike" dirty="0">
                        <a:solidFill>
                          <a:srgbClr val="000000"/>
                        </a:solidFill>
                        <a:effectLst/>
                        <a:latin typeface="Calibri" panose="020F0502020204030204" pitchFamily="34" charset="0"/>
                      </a:endParaRP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4.33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3.77</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193328">
                <a:tc>
                  <a:txBody>
                    <a:bodyPr/>
                    <a:lstStyle/>
                    <a:p>
                      <a:pPr algn="l" fontAlgn="b"/>
                      <a:r>
                        <a:rPr lang="en-US" sz="1050" b="0" i="0" u="none" strike="noStrike" dirty="0">
                          <a:solidFill>
                            <a:srgbClr val="000000"/>
                          </a:solidFill>
                          <a:effectLst/>
                          <a:latin typeface="Calibri" panose="020F0502020204030204" pitchFamily="34" charset="0"/>
                        </a:rPr>
                        <a:t>Core Lab</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4.29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0000"/>
                          </a:solidFill>
                          <a:effectLst/>
                          <a:latin typeface="Calibri" panose="020F0502020204030204" pitchFamily="34" charset="0"/>
                        </a:rPr>
                        <a:t>3.71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3328">
                <a:tc>
                  <a:txBody>
                    <a:bodyPr/>
                    <a:lstStyle/>
                    <a:p>
                      <a:pPr algn="l" fontAlgn="b"/>
                      <a:r>
                        <a:rPr lang="en-US" sz="1050" b="0" i="0" u="none" strike="noStrike" dirty="0">
                          <a:solidFill>
                            <a:srgbClr val="000000"/>
                          </a:solidFill>
                          <a:effectLst/>
                          <a:latin typeface="Calibri" panose="020F0502020204030204" pitchFamily="34" charset="0"/>
                        </a:rPr>
                        <a:t>Shared Services</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4.27</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4.43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3.88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193328">
                <a:tc>
                  <a:txBody>
                    <a:bodyPr/>
                    <a:lstStyle/>
                    <a:p>
                      <a:pPr algn="l" fontAlgn="b"/>
                      <a:r>
                        <a:rPr lang="en-US" sz="1050" b="0" i="0" u="none" strike="noStrike" dirty="0" err="1">
                          <a:solidFill>
                            <a:srgbClr val="000000"/>
                          </a:solidFill>
                          <a:effectLst/>
                          <a:latin typeface="Calibri" panose="020F0502020204030204" pitchFamily="34" charset="0"/>
                        </a:rPr>
                        <a:t>Orzac</a:t>
                      </a:r>
                      <a:endParaRPr lang="en-US" sz="1050" b="0" i="0" u="none" strike="noStrike" dirty="0">
                        <a:solidFill>
                          <a:srgbClr val="000000"/>
                        </a:solidFill>
                        <a:effectLst/>
                        <a:latin typeface="Calibri" panose="020F0502020204030204" pitchFamily="34" charset="0"/>
                      </a:endParaRP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4.34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3.96</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193328">
                <a:tc>
                  <a:txBody>
                    <a:bodyPr/>
                    <a:lstStyle/>
                    <a:p>
                      <a:pPr algn="l" fontAlgn="b"/>
                      <a:r>
                        <a:rPr lang="en-US" sz="1050" b="0" i="0" u="none" strike="noStrike" dirty="0">
                          <a:solidFill>
                            <a:srgbClr val="000000"/>
                          </a:solidFill>
                          <a:effectLst/>
                          <a:latin typeface="Calibri" panose="020F0502020204030204" pitchFamily="34" charset="0"/>
                        </a:rPr>
                        <a:t>PBMC</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4.19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4.21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0000"/>
                          </a:solidFill>
                          <a:effectLst/>
                          <a:latin typeface="Calibri" panose="020F0502020204030204" pitchFamily="34" charset="0"/>
                        </a:rPr>
                        <a:t>3.66</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3328">
                <a:tc>
                  <a:txBody>
                    <a:bodyPr/>
                    <a:lstStyle/>
                    <a:p>
                      <a:pPr algn="l" fontAlgn="b"/>
                      <a:r>
                        <a:rPr lang="en-US" sz="1050" b="0" i="0" u="none" strike="noStrike" dirty="0">
                          <a:solidFill>
                            <a:srgbClr val="000000"/>
                          </a:solidFill>
                          <a:effectLst/>
                          <a:latin typeface="Calibri" panose="020F0502020204030204" pitchFamily="34" charset="0"/>
                        </a:rPr>
                        <a:t>Phelps </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4.31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3.76</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193328">
                <a:tc>
                  <a:txBody>
                    <a:bodyPr/>
                    <a:lstStyle/>
                    <a:p>
                      <a:pPr algn="l" fontAlgn="b"/>
                      <a:r>
                        <a:rPr lang="en-US" sz="1050" b="0" i="0" u="none" strike="noStrike" dirty="0">
                          <a:solidFill>
                            <a:srgbClr val="000000"/>
                          </a:solidFill>
                          <a:effectLst/>
                          <a:latin typeface="Calibri" panose="020F0502020204030204" pitchFamily="34" charset="0"/>
                        </a:rPr>
                        <a:t>Plainview </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4.39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4.42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4.08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193328">
                <a:tc>
                  <a:txBody>
                    <a:bodyPr/>
                    <a:lstStyle/>
                    <a:p>
                      <a:pPr algn="l" fontAlgn="b"/>
                      <a:r>
                        <a:rPr lang="en-US" sz="1050" b="0" i="0" u="none" strike="noStrike" dirty="0">
                          <a:solidFill>
                            <a:srgbClr val="000000"/>
                          </a:solidFill>
                          <a:effectLst/>
                          <a:latin typeface="Calibri" panose="020F0502020204030204" pitchFamily="34" charset="0"/>
                        </a:rPr>
                        <a:t>South Oaks </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4.03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3.65</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3328">
                <a:tc>
                  <a:txBody>
                    <a:bodyPr/>
                    <a:lstStyle/>
                    <a:p>
                      <a:pPr algn="l" fontAlgn="b"/>
                      <a:r>
                        <a:rPr lang="en-US" sz="1050" b="0" i="0" u="none" strike="noStrike" dirty="0">
                          <a:solidFill>
                            <a:srgbClr val="000000"/>
                          </a:solidFill>
                          <a:effectLst/>
                          <a:latin typeface="Calibri" panose="020F0502020204030204" pitchFamily="34" charset="0"/>
                        </a:rPr>
                        <a:t>Southside </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4.01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4.04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3.52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3328">
                <a:tc>
                  <a:txBody>
                    <a:bodyPr/>
                    <a:lstStyle/>
                    <a:p>
                      <a:pPr algn="l" fontAlgn="b"/>
                      <a:r>
                        <a:rPr lang="en-US" sz="1050" b="0" i="0" u="none" strike="noStrike" dirty="0">
                          <a:solidFill>
                            <a:srgbClr val="000000"/>
                          </a:solidFill>
                          <a:effectLst/>
                          <a:latin typeface="Calibri" panose="020F0502020204030204" pitchFamily="34" charset="0"/>
                        </a:rPr>
                        <a:t>STARS</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4.45</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4.64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193328">
                <a:tc>
                  <a:txBody>
                    <a:bodyPr/>
                    <a:lstStyle/>
                    <a:p>
                      <a:pPr algn="l" fontAlgn="b"/>
                      <a:r>
                        <a:rPr lang="en-US" sz="1050" b="0" i="0" u="none" strike="noStrike" dirty="0">
                          <a:solidFill>
                            <a:srgbClr val="000000"/>
                          </a:solidFill>
                          <a:effectLst/>
                          <a:latin typeface="Calibri" panose="020F0502020204030204" pitchFamily="34" charset="0"/>
                        </a:rPr>
                        <a:t>SIUH</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0000"/>
                          </a:solidFill>
                          <a:effectLst/>
                          <a:latin typeface="Calibri" panose="020F0502020204030204" pitchFamily="34" charset="0"/>
                        </a:rPr>
                        <a:t>4.13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3.75</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193328">
                <a:tc>
                  <a:txBody>
                    <a:bodyPr/>
                    <a:lstStyle/>
                    <a:p>
                      <a:pPr algn="l" fontAlgn="b"/>
                      <a:r>
                        <a:rPr lang="en-US" sz="1050" b="0" i="0" u="none" strike="noStrike" dirty="0">
                          <a:solidFill>
                            <a:srgbClr val="000000"/>
                          </a:solidFill>
                          <a:effectLst/>
                          <a:latin typeface="Calibri" panose="020F0502020204030204" pitchFamily="34" charset="0"/>
                        </a:rPr>
                        <a:t>Stern</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4.43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3.89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193328">
                <a:tc>
                  <a:txBody>
                    <a:bodyPr/>
                    <a:lstStyle/>
                    <a:p>
                      <a:pPr algn="l" fontAlgn="b"/>
                      <a:r>
                        <a:rPr lang="en-US" sz="1050" b="0" i="0" u="none" strike="noStrike" dirty="0">
                          <a:solidFill>
                            <a:srgbClr val="000000"/>
                          </a:solidFill>
                          <a:effectLst/>
                          <a:latin typeface="Calibri" panose="020F0502020204030204" pitchFamily="34" charset="0"/>
                        </a:rPr>
                        <a:t>Syosset </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4.26</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4.44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3.98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193328">
                <a:tc>
                  <a:txBody>
                    <a:bodyPr/>
                    <a:lstStyle/>
                    <a:p>
                      <a:pPr algn="l" fontAlgn="b"/>
                      <a:r>
                        <a:rPr lang="en-US" sz="1050" b="0" i="0" u="none" strike="noStrike" dirty="0" err="1">
                          <a:solidFill>
                            <a:srgbClr val="000000"/>
                          </a:solidFill>
                          <a:effectLst/>
                          <a:latin typeface="Calibri" panose="020F0502020204030204" pitchFamily="34" charset="0"/>
                        </a:rPr>
                        <a:t>Zucker</a:t>
                      </a:r>
                      <a:endParaRPr lang="en-US" sz="1050" b="0" i="0" u="none" strike="noStrike" dirty="0">
                        <a:solidFill>
                          <a:srgbClr val="000000"/>
                        </a:solidFill>
                        <a:effectLst/>
                        <a:latin typeface="Calibri" panose="020F0502020204030204" pitchFamily="34" charset="0"/>
                      </a:endParaRP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6100"/>
                          </a:solidFill>
                          <a:effectLst/>
                          <a:latin typeface="Calibri" panose="020F0502020204030204" pitchFamily="34" charset="0"/>
                        </a:rPr>
                        <a:t>4.22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4.23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dirty="0">
                          <a:solidFill>
                            <a:srgbClr val="006100"/>
                          </a:solidFill>
                          <a:effectLst/>
                          <a:latin typeface="Calibri" panose="020F0502020204030204" pitchFamily="34" charset="0"/>
                        </a:rPr>
                        <a:t>3.8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bl>
          </a:graphicData>
        </a:graphic>
      </p:graphicFrame>
      <p:sp>
        <p:nvSpPr>
          <p:cNvPr id="12" name="Rectangle 11"/>
          <p:cNvSpPr/>
          <p:nvPr/>
        </p:nvSpPr>
        <p:spPr>
          <a:xfrm>
            <a:off x="234460" y="1223028"/>
            <a:ext cx="1207481" cy="784830"/>
          </a:xfrm>
          <a:prstGeom prst="rect">
            <a:avLst/>
          </a:prstGeom>
        </p:spPr>
        <p:txBody>
          <a:bodyPr wrap="square">
            <a:spAutoFit/>
          </a:bodyPr>
          <a:lstStyle/>
          <a:p>
            <a:r>
              <a:rPr lang="en-GB" sz="1200" b="1" i="1" dirty="0" smtClean="0">
                <a:solidFill>
                  <a:schemeClr val="accent5">
                    <a:lumMod val="75000"/>
                  </a:schemeClr>
                </a:solidFill>
              </a:rPr>
              <a:t>Green = </a:t>
            </a:r>
            <a:r>
              <a:rPr lang="en-GB" sz="1100" i="1" dirty="0" smtClean="0">
                <a:solidFill>
                  <a:schemeClr val="accent5">
                    <a:lumMod val="75000"/>
                  </a:schemeClr>
                </a:solidFill>
              </a:rPr>
              <a:t>Outperforming National Benchmark</a:t>
            </a:r>
            <a:endParaRPr lang="en-US" sz="1100" i="1" dirty="0">
              <a:solidFill>
                <a:schemeClr val="accent5">
                  <a:lumMod val="75000"/>
                </a:schemeClr>
              </a:solidFill>
            </a:endParaRPr>
          </a:p>
        </p:txBody>
      </p:sp>
      <p:sp>
        <p:nvSpPr>
          <p:cNvPr id="3" name="Rectangle 2"/>
          <p:cNvSpPr/>
          <p:nvPr/>
        </p:nvSpPr>
        <p:spPr>
          <a:xfrm>
            <a:off x="234460" y="253723"/>
            <a:ext cx="6149083" cy="338554"/>
          </a:xfrm>
          <a:prstGeom prst="rect">
            <a:avLst/>
          </a:prstGeom>
        </p:spPr>
        <p:txBody>
          <a:bodyPr wrap="square">
            <a:spAutoFit/>
          </a:bodyPr>
          <a:lstStyle/>
          <a:p>
            <a:pPr lvl="0"/>
            <a:r>
              <a:rPr lang="en-GB" sz="1600" dirty="0">
                <a:solidFill>
                  <a:schemeClr val="accent2"/>
                </a:solidFill>
                <a:latin typeface="Calibri" charset="0"/>
                <a:ea typeface="Calibri" charset="0"/>
                <a:cs typeface="Calibri" charset="0"/>
              </a:rPr>
              <a:t>2019 Culture of Safety </a:t>
            </a:r>
            <a:r>
              <a:rPr lang="en-GB" sz="1200" b="1" dirty="0">
                <a:solidFill>
                  <a:srgbClr val="003CA5"/>
                </a:solidFill>
                <a:latin typeface="Segoe Print" panose="02000600000000000000" pitchFamily="2" charset="0"/>
              </a:rPr>
              <a:t>National Benchmarking Domain View</a:t>
            </a:r>
          </a:p>
        </p:txBody>
      </p:sp>
      <p:graphicFrame>
        <p:nvGraphicFramePr>
          <p:cNvPr id="8" name="Table 7"/>
          <p:cNvGraphicFramePr>
            <a:graphicFrameLocks noGrp="1"/>
          </p:cNvGraphicFramePr>
          <p:nvPr>
            <p:extLst>
              <p:ext uri="{D42A27DB-BD31-4B8C-83A1-F6EECF244321}">
                <p14:modId xmlns:p14="http://schemas.microsoft.com/office/powerpoint/2010/main" val="3047142357"/>
              </p:ext>
            </p:extLst>
          </p:nvPr>
        </p:nvGraphicFramePr>
        <p:xfrm>
          <a:off x="1441941" y="798744"/>
          <a:ext cx="3656155" cy="3762983"/>
        </p:xfrm>
        <a:graphic>
          <a:graphicData uri="http://schemas.openxmlformats.org/drawingml/2006/table">
            <a:tbl>
              <a:tblPr/>
              <a:tblGrid>
                <a:gridCol w="1267861"/>
                <a:gridCol w="796098"/>
                <a:gridCol w="796098"/>
                <a:gridCol w="796098"/>
              </a:tblGrid>
              <a:tr h="502215">
                <a:tc>
                  <a:txBody>
                    <a:bodyPr/>
                    <a:lstStyle/>
                    <a:p>
                      <a:pPr algn="ctr" fontAlgn="b"/>
                      <a:r>
                        <a:rPr lang="en-US" sz="1100" b="1" i="1" u="none" strike="noStrike" dirty="0">
                          <a:solidFill>
                            <a:srgbClr val="000000"/>
                          </a:solidFill>
                          <a:effectLst/>
                          <a:latin typeface="Calibri" panose="020F0502020204030204" pitchFamily="34" charset="0"/>
                        </a:rPr>
                        <a:t>Entity</a:t>
                      </a:r>
                    </a:p>
                  </a:txBody>
                  <a:tcPr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1100" b="1" i="1" u="none" strike="noStrike">
                          <a:solidFill>
                            <a:srgbClr val="000000"/>
                          </a:solidFill>
                          <a:effectLst/>
                          <a:latin typeface="Calibri" panose="020F0502020204030204" pitchFamily="34" charset="0"/>
                        </a:rPr>
                        <a:t>Prevention &amp; Reporting</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1100" b="1" i="1" u="none" strike="noStrike">
                          <a:solidFill>
                            <a:srgbClr val="000000"/>
                          </a:solidFill>
                          <a:effectLst/>
                          <a:latin typeface="Calibri" panose="020F0502020204030204" pitchFamily="34" charset="0"/>
                        </a:rPr>
                        <a:t>Pride &amp; Reputation</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1100" b="1" i="1" u="none" strike="noStrike" dirty="0">
                          <a:solidFill>
                            <a:srgbClr val="000000"/>
                          </a:solidFill>
                          <a:effectLst/>
                          <a:latin typeface="Calibri" panose="020F0502020204030204" pitchFamily="34" charset="0"/>
                        </a:rPr>
                        <a:t>Resources &amp; Teamwork</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r>
              <a:tr h="203798">
                <a:tc>
                  <a:txBody>
                    <a:bodyPr/>
                    <a:lstStyle/>
                    <a:p>
                      <a:pPr algn="l" fontAlgn="b"/>
                      <a:r>
                        <a:rPr lang="en-US" sz="1050" b="0" i="0" u="none" strike="noStrike" dirty="0">
                          <a:solidFill>
                            <a:srgbClr val="000000"/>
                          </a:solidFill>
                          <a:effectLst/>
                          <a:latin typeface="Calibri" panose="020F0502020204030204" pitchFamily="34" charset="0"/>
                        </a:rPr>
                        <a:t>National </a:t>
                      </a:r>
                      <a:r>
                        <a:rPr lang="en-US" sz="1050" b="0" i="0" u="none" strike="noStrike" dirty="0" smtClean="0">
                          <a:solidFill>
                            <a:srgbClr val="000000"/>
                          </a:solidFill>
                          <a:effectLst/>
                          <a:latin typeface="Calibri" panose="020F0502020204030204" pitchFamily="34" charset="0"/>
                        </a:rPr>
                        <a:t>Score</a:t>
                      </a:r>
                      <a:endParaRPr lang="en-US" sz="1050" b="0" i="0" u="none" strike="noStrike" dirty="0">
                        <a:solidFill>
                          <a:srgbClr val="000000"/>
                        </a:solidFill>
                        <a:effectLst/>
                        <a:latin typeface="Calibri" panose="020F0502020204030204" pitchFamily="34" charset="0"/>
                      </a:endParaRP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a:txBody>
                    <a:bodyPr/>
                    <a:lstStyle/>
                    <a:p>
                      <a:pPr algn="ctr" fontAlgn="b"/>
                      <a:r>
                        <a:rPr lang="en-US" sz="1050" b="0" i="0" u="none" strike="noStrike" dirty="0">
                          <a:solidFill>
                            <a:srgbClr val="000000"/>
                          </a:solidFill>
                          <a:effectLst/>
                          <a:latin typeface="Calibri" panose="020F0502020204030204" pitchFamily="34" charset="0"/>
                        </a:rPr>
                        <a:t>4.14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3.72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03798">
                <a:tc>
                  <a:txBody>
                    <a:bodyPr/>
                    <a:lstStyle/>
                    <a:p>
                      <a:pPr algn="l" fontAlgn="b"/>
                      <a:r>
                        <a:rPr lang="en-US" sz="1050" b="0" i="0" u="none" strike="noStrike">
                          <a:solidFill>
                            <a:srgbClr val="FFFFFF"/>
                          </a:solidFill>
                          <a:effectLst/>
                          <a:latin typeface="Calibri" panose="020F0502020204030204" pitchFamily="34" charset="0"/>
                        </a:rPr>
                        <a:t>Northwell Health</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70C0"/>
                    </a:solidFill>
                  </a:tcPr>
                </a:tc>
                <a:tc>
                  <a:txBody>
                    <a:bodyPr/>
                    <a:lstStyle/>
                    <a:p>
                      <a:pPr algn="ctr" fontAlgn="b"/>
                      <a:r>
                        <a:rPr lang="en-US" sz="1050" b="0" i="0" u="none" strike="noStrike" dirty="0">
                          <a:solidFill>
                            <a:srgbClr val="006100"/>
                          </a:solidFill>
                          <a:effectLst/>
                          <a:latin typeface="Calibri" panose="020F0502020204030204" pitchFamily="34" charset="0"/>
                        </a:rPr>
                        <a:t>4.24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4.31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dirty="0">
                          <a:solidFill>
                            <a:srgbClr val="006100"/>
                          </a:solidFill>
                          <a:effectLst/>
                          <a:latin typeface="Calibri" panose="020F0502020204030204" pitchFamily="34" charset="0"/>
                        </a:rPr>
                        <a:t>3.8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a:solidFill>
                            <a:srgbClr val="000000"/>
                          </a:solidFill>
                          <a:effectLst/>
                          <a:latin typeface="Calibri" panose="020F0502020204030204" pitchFamily="34" charset="0"/>
                        </a:rPr>
                        <a:t>Ambulatory </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4.41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dirty="0">
                          <a:solidFill>
                            <a:srgbClr val="006100"/>
                          </a:solidFill>
                          <a:effectLst/>
                          <a:latin typeface="Calibri" panose="020F0502020204030204" pitchFamily="34" charset="0"/>
                        </a:rPr>
                        <a:t>3.85</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a:solidFill>
                            <a:srgbClr val="000000"/>
                          </a:solidFill>
                          <a:effectLst/>
                          <a:latin typeface="Calibri" panose="020F0502020204030204" pitchFamily="34" charset="0"/>
                        </a:rPr>
                        <a:t>Cohen</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4.41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dirty="0">
                          <a:solidFill>
                            <a:srgbClr val="006100"/>
                          </a:solidFill>
                          <a:effectLst/>
                          <a:latin typeface="Calibri" panose="020F0502020204030204" pitchFamily="34" charset="0"/>
                        </a:rPr>
                        <a:t>3.87</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dirty="0">
                          <a:solidFill>
                            <a:srgbClr val="000000"/>
                          </a:solidFill>
                          <a:effectLst/>
                          <a:latin typeface="Calibri" panose="020F0502020204030204" pitchFamily="34" charset="0"/>
                        </a:rPr>
                        <a:t>Feinstein </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3.92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a:solidFill>
                            <a:srgbClr val="000000"/>
                          </a:solidFill>
                          <a:effectLst/>
                          <a:latin typeface="Calibri" panose="020F0502020204030204" pitchFamily="34" charset="0"/>
                        </a:rPr>
                        <a:t>Glen Cove </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3.85</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a:solidFill>
                            <a:srgbClr val="000000"/>
                          </a:solidFill>
                          <a:effectLst/>
                          <a:latin typeface="Calibri" panose="020F0502020204030204" pitchFamily="34" charset="0"/>
                        </a:rPr>
                        <a:t>Hospice</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4.58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3.99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dirty="0">
                          <a:solidFill>
                            <a:srgbClr val="000000"/>
                          </a:solidFill>
                          <a:effectLst/>
                          <a:latin typeface="Calibri" panose="020F0502020204030204" pitchFamily="34" charset="0"/>
                        </a:rPr>
                        <a:t>Huntington </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4.31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4.38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3.88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a:solidFill>
                            <a:srgbClr val="000000"/>
                          </a:solidFill>
                          <a:effectLst/>
                          <a:latin typeface="Calibri" panose="020F0502020204030204" pitchFamily="34" charset="0"/>
                        </a:rPr>
                        <a:t>LHGV</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4.45</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4.54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4.09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a:solidFill>
                            <a:srgbClr val="000000"/>
                          </a:solidFill>
                          <a:effectLst/>
                          <a:latin typeface="Calibri" panose="020F0502020204030204" pitchFamily="34" charset="0"/>
                        </a:rPr>
                        <a:t>Lenox</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4.27</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3.79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a:solidFill>
                            <a:srgbClr val="000000"/>
                          </a:solidFill>
                          <a:effectLst/>
                          <a:latin typeface="Calibri" panose="020F0502020204030204" pitchFamily="34" charset="0"/>
                        </a:rPr>
                        <a:t> Forest Hills</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4.26</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0000"/>
                          </a:solidFill>
                          <a:effectLst/>
                          <a:latin typeface="Calibri" panose="020F0502020204030204" pitchFamily="34" charset="0"/>
                        </a:rPr>
                        <a:t>4.13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3.78</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a:solidFill>
                            <a:srgbClr val="000000"/>
                          </a:solidFill>
                          <a:effectLst/>
                          <a:latin typeface="Calibri" panose="020F0502020204030204" pitchFamily="34" charset="0"/>
                        </a:rPr>
                        <a:t>LIJMC</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0000"/>
                          </a:solidFill>
                          <a:effectLst/>
                          <a:latin typeface="Calibri" panose="020F0502020204030204" pitchFamily="34" charset="0"/>
                        </a:rPr>
                        <a:t>4.19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3.71</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03798">
                <a:tc>
                  <a:txBody>
                    <a:bodyPr/>
                    <a:lstStyle/>
                    <a:p>
                      <a:pPr algn="l" fontAlgn="b"/>
                      <a:r>
                        <a:rPr lang="en-US" sz="1050" b="0" i="0" u="none" strike="noStrike">
                          <a:solidFill>
                            <a:srgbClr val="000000"/>
                          </a:solidFill>
                          <a:effectLst/>
                          <a:latin typeface="Calibri" panose="020F0502020204030204" pitchFamily="34" charset="0"/>
                        </a:rPr>
                        <a:t>Valley Stream</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4.26</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4.24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3.82</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a:solidFill>
                            <a:srgbClr val="000000"/>
                          </a:solidFill>
                          <a:effectLst/>
                          <a:latin typeface="Calibri" panose="020F0502020204030204" pitchFamily="34" charset="0"/>
                        </a:rPr>
                        <a:t>MEETH</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4.39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4.46</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3.99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a:solidFill>
                            <a:srgbClr val="000000"/>
                          </a:solidFill>
                          <a:effectLst/>
                          <a:latin typeface="Calibri" panose="020F0502020204030204" pitchFamily="34" charset="0"/>
                        </a:rPr>
                        <a:t>Mather </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4.33</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3.79</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r h="203798">
                <a:tc>
                  <a:txBody>
                    <a:bodyPr/>
                    <a:lstStyle/>
                    <a:p>
                      <a:pPr algn="l" fontAlgn="b"/>
                      <a:r>
                        <a:rPr lang="en-US" sz="1050" b="0" i="0" u="none" strike="noStrike">
                          <a:solidFill>
                            <a:srgbClr val="000000"/>
                          </a:solidFill>
                          <a:effectLst/>
                          <a:latin typeface="Calibri" panose="020F0502020204030204" pitchFamily="34" charset="0"/>
                        </a:rPr>
                        <a:t>NSUH</a:t>
                      </a:r>
                    </a:p>
                  </a:txBody>
                  <a:tcPr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6100"/>
                          </a:solidFill>
                          <a:effectLst/>
                          <a:latin typeface="Calibri" panose="020F0502020204030204" pitchFamily="34" charset="0"/>
                        </a:rPr>
                        <a:t>4.26</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a:solidFill>
                            <a:srgbClr val="006100"/>
                          </a:solidFill>
                          <a:effectLst/>
                          <a:latin typeface="Calibri" panose="020F0502020204030204" pitchFamily="34" charset="0"/>
                        </a:rPr>
                        <a:t>4.34</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050" b="0" i="0" u="none" strike="noStrike" dirty="0">
                          <a:solidFill>
                            <a:srgbClr val="006100"/>
                          </a:solidFill>
                          <a:effectLst/>
                          <a:latin typeface="Calibri" panose="020F0502020204030204" pitchFamily="34" charset="0"/>
                        </a:rPr>
                        <a:t>3.76</a:t>
                      </a:r>
                    </a:p>
                  </a:txBody>
                  <a:tcPr marL="4869" marR="4869" marT="4869"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r>
            </a:tbl>
          </a:graphicData>
        </a:graphic>
      </p:graphicFrame>
    </p:spTree>
    <p:extLst>
      <p:ext uri="{BB962C8B-B14F-4D97-AF65-F5344CB8AC3E}">
        <p14:creationId xmlns:p14="http://schemas.microsoft.com/office/powerpoint/2010/main" val="408669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110964486"/>
              </p:ext>
            </p:extLst>
          </p:nvPr>
        </p:nvGraphicFramePr>
        <p:xfrm>
          <a:off x="5276830" y="654900"/>
          <a:ext cx="3609259" cy="3814363"/>
        </p:xfrm>
        <a:graphic>
          <a:graphicData uri="http://schemas.openxmlformats.org/drawingml/2006/table">
            <a:tbl>
              <a:tblPr/>
              <a:tblGrid>
                <a:gridCol w="1072998"/>
                <a:gridCol w="865162"/>
                <a:gridCol w="813662"/>
                <a:gridCol w="857437"/>
              </a:tblGrid>
              <a:tr h="488568">
                <a:tc>
                  <a:txBody>
                    <a:bodyPr/>
                    <a:lstStyle/>
                    <a:p>
                      <a:pPr algn="ctr" fontAlgn="b"/>
                      <a:r>
                        <a:rPr lang="en-US" sz="1100" b="1" i="1" u="none" strike="noStrike" dirty="0">
                          <a:solidFill>
                            <a:srgbClr val="000000"/>
                          </a:solidFill>
                          <a:effectLst/>
                          <a:latin typeface="Calibri" panose="020F0502020204030204" pitchFamily="34" charset="0"/>
                        </a:rPr>
                        <a:t>Entity</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1" i="1" u="none" strike="noStrike" dirty="0">
                          <a:solidFill>
                            <a:srgbClr val="000000"/>
                          </a:solidFill>
                          <a:effectLst/>
                          <a:latin typeface="Calibri" panose="020F0502020204030204" pitchFamily="34" charset="0"/>
                        </a:rPr>
                        <a:t>Prevention &amp; Reporting</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1" i="1" u="none" strike="noStrike" dirty="0">
                          <a:solidFill>
                            <a:srgbClr val="000000"/>
                          </a:solidFill>
                          <a:effectLst/>
                          <a:latin typeface="Calibri" panose="020F0502020204030204" pitchFamily="34" charset="0"/>
                        </a:rPr>
                        <a:t>Pride &amp; Reputation</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1" i="1" u="none" strike="noStrike" dirty="0">
                          <a:solidFill>
                            <a:srgbClr val="000000"/>
                          </a:solidFill>
                          <a:effectLst/>
                          <a:latin typeface="Calibri" panose="020F0502020204030204" pitchFamily="34" charset="0"/>
                        </a:rPr>
                        <a:t>Resources &amp; Teamwork</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5635">
                <a:tc>
                  <a:txBody>
                    <a:bodyPr/>
                    <a:lstStyle/>
                    <a:p>
                      <a:pPr algn="l" fontAlgn="b"/>
                      <a:r>
                        <a:rPr lang="en-US" sz="1050" b="0" i="0" u="none" strike="noStrike">
                          <a:solidFill>
                            <a:srgbClr val="000000"/>
                          </a:solidFill>
                          <a:effectLst/>
                          <a:latin typeface="Calibri" panose="020F0502020204030204" pitchFamily="34" charset="0"/>
                        </a:rPr>
                        <a:t>National Score</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a:txBody>
                    <a:bodyPr/>
                    <a:lstStyle/>
                    <a:p>
                      <a:pPr algn="ctr" fontAlgn="b"/>
                      <a:r>
                        <a:rPr lang="en-US" sz="1050" b="0" i="0" u="none" strike="noStrike" dirty="0">
                          <a:solidFill>
                            <a:srgbClr val="000000"/>
                          </a:solidFill>
                          <a:effectLst/>
                          <a:latin typeface="Calibri" panose="020F0502020204030204" pitchFamily="34" charset="0"/>
                        </a:rPr>
                        <a:t>4.14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3.72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5635">
                <a:tc>
                  <a:txBody>
                    <a:bodyPr/>
                    <a:lstStyle/>
                    <a:p>
                      <a:pPr algn="l" fontAlgn="b"/>
                      <a:r>
                        <a:rPr lang="en-US" sz="1050" b="0" i="0" u="none" strike="noStrike">
                          <a:solidFill>
                            <a:srgbClr val="FFFFFF"/>
                          </a:solidFill>
                          <a:effectLst/>
                          <a:latin typeface="Calibri" panose="020F0502020204030204" pitchFamily="34" charset="0"/>
                        </a:rPr>
                        <a:t>Northwell Health</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70C0"/>
                    </a:solidFill>
                  </a:tcPr>
                </a:tc>
                <a:tc>
                  <a:txBody>
                    <a:bodyPr/>
                    <a:lstStyle/>
                    <a:p>
                      <a:pPr algn="ctr" fontAlgn="b"/>
                      <a:r>
                        <a:rPr lang="en-US" sz="1050" b="0" i="0" u="none" strike="noStrike">
                          <a:solidFill>
                            <a:srgbClr val="000000"/>
                          </a:solidFill>
                          <a:effectLst/>
                          <a:latin typeface="Calibri" panose="020F0502020204030204" pitchFamily="34" charset="0"/>
                        </a:rPr>
                        <a:t>4.24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4.31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5635">
                <a:tc>
                  <a:txBody>
                    <a:bodyPr/>
                    <a:lstStyle/>
                    <a:p>
                      <a:pPr algn="l" fontAlgn="b"/>
                      <a:r>
                        <a:rPr lang="en-US" sz="1050" b="0" i="0" u="none" strike="noStrike" dirty="0">
                          <a:solidFill>
                            <a:srgbClr val="000000"/>
                          </a:solidFill>
                          <a:effectLst/>
                          <a:latin typeface="Calibri" panose="020F0502020204030204" pitchFamily="34" charset="0"/>
                        </a:rPr>
                        <a:t>NWH</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1F4E78"/>
                          </a:solidFill>
                          <a:effectLst/>
                          <a:latin typeface="Calibri" panose="020F0502020204030204" pitchFamily="34" charset="0"/>
                        </a:rPr>
                        <a:t>4.25</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4.42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000000"/>
                          </a:solidFill>
                          <a:effectLst/>
                          <a:latin typeface="Calibri" panose="020F0502020204030204" pitchFamily="34" charset="0"/>
                        </a:rPr>
                        <a:t>3.8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5635">
                <a:tc>
                  <a:txBody>
                    <a:bodyPr/>
                    <a:lstStyle/>
                    <a:p>
                      <a:pPr algn="l" fontAlgn="b"/>
                      <a:r>
                        <a:rPr lang="en-US" sz="1050" b="0" i="0" u="none" strike="noStrike">
                          <a:solidFill>
                            <a:srgbClr val="000000"/>
                          </a:solidFill>
                          <a:effectLst/>
                          <a:latin typeface="Calibri" panose="020F0502020204030204" pitchFamily="34" charset="0"/>
                        </a:rPr>
                        <a:t>NHHome</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4.24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203764"/>
                          </a:solidFill>
                          <a:effectLst/>
                          <a:latin typeface="Calibri" panose="020F0502020204030204" pitchFamily="34" charset="0"/>
                        </a:rPr>
                        <a:t>4.33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000000"/>
                          </a:solidFill>
                          <a:effectLst/>
                          <a:latin typeface="Calibri" panose="020F0502020204030204" pitchFamily="34" charset="0"/>
                        </a:rPr>
                        <a:t>3.77</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5635">
                <a:tc>
                  <a:txBody>
                    <a:bodyPr/>
                    <a:lstStyle/>
                    <a:p>
                      <a:pPr algn="l" fontAlgn="b"/>
                      <a:r>
                        <a:rPr lang="en-US" sz="1050" b="0" i="0" u="none" strike="noStrike" dirty="0">
                          <a:solidFill>
                            <a:srgbClr val="000000"/>
                          </a:solidFill>
                          <a:effectLst/>
                          <a:latin typeface="Calibri" panose="020F0502020204030204" pitchFamily="34" charset="0"/>
                        </a:rPr>
                        <a:t>Core Lab</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4.22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4.29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3.71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5635">
                <a:tc>
                  <a:txBody>
                    <a:bodyPr/>
                    <a:lstStyle/>
                    <a:p>
                      <a:pPr algn="l" fontAlgn="b"/>
                      <a:r>
                        <a:rPr lang="en-US" sz="1050" b="0" i="0" u="none" strike="noStrike" dirty="0">
                          <a:solidFill>
                            <a:srgbClr val="000000"/>
                          </a:solidFill>
                          <a:effectLst/>
                          <a:latin typeface="Calibri" panose="020F0502020204030204" pitchFamily="34" charset="0"/>
                        </a:rPr>
                        <a:t>Shared Services</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1F4E78"/>
                          </a:solidFill>
                          <a:effectLst/>
                          <a:latin typeface="Calibri" panose="020F0502020204030204" pitchFamily="34" charset="0"/>
                        </a:rPr>
                        <a:t>4.27</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4.43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3.88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195635">
                <a:tc>
                  <a:txBody>
                    <a:bodyPr/>
                    <a:lstStyle/>
                    <a:p>
                      <a:pPr algn="l" fontAlgn="b"/>
                      <a:r>
                        <a:rPr lang="en-US" sz="1050" b="0" i="0" u="none" strike="noStrike" dirty="0" err="1">
                          <a:solidFill>
                            <a:srgbClr val="000000"/>
                          </a:solidFill>
                          <a:effectLst/>
                          <a:latin typeface="Calibri" panose="020F0502020204030204" pitchFamily="34" charset="0"/>
                        </a:rPr>
                        <a:t>Orzac</a:t>
                      </a:r>
                      <a:endParaRPr lang="en-US" sz="1050" b="0" i="0" u="none" strike="noStrike" dirty="0">
                        <a:solidFill>
                          <a:srgbClr val="000000"/>
                        </a:solidFill>
                        <a:effectLst/>
                        <a:latin typeface="Calibri" panose="020F0502020204030204" pitchFamily="34" charset="0"/>
                      </a:endParaRP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1F4E78"/>
                          </a:solidFill>
                          <a:effectLst/>
                          <a:latin typeface="Calibri" panose="020F0502020204030204" pitchFamily="34" charset="0"/>
                        </a:rPr>
                        <a:t>4.28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4.34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3.96</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195635">
                <a:tc>
                  <a:txBody>
                    <a:bodyPr/>
                    <a:lstStyle/>
                    <a:p>
                      <a:pPr algn="l" fontAlgn="b"/>
                      <a:r>
                        <a:rPr lang="en-US" sz="1050" b="0" i="0" u="none" strike="noStrike" dirty="0">
                          <a:solidFill>
                            <a:srgbClr val="000000"/>
                          </a:solidFill>
                          <a:effectLst/>
                          <a:latin typeface="Calibri" panose="020F0502020204030204" pitchFamily="34" charset="0"/>
                        </a:rPr>
                        <a:t>PBMC</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4.19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4.21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3.66</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5635">
                <a:tc>
                  <a:txBody>
                    <a:bodyPr/>
                    <a:lstStyle/>
                    <a:p>
                      <a:pPr algn="l" fontAlgn="b"/>
                      <a:r>
                        <a:rPr lang="en-US" sz="1050" b="0" i="0" u="none" strike="noStrike" dirty="0">
                          <a:solidFill>
                            <a:srgbClr val="000000"/>
                          </a:solidFill>
                          <a:effectLst/>
                          <a:latin typeface="Calibri" panose="020F0502020204030204" pitchFamily="34" charset="0"/>
                        </a:rPr>
                        <a:t>Phelps </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4.22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4.31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3.76</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5635">
                <a:tc>
                  <a:txBody>
                    <a:bodyPr/>
                    <a:lstStyle/>
                    <a:p>
                      <a:pPr algn="l" fontAlgn="b"/>
                      <a:r>
                        <a:rPr lang="en-US" sz="1050" b="0" i="0" u="none" strike="noStrike" dirty="0">
                          <a:solidFill>
                            <a:srgbClr val="000000"/>
                          </a:solidFill>
                          <a:effectLst/>
                          <a:latin typeface="Calibri" panose="020F0502020204030204" pitchFamily="34" charset="0"/>
                        </a:rPr>
                        <a:t>Plainview </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1F4E78"/>
                          </a:solidFill>
                          <a:effectLst/>
                          <a:latin typeface="Calibri" panose="020F0502020204030204" pitchFamily="34" charset="0"/>
                        </a:rPr>
                        <a:t>4.39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4.42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4.08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195635">
                <a:tc>
                  <a:txBody>
                    <a:bodyPr/>
                    <a:lstStyle/>
                    <a:p>
                      <a:pPr algn="l" fontAlgn="b"/>
                      <a:r>
                        <a:rPr lang="en-US" sz="1050" b="0" i="0" u="none" strike="noStrike">
                          <a:solidFill>
                            <a:srgbClr val="000000"/>
                          </a:solidFill>
                          <a:effectLst/>
                          <a:latin typeface="Calibri" panose="020F0502020204030204" pitchFamily="34" charset="0"/>
                        </a:rPr>
                        <a:t>South Oaks </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4.03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3.65</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5635">
                <a:tc>
                  <a:txBody>
                    <a:bodyPr/>
                    <a:lstStyle/>
                    <a:p>
                      <a:pPr algn="l" fontAlgn="b"/>
                      <a:r>
                        <a:rPr lang="en-US" sz="1050" b="0" i="0" u="none" strike="noStrike">
                          <a:solidFill>
                            <a:srgbClr val="000000"/>
                          </a:solidFill>
                          <a:effectLst/>
                          <a:latin typeface="Calibri" panose="020F0502020204030204" pitchFamily="34" charset="0"/>
                        </a:rPr>
                        <a:t>Southside </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4.01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4.04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3.52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5635">
                <a:tc>
                  <a:txBody>
                    <a:bodyPr/>
                    <a:lstStyle/>
                    <a:p>
                      <a:pPr algn="l" fontAlgn="b"/>
                      <a:r>
                        <a:rPr lang="en-US" sz="1050" b="0" i="0" u="none" strike="noStrike">
                          <a:solidFill>
                            <a:srgbClr val="000000"/>
                          </a:solidFill>
                          <a:effectLst/>
                          <a:latin typeface="Calibri" panose="020F0502020204030204" pitchFamily="34" charset="0"/>
                        </a:rPr>
                        <a:t>STARS</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1F4E78"/>
                          </a:solidFill>
                          <a:effectLst/>
                          <a:latin typeface="Calibri" panose="020F0502020204030204" pitchFamily="34" charset="0"/>
                        </a:rPr>
                        <a:t>4.45</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4.64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195635">
                <a:tc>
                  <a:txBody>
                    <a:bodyPr/>
                    <a:lstStyle/>
                    <a:p>
                      <a:pPr algn="l" fontAlgn="b"/>
                      <a:r>
                        <a:rPr lang="en-US" sz="1050" b="0" i="0" u="none" strike="noStrike">
                          <a:solidFill>
                            <a:srgbClr val="000000"/>
                          </a:solidFill>
                          <a:effectLst/>
                          <a:latin typeface="Calibri" panose="020F0502020204030204" pitchFamily="34" charset="0"/>
                        </a:rPr>
                        <a:t>SIUH</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4.23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4.13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3.75</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195635">
                <a:tc>
                  <a:txBody>
                    <a:bodyPr/>
                    <a:lstStyle/>
                    <a:p>
                      <a:pPr algn="l" fontAlgn="b"/>
                      <a:r>
                        <a:rPr lang="en-US" sz="1050" b="0" i="0" u="none" strike="noStrike">
                          <a:solidFill>
                            <a:srgbClr val="000000"/>
                          </a:solidFill>
                          <a:effectLst/>
                          <a:latin typeface="Calibri" panose="020F0502020204030204" pitchFamily="34" charset="0"/>
                        </a:rPr>
                        <a:t>Stern</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1F4E78"/>
                          </a:solidFill>
                          <a:effectLst/>
                          <a:latin typeface="Calibri" panose="020F0502020204030204" pitchFamily="34" charset="0"/>
                        </a:rPr>
                        <a:t>4.3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dirty="0">
                          <a:solidFill>
                            <a:srgbClr val="203764"/>
                          </a:solidFill>
                          <a:effectLst/>
                          <a:latin typeface="Calibri" panose="020F0502020204030204" pitchFamily="34" charset="0"/>
                        </a:rPr>
                        <a:t>4.43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3.89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195635">
                <a:tc>
                  <a:txBody>
                    <a:bodyPr/>
                    <a:lstStyle/>
                    <a:p>
                      <a:pPr algn="l" fontAlgn="b"/>
                      <a:r>
                        <a:rPr lang="en-US" sz="1050" b="0" i="0" u="none" strike="noStrike">
                          <a:solidFill>
                            <a:srgbClr val="000000"/>
                          </a:solidFill>
                          <a:effectLst/>
                          <a:latin typeface="Calibri" panose="020F0502020204030204" pitchFamily="34" charset="0"/>
                        </a:rPr>
                        <a:t>Syosset </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1F4E78"/>
                          </a:solidFill>
                          <a:effectLst/>
                          <a:latin typeface="Calibri" panose="020F0502020204030204" pitchFamily="34" charset="0"/>
                        </a:rPr>
                        <a:t>4.26</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dirty="0">
                          <a:solidFill>
                            <a:srgbClr val="203764"/>
                          </a:solidFill>
                          <a:effectLst/>
                          <a:latin typeface="Calibri" panose="020F0502020204030204" pitchFamily="34" charset="0"/>
                        </a:rPr>
                        <a:t>4.44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3.98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195635">
                <a:tc>
                  <a:txBody>
                    <a:bodyPr/>
                    <a:lstStyle/>
                    <a:p>
                      <a:pPr algn="l" fontAlgn="b"/>
                      <a:r>
                        <a:rPr lang="en-US" sz="1050" b="0" i="0" u="none" strike="noStrike">
                          <a:solidFill>
                            <a:srgbClr val="000000"/>
                          </a:solidFill>
                          <a:effectLst/>
                          <a:latin typeface="Calibri" panose="020F0502020204030204" pitchFamily="34" charset="0"/>
                        </a:rPr>
                        <a:t>Zucker</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4.22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4.23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3.8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bl>
          </a:graphicData>
        </a:graphic>
      </p:graphicFrame>
      <p:sp>
        <p:nvSpPr>
          <p:cNvPr id="15" name="Rectangle 14"/>
          <p:cNvSpPr/>
          <p:nvPr/>
        </p:nvSpPr>
        <p:spPr>
          <a:xfrm>
            <a:off x="234460" y="981058"/>
            <a:ext cx="1207481" cy="615553"/>
          </a:xfrm>
          <a:prstGeom prst="rect">
            <a:avLst/>
          </a:prstGeom>
        </p:spPr>
        <p:txBody>
          <a:bodyPr wrap="square">
            <a:spAutoFit/>
          </a:bodyPr>
          <a:lstStyle/>
          <a:p>
            <a:r>
              <a:rPr lang="en-GB" sz="1200" b="1" i="1" dirty="0" smtClean="0">
                <a:solidFill>
                  <a:srgbClr val="0070C0"/>
                </a:solidFill>
              </a:rPr>
              <a:t>Blue = </a:t>
            </a:r>
            <a:r>
              <a:rPr lang="en-GB" sz="1100" i="1" dirty="0" smtClean="0">
                <a:solidFill>
                  <a:srgbClr val="0070C0"/>
                </a:solidFill>
              </a:rPr>
              <a:t>Outperforming Northwell Score </a:t>
            </a:r>
            <a:endParaRPr lang="en-US" sz="1100" i="1" dirty="0">
              <a:solidFill>
                <a:srgbClr val="0070C0"/>
              </a:solidFill>
            </a:endParaRPr>
          </a:p>
        </p:txBody>
      </p:sp>
      <p:sp>
        <p:nvSpPr>
          <p:cNvPr id="3" name="Rectangle 2"/>
          <p:cNvSpPr/>
          <p:nvPr/>
        </p:nvSpPr>
        <p:spPr>
          <a:xfrm>
            <a:off x="234460" y="253723"/>
            <a:ext cx="6149083" cy="338554"/>
          </a:xfrm>
          <a:prstGeom prst="rect">
            <a:avLst/>
          </a:prstGeom>
        </p:spPr>
        <p:txBody>
          <a:bodyPr wrap="square">
            <a:spAutoFit/>
          </a:bodyPr>
          <a:lstStyle/>
          <a:p>
            <a:pPr lvl="0"/>
            <a:r>
              <a:rPr lang="en-GB" sz="1600" dirty="0">
                <a:solidFill>
                  <a:schemeClr val="accent2"/>
                </a:solidFill>
                <a:latin typeface="Calibri" charset="0"/>
                <a:ea typeface="Calibri" charset="0"/>
                <a:cs typeface="Calibri" charset="0"/>
              </a:rPr>
              <a:t>2019 Culture of Safety </a:t>
            </a:r>
            <a:r>
              <a:rPr lang="en-GB" sz="1200" b="1" dirty="0" smtClean="0">
                <a:solidFill>
                  <a:srgbClr val="003CA5"/>
                </a:solidFill>
                <a:latin typeface="Segoe Print" panose="02000600000000000000" pitchFamily="2" charset="0"/>
              </a:rPr>
              <a:t>Northwell Comparison Domain </a:t>
            </a:r>
            <a:r>
              <a:rPr lang="en-GB" sz="1200" b="1" dirty="0">
                <a:solidFill>
                  <a:srgbClr val="003CA5"/>
                </a:solidFill>
                <a:latin typeface="Segoe Print" panose="02000600000000000000" pitchFamily="2" charset="0"/>
              </a:rPr>
              <a:t>View</a:t>
            </a:r>
          </a:p>
        </p:txBody>
      </p:sp>
      <p:graphicFrame>
        <p:nvGraphicFramePr>
          <p:cNvPr id="8" name="Table 7"/>
          <p:cNvGraphicFramePr>
            <a:graphicFrameLocks noGrp="1"/>
          </p:cNvGraphicFramePr>
          <p:nvPr>
            <p:extLst>
              <p:ext uri="{D42A27DB-BD31-4B8C-83A1-F6EECF244321}">
                <p14:modId xmlns:p14="http://schemas.microsoft.com/office/powerpoint/2010/main" val="3804460423"/>
              </p:ext>
            </p:extLst>
          </p:nvPr>
        </p:nvGraphicFramePr>
        <p:xfrm>
          <a:off x="1561145" y="654905"/>
          <a:ext cx="3596481" cy="3814357"/>
        </p:xfrm>
        <a:graphic>
          <a:graphicData uri="http://schemas.openxmlformats.org/drawingml/2006/table">
            <a:tbl>
              <a:tblPr/>
              <a:tblGrid>
                <a:gridCol w="1069199"/>
                <a:gridCol w="862099"/>
                <a:gridCol w="810782"/>
                <a:gridCol w="854401"/>
              </a:tblGrid>
              <a:tr h="514981">
                <a:tc>
                  <a:txBody>
                    <a:bodyPr/>
                    <a:lstStyle/>
                    <a:p>
                      <a:pPr algn="ctr" fontAlgn="b"/>
                      <a:r>
                        <a:rPr lang="en-US" sz="1100" b="1" i="1" u="none" strike="noStrike" dirty="0">
                          <a:solidFill>
                            <a:srgbClr val="000000"/>
                          </a:solidFill>
                          <a:effectLst/>
                          <a:latin typeface="Calibri" panose="020F0502020204030204" pitchFamily="34" charset="0"/>
                        </a:rPr>
                        <a:t>Entity</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1" i="1" u="none" strike="noStrike" dirty="0">
                          <a:solidFill>
                            <a:srgbClr val="000000"/>
                          </a:solidFill>
                          <a:effectLst/>
                          <a:latin typeface="Calibri" panose="020F0502020204030204" pitchFamily="34" charset="0"/>
                        </a:rPr>
                        <a:t>Prevention &amp; Reporting</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1" i="1" u="none" strike="noStrike" dirty="0">
                          <a:solidFill>
                            <a:srgbClr val="000000"/>
                          </a:solidFill>
                          <a:effectLst/>
                          <a:latin typeface="Calibri" panose="020F0502020204030204" pitchFamily="34" charset="0"/>
                        </a:rPr>
                        <a:t>Pride &amp; Reputation</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1" i="1" u="none" strike="noStrike" dirty="0">
                          <a:solidFill>
                            <a:srgbClr val="000000"/>
                          </a:solidFill>
                          <a:effectLst/>
                          <a:latin typeface="Calibri" panose="020F0502020204030204" pitchFamily="34" charset="0"/>
                        </a:rPr>
                        <a:t>Resources &amp; Teamwork</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06211">
                <a:tc>
                  <a:txBody>
                    <a:bodyPr/>
                    <a:lstStyle/>
                    <a:p>
                      <a:pPr algn="l" fontAlgn="b"/>
                      <a:r>
                        <a:rPr lang="en-US" sz="1050" b="0" i="0" u="none" strike="noStrike">
                          <a:solidFill>
                            <a:srgbClr val="000000"/>
                          </a:solidFill>
                          <a:effectLst/>
                          <a:latin typeface="Calibri" panose="020F0502020204030204" pitchFamily="34" charset="0"/>
                        </a:rPr>
                        <a:t>National Score</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a:txBody>
                    <a:bodyPr/>
                    <a:lstStyle/>
                    <a:p>
                      <a:pPr algn="ctr" fontAlgn="b"/>
                      <a:r>
                        <a:rPr lang="en-US" sz="1050" b="0" i="0" u="none" strike="noStrike" dirty="0">
                          <a:solidFill>
                            <a:srgbClr val="000000"/>
                          </a:solidFill>
                          <a:effectLst/>
                          <a:latin typeface="Calibri" panose="020F0502020204030204" pitchFamily="34" charset="0"/>
                        </a:rPr>
                        <a:t>4.14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3.72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06211">
                <a:tc>
                  <a:txBody>
                    <a:bodyPr/>
                    <a:lstStyle/>
                    <a:p>
                      <a:pPr algn="l" fontAlgn="b"/>
                      <a:r>
                        <a:rPr lang="en-US" sz="1050" b="0" i="0" u="none" strike="noStrike">
                          <a:solidFill>
                            <a:srgbClr val="FFFFFF"/>
                          </a:solidFill>
                          <a:effectLst/>
                          <a:latin typeface="Calibri" panose="020F0502020204030204" pitchFamily="34" charset="0"/>
                        </a:rPr>
                        <a:t>Northwell Health</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070C0"/>
                    </a:solidFill>
                  </a:tcPr>
                </a:tc>
                <a:tc>
                  <a:txBody>
                    <a:bodyPr/>
                    <a:lstStyle/>
                    <a:p>
                      <a:pPr algn="ctr" fontAlgn="b"/>
                      <a:r>
                        <a:rPr lang="en-US" sz="1050" b="0" i="0" u="none" strike="noStrike">
                          <a:solidFill>
                            <a:srgbClr val="000000"/>
                          </a:solidFill>
                          <a:effectLst/>
                          <a:latin typeface="Calibri" panose="020F0502020204030204" pitchFamily="34" charset="0"/>
                        </a:rPr>
                        <a:t>4.24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4.31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06211">
                <a:tc>
                  <a:txBody>
                    <a:bodyPr/>
                    <a:lstStyle/>
                    <a:p>
                      <a:pPr algn="l" fontAlgn="b"/>
                      <a:r>
                        <a:rPr lang="en-US" sz="1050" b="0" i="0" u="none" strike="noStrike" dirty="0">
                          <a:solidFill>
                            <a:srgbClr val="000000"/>
                          </a:solidFill>
                          <a:effectLst/>
                          <a:latin typeface="Calibri" panose="020F0502020204030204" pitchFamily="34" charset="0"/>
                        </a:rPr>
                        <a:t>Ambulatory </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1F4E78"/>
                          </a:solidFill>
                          <a:effectLst/>
                          <a:latin typeface="Calibri" panose="020F0502020204030204" pitchFamily="34" charset="0"/>
                        </a:rPr>
                        <a:t>4.28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4.41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3.85</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206211">
                <a:tc>
                  <a:txBody>
                    <a:bodyPr/>
                    <a:lstStyle/>
                    <a:p>
                      <a:pPr algn="l" fontAlgn="b"/>
                      <a:r>
                        <a:rPr lang="en-US" sz="1050" b="0" i="0" u="none" strike="noStrike" dirty="0">
                          <a:solidFill>
                            <a:srgbClr val="000000"/>
                          </a:solidFill>
                          <a:effectLst/>
                          <a:latin typeface="Calibri" panose="020F0502020204030204" pitchFamily="34" charset="0"/>
                        </a:rPr>
                        <a:t>Cohen</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1F4E78"/>
                          </a:solidFill>
                          <a:effectLst/>
                          <a:latin typeface="Calibri" panose="020F0502020204030204" pitchFamily="34" charset="0"/>
                        </a:rPr>
                        <a:t>4.29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4.41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3.87</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206211">
                <a:tc>
                  <a:txBody>
                    <a:bodyPr/>
                    <a:lstStyle/>
                    <a:p>
                      <a:pPr algn="l" fontAlgn="b"/>
                      <a:r>
                        <a:rPr lang="en-US" sz="1050" b="0" i="0" u="none" strike="noStrike" dirty="0">
                          <a:solidFill>
                            <a:srgbClr val="000000"/>
                          </a:solidFill>
                          <a:effectLst/>
                          <a:latin typeface="Calibri" panose="020F0502020204030204" pitchFamily="34" charset="0"/>
                        </a:rPr>
                        <a:t>Feinstein </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1F4E78"/>
                          </a:solidFill>
                          <a:effectLst/>
                          <a:latin typeface="Calibri" panose="020F0502020204030204" pitchFamily="34" charset="0"/>
                        </a:rPr>
                        <a:t>4.29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3.92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206211">
                <a:tc>
                  <a:txBody>
                    <a:bodyPr/>
                    <a:lstStyle/>
                    <a:p>
                      <a:pPr algn="l" fontAlgn="b"/>
                      <a:r>
                        <a:rPr lang="en-US" sz="1050" b="0" i="0" u="none" strike="noStrike">
                          <a:solidFill>
                            <a:srgbClr val="000000"/>
                          </a:solidFill>
                          <a:effectLst/>
                          <a:latin typeface="Calibri" panose="020F0502020204030204" pitchFamily="34" charset="0"/>
                        </a:rPr>
                        <a:t>Glen Cove </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4.23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203764"/>
                          </a:solidFill>
                          <a:effectLst/>
                          <a:latin typeface="Calibri" panose="020F0502020204030204" pitchFamily="34" charset="0"/>
                        </a:rPr>
                        <a:t>3.85</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206211">
                <a:tc>
                  <a:txBody>
                    <a:bodyPr/>
                    <a:lstStyle/>
                    <a:p>
                      <a:pPr algn="l" fontAlgn="b"/>
                      <a:r>
                        <a:rPr lang="en-US" sz="1050" b="0" i="0" u="none" strike="noStrike">
                          <a:solidFill>
                            <a:srgbClr val="000000"/>
                          </a:solidFill>
                          <a:effectLst/>
                          <a:latin typeface="Calibri" panose="020F0502020204030204" pitchFamily="34" charset="0"/>
                        </a:rPr>
                        <a:t>Hospice</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1F4E78"/>
                          </a:solidFill>
                          <a:effectLst/>
                          <a:latin typeface="Calibri" panose="020F0502020204030204" pitchFamily="34" charset="0"/>
                        </a:rPr>
                        <a:t>4.4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4.58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3.99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206211">
                <a:tc>
                  <a:txBody>
                    <a:bodyPr/>
                    <a:lstStyle/>
                    <a:p>
                      <a:pPr algn="l" fontAlgn="b"/>
                      <a:r>
                        <a:rPr lang="en-US" sz="1050" b="0" i="0" u="none" strike="noStrike" dirty="0">
                          <a:solidFill>
                            <a:srgbClr val="000000"/>
                          </a:solidFill>
                          <a:effectLst/>
                          <a:latin typeface="Calibri" panose="020F0502020204030204" pitchFamily="34" charset="0"/>
                        </a:rPr>
                        <a:t>Huntington </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1F4E78"/>
                          </a:solidFill>
                          <a:effectLst/>
                          <a:latin typeface="Calibri" panose="020F0502020204030204" pitchFamily="34" charset="0"/>
                        </a:rPr>
                        <a:t>4.31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4.38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3.88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206211">
                <a:tc>
                  <a:txBody>
                    <a:bodyPr/>
                    <a:lstStyle/>
                    <a:p>
                      <a:pPr algn="l" fontAlgn="b"/>
                      <a:r>
                        <a:rPr lang="en-US" sz="1050" b="0" i="0" u="none" strike="noStrike">
                          <a:solidFill>
                            <a:srgbClr val="000000"/>
                          </a:solidFill>
                          <a:effectLst/>
                          <a:latin typeface="Calibri" panose="020F0502020204030204" pitchFamily="34" charset="0"/>
                        </a:rPr>
                        <a:t>LHGV</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1F4E78"/>
                          </a:solidFill>
                          <a:effectLst/>
                          <a:latin typeface="Calibri" panose="020F0502020204030204" pitchFamily="34" charset="0"/>
                        </a:rPr>
                        <a:t>4.45</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dirty="0">
                          <a:solidFill>
                            <a:srgbClr val="203764"/>
                          </a:solidFill>
                          <a:effectLst/>
                          <a:latin typeface="Calibri" panose="020F0502020204030204" pitchFamily="34" charset="0"/>
                        </a:rPr>
                        <a:t>4.54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4.09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206211">
                <a:tc>
                  <a:txBody>
                    <a:bodyPr/>
                    <a:lstStyle/>
                    <a:p>
                      <a:pPr algn="l" fontAlgn="b"/>
                      <a:r>
                        <a:rPr lang="en-US" sz="1050" b="0" i="0" u="none" strike="noStrike">
                          <a:solidFill>
                            <a:srgbClr val="000000"/>
                          </a:solidFill>
                          <a:effectLst/>
                          <a:latin typeface="Calibri" panose="020F0502020204030204" pitchFamily="34" charset="0"/>
                        </a:rPr>
                        <a:t>Lenox</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4.22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4.27</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3.79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06211">
                <a:tc>
                  <a:txBody>
                    <a:bodyPr/>
                    <a:lstStyle/>
                    <a:p>
                      <a:pPr algn="l" fontAlgn="b"/>
                      <a:r>
                        <a:rPr lang="en-US" sz="1050" b="0" i="0" u="none" strike="noStrike">
                          <a:solidFill>
                            <a:srgbClr val="000000"/>
                          </a:solidFill>
                          <a:effectLst/>
                          <a:latin typeface="Calibri" panose="020F0502020204030204" pitchFamily="34" charset="0"/>
                        </a:rPr>
                        <a:t> Forest Hills</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1F4E78"/>
                          </a:solidFill>
                          <a:effectLst/>
                          <a:latin typeface="Calibri" panose="020F0502020204030204" pitchFamily="34" charset="0"/>
                        </a:rPr>
                        <a:t>4.26</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dirty="0">
                          <a:solidFill>
                            <a:srgbClr val="000000"/>
                          </a:solidFill>
                          <a:effectLst/>
                          <a:latin typeface="Calibri" panose="020F0502020204030204" pitchFamily="34" charset="0"/>
                        </a:rPr>
                        <a:t>4.13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3.78</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06211">
                <a:tc>
                  <a:txBody>
                    <a:bodyPr/>
                    <a:lstStyle/>
                    <a:p>
                      <a:pPr algn="l" fontAlgn="b"/>
                      <a:r>
                        <a:rPr lang="en-US" sz="1050" b="0" i="0" u="none" strike="noStrike">
                          <a:solidFill>
                            <a:srgbClr val="000000"/>
                          </a:solidFill>
                          <a:effectLst/>
                          <a:latin typeface="Calibri" panose="020F0502020204030204" pitchFamily="34" charset="0"/>
                        </a:rPr>
                        <a:t>LIJMC</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4.19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3.71</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06211">
                <a:tc>
                  <a:txBody>
                    <a:bodyPr/>
                    <a:lstStyle/>
                    <a:p>
                      <a:pPr algn="l" fontAlgn="b"/>
                      <a:r>
                        <a:rPr lang="en-US" sz="1050" b="0" i="0" u="none" strike="noStrike">
                          <a:solidFill>
                            <a:srgbClr val="000000"/>
                          </a:solidFill>
                          <a:effectLst/>
                          <a:latin typeface="Calibri" panose="020F0502020204030204" pitchFamily="34" charset="0"/>
                        </a:rPr>
                        <a:t>Valley Stream</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1F4E78"/>
                          </a:solidFill>
                          <a:effectLst/>
                          <a:latin typeface="Calibri" panose="020F0502020204030204" pitchFamily="34" charset="0"/>
                        </a:rPr>
                        <a:t>4.26</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dirty="0">
                          <a:solidFill>
                            <a:srgbClr val="000000"/>
                          </a:solidFill>
                          <a:effectLst/>
                          <a:latin typeface="Calibri" panose="020F0502020204030204" pitchFamily="34" charset="0"/>
                        </a:rPr>
                        <a:t>4.24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dirty="0">
                          <a:solidFill>
                            <a:srgbClr val="203764"/>
                          </a:solidFill>
                          <a:effectLst/>
                          <a:latin typeface="Calibri" panose="020F0502020204030204" pitchFamily="34" charset="0"/>
                        </a:rPr>
                        <a:t>3.82</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206211">
                <a:tc>
                  <a:txBody>
                    <a:bodyPr/>
                    <a:lstStyle/>
                    <a:p>
                      <a:pPr algn="l" fontAlgn="b"/>
                      <a:r>
                        <a:rPr lang="en-US" sz="1050" b="0" i="0" u="none" strike="noStrike">
                          <a:solidFill>
                            <a:srgbClr val="000000"/>
                          </a:solidFill>
                          <a:effectLst/>
                          <a:latin typeface="Calibri" panose="020F0502020204030204" pitchFamily="34" charset="0"/>
                        </a:rPr>
                        <a:t>MEETH</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1F4E78"/>
                          </a:solidFill>
                          <a:effectLst/>
                          <a:latin typeface="Calibri" panose="020F0502020204030204" pitchFamily="34" charset="0"/>
                        </a:rPr>
                        <a:t>4.39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4.46</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dirty="0">
                          <a:solidFill>
                            <a:srgbClr val="203764"/>
                          </a:solidFill>
                          <a:effectLst/>
                          <a:latin typeface="Calibri" panose="020F0502020204030204" pitchFamily="34" charset="0"/>
                        </a:rPr>
                        <a:t>3.99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r>
              <a:tr h="206211">
                <a:tc>
                  <a:txBody>
                    <a:bodyPr/>
                    <a:lstStyle/>
                    <a:p>
                      <a:pPr algn="l" fontAlgn="b"/>
                      <a:r>
                        <a:rPr lang="en-US" sz="1050" b="0" i="0" u="none" strike="noStrike">
                          <a:solidFill>
                            <a:srgbClr val="000000"/>
                          </a:solidFill>
                          <a:effectLst/>
                          <a:latin typeface="Calibri" panose="020F0502020204030204" pitchFamily="34" charset="0"/>
                        </a:rPr>
                        <a:t>Mather </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4.23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203764"/>
                          </a:solidFill>
                          <a:effectLst/>
                          <a:latin typeface="Calibri" panose="020F0502020204030204" pitchFamily="34" charset="0"/>
                        </a:rPr>
                        <a:t>4.33</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dirty="0">
                          <a:solidFill>
                            <a:srgbClr val="000000"/>
                          </a:solidFill>
                          <a:effectLst/>
                          <a:latin typeface="Calibri" panose="020F0502020204030204" pitchFamily="34" charset="0"/>
                        </a:rPr>
                        <a:t>3.79</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r h="206211">
                <a:tc>
                  <a:txBody>
                    <a:bodyPr/>
                    <a:lstStyle/>
                    <a:p>
                      <a:pPr algn="l" fontAlgn="b"/>
                      <a:r>
                        <a:rPr lang="en-US" sz="1050" b="0" i="0" u="none" strike="noStrike">
                          <a:solidFill>
                            <a:srgbClr val="000000"/>
                          </a:solidFill>
                          <a:effectLst/>
                          <a:latin typeface="Calibri" panose="020F0502020204030204" pitchFamily="34" charset="0"/>
                        </a:rPr>
                        <a:t>NSUH</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050" b="0" i="0" u="none" strike="noStrike">
                          <a:solidFill>
                            <a:srgbClr val="1F4E78"/>
                          </a:solidFill>
                          <a:effectLst/>
                          <a:latin typeface="Calibri" panose="020F0502020204030204" pitchFamily="34" charset="0"/>
                        </a:rPr>
                        <a:t>4.26</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a:solidFill>
                            <a:srgbClr val="203764"/>
                          </a:solidFill>
                          <a:effectLst/>
                          <a:latin typeface="Calibri" panose="020F0502020204030204" pitchFamily="34" charset="0"/>
                        </a:rPr>
                        <a:t>4.34</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algn="ctr" fontAlgn="b"/>
                      <a:r>
                        <a:rPr lang="en-US" sz="1050" b="0" i="0" u="none" strike="noStrike" dirty="0">
                          <a:solidFill>
                            <a:srgbClr val="000000"/>
                          </a:solidFill>
                          <a:effectLst/>
                          <a:latin typeface="Calibri" panose="020F0502020204030204" pitchFamily="34" charset="0"/>
                        </a:rPr>
                        <a:t>3.76</a:t>
                      </a:r>
                    </a:p>
                  </a:txBody>
                  <a:tcPr marL="4869" marR="4869" marT="4869"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8787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7764024"/>
              </p:ext>
            </p:extLst>
          </p:nvPr>
        </p:nvGraphicFramePr>
        <p:xfrm>
          <a:off x="217831" y="524190"/>
          <a:ext cx="8679591" cy="4607873"/>
        </p:xfrm>
        <a:graphic>
          <a:graphicData uri="http://schemas.openxmlformats.org/drawingml/2006/table">
            <a:tbl>
              <a:tblPr/>
              <a:tblGrid>
                <a:gridCol w="964399"/>
                <a:gridCol w="964399"/>
                <a:gridCol w="964399"/>
                <a:gridCol w="964399"/>
                <a:gridCol w="964399"/>
                <a:gridCol w="964399"/>
                <a:gridCol w="964399"/>
                <a:gridCol w="964399"/>
                <a:gridCol w="964399"/>
              </a:tblGrid>
              <a:tr h="552531">
                <a:tc>
                  <a:txBody>
                    <a:bodyPr/>
                    <a:lstStyle/>
                    <a:p>
                      <a:pPr algn="ctr" rtl="0" fontAlgn="ctr"/>
                      <a:r>
                        <a:rPr lang="en-US" sz="700" b="0" i="0" u="none" strike="noStrike" dirty="0">
                          <a:solidFill>
                            <a:srgbClr val="000000"/>
                          </a:solidFill>
                          <a:effectLst/>
                          <a:latin typeface="Calibri" panose="020F0502020204030204" pitchFamily="34" charset="0"/>
                        </a:rPr>
                        <a:t>Entity</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a:solidFill>
                            <a:srgbClr val="000000"/>
                          </a:solidFill>
                          <a:effectLst/>
                          <a:latin typeface="Calibri" panose="020F0502020204030204" pitchFamily="34" charset="0"/>
                        </a:rPr>
                        <a:t>Report patient safety mistakes without fear of punishment.</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a:solidFill>
                            <a:srgbClr val="000000"/>
                          </a:solidFill>
                          <a:effectLst/>
                          <a:latin typeface="Calibri" panose="020F0502020204030204" pitchFamily="34" charset="0"/>
                        </a:rPr>
                        <a:t>Discuss ways to prevent errors from happening again.</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a:solidFill>
                            <a:srgbClr val="000000"/>
                          </a:solidFill>
                          <a:effectLst/>
                          <a:latin typeface="Calibri" panose="020F0502020204030204" pitchFamily="34" charset="0"/>
                        </a:rPr>
                        <a:t>Freely speak up if they see something that may negatively affect patient care.</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a:solidFill>
                            <a:srgbClr val="000000"/>
                          </a:solidFill>
                          <a:effectLst/>
                          <a:latin typeface="Calibri" panose="020F0502020204030204" pitchFamily="34" charset="0"/>
                        </a:rPr>
                        <a:t>We are actively doing things to improve patient safety.</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a:solidFill>
                            <a:srgbClr val="000000"/>
                          </a:solidFill>
                          <a:effectLst/>
                          <a:latin typeface="Calibri" panose="020F0502020204030204" pitchFamily="34" charset="0"/>
                        </a:rPr>
                        <a:t>Mistakes have led to positive changes here.</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Calibri" panose="020F0502020204030204" pitchFamily="34" charset="0"/>
                        </a:rPr>
                        <a:t>Focus is on solving the problem, not writing up the person.</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Calibri" panose="020F0502020204030204" pitchFamily="34" charset="0"/>
                        </a:rPr>
                        <a:t>Team members &amp; managers work together to ensure safest possible working conditions.</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a:solidFill>
                            <a:srgbClr val="000000"/>
                          </a:solidFill>
                          <a:effectLst/>
                          <a:latin typeface="Calibri" panose="020F0502020204030204" pitchFamily="34" charset="0"/>
                        </a:rPr>
                        <a:t>I feel free to raise workplace safety concerns.</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149781">
                <a:tc>
                  <a:txBody>
                    <a:bodyPr/>
                    <a:lstStyle/>
                    <a:p>
                      <a:pPr algn="ctr" rtl="0" fontAlgn="ctr"/>
                      <a:r>
                        <a:rPr lang="en-US" sz="600" b="0" i="0" u="none" strike="noStrike" dirty="0">
                          <a:solidFill>
                            <a:srgbClr val="000000"/>
                          </a:solidFill>
                          <a:effectLst/>
                          <a:latin typeface="Calibri" panose="020F0502020204030204" pitchFamily="34" charset="0"/>
                        </a:rPr>
                        <a:t>National Score</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US" sz="600" b="0" i="0" u="none" strike="noStrike" dirty="0">
                          <a:solidFill>
                            <a:srgbClr val="000000"/>
                          </a:solidFill>
                          <a:effectLst/>
                          <a:latin typeface="Calibri" panose="020F0502020204030204" pitchFamily="34" charset="0"/>
                        </a:rPr>
                        <a:t>4.2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4.25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4.18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3.89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4.08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4.2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r>
              <a:tr h="161037">
                <a:tc>
                  <a:txBody>
                    <a:bodyPr/>
                    <a:lstStyle/>
                    <a:p>
                      <a:pPr algn="l" rtl="0" fontAlgn="b"/>
                      <a:r>
                        <a:rPr lang="en-US" sz="600" b="0" i="0" u="none" strike="noStrike">
                          <a:solidFill>
                            <a:srgbClr val="FFFFFF"/>
                          </a:solidFill>
                          <a:effectLst/>
                          <a:latin typeface="Calibri" panose="020F0502020204030204" pitchFamily="34" charset="0"/>
                        </a:rPr>
                        <a:t>Northwell Health</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b"/>
                      <a:r>
                        <a:rPr lang="en-US" sz="600" b="0" i="0" u="none" strike="noStrike" dirty="0">
                          <a:solidFill>
                            <a:srgbClr val="006100"/>
                          </a:solidFill>
                          <a:effectLst/>
                          <a:latin typeface="Calibri" panose="020F0502020204030204" pitchFamily="34" charset="0"/>
                        </a:rPr>
                        <a:t>4.29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dirty="0">
                          <a:solidFill>
                            <a:srgbClr val="000000"/>
                          </a:solidFill>
                          <a:effectLst/>
                          <a:latin typeface="Calibri" panose="020F0502020204030204" pitchFamily="34" charset="0"/>
                        </a:rPr>
                        <a:t>Ambulatory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Cohen</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4.45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Feinstein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Glen Cove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4.26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Hospice</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4.45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4.48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Huntington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4.43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LHGV</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4.43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4.63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Lenox</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4.40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4.10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49781">
                <a:tc>
                  <a:txBody>
                    <a:bodyPr/>
                    <a:lstStyle/>
                    <a:p>
                      <a:pPr algn="l" rtl="0" fontAlgn="ctr"/>
                      <a:r>
                        <a:rPr lang="en-US" sz="600" b="0" i="0" u="none" strike="noStrike" dirty="0" smtClean="0">
                          <a:solidFill>
                            <a:srgbClr val="000000"/>
                          </a:solidFill>
                          <a:effectLst/>
                          <a:latin typeface="Calibri" panose="020F0502020204030204" pitchFamily="34" charset="0"/>
                        </a:rPr>
                        <a:t>Forest </a:t>
                      </a:r>
                      <a:r>
                        <a:rPr lang="en-US" sz="600" b="0" i="0" u="none" strike="noStrike" dirty="0">
                          <a:solidFill>
                            <a:srgbClr val="000000"/>
                          </a:solidFill>
                          <a:effectLst/>
                          <a:latin typeface="Calibri" panose="020F0502020204030204" pitchFamily="34" charset="0"/>
                        </a:rPr>
                        <a:t>Hills</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LIJMC</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4.20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49781">
                <a:tc>
                  <a:txBody>
                    <a:bodyPr/>
                    <a:lstStyle/>
                    <a:p>
                      <a:pPr algn="l" rtl="0" fontAlgn="ctr"/>
                      <a:r>
                        <a:rPr lang="en-US" sz="600" b="0" i="0" u="none" strike="noStrike" dirty="0">
                          <a:solidFill>
                            <a:srgbClr val="000000"/>
                          </a:solidFill>
                          <a:effectLst/>
                          <a:latin typeface="Calibri" panose="020F0502020204030204" pitchFamily="34" charset="0"/>
                        </a:rPr>
                        <a:t>Valley Stream</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3.94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dirty="0">
                          <a:solidFill>
                            <a:srgbClr val="000000"/>
                          </a:solidFill>
                          <a:effectLst/>
                          <a:latin typeface="Calibri" panose="020F0502020204030204" pitchFamily="34" charset="0"/>
                        </a:rPr>
                        <a:t>MEETH</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4.43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4.49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4.40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dirty="0">
                          <a:solidFill>
                            <a:srgbClr val="000000"/>
                          </a:solidFill>
                          <a:effectLst/>
                          <a:latin typeface="Calibri" panose="020F0502020204030204" pitchFamily="34" charset="0"/>
                        </a:rPr>
                        <a:t>Mather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4.24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3.82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4.29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dirty="0">
                          <a:solidFill>
                            <a:srgbClr val="000000"/>
                          </a:solidFill>
                          <a:effectLst/>
                          <a:latin typeface="Calibri" panose="020F0502020204030204" pitchFamily="34" charset="0"/>
                        </a:rPr>
                        <a:t>NSUH</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NWH</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NHHome</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4.05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3.98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Core Lab</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4.26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49781">
                <a:tc>
                  <a:txBody>
                    <a:bodyPr/>
                    <a:lstStyle/>
                    <a:p>
                      <a:pPr algn="l" rtl="0" fontAlgn="ctr"/>
                      <a:r>
                        <a:rPr lang="en-US" sz="600" b="0" i="0" u="none" strike="noStrike">
                          <a:solidFill>
                            <a:srgbClr val="000000"/>
                          </a:solidFill>
                          <a:effectLst/>
                          <a:latin typeface="Calibri" panose="020F0502020204030204" pitchFamily="34" charset="0"/>
                        </a:rPr>
                        <a:t>Shared Svcs</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4.41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Orzac</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4.41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PBMC</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4.20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3.87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4.14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Phelps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dirty="0">
                          <a:solidFill>
                            <a:srgbClr val="000000"/>
                          </a:solidFill>
                          <a:effectLst/>
                          <a:latin typeface="Calibri" panose="020F0502020204030204" pitchFamily="34" charset="0"/>
                        </a:rPr>
                        <a:t>Plainview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49781">
                <a:tc>
                  <a:txBody>
                    <a:bodyPr/>
                    <a:lstStyle/>
                    <a:p>
                      <a:pPr algn="l" rtl="0" fontAlgn="ctr"/>
                      <a:r>
                        <a:rPr lang="en-US" sz="600" b="0" i="0" u="none" strike="noStrike" dirty="0">
                          <a:solidFill>
                            <a:srgbClr val="000000"/>
                          </a:solidFill>
                          <a:effectLst/>
                          <a:latin typeface="Calibri" panose="020F0502020204030204" pitchFamily="34" charset="0"/>
                        </a:rPr>
                        <a:t>South Oaks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4.17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4.21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3.95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3.67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4.08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4.19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125816">
                <a:tc>
                  <a:txBody>
                    <a:bodyPr/>
                    <a:lstStyle/>
                    <a:p>
                      <a:pPr algn="l" rtl="0" fontAlgn="ctr"/>
                      <a:r>
                        <a:rPr lang="en-US" sz="600" b="0" i="0" u="none" strike="noStrike" dirty="0">
                          <a:solidFill>
                            <a:srgbClr val="000000"/>
                          </a:solidFill>
                          <a:effectLst/>
                          <a:latin typeface="Calibri" panose="020F0502020204030204" pitchFamily="34" charset="0"/>
                        </a:rPr>
                        <a:t>Southside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4.07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4.18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4.09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4.16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0000"/>
                          </a:solidFill>
                          <a:effectLst/>
                          <a:latin typeface="Calibri" panose="020F0502020204030204" pitchFamily="34" charset="0"/>
                        </a:rPr>
                        <a:t>3.87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3.60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3.97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4.11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125816">
                <a:tc>
                  <a:txBody>
                    <a:bodyPr/>
                    <a:lstStyle/>
                    <a:p>
                      <a:pPr algn="l" rtl="0" fontAlgn="ctr"/>
                      <a:r>
                        <a:rPr lang="en-US" sz="600" b="0" i="0" u="none" strike="noStrike" dirty="0">
                          <a:solidFill>
                            <a:srgbClr val="000000"/>
                          </a:solidFill>
                          <a:effectLst/>
                          <a:latin typeface="Calibri" panose="020F0502020204030204" pitchFamily="34" charset="0"/>
                        </a:rPr>
                        <a:t>STARS</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4.57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dirty="0">
                          <a:solidFill>
                            <a:srgbClr val="000000"/>
                          </a:solidFill>
                          <a:effectLst/>
                          <a:latin typeface="Calibri" panose="020F0502020204030204" pitchFamily="34" charset="0"/>
                        </a:rPr>
                        <a:t>SIUH</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Stern</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a:solidFill>
                            <a:srgbClr val="000000"/>
                          </a:solidFill>
                          <a:effectLst/>
                          <a:latin typeface="Calibri" panose="020F0502020204030204" pitchFamily="34" charset="0"/>
                        </a:rPr>
                        <a:t>Syosset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3.87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4.24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5816">
                <a:tc>
                  <a:txBody>
                    <a:bodyPr/>
                    <a:lstStyle/>
                    <a:p>
                      <a:pPr algn="l" rtl="0" fontAlgn="ctr"/>
                      <a:r>
                        <a:rPr lang="en-US" sz="600" b="0" i="0" u="none" strike="noStrike" dirty="0" err="1">
                          <a:solidFill>
                            <a:srgbClr val="000000"/>
                          </a:solidFill>
                          <a:effectLst/>
                          <a:latin typeface="Calibri" panose="020F0502020204030204" pitchFamily="34" charset="0"/>
                        </a:rPr>
                        <a:t>Zucker</a:t>
                      </a:r>
                      <a:endParaRPr lang="en-US" sz="600" b="0" i="0" u="none" strike="noStrike" dirty="0">
                        <a:solidFill>
                          <a:srgbClr val="000000"/>
                        </a:solidFill>
                        <a:effectLst/>
                        <a:latin typeface="Calibri" panose="020F0502020204030204" pitchFamily="34" charset="0"/>
                      </a:endParaRP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3.91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bl>
          </a:graphicData>
        </a:graphic>
      </p:graphicFrame>
      <p:sp>
        <p:nvSpPr>
          <p:cNvPr id="8" name="Rectangle 7"/>
          <p:cNvSpPr/>
          <p:nvPr/>
        </p:nvSpPr>
        <p:spPr>
          <a:xfrm>
            <a:off x="6155200" y="249888"/>
            <a:ext cx="3091670" cy="276999"/>
          </a:xfrm>
          <a:prstGeom prst="rect">
            <a:avLst/>
          </a:prstGeom>
        </p:spPr>
        <p:txBody>
          <a:bodyPr wrap="square">
            <a:spAutoFit/>
          </a:bodyPr>
          <a:lstStyle/>
          <a:p>
            <a:r>
              <a:rPr lang="en-GB" sz="1200" b="1" i="1" dirty="0" smtClean="0">
                <a:solidFill>
                  <a:schemeClr val="accent5">
                    <a:lumMod val="75000"/>
                  </a:schemeClr>
                </a:solidFill>
              </a:rPr>
              <a:t>Green = </a:t>
            </a:r>
            <a:r>
              <a:rPr lang="en-GB" sz="1100" i="1" dirty="0" smtClean="0">
                <a:solidFill>
                  <a:schemeClr val="accent5">
                    <a:lumMod val="75000"/>
                  </a:schemeClr>
                </a:solidFill>
              </a:rPr>
              <a:t>Outperforming National Benchmark</a:t>
            </a:r>
            <a:endParaRPr lang="en-US" sz="1100" i="1" dirty="0">
              <a:solidFill>
                <a:schemeClr val="accent5">
                  <a:lumMod val="75000"/>
                </a:schemeClr>
              </a:solidFill>
            </a:endParaRPr>
          </a:p>
        </p:txBody>
      </p:sp>
      <p:sp>
        <p:nvSpPr>
          <p:cNvPr id="9" name="Title 10"/>
          <p:cNvSpPr txBox="1">
            <a:spLocks/>
          </p:cNvSpPr>
          <p:nvPr/>
        </p:nvSpPr>
        <p:spPr>
          <a:xfrm>
            <a:off x="174900" y="233337"/>
            <a:ext cx="8813917" cy="449194"/>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1600" b="0" dirty="0" smtClean="0"/>
              <a:t>2019 Culture of Safety </a:t>
            </a:r>
            <a:r>
              <a:rPr lang="en-GB" sz="1200" dirty="0" smtClean="0">
                <a:solidFill>
                  <a:srgbClr val="003CA5"/>
                </a:solidFill>
                <a:latin typeface="Segoe Print" panose="02000600000000000000" pitchFamily="2" charset="0"/>
              </a:rPr>
              <a:t>National Benchmarking Item View</a:t>
            </a:r>
            <a:endParaRPr lang="en-GB" sz="1200" dirty="0">
              <a:solidFill>
                <a:srgbClr val="003CA5"/>
              </a:solidFill>
              <a:latin typeface="Segoe Print" panose="02000600000000000000" pitchFamily="2" charset="0"/>
            </a:endParaRPr>
          </a:p>
        </p:txBody>
      </p:sp>
    </p:spTree>
    <p:extLst>
      <p:ext uri="{BB962C8B-B14F-4D97-AF65-F5344CB8AC3E}">
        <p14:creationId xmlns:p14="http://schemas.microsoft.com/office/powerpoint/2010/main" val="407486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83466615"/>
              </p:ext>
            </p:extLst>
          </p:nvPr>
        </p:nvGraphicFramePr>
        <p:xfrm>
          <a:off x="217830" y="524191"/>
          <a:ext cx="8659044" cy="4543260"/>
        </p:xfrm>
        <a:graphic>
          <a:graphicData uri="http://schemas.openxmlformats.org/drawingml/2006/table">
            <a:tbl>
              <a:tblPr/>
              <a:tblGrid>
                <a:gridCol w="721587"/>
                <a:gridCol w="721587"/>
                <a:gridCol w="721587"/>
                <a:gridCol w="721587"/>
                <a:gridCol w="721587"/>
                <a:gridCol w="721587"/>
                <a:gridCol w="721587"/>
                <a:gridCol w="721587"/>
                <a:gridCol w="721587"/>
                <a:gridCol w="721587"/>
                <a:gridCol w="721587"/>
                <a:gridCol w="721587"/>
              </a:tblGrid>
              <a:tr h="631830">
                <a:tc>
                  <a:txBody>
                    <a:bodyPr/>
                    <a:lstStyle/>
                    <a:p>
                      <a:pPr algn="ctr" rtl="0" fontAlgn="ctr"/>
                      <a:r>
                        <a:rPr lang="en-US" sz="700" b="0" i="0" u="none" strike="noStrike" dirty="0">
                          <a:solidFill>
                            <a:srgbClr val="000000"/>
                          </a:solidFill>
                          <a:effectLst/>
                          <a:latin typeface="Calibri" panose="020F0502020204030204" pitchFamily="34" charset="0"/>
                        </a:rPr>
                        <a:t>Entity</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Calibri" panose="020F0502020204030204" pitchFamily="34" charset="0"/>
                        </a:rPr>
                        <a:t>My work unit works well together.</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a:solidFill>
                            <a:srgbClr val="000000"/>
                          </a:solidFill>
                          <a:effectLst/>
                          <a:latin typeface="Calibri" panose="020F0502020204030204" pitchFamily="34" charset="0"/>
                        </a:rPr>
                        <a:t>Different work units work well together in this entity.</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effectLst/>
                          <a:latin typeface="Calibri" panose="020F0502020204030204" pitchFamily="34" charset="0"/>
                        </a:rPr>
                        <a:t>Effective </a:t>
                      </a:r>
                      <a:r>
                        <a:rPr lang="en-US" sz="700" b="0" i="0" u="none" strike="noStrike" dirty="0">
                          <a:solidFill>
                            <a:srgbClr val="000000"/>
                          </a:solidFill>
                          <a:effectLst/>
                          <a:latin typeface="Calibri" panose="020F0502020204030204" pitchFamily="34" charset="0"/>
                        </a:rPr>
                        <a:t>teamwork between physicians, ACPs, &amp; nurses at this entity.</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Calibri" panose="020F0502020204030204" pitchFamily="34" charset="0"/>
                        </a:rPr>
                        <a:t>My work unit is adequately staffed.</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a:solidFill>
                            <a:srgbClr val="000000"/>
                          </a:solidFill>
                          <a:effectLst/>
                          <a:latin typeface="Calibri" panose="020F0502020204030204" pitchFamily="34" charset="0"/>
                        </a:rPr>
                        <a:t>Communication between work units is effective in this organization.</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a:solidFill>
                            <a:srgbClr val="000000"/>
                          </a:solidFill>
                          <a:effectLst/>
                          <a:latin typeface="Calibri" panose="020F0502020204030204" pitchFamily="34" charset="0"/>
                        </a:rPr>
                        <a:t>The amount of job stress I feel is reasonable.</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Calibri" panose="020F0502020204030204" pitchFamily="34" charset="0"/>
                        </a:rPr>
                        <a:t>Communication between physicians, ACPs, nurses, &amp; other medical personnel is good </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Calibri" panose="020F0502020204030204" pitchFamily="34" charset="0"/>
                        </a:rPr>
                        <a:t>This entity provides high-quality care &amp; service.</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Calibri" panose="020F0502020204030204" pitchFamily="34" charset="0"/>
                        </a:rPr>
                        <a:t>Recommend this entity to family &amp; friends who need care.</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Calibri" panose="020F0502020204030204" pitchFamily="34" charset="0"/>
                        </a:rPr>
                        <a:t>Entity makes every effort to deliver safe, error-free care to patients.</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Calibri" panose="020F0502020204030204" pitchFamily="34" charset="0"/>
                        </a:rPr>
                        <a:t>Senior management provides a work climate that promotes patient safety.</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144002">
                <a:tc>
                  <a:txBody>
                    <a:bodyPr/>
                    <a:lstStyle/>
                    <a:p>
                      <a:pPr algn="ctr" rtl="0" fontAlgn="ctr"/>
                      <a:r>
                        <a:rPr lang="en-US" sz="600" b="0" i="0" u="none" strike="noStrike" dirty="0">
                          <a:solidFill>
                            <a:srgbClr val="000000"/>
                          </a:solidFill>
                          <a:effectLst/>
                          <a:latin typeface="Calibri" panose="020F0502020204030204" pitchFamily="34" charset="0"/>
                        </a:rPr>
                        <a:t>National Score</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00"/>
                    </a:solidFill>
                  </a:tcPr>
                </a:tc>
                <a:tc>
                  <a:txBody>
                    <a:bodyPr/>
                    <a:lstStyle/>
                    <a:p>
                      <a:pPr algn="ctr" rtl="0" fontAlgn="ctr"/>
                      <a:r>
                        <a:rPr lang="en-US" sz="600" b="0" i="0" u="none" strike="noStrike">
                          <a:solidFill>
                            <a:srgbClr val="000000"/>
                          </a:solidFill>
                          <a:effectLst/>
                          <a:latin typeface="Calibri" panose="020F0502020204030204" pitchFamily="34" charset="0"/>
                        </a:rPr>
                        <a:t>4.18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3.76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3.93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3.28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3.62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dirty="0">
                          <a:solidFill>
                            <a:srgbClr val="000000"/>
                          </a:solidFill>
                          <a:effectLst/>
                          <a:latin typeface="Calibri" panose="020F0502020204030204" pitchFamily="34" charset="0"/>
                        </a:rPr>
                        <a:t>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dirty="0">
                          <a:solidFill>
                            <a:srgbClr val="000000"/>
                          </a:solidFill>
                          <a:effectLst/>
                          <a:latin typeface="Calibri" panose="020F0502020204030204" pitchFamily="34" charset="0"/>
                        </a:rPr>
                        <a:t>3.75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dirty="0">
                          <a:solidFill>
                            <a:srgbClr val="000000"/>
                          </a:solidFill>
                          <a:effectLst/>
                          <a:latin typeface="Calibri" panose="020F0502020204030204" pitchFamily="34" charset="0"/>
                        </a:rPr>
                        <a:t>4.25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dirty="0">
                          <a:solidFill>
                            <a:srgbClr val="000000"/>
                          </a:solidFill>
                          <a:effectLst/>
                          <a:latin typeface="Calibri" panose="020F0502020204030204" pitchFamily="34" charset="0"/>
                        </a:rPr>
                        <a:t>4.25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a:solidFill>
                            <a:srgbClr val="000000"/>
                          </a:solidFill>
                          <a:effectLst/>
                          <a:latin typeface="Calibri" panose="020F0502020204030204" pitchFamily="34" charset="0"/>
                        </a:rPr>
                        <a:t>4.25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c>
                  <a:txBody>
                    <a:bodyPr/>
                    <a:lstStyle/>
                    <a:p>
                      <a:pPr algn="ctr" rtl="0" fontAlgn="ctr"/>
                      <a:r>
                        <a:rPr lang="en-US" sz="600" b="0" i="0" u="none" strike="noStrike" dirty="0">
                          <a:solidFill>
                            <a:srgbClr val="0000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D1"/>
                    </a:solidFill>
                  </a:tcPr>
                </a:tc>
              </a:tr>
              <a:tr h="154824">
                <a:tc>
                  <a:txBody>
                    <a:bodyPr/>
                    <a:lstStyle/>
                    <a:p>
                      <a:pPr algn="l" rtl="0" fontAlgn="b"/>
                      <a:r>
                        <a:rPr lang="en-US" sz="600" b="0" i="0" u="none" strike="noStrike">
                          <a:solidFill>
                            <a:srgbClr val="FFFFFF"/>
                          </a:solidFill>
                          <a:effectLst/>
                          <a:latin typeface="Calibri" panose="020F0502020204030204" pitchFamily="34" charset="0"/>
                        </a:rPr>
                        <a:t>Northwell Health</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b"/>
                      <a:r>
                        <a:rPr lang="en-US" sz="600" b="0" i="0" u="none" strike="noStrike">
                          <a:solidFill>
                            <a:srgbClr val="006100"/>
                          </a:solidFill>
                          <a:effectLst/>
                          <a:latin typeface="Calibri" panose="020F0502020204030204" pitchFamily="34" charset="0"/>
                        </a:rPr>
                        <a:t>4.22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3.41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3.50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3.82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4.21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dirty="0">
                          <a:solidFill>
                            <a:srgbClr val="000000"/>
                          </a:solidFill>
                          <a:effectLst/>
                          <a:latin typeface="Calibri" panose="020F0502020204030204" pitchFamily="34" charset="0"/>
                        </a:rPr>
                        <a:t>Ambulatory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3.48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3.93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4.46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Cohen</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3.64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Feinstein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3.66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Glen Cove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4.17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3.99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3.68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Hospice</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4.48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3.34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4.60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4.69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Huntington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3.42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3.60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LHGV</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Lenox</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4.19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3.89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3.89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3.53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44002">
                <a:tc>
                  <a:txBody>
                    <a:bodyPr/>
                    <a:lstStyle/>
                    <a:p>
                      <a:pPr algn="l" rtl="0" fontAlgn="ctr"/>
                      <a:r>
                        <a:rPr lang="en-US" sz="600" b="0" i="0" u="none" strike="noStrike" dirty="0" smtClean="0">
                          <a:solidFill>
                            <a:srgbClr val="000000"/>
                          </a:solidFill>
                          <a:effectLst/>
                          <a:latin typeface="Calibri" panose="020F0502020204030204" pitchFamily="34" charset="0"/>
                        </a:rPr>
                        <a:t>Forest </a:t>
                      </a:r>
                      <a:r>
                        <a:rPr lang="en-US" sz="600" b="0" i="0" u="none" strike="noStrike" dirty="0">
                          <a:solidFill>
                            <a:srgbClr val="000000"/>
                          </a:solidFill>
                          <a:effectLst/>
                          <a:latin typeface="Calibri" panose="020F0502020204030204" pitchFamily="34" charset="0"/>
                        </a:rPr>
                        <a:t>Hills</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4.17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6100"/>
                          </a:solidFill>
                          <a:effectLst/>
                          <a:latin typeface="Calibri" panose="020F0502020204030204" pitchFamily="34" charset="0"/>
                        </a:rPr>
                        <a:t>3.85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3.93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3.46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4.17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4.03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4.20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4.13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LIJMC</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4.19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3.90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3.17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3.73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3.73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4.25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4.21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4.08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44002">
                <a:tc>
                  <a:txBody>
                    <a:bodyPr/>
                    <a:lstStyle/>
                    <a:p>
                      <a:pPr algn="l" rtl="0" fontAlgn="ctr"/>
                      <a:r>
                        <a:rPr lang="en-US" sz="600" b="0" i="0" u="none" strike="noStrike" dirty="0">
                          <a:solidFill>
                            <a:srgbClr val="000000"/>
                          </a:solidFill>
                          <a:effectLst/>
                          <a:latin typeface="Calibri" panose="020F0502020204030204" pitchFamily="34" charset="0"/>
                        </a:rPr>
                        <a:t>Valley Stream</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4.15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3.94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4.04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4.15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4.33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dirty="0">
                          <a:solidFill>
                            <a:srgbClr val="000000"/>
                          </a:solidFill>
                          <a:effectLst/>
                          <a:latin typeface="Calibri" panose="020F0502020204030204" pitchFamily="34" charset="0"/>
                        </a:rPr>
                        <a:t>MEETH</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dirty="0">
                          <a:solidFill>
                            <a:srgbClr val="000000"/>
                          </a:solidFill>
                          <a:effectLst/>
                          <a:latin typeface="Calibri" panose="020F0502020204030204" pitchFamily="34" charset="0"/>
                        </a:rPr>
                        <a:t>Mather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3.89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3.43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3.75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dirty="0">
                          <a:solidFill>
                            <a:srgbClr val="000000"/>
                          </a:solidFill>
                          <a:effectLst/>
                          <a:latin typeface="Calibri" panose="020F0502020204030204" pitchFamily="34" charset="0"/>
                        </a:rPr>
                        <a:t>NSUH</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3.93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6100"/>
                          </a:solidFill>
                          <a:effectLst/>
                          <a:latin typeface="Calibri" panose="020F0502020204030204" pitchFamily="34" charset="0"/>
                        </a:rPr>
                        <a:t>3.32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3.45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3.76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NWH</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3.35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NHHome</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3.93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3.90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3.51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3.75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3.73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4.36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Core Lab</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4.09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3.89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3.92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3.67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3.45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3.82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44002">
                <a:tc>
                  <a:txBody>
                    <a:bodyPr/>
                    <a:lstStyle/>
                    <a:p>
                      <a:pPr algn="l" rtl="0" fontAlgn="ctr"/>
                      <a:r>
                        <a:rPr lang="en-US" sz="600" b="0" i="0" u="none" strike="noStrike">
                          <a:solidFill>
                            <a:srgbClr val="000000"/>
                          </a:solidFill>
                          <a:effectLst/>
                          <a:latin typeface="Calibri" panose="020F0502020204030204" pitchFamily="34" charset="0"/>
                        </a:rPr>
                        <a:t>Shared Svcs</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3.67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3.77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Orzac</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dirty="0">
                          <a:solidFill>
                            <a:srgbClr val="006100"/>
                          </a:solidFill>
                          <a:effectLst/>
                          <a:latin typeface="Calibri" panose="020F0502020204030204" pitchFamily="34" charset="0"/>
                        </a:rPr>
                        <a:t>4.22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4.00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PBMC</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4.16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3.86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2.99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6100"/>
                          </a:solidFill>
                          <a:effectLst/>
                          <a:latin typeface="Calibri" panose="020F0502020204030204" pitchFamily="34" charset="0"/>
                        </a:rPr>
                        <a:t>3.66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0000"/>
                          </a:solidFill>
                          <a:effectLst/>
                          <a:latin typeface="Calibri" panose="020F0502020204030204" pitchFamily="34" charset="0"/>
                        </a:rPr>
                        <a:t>3.26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3.76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4.19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4.27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Phelps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4.17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6100"/>
                          </a:solidFill>
                          <a:effectLst/>
                          <a:latin typeface="Calibri" panose="020F0502020204030204" pitchFamily="34" charset="0"/>
                        </a:rPr>
                        <a:t>3.93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3.45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3.84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dirty="0">
                          <a:solidFill>
                            <a:srgbClr val="000000"/>
                          </a:solidFill>
                          <a:effectLst/>
                          <a:latin typeface="Calibri" panose="020F0502020204030204" pitchFamily="34" charset="0"/>
                        </a:rPr>
                        <a:t>Plainview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44002">
                <a:tc>
                  <a:txBody>
                    <a:bodyPr/>
                    <a:lstStyle/>
                    <a:p>
                      <a:pPr algn="l" rtl="0" fontAlgn="ctr"/>
                      <a:r>
                        <a:rPr lang="en-US" sz="600" b="0" i="0" u="none" strike="noStrike" dirty="0">
                          <a:solidFill>
                            <a:srgbClr val="000000"/>
                          </a:solidFill>
                          <a:effectLst/>
                          <a:latin typeface="Calibri" panose="020F0502020204030204" pitchFamily="34" charset="0"/>
                        </a:rPr>
                        <a:t>South Oaks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4.14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3.76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0000"/>
                          </a:solidFill>
                          <a:effectLst/>
                          <a:latin typeface="Calibri" panose="020F0502020204030204" pitchFamily="34" charset="0"/>
                        </a:rPr>
                        <a:t>3.82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3.32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3.53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3.36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3.63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0000"/>
                          </a:solidFill>
                          <a:effectLst/>
                          <a:latin typeface="Calibri" panose="020F0502020204030204" pitchFamily="34" charset="0"/>
                        </a:rPr>
                        <a:t>4.07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3.98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4.13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3.95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120961">
                <a:tc>
                  <a:txBody>
                    <a:bodyPr/>
                    <a:lstStyle/>
                    <a:p>
                      <a:pPr algn="l" rtl="0" fontAlgn="ctr"/>
                      <a:r>
                        <a:rPr lang="en-US" sz="600" b="0" i="0" u="none" strike="noStrike" dirty="0">
                          <a:solidFill>
                            <a:srgbClr val="000000"/>
                          </a:solidFill>
                          <a:effectLst/>
                          <a:latin typeface="Calibri" panose="020F0502020204030204" pitchFamily="34" charset="0"/>
                        </a:rPr>
                        <a:t>Southside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3.62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0000"/>
                          </a:solidFill>
                          <a:effectLst/>
                          <a:latin typeface="Calibri" panose="020F0502020204030204" pitchFamily="34" charset="0"/>
                        </a:rPr>
                        <a:t>3.76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2.94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3.46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3.56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4.13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4.05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3.92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120961">
                <a:tc>
                  <a:txBody>
                    <a:bodyPr/>
                    <a:lstStyle/>
                    <a:p>
                      <a:pPr algn="l" rtl="0" fontAlgn="ctr"/>
                      <a:r>
                        <a:rPr lang="en-US" sz="600" b="0" i="0" u="none" strike="noStrike" dirty="0">
                          <a:solidFill>
                            <a:srgbClr val="000000"/>
                          </a:solidFill>
                          <a:effectLst/>
                          <a:latin typeface="Calibri" panose="020F0502020204030204" pitchFamily="34" charset="0"/>
                        </a:rPr>
                        <a:t>STARS</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4.49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4.25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4.69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4.71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4.66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4.52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dirty="0">
                          <a:solidFill>
                            <a:srgbClr val="000000"/>
                          </a:solidFill>
                          <a:effectLst/>
                          <a:latin typeface="Calibri" panose="020F0502020204030204" pitchFamily="34" charset="0"/>
                        </a:rPr>
                        <a:t>SIUH</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3.83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3.89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6100"/>
                          </a:solidFill>
                          <a:effectLst/>
                          <a:latin typeface="Calibri" panose="020F0502020204030204" pitchFamily="34" charset="0"/>
                        </a:rPr>
                        <a:t>3.35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3.52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3.70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0000"/>
                          </a:solidFill>
                          <a:effectLst/>
                          <a:latin typeface="Calibri" panose="020F0502020204030204" pitchFamily="34" charset="0"/>
                        </a:rPr>
                        <a:t>4.14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0000"/>
                          </a:solidFill>
                          <a:effectLst/>
                          <a:latin typeface="Calibri" panose="020F0502020204030204" pitchFamily="34" charset="0"/>
                        </a:rPr>
                        <a:t>4.17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4.15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Stern</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0000"/>
                          </a:solidFill>
                          <a:effectLst/>
                          <a:latin typeface="Calibri" panose="020F0502020204030204" pitchFamily="34" charset="0"/>
                        </a:rPr>
                        <a:t>4.17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3.94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3.73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3.58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4.44</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a:solidFill>
                            <a:srgbClr val="000000"/>
                          </a:solidFill>
                          <a:effectLst/>
                          <a:latin typeface="Calibri" panose="020F0502020204030204" pitchFamily="34" charset="0"/>
                        </a:rPr>
                        <a:t>Syosset </a:t>
                      </a: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4.20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4.13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4.00</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4.49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4.47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4.49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4.31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r h="120961">
                <a:tc>
                  <a:txBody>
                    <a:bodyPr/>
                    <a:lstStyle/>
                    <a:p>
                      <a:pPr algn="l" rtl="0" fontAlgn="ctr"/>
                      <a:r>
                        <a:rPr lang="en-US" sz="600" b="0" i="0" u="none" strike="noStrike" dirty="0" err="1">
                          <a:solidFill>
                            <a:srgbClr val="000000"/>
                          </a:solidFill>
                          <a:effectLst/>
                          <a:latin typeface="Calibri" panose="020F0502020204030204" pitchFamily="34" charset="0"/>
                        </a:rPr>
                        <a:t>Zucker</a:t>
                      </a:r>
                      <a:endParaRPr lang="en-US" sz="600" b="0" i="0" u="none" strike="noStrike" dirty="0">
                        <a:solidFill>
                          <a:srgbClr val="000000"/>
                        </a:solidFill>
                        <a:effectLst/>
                        <a:latin typeface="Calibri" panose="020F0502020204030204" pitchFamily="34" charset="0"/>
                      </a:endParaRPr>
                    </a:p>
                  </a:txBody>
                  <a:tcPr marL="38888"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algn="ctr" rtl="0" fontAlgn="b"/>
                      <a:r>
                        <a:rPr lang="en-US" sz="600" b="0" i="0" u="none" strike="noStrike">
                          <a:solidFill>
                            <a:srgbClr val="006100"/>
                          </a:solidFill>
                          <a:effectLst/>
                          <a:latin typeface="Calibri" panose="020F0502020204030204" pitchFamily="34" charset="0"/>
                        </a:rPr>
                        <a:t>4.19</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3.91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4.02</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3.38</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6100"/>
                          </a:solidFill>
                          <a:effectLst/>
                          <a:latin typeface="Calibri" panose="020F0502020204030204" pitchFamily="34" charset="0"/>
                        </a:rPr>
                        <a:t>3.77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a:solidFill>
                            <a:srgbClr val="000000"/>
                          </a:solidFill>
                          <a:effectLst/>
                          <a:latin typeface="Calibri" panose="020F0502020204030204" pitchFamily="34" charset="0"/>
                        </a:rPr>
                        <a:t>3.47</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a:solidFill>
                            <a:srgbClr val="006100"/>
                          </a:solidFill>
                          <a:effectLst/>
                          <a:latin typeface="Calibri" panose="020F0502020204030204" pitchFamily="34" charset="0"/>
                        </a:rPr>
                        <a:t>3.85</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4.26</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0000"/>
                          </a:solidFill>
                          <a:effectLst/>
                          <a:latin typeface="Calibri" panose="020F0502020204030204" pitchFamily="34" charset="0"/>
                        </a:rPr>
                        <a:t>4.21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gn="ctr" rtl="0" fontAlgn="b"/>
                      <a:r>
                        <a:rPr lang="en-US" sz="600" b="0" i="0" u="none" strike="noStrike" dirty="0">
                          <a:solidFill>
                            <a:srgbClr val="006100"/>
                          </a:solidFill>
                          <a:effectLst/>
                          <a:latin typeface="Calibri" panose="020F0502020204030204" pitchFamily="34" charset="0"/>
                        </a:rPr>
                        <a:t>4.31</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c>
                  <a:txBody>
                    <a:bodyPr/>
                    <a:lstStyle/>
                    <a:p>
                      <a:pPr algn="ctr" rtl="0" fontAlgn="b"/>
                      <a:r>
                        <a:rPr lang="en-US" sz="600" b="0" i="0" u="none" strike="noStrike" dirty="0">
                          <a:solidFill>
                            <a:srgbClr val="006100"/>
                          </a:solidFill>
                          <a:effectLst/>
                          <a:latin typeface="Calibri" panose="020F0502020204030204" pitchFamily="34" charset="0"/>
                        </a:rPr>
                        <a:t>4.13</a:t>
                      </a:r>
                    </a:p>
                  </a:txBody>
                  <a:tcPr marL="4321" marR="4321" marT="43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6EFCE"/>
                    </a:solidFill>
                  </a:tcPr>
                </a:tc>
              </a:tr>
            </a:tbl>
          </a:graphicData>
        </a:graphic>
      </p:graphicFrame>
      <p:sp>
        <p:nvSpPr>
          <p:cNvPr id="8" name="Rectangle 7"/>
          <p:cNvSpPr/>
          <p:nvPr/>
        </p:nvSpPr>
        <p:spPr>
          <a:xfrm>
            <a:off x="6155200" y="249888"/>
            <a:ext cx="3091670" cy="276999"/>
          </a:xfrm>
          <a:prstGeom prst="rect">
            <a:avLst/>
          </a:prstGeom>
        </p:spPr>
        <p:txBody>
          <a:bodyPr wrap="square">
            <a:spAutoFit/>
          </a:bodyPr>
          <a:lstStyle/>
          <a:p>
            <a:r>
              <a:rPr lang="en-GB" sz="1200" b="1" i="1" dirty="0" smtClean="0">
                <a:solidFill>
                  <a:schemeClr val="accent5">
                    <a:lumMod val="75000"/>
                  </a:schemeClr>
                </a:solidFill>
              </a:rPr>
              <a:t>Green = </a:t>
            </a:r>
            <a:r>
              <a:rPr lang="en-GB" sz="1100" i="1" dirty="0" smtClean="0">
                <a:solidFill>
                  <a:schemeClr val="accent5">
                    <a:lumMod val="75000"/>
                  </a:schemeClr>
                </a:solidFill>
              </a:rPr>
              <a:t>Outperforming National Benchmark</a:t>
            </a:r>
            <a:endParaRPr lang="en-US" sz="1100" i="1" dirty="0">
              <a:solidFill>
                <a:schemeClr val="accent5">
                  <a:lumMod val="75000"/>
                </a:schemeClr>
              </a:solidFill>
            </a:endParaRPr>
          </a:p>
        </p:txBody>
      </p:sp>
      <p:sp>
        <p:nvSpPr>
          <p:cNvPr id="9" name="Title 10"/>
          <p:cNvSpPr txBox="1">
            <a:spLocks/>
          </p:cNvSpPr>
          <p:nvPr/>
        </p:nvSpPr>
        <p:spPr>
          <a:xfrm>
            <a:off x="174900" y="233337"/>
            <a:ext cx="8813917" cy="449194"/>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r>
              <a:rPr lang="en-GB" sz="1600" b="0" dirty="0" smtClean="0"/>
              <a:t>2019 Culture of Safety </a:t>
            </a:r>
            <a:r>
              <a:rPr lang="en-GB" sz="1200" dirty="0" smtClean="0">
                <a:solidFill>
                  <a:srgbClr val="003CA5"/>
                </a:solidFill>
                <a:latin typeface="Segoe Print" panose="02000600000000000000" pitchFamily="2" charset="0"/>
              </a:rPr>
              <a:t>National Benchmarking Item View</a:t>
            </a:r>
            <a:endParaRPr lang="en-GB" sz="1200" dirty="0">
              <a:solidFill>
                <a:srgbClr val="003CA5"/>
              </a:solidFill>
              <a:latin typeface="Segoe Print" panose="02000600000000000000" pitchFamily="2" charset="0"/>
            </a:endParaRPr>
          </a:p>
        </p:txBody>
      </p:sp>
    </p:spTree>
    <p:extLst>
      <p:ext uri="{BB962C8B-B14F-4D97-AF65-F5344CB8AC3E}">
        <p14:creationId xmlns:p14="http://schemas.microsoft.com/office/powerpoint/2010/main" val="343772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78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 b="15797"/>
          <a:stretch/>
        </p:blipFill>
        <p:spPr>
          <a:xfrm>
            <a:off x="0" y="-16625"/>
            <a:ext cx="9135879" cy="4330931"/>
          </a:xfrm>
          <a:prstGeom prst="rect">
            <a:avLst/>
          </a:prstGeom>
        </p:spPr>
      </p:pic>
      <p:sp>
        <p:nvSpPr>
          <p:cNvPr id="4" name="Right Triangle 3"/>
          <p:cNvSpPr/>
          <p:nvPr/>
        </p:nvSpPr>
        <p:spPr>
          <a:xfrm>
            <a:off x="0" y="3391593"/>
            <a:ext cx="1238596" cy="1296785"/>
          </a:xfrm>
          <a:prstGeom prst="rtTriangl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76887" t="87111"/>
          <a:stretch/>
        </p:blipFill>
        <p:spPr>
          <a:xfrm>
            <a:off x="7024255" y="4480560"/>
            <a:ext cx="2111624" cy="662940"/>
          </a:xfrm>
          <a:prstGeom prst="rect">
            <a:avLst/>
          </a:prstGeom>
        </p:spPr>
      </p:pic>
      <p:sp>
        <p:nvSpPr>
          <p:cNvPr id="8" name="Title 4"/>
          <p:cNvSpPr txBox="1">
            <a:spLocks/>
          </p:cNvSpPr>
          <p:nvPr/>
        </p:nvSpPr>
        <p:spPr>
          <a:xfrm>
            <a:off x="477486" y="1484591"/>
            <a:ext cx="8274627" cy="1328498"/>
          </a:xfrm>
          <a:prstGeom prst="rect">
            <a:avLst/>
          </a:prstGeom>
        </p:spPr>
        <p:txBody>
          <a:bodyPr/>
          <a:lstStyle>
            <a:lvl1pPr algn="ctr" defTabSz="457200" rtl="0" eaLnBrk="1" latinLnBrk="0" hangingPunct="1">
              <a:spcBef>
                <a:spcPct val="0"/>
              </a:spcBef>
              <a:buNone/>
              <a:defRPr sz="4200" kern="1200">
                <a:solidFill>
                  <a:schemeClr val="tx1"/>
                </a:solidFill>
                <a:latin typeface="+mj-lt"/>
                <a:ea typeface="+mj-ea"/>
                <a:cs typeface="+mj-cs"/>
              </a:defRPr>
            </a:lvl1pPr>
          </a:lstStyle>
          <a:p>
            <a:pPr algn="l"/>
            <a:r>
              <a:rPr lang="en-US" sz="3600" b="1" dirty="0" smtClean="0">
                <a:solidFill>
                  <a:schemeClr val="bg1"/>
                </a:solidFill>
              </a:rPr>
              <a:t>Culture of Safety</a:t>
            </a:r>
            <a:endParaRPr lang="en-US" sz="3600" b="1" dirty="0">
              <a:solidFill>
                <a:schemeClr val="bg1"/>
              </a:solidFill>
            </a:endParaRPr>
          </a:p>
          <a:p>
            <a:pPr algn="l"/>
            <a:r>
              <a:rPr lang="en-US" sz="3200" b="1" dirty="0" smtClean="0">
                <a:solidFill>
                  <a:schemeClr val="accent2">
                    <a:lumMod val="60000"/>
                    <a:lumOff val="40000"/>
                  </a:schemeClr>
                </a:solidFill>
                <a:latin typeface="Segoe Print" panose="02000600000000000000" pitchFamily="2" charset="0"/>
              </a:rPr>
              <a:t>Team Member Participation Rates</a:t>
            </a:r>
            <a:endParaRPr lang="en-US" sz="3200" b="1" dirty="0">
              <a:solidFill>
                <a:schemeClr val="accent2">
                  <a:lumMod val="60000"/>
                  <a:lumOff val="40000"/>
                </a:schemeClr>
              </a:solidFill>
              <a:latin typeface="Segoe Print" panose="02000600000000000000" pitchFamily="2" charset="0"/>
            </a:endParaRPr>
          </a:p>
        </p:txBody>
      </p:sp>
      <p:sp>
        <p:nvSpPr>
          <p:cNvPr id="2" name="AutoShape 6" descr="Image result for partnership icon 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Image result for partnership icon 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0" descr="Image result for partnership icon 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89099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174607" y="1171724"/>
            <a:ext cx="2248553" cy="657861"/>
          </a:xfrm>
          <a:prstGeom prst="rect">
            <a:avLst/>
          </a:prstGeom>
        </p:spPr>
        <p:txBody>
          <a:bodyPr anchor="b"/>
          <a:lstStyle>
            <a:lvl1pPr algn="l" defTabSz="457200" rtl="0" eaLnBrk="1" latinLnBrk="0" hangingPunct="1">
              <a:lnSpc>
                <a:spcPts val="6200"/>
              </a:lnSpc>
              <a:spcBef>
                <a:spcPts val="0"/>
              </a:spcBef>
              <a:buNone/>
              <a:defRPr sz="6200" b="1" i="0" kern="1200" baseline="0">
                <a:solidFill>
                  <a:schemeClr val="accent2"/>
                </a:solidFill>
                <a:latin typeface="Calibri" charset="0"/>
                <a:ea typeface="Calibri" charset="0"/>
                <a:cs typeface="Calibri" charset="0"/>
              </a:defRPr>
            </a:lvl1pPr>
          </a:lstStyle>
          <a:p>
            <a:pPr>
              <a:lnSpc>
                <a:spcPct val="100000"/>
              </a:lnSpc>
            </a:pPr>
            <a:r>
              <a:rPr lang="en-GB" sz="2400" i="1" dirty="0" smtClean="0"/>
              <a:t> </a:t>
            </a:r>
          </a:p>
          <a:p>
            <a:pPr>
              <a:lnSpc>
                <a:spcPct val="150000"/>
              </a:lnSpc>
            </a:pPr>
            <a:r>
              <a:rPr lang="en-GB" sz="2200" dirty="0" smtClean="0"/>
              <a:t>Culture of Safety </a:t>
            </a:r>
          </a:p>
          <a:p>
            <a:pPr>
              <a:lnSpc>
                <a:spcPct val="150000"/>
              </a:lnSpc>
            </a:pPr>
            <a:r>
              <a:rPr lang="en-GB" sz="1600" dirty="0" smtClean="0">
                <a:solidFill>
                  <a:srgbClr val="003CA5"/>
                </a:solidFill>
                <a:latin typeface="Segoe Print" panose="02000600000000000000" pitchFamily="2" charset="0"/>
              </a:rPr>
              <a:t>Team Member Participation Rates</a:t>
            </a:r>
            <a:endParaRPr lang="en-GB" sz="1600" dirty="0">
              <a:solidFill>
                <a:srgbClr val="003CA5"/>
              </a:solidFill>
              <a:latin typeface="Segoe Print" panose="02000600000000000000" pitchFamily="2" charset="0"/>
            </a:endParaRPr>
          </a:p>
        </p:txBody>
      </p:sp>
      <p:graphicFrame>
        <p:nvGraphicFramePr>
          <p:cNvPr id="8" name="Chart 7"/>
          <p:cNvGraphicFramePr>
            <a:graphicFrameLocks/>
          </p:cNvGraphicFramePr>
          <p:nvPr>
            <p:extLst>
              <p:ext uri="{D42A27DB-BD31-4B8C-83A1-F6EECF244321}">
                <p14:modId xmlns:p14="http://schemas.microsoft.com/office/powerpoint/2010/main" val="3680401977"/>
              </p:ext>
            </p:extLst>
          </p:nvPr>
        </p:nvGraphicFramePr>
        <p:xfrm>
          <a:off x="2297430" y="137160"/>
          <a:ext cx="6606540" cy="4800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267256" y="1900719"/>
            <a:ext cx="1670573" cy="1754326"/>
          </a:xfrm>
          <a:prstGeom prst="rect">
            <a:avLst/>
          </a:prstGeom>
        </p:spPr>
        <p:txBody>
          <a:bodyPr wrap="square">
            <a:spAutoFit/>
          </a:bodyPr>
          <a:lstStyle/>
          <a:p>
            <a:pPr>
              <a:lnSpc>
                <a:spcPct val="150000"/>
              </a:lnSpc>
            </a:pPr>
            <a:r>
              <a:rPr lang="en-GB" sz="1200" dirty="0" smtClean="0"/>
              <a:t>In addition to </a:t>
            </a:r>
            <a:r>
              <a:rPr lang="en-GB" sz="1050" b="1" dirty="0">
                <a:latin typeface="Segoe Print" panose="02000600000000000000" pitchFamily="2" charset="0"/>
              </a:rPr>
              <a:t>51,670</a:t>
            </a:r>
            <a:r>
              <a:rPr lang="en-GB" sz="1200" dirty="0" smtClean="0"/>
              <a:t> team members, </a:t>
            </a:r>
            <a:r>
              <a:rPr lang="en-GB" sz="1050" b="1" dirty="0">
                <a:latin typeface="Segoe Print" panose="02000600000000000000" pitchFamily="2" charset="0"/>
              </a:rPr>
              <a:t>2,330 </a:t>
            </a:r>
            <a:r>
              <a:rPr lang="en-GB" sz="1200" dirty="0" smtClean="0"/>
              <a:t>employed physicians and </a:t>
            </a:r>
            <a:r>
              <a:rPr lang="en-GB" sz="1050" b="1" dirty="0">
                <a:latin typeface="Segoe Print" panose="02000600000000000000" pitchFamily="2" charset="0"/>
              </a:rPr>
              <a:t>689 </a:t>
            </a:r>
            <a:r>
              <a:rPr lang="en-GB" sz="1200" dirty="0" smtClean="0"/>
              <a:t>voluntary physicians completed the survey!</a:t>
            </a:r>
            <a:endParaRPr lang="en-GB" sz="1200" dirty="0"/>
          </a:p>
        </p:txBody>
      </p:sp>
      <p:sp>
        <p:nvSpPr>
          <p:cNvPr id="11" name="Rectangle 10"/>
          <p:cNvSpPr/>
          <p:nvPr/>
        </p:nvSpPr>
        <p:spPr>
          <a:xfrm>
            <a:off x="198676" y="205100"/>
            <a:ext cx="915635" cy="523220"/>
          </a:xfrm>
          <a:prstGeom prst="rect">
            <a:avLst/>
          </a:prstGeom>
        </p:spPr>
        <p:txBody>
          <a:bodyPr wrap="none">
            <a:spAutoFit/>
          </a:bodyPr>
          <a:lstStyle/>
          <a:p>
            <a:r>
              <a:rPr lang="en-GB" sz="2800" b="1" i="1" dirty="0">
                <a:solidFill>
                  <a:srgbClr val="003CA5"/>
                </a:solidFill>
                <a:latin typeface="+mj-lt"/>
                <a:ea typeface="Calibri" charset="0"/>
                <a:cs typeface="Calibri" charset="0"/>
              </a:rPr>
              <a:t>2019</a:t>
            </a:r>
            <a:endParaRPr lang="en-US" sz="2800" b="1" i="1" dirty="0">
              <a:solidFill>
                <a:srgbClr val="003CA5"/>
              </a:solidFill>
              <a:latin typeface="+mj-lt"/>
              <a:ea typeface="Calibri" charset="0"/>
              <a:cs typeface="Calibri" charset="0"/>
            </a:endParaRPr>
          </a:p>
        </p:txBody>
      </p:sp>
    </p:spTree>
    <p:extLst>
      <p:ext uri="{BB962C8B-B14F-4D97-AF65-F5344CB8AC3E}">
        <p14:creationId xmlns:p14="http://schemas.microsoft.com/office/powerpoint/2010/main" val="39981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 b="15797"/>
          <a:stretch/>
        </p:blipFill>
        <p:spPr>
          <a:xfrm>
            <a:off x="0" y="-16625"/>
            <a:ext cx="9135879" cy="4330931"/>
          </a:xfrm>
          <a:prstGeom prst="rect">
            <a:avLst/>
          </a:prstGeom>
        </p:spPr>
      </p:pic>
      <p:sp>
        <p:nvSpPr>
          <p:cNvPr id="4" name="Right Triangle 3"/>
          <p:cNvSpPr/>
          <p:nvPr/>
        </p:nvSpPr>
        <p:spPr>
          <a:xfrm>
            <a:off x="0" y="3391593"/>
            <a:ext cx="1238596" cy="1296785"/>
          </a:xfrm>
          <a:prstGeom prst="rtTriangl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76887" t="87111"/>
          <a:stretch/>
        </p:blipFill>
        <p:spPr>
          <a:xfrm>
            <a:off x="7024255" y="4480560"/>
            <a:ext cx="2111624" cy="662940"/>
          </a:xfrm>
          <a:prstGeom prst="rect">
            <a:avLst/>
          </a:prstGeom>
        </p:spPr>
      </p:pic>
      <p:sp>
        <p:nvSpPr>
          <p:cNvPr id="8" name="Title 4"/>
          <p:cNvSpPr txBox="1">
            <a:spLocks/>
          </p:cNvSpPr>
          <p:nvPr/>
        </p:nvSpPr>
        <p:spPr>
          <a:xfrm>
            <a:off x="477486" y="1484591"/>
            <a:ext cx="8274627" cy="1328498"/>
          </a:xfrm>
          <a:prstGeom prst="rect">
            <a:avLst/>
          </a:prstGeom>
        </p:spPr>
        <p:txBody>
          <a:bodyPr/>
          <a:lstStyle>
            <a:lvl1pPr algn="ctr" defTabSz="457200" rtl="0" eaLnBrk="1" latinLnBrk="0" hangingPunct="1">
              <a:spcBef>
                <a:spcPct val="0"/>
              </a:spcBef>
              <a:buNone/>
              <a:defRPr sz="4200" kern="1200">
                <a:solidFill>
                  <a:schemeClr val="tx1"/>
                </a:solidFill>
                <a:latin typeface="+mj-lt"/>
                <a:ea typeface="+mj-ea"/>
                <a:cs typeface="+mj-cs"/>
              </a:defRPr>
            </a:lvl1pPr>
          </a:lstStyle>
          <a:p>
            <a:pPr algn="l"/>
            <a:r>
              <a:rPr lang="en-US" sz="3600" b="1" dirty="0" err="1" smtClean="0">
                <a:solidFill>
                  <a:schemeClr val="bg1"/>
                </a:solidFill>
              </a:rPr>
              <a:t>Northwell</a:t>
            </a:r>
            <a:r>
              <a:rPr lang="en-US" sz="3600" b="1" dirty="0" smtClean="0">
                <a:solidFill>
                  <a:schemeClr val="bg1"/>
                </a:solidFill>
              </a:rPr>
              <a:t> Health</a:t>
            </a:r>
            <a:endParaRPr lang="en-US" sz="3600" b="1" dirty="0">
              <a:solidFill>
                <a:schemeClr val="bg1"/>
              </a:solidFill>
            </a:endParaRPr>
          </a:p>
          <a:p>
            <a:pPr algn="l"/>
            <a:r>
              <a:rPr lang="en-US" sz="2800" b="1" dirty="0" smtClean="0">
                <a:solidFill>
                  <a:schemeClr val="accent2">
                    <a:lumMod val="60000"/>
                    <a:lumOff val="40000"/>
                  </a:schemeClr>
                </a:solidFill>
                <a:latin typeface="Segoe Print" panose="02000600000000000000" pitchFamily="2" charset="0"/>
              </a:rPr>
              <a:t>2019 Culture of Safety Performance</a:t>
            </a:r>
            <a:endParaRPr lang="en-US" sz="2800" b="1" dirty="0">
              <a:solidFill>
                <a:schemeClr val="accent2">
                  <a:lumMod val="60000"/>
                  <a:lumOff val="40000"/>
                </a:schemeClr>
              </a:solidFill>
              <a:latin typeface="Segoe Print" panose="02000600000000000000" pitchFamily="2" charset="0"/>
            </a:endParaRPr>
          </a:p>
        </p:txBody>
      </p:sp>
      <p:sp>
        <p:nvSpPr>
          <p:cNvPr id="2" name="AutoShape 6" descr="Image result for partnership icon 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Image result for partnership icon 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0" descr="Image result for partnership icon 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63382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op of mountain icon"/>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12493" b="9520"/>
          <a:stretch/>
        </p:blipFill>
        <p:spPr bwMode="auto">
          <a:xfrm>
            <a:off x="228600" y="1648728"/>
            <a:ext cx="3280997" cy="32363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659912" y="2049251"/>
            <a:ext cx="1694167" cy="430887"/>
          </a:xfrm>
          <a:prstGeom prst="rect">
            <a:avLst/>
          </a:prstGeom>
        </p:spPr>
        <p:txBody>
          <a:bodyPr wrap="square">
            <a:spAutoFit/>
          </a:bodyPr>
          <a:lstStyle/>
          <a:p>
            <a:r>
              <a:rPr lang="en-US" sz="1100" dirty="0" smtClean="0">
                <a:solidFill>
                  <a:schemeClr val="accent4">
                    <a:lumMod val="50000"/>
                  </a:schemeClr>
                </a:solidFill>
              </a:rPr>
              <a:t>outperform the national benchmark of 4.00</a:t>
            </a:r>
            <a:endParaRPr lang="en-US" sz="1100" dirty="0">
              <a:solidFill>
                <a:schemeClr val="accent4">
                  <a:lumMod val="50000"/>
                </a:schemeClr>
              </a:solidFill>
            </a:endParaRPr>
          </a:p>
        </p:txBody>
      </p:sp>
      <p:sp>
        <p:nvSpPr>
          <p:cNvPr id="32" name="Title 10"/>
          <p:cNvSpPr>
            <a:spLocks noGrp="1"/>
          </p:cNvSpPr>
          <p:nvPr>
            <p:ph type="title"/>
          </p:nvPr>
        </p:nvSpPr>
        <p:spPr>
          <a:xfrm>
            <a:off x="257568" y="700056"/>
            <a:ext cx="8506422" cy="657861"/>
          </a:xfrm>
        </p:spPr>
        <p:txBody>
          <a:bodyPr/>
          <a:lstStyle/>
          <a:p>
            <a:r>
              <a:rPr lang="en-GB" sz="2200" dirty="0" smtClean="0">
                <a:solidFill>
                  <a:schemeClr val="accent4">
                    <a:lumMod val="75000"/>
                  </a:schemeClr>
                </a:solidFill>
                <a:latin typeface="Segoe Print" panose="02000600000000000000" pitchFamily="2" charset="0"/>
              </a:rPr>
              <a:t>Celebrating continuous improvement </a:t>
            </a:r>
            <a:endParaRPr lang="en-US" sz="2200" dirty="0">
              <a:solidFill>
                <a:schemeClr val="accent4">
                  <a:lumMod val="75000"/>
                </a:schemeClr>
              </a:solidFill>
              <a:latin typeface="Segoe Print" panose="02000600000000000000" pitchFamily="2" charset="0"/>
            </a:endParaRPr>
          </a:p>
        </p:txBody>
      </p:sp>
      <p:sp>
        <p:nvSpPr>
          <p:cNvPr id="43" name="Title 10"/>
          <p:cNvSpPr txBox="1">
            <a:spLocks/>
          </p:cNvSpPr>
          <p:nvPr/>
        </p:nvSpPr>
        <p:spPr>
          <a:xfrm>
            <a:off x="236306" y="232916"/>
            <a:ext cx="8813917" cy="479590"/>
          </a:xfrm>
          <a:prstGeom prst="rect">
            <a:avLst/>
          </a:prstGeom>
        </p:spPr>
        <p:txBody>
          <a:bodyPr>
            <a:noAutofit/>
          </a:bodyPr>
          <a:lstStyle>
            <a:lvl1pPr algn="l" defTabSz="457200" rtl="0" eaLnBrk="1" latinLnBrk="0" hangingPunct="1">
              <a:spcBef>
                <a:spcPct val="0"/>
              </a:spcBef>
              <a:buNone/>
              <a:defRPr sz="4400" b="1" i="0" kern="1200" baseline="0">
                <a:solidFill>
                  <a:srgbClr val="009ADF"/>
                </a:solidFill>
                <a:latin typeface="+mj-lt"/>
                <a:ea typeface="Calibri" charset="0"/>
                <a:cs typeface="Calibri" charset="0"/>
              </a:defRPr>
            </a:lvl1pPr>
          </a:lstStyle>
          <a:p>
            <a:r>
              <a:rPr lang="en-GB" sz="3200" b="0" dirty="0" smtClean="0">
                <a:solidFill>
                  <a:schemeClr val="accent4">
                    <a:lumMod val="60000"/>
                    <a:lumOff val="40000"/>
                  </a:schemeClr>
                </a:solidFill>
              </a:rPr>
              <a:t>Culture of Safety</a:t>
            </a:r>
            <a:endParaRPr lang="en-GB" sz="2400" b="0" dirty="0">
              <a:solidFill>
                <a:schemeClr val="accent4">
                  <a:lumMod val="60000"/>
                  <a:lumOff val="40000"/>
                </a:schemeClr>
              </a:solidFill>
              <a:latin typeface="MFT Bristol" panose="02000000000000000000" pitchFamily="2" charset="0"/>
            </a:endParaRPr>
          </a:p>
        </p:txBody>
      </p:sp>
      <p:sp>
        <p:nvSpPr>
          <p:cNvPr id="2" name="AutoShape 2" descr="Image result for success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p:nvPr/>
        </p:nvSpPr>
        <p:spPr>
          <a:xfrm>
            <a:off x="569857" y="3576625"/>
            <a:ext cx="2528030" cy="1323439"/>
          </a:xfrm>
          <a:prstGeom prst="rect">
            <a:avLst/>
          </a:prstGeom>
        </p:spPr>
        <p:txBody>
          <a:bodyPr wrap="square">
            <a:spAutoFit/>
          </a:bodyPr>
          <a:lstStyle/>
          <a:p>
            <a:r>
              <a:rPr lang="en-US" sz="2000" dirty="0" smtClean="0">
                <a:solidFill>
                  <a:schemeClr val="bg1"/>
                </a:solidFill>
              </a:rPr>
              <a:t>We</a:t>
            </a:r>
            <a:r>
              <a:rPr lang="en-US" dirty="0" smtClean="0">
                <a:solidFill>
                  <a:schemeClr val="bg1"/>
                </a:solidFill>
              </a:rPr>
              <a:t> </a:t>
            </a:r>
            <a:r>
              <a:rPr lang="en-US" b="1" dirty="0" smtClean="0">
                <a:solidFill>
                  <a:schemeClr val="accent4">
                    <a:lumMod val="20000"/>
                    <a:lumOff val="80000"/>
                  </a:schemeClr>
                </a:solidFill>
                <a:latin typeface="Segoe Print" panose="02000600000000000000" pitchFamily="2" charset="0"/>
              </a:rPr>
              <a:t>outperform</a:t>
            </a:r>
            <a:r>
              <a:rPr lang="en-US" dirty="0" smtClean="0">
                <a:solidFill>
                  <a:schemeClr val="bg1"/>
                </a:solidFill>
              </a:rPr>
              <a:t> </a:t>
            </a:r>
            <a:r>
              <a:rPr lang="en-US" sz="2000" dirty="0" smtClean="0">
                <a:solidFill>
                  <a:schemeClr val="bg1"/>
                </a:solidFill>
              </a:rPr>
              <a:t>the national benchmark across </a:t>
            </a:r>
            <a:r>
              <a:rPr lang="en-US" b="1" dirty="0">
                <a:solidFill>
                  <a:schemeClr val="accent4">
                    <a:lumMod val="20000"/>
                    <a:lumOff val="80000"/>
                  </a:schemeClr>
                </a:solidFill>
                <a:latin typeface="Segoe Print" panose="02000600000000000000" pitchFamily="2" charset="0"/>
              </a:rPr>
              <a:t>every safety domain! </a:t>
            </a:r>
          </a:p>
        </p:txBody>
      </p:sp>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48555" y="2968245"/>
            <a:ext cx="950221" cy="950221"/>
          </a:xfrm>
          <a:prstGeom prst="rect">
            <a:avLst/>
          </a:prstGeom>
        </p:spPr>
      </p:pic>
      <p:sp>
        <p:nvSpPr>
          <p:cNvPr id="6" name="Rectangle 5"/>
          <p:cNvSpPr/>
          <p:nvPr/>
        </p:nvSpPr>
        <p:spPr>
          <a:xfrm>
            <a:off x="4818160" y="3667066"/>
            <a:ext cx="789671" cy="801928"/>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3639500" y="3667066"/>
            <a:ext cx="789673" cy="801928"/>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639499" y="3835289"/>
            <a:ext cx="1968332" cy="1064775"/>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691201" y="3776434"/>
            <a:ext cx="1916630" cy="1077218"/>
          </a:xfrm>
          <a:prstGeom prst="rect">
            <a:avLst/>
          </a:prstGeom>
        </p:spPr>
        <p:txBody>
          <a:bodyPr wrap="square">
            <a:spAutoFit/>
          </a:bodyPr>
          <a:lstStyle/>
          <a:p>
            <a:pPr fontAlgn="b"/>
            <a:r>
              <a:rPr lang="en-US" sz="1400" b="1" dirty="0">
                <a:solidFill>
                  <a:schemeClr val="bg1"/>
                </a:solidFill>
                <a:latin typeface="Segoe Print" panose="02000600000000000000" pitchFamily="2" charset="0"/>
              </a:rPr>
              <a:t>89%</a:t>
            </a:r>
            <a:r>
              <a:rPr lang="en-US" sz="1400" dirty="0">
                <a:solidFill>
                  <a:schemeClr val="bg1"/>
                </a:solidFill>
                <a:latin typeface="MFT Bristol" panose="02000000000000000000" pitchFamily="2" charset="0"/>
              </a:rPr>
              <a:t> </a:t>
            </a:r>
            <a:r>
              <a:rPr lang="en-US" sz="1000" i="1" dirty="0" smtClean="0">
                <a:solidFill>
                  <a:schemeClr val="bg1"/>
                </a:solidFill>
                <a:latin typeface="Calibri" panose="020F0502020204030204" pitchFamily="34" charset="0"/>
              </a:rPr>
              <a:t>favorable*</a:t>
            </a:r>
            <a:endParaRPr lang="en-US" sz="1000" i="1" dirty="0">
              <a:solidFill>
                <a:schemeClr val="bg1"/>
              </a:solidFill>
              <a:latin typeface="Calibri" panose="020F0502020204030204" pitchFamily="34" charset="0"/>
            </a:endParaRPr>
          </a:p>
          <a:p>
            <a:pPr fontAlgn="b"/>
            <a:r>
              <a:rPr lang="en-US" sz="1600" dirty="0" smtClean="0">
                <a:solidFill>
                  <a:schemeClr val="bg1"/>
                </a:solidFill>
                <a:latin typeface="Calibri" panose="020F0502020204030204" pitchFamily="34" charset="0"/>
              </a:rPr>
              <a:t>We </a:t>
            </a:r>
            <a:r>
              <a:rPr lang="en-US" sz="1600" dirty="0">
                <a:solidFill>
                  <a:schemeClr val="bg1"/>
                </a:solidFill>
                <a:latin typeface="Calibri" panose="020F0502020204030204" pitchFamily="34" charset="0"/>
              </a:rPr>
              <a:t>are </a:t>
            </a:r>
            <a:r>
              <a:rPr lang="en-US" sz="1200" b="1" dirty="0">
                <a:solidFill>
                  <a:schemeClr val="accent4">
                    <a:lumMod val="20000"/>
                    <a:lumOff val="80000"/>
                  </a:schemeClr>
                </a:solidFill>
                <a:latin typeface="Segoe Print" panose="02000600000000000000" pitchFamily="2" charset="0"/>
              </a:rPr>
              <a:t>actively</a:t>
            </a:r>
            <a:r>
              <a:rPr lang="en-US" sz="1600" dirty="0">
                <a:solidFill>
                  <a:schemeClr val="bg1"/>
                </a:solidFill>
                <a:latin typeface="Calibri" panose="020F0502020204030204" pitchFamily="34" charset="0"/>
              </a:rPr>
              <a:t> doing things to </a:t>
            </a:r>
            <a:r>
              <a:rPr lang="en-US" sz="1200" b="1" dirty="0">
                <a:solidFill>
                  <a:schemeClr val="accent4">
                    <a:lumMod val="20000"/>
                    <a:lumOff val="80000"/>
                  </a:schemeClr>
                </a:solidFill>
                <a:latin typeface="Segoe Print" panose="02000600000000000000" pitchFamily="2" charset="0"/>
              </a:rPr>
              <a:t>improve patient safety</a:t>
            </a:r>
            <a:r>
              <a:rPr lang="en-US" sz="1600" dirty="0" smtClean="0">
                <a:solidFill>
                  <a:schemeClr val="accent4">
                    <a:lumMod val="75000"/>
                  </a:schemeClr>
                </a:solidFill>
                <a:latin typeface="Calibri" panose="020F0502020204030204" pitchFamily="34" charset="0"/>
              </a:rPr>
              <a:t>.</a:t>
            </a:r>
            <a:endParaRPr lang="en-US" sz="1600" dirty="0">
              <a:solidFill>
                <a:schemeClr val="accent4">
                  <a:lumMod val="75000"/>
                </a:schemeClr>
              </a:solidFill>
              <a:latin typeface="Calibri" panose="020F0502020204030204" pitchFamily="34" charset="0"/>
            </a:endParaRPr>
          </a:p>
        </p:txBody>
      </p:sp>
      <p:sp>
        <p:nvSpPr>
          <p:cNvPr id="17" name="Rounded Rectangular Callout 16"/>
          <p:cNvSpPr/>
          <p:nvPr/>
        </p:nvSpPr>
        <p:spPr>
          <a:xfrm>
            <a:off x="5889472" y="2643627"/>
            <a:ext cx="1726250" cy="1259913"/>
          </a:xfrm>
          <a:prstGeom prst="wedgeRoundRectCallout">
            <a:avLst>
              <a:gd name="adj1" fmla="val 17286"/>
              <a:gd name="adj2" fmla="val 59787"/>
              <a:gd name="adj3" fmla="val 16667"/>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9" name="Picture 8" descr="Image result for discuss icon"/>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32852" y="3975746"/>
            <a:ext cx="942636" cy="94263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5987346" y="2717372"/>
            <a:ext cx="1712989" cy="1231106"/>
          </a:xfrm>
          <a:prstGeom prst="rect">
            <a:avLst/>
          </a:prstGeom>
        </p:spPr>
        <p:txBody>
          <a:bodyPr wrap="square">
            <a:spAutoFit/>
          </a:bodyPr>
          <a:lstStyle/>
          <a:p>
            <a:r>
              <a:rPr lang="en-US" sz="1400" b="1" dirty="0" smtClean="0">
                <a:solidFill>
                  <a:schemeClr val="bg1"/>
                </a:solidFill>
                <a:latin typeface="Segoe Print" panose="02000600000000000000" pitchFamily="2" charset="0"/>
              </a:rPr>
              <a:t>89% </a:t>
            </a:r>
            <a:r>
              <a:rPr lang="en-US" sz="1000" i="1" dirty="0" smtClean="0">
                <a:solidFill>
                  <a:schemeClr val="bg1"/>
                </a:solidFill>
                <a:latin typeface="Calibri" panose="020F0502020204030204" pitchFamily="34" charset="0"/>
              </a:rPr>
              <a:t>favorable* </a:t>
            </a:r>
          </a:p>
          <a:p>
            <a:r>
              <a:rPr lang="en-US" sz="1600" dirty="0" smtClean="0">
                <a:solidFill>
                  <a:schemeClr val="bg1"/>
                </a:solidFill>
                <a:latin typeface="Calibri" panose="020F0502020204030204" pitchFamily="34" charset="0"/>
              </a:rPr>
              <a:t>Discuss </a:t>
            </a:r>
            <a:r>
              <a:rPr lang="en-US" sz="1600" dirty="0">
                <a:solidFill>
                  <a:schemeClr val="bg1"/>
                </a:solidFill>
                <a:latin typeface="Calibri" panose="020F0502020204030204" pitchFamily="34" charset="0"/>
              </a:rPr>
              <a:t>ways to </a:t>
            </a:r>
            <a:endParaRPr lang="en-US" sz="1600" dirty="0" smtClean="0">
              <a:solidFill>
                <a:schemeClr val="bg1"/>
              </a:solidFill>
              <a:latin typeface="Calibri" panose="020F0502020204030204" pitchFamily="34" charset="0"/>
            </a:endParaRPr>
          </a:p>
          <a:p>
            <a:endParaRPr lang="en-US" sz="1200" dirty="0">
              <a:solidFill>
                <a:schemeClr val="bg1"/>
              </a:solidFill>
              <a:latin typeface="Calibri" panose="020F0502020204030204" pitchFamily="34" charset="0"/>
            </a:endParaRPr>
          </a:p>
          <a:p>
            <a:r>
              <a:rPr lang="en-US" sz="1600" dirty="0" smtClean="0">
                <a:solidFill>
                  <a:schemeClr val="bg1"/>
                </a:solidFill>
                <a:latin typeface="Calibri" panose="020F0502020204030204" pitchFamily="34" charset="0"/>
              </a:rPr>
              <a:t>from </a:t>
            </a:r>
            <a:r>
              <a:rPr lang="en-US" sz="1600" dirty="0">
                <a:solidFill>
                  <a:schemeClr val="bg1"/>
                </a:solidFill>
                <a:latin typeface="Calibri" panose="020F0502020204030204" pitchFamily="34" charset="0"/>
              </a:rPr>
              <a:t>happening </a:t>
            </a:r>
            <a:r>
              <a:rPr lang="en-US" sz="1600" dirty="0" smtClean="0">
                <a:solidFill>
                  <a:schemeClr val="bg1"/>
                </a:solidFill>
                <a:latin typeface="Calibri" panose="020F0502020204030204" pitchFamily="34" charset="0"/>
              </a:rPr>
              <a:t>again</a:t>
            </a:r>
            <a:endParaRPr lang="en-US" sz="1600" dirty="0">
              <a:solidFill>
                <a:schemeClr val="bg1"/>
              </a:solidFill>
              <a:latin typeface="Calibri" panose="020F0502020204030204" pitchFamily="34" charset="0"/>
            </a:endParaRPr>
          </a:p>
        </p:txBody>
      </p:sp>
      <p:sp>
        <p:nvSpPr>
          <p:cNvPr id="23" name="Rectangle 22"/>
          <p:cNvSpPr/>
          <p:nvPr/>
        </p:nvSpPr>
        <p:spPr>
          <a:xfrm>
            <a:off x="6070654" y="3192266"/>
            <a:ext cx="1369286" cy="276999"/>
          </a:xfrm>
          <a:prstGeom prst="rect">
            <a:avLst/>
          </a:prstGeom>
        </p:spPr>
        <p:txBody>
          <a:bodyPr wrap="none">
            <a:spAutoFit/>
          </a:bodyPr>
          <a:lstStyle/>
          <a:p>
            <a:r>
              <a:rPr lang="en-US" sz="1200" b="1" dirty="0">
                <a:solidFill>
                  <a:schemeClr val="accent4">
                    <a:lumMod val="20000"/>
                    <a:lumOff val="80000"/>
                  </a:schemeClr>
                </a:solidFill>
                <a:latin typeface="Segoe Print" panose="02000600000000000000" pitchFamily="2" charset="0"/>
              </a:rPr>
              <a:t>prevent errors </a:t>
            </a:r>
          </a:p>
        </p:txBody>
      </p:sp>
      <p:sp>
        <p:nvSpPr>
          <p:cNvPr id="63" name="Rectangle 62"/>
          <p:cNvSpPr/>
          <p:nvPr/>
        </p:nvSpPr>
        <p:spPr>
          <a:xfrm>
            <a:off x="3566441" y="2516679"/>
            <a:ext cx="1628376" cy="1277273"/>
          </a:xfrm>
          <a:prstGeom prst="rect">
            <a:avLst/>
          </a:prstGeom>
        </p:spPr>
        <p:txBody>
          <a:bodyPr wrap="square">
            <a:spAutoFit/>
          </a:bodyPr>
          <a:lstStyle/>
          <a:p>
            <a:r>
              <a:rPr lang="en-US" sz="1100" dirty="0">
                <a:solidFill>
                  <a:schemeClr val="accent4">
                    <a:lumMod val="50000"/>
                  </a:schemeClr>
                </a:solidFill>
              </a:rPr>
              <a:t>T</a:t>
            </a:r>
            <a:r>
              <a:rPr lang="en-US" sz="1100" dirty="0" smtClean="0">
                <a:solidFill>
                  <a:schemeClr val="accent4">
                    <a:lumMod val="50000"/>
                  </a:schemeClr>
                </a:solidFill>
              </a:rPr>
              <a:t>he highest scoring, most favorable, and one of the highest </a:t>
            </a:r>
          </a:p>
          <a:p>
            <a:r>
              <a:rPr lang="en-US" sz="1100" dirty="0" smtClean="0">
                <a:solidFill>
                  <a:schemeClr val="accent4">
                    <a:lumMod val="50000"/>
                  </a:schemeClr>
                </a:solidFill>
              </a:rPr>
              <a:t>nationally </a:t>
            </a:r>
          </a:p>
          <a:p>
            <a:r>
              <a:rPr lang="en-US" sz="1100" dirty="0" smtClean="0">
                <a:solidFill>
                  <a:schemeClr val="accent4">
                    <a:lumMod val="50000"/>
                  </a:schemeClr>
                </a:solidFill>
              </a:rPr>
              <a:t>ranking </a:t>
            </a:r>
          </a:p>
          <a:p>
            <a:r>
              <a:rPr lang="en-US" sz="1100" dirty="0" smtClean="0">
                <a:solidFill>
                  <a:schemeClr val="accent4">
                    <a:lumMod val="50000"/>
                  </a:schemeClr>
                </a:solidFill>
              </a:rPr>
              <a:t>items</a:t>
            </a:r>
          </a:p>
          <a:p>
            <a:endParaRPr lang="en-US" sz="1100" dirty="0">
              <a:solidFill>
                <a:schemeClr val="accent4">
                  <a:lumMod val="50000"/>
                </a:schemeClr>
              </a:solidFill>
            </a:endParaRPr>
          </a:p>
        </p:txBody>
      </p:sp>
      <p:sp>
        <p:nvSpPr>
          <p:cNvPr id="67" name="Rectangle 66"/>
          <p:cNvSpPr/>
          <p:nvPr/>
        </p:nvSpPr>
        <p:spPr>
          <a:xfrm>
            <a:off x="7641743" y="2987970"/>
            <a:ext cx="1272841" cy="938719"/>
          </a:xfrm>
          <a:prstGeom prst="rect">
            <a:avLst/>
          </a:prstGeom>
        </p:spPr>
        <p:txBody>
          <a:bodyPr wrap="square">
            <a:spAutoFit/>
          </a:bodyPr>
          <a:lstStyle/>
          <a:p>
            <a:r>
              <a:rPr lang="en-US" sz="1100" dirty="0">
                <a:solidFill>
                  <a:schemeClr val="accent4">
                    <a:lumMod val="50000"/>
                  </a:schemeClr>
                </a:solidFill>
              </a:rPr>
              <a:t>O</a:t>
            </a:r>
            <a:r>
              <a:rPr lang="en-US" sz="1100" dirty="0" smtClean="0">
                <a:solidFill>
                  <a:schemeClr val="accent4">
                    <a:lumMod val="50000"/>
                  </a:schemeClr>
                </a:solidFill>
              </a:rPr>
              <a:t>ne of the highest scoring, most favorable, &amp; highest nationally ranking items</a:t>
            </a:r>
            <a:endParaRPr lang="en-US" sz="1100" dirty="0">
              <a:solidFill>
                <a:schemeClr val="accent4">
                  <a:lumMod val="50000"/>
                </a:schemeClr>
              </a:solidFill>
            </a:endParaRPr>
          </a:p>
        </p:txBody>
      </p:sp>
      <p:sp>
        <p:nvSpPr>
          <p:cNvPr id="70" name="Teardrop 69"/>
          <p:cNvSpPr/>
          <p:nvPr/>
        </p:nvSpPr>
        <p:spPr>
          <a:xfrm>
            <a:off x="6238875" y="232917"/>
            <a:ext cx="2660995" cy="1027006"/>
          </a:xfrm>
          <a:prstGeom prst="teardrop">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6651406" y="597967"/>
            <a:ext cx="2337336" cy="523220"/>
          </a:xfrm>
          <a:prstGeom prst="rect">
            <a:avLst/>
          </a:prstGeom>
        </p:spPr>
        <p:txBody>
          <a:bodyPr wrap="square">
            <a:spAutoFit/>
          </a:bodyPr>
          <a:lstStyle/>
          <a:p>
            <a:r>
              <a:rPr lang="en-US" sz="1400" dirty="0" smtClean="0">
                <a:solidFill>
                  <a:schemeClr val="accent4">
                    <a:lumMod val="75000"/>
                  </a:schemeClr>
                </a:solidFill>
                <a:latin typeface="Calibri" panose="020F0502020204030204" pitchFamily="34" charset="0"/>
              </a:rPr>
              <a:t>Physicians</a:t>
            </a:r>
            <a:r>
              <a:rPr lang="en-US" sz="1200" dirty="0" smtClean="0">
                <a:solidFill>
                  <a:schemeClr val="accent4">
                    <a:lumMod val="75000"/>
                  </a:schemeClr>
                </a:solidFill>
                <a:latin typeface="MFT Bristol" panose="02000000000000000000" pitchFamily="2" charset="0"/>
              </a:rPr>
              <a:t> </a:t>
            </a:r>
            <a:r>
              <a:rPr lang="en-US" sz="1200" dirty="0">
                <a:solidFill>
                  <a:schemeClr val="bg1"/>
                </a:solidFill>
                <a:latin typeface="MFT Bristol" panose="02000000000000000000" pitchFamily="2" charset="0"/>
              </a:rPr>
              <a:t>feel free to raise</a:t>
            </a:r>
            <a:r>
              <a:rPr lang="en-US" sz="1200" dirty="0">
                <a:solidFill>
                  <a:schemeClr val="accent4">
                    <a:lumMod val="75000"/>
                  </a:schemeClr>
                </a:solidFill>
                <a:latin typeface="MFT Bristol" panose="02000000000000000000" pitchFamily="2" charset="0"/>
              </a:rPr>
              <a:t> </a:t>
            </a:r>
            <a:r>
              <a:rPr lang="en-US" sz="1400" dirty="0">
                <a:solidFill>
                  <a:schemeClr val="accent4">
                    <a:lumMod val="75000"/>
                  </a:schemeClr>
                </a:solidFill>
                <a:latin typeface="Calibri" panose="020F0502020204030204" pitchFamily="34" charset="0"/>
              </a:rPr>
              <a:t>workplace safety </a:t>
            </a:r>
            <a:r>
              <a:rPr lang="en-US" sz="1200" dirty="0" smtClean="0">
                <a:solidFill>
                  <a:schemeClr val="bg1"/>
                </a:solidFill>
                <a:latin typeface="MFT Bristol" panose="02000000000000000000" pitchFamily="2" charset="0"/>
              </a:rPr>
              <a:t>concerns</a:t>
            </a:r>
            <a:endParaRPr lang="en-US" sz="1200" dirty="0">
              <a:solidFill>
                <a:schemeClr val="bg1"/>
              </a:solidFill>
              <a:latin typeface="MFT Bristol" panose="02000000000000000000" pitchFamily="2" charset="0"/>
            </a:endParaRPr>
          </a:p>
        </p:txBody>
      </p:sp>
      <p:sp>
        <p:nvSpPr>
          <p:cNvPr id="35" name="Rectangle 34"/>
          <p:cNvSpPr/>
          <p:nvPr/>
        </p:nvSpPr>
        <p:spPr>
          <a:xfrm>
            <a:off x="6546627" y="349498"/>
            <a:ext cx="2448496" cy="338554"/>
          </a:xfrm>
          <a:prstGeom prst="rect">
            <a:avLst/>
          </a:prstGeom>
        </p:spPr>
        <p:txBody>
          <a:bodyPr wrap="square">
            <a:spAutoFit/>
          </a:bodyPr>
          <a:lstStyle/>
          <a:p>
            <a:r>
              <a:rPr lang="en-US" sz="1600" b="1" dirty="0">
                <a:solidFill>
                  <a:srgbClr val="7030A0"/>
                </a:solidFill>
                <a:latin typeface="Segoe Print" panose="02000600000000000000" pitchFamily="2" charset="0"/>
              </a:rPr>
              <a:t>90%</a:t>
            </a:r>
            <a:r>
              <a:rPr lang="en-US" sz="1050" i="1" dirty="0" smtClean="0">
                <a:solidFill>
                  <a:schemeClr val="bg1"/>
                </a:solidFill>
                <a:latin typeface="Calibri" panose="020F0502020204030204" pitchFamily="34" charset="0"/>
              </a:rPr>
              <a:t>favorable</a:t>
            </a:r>
            <a:r>
              <a:rPr lang="en-US" sz="1600" b="1" dirty="0" smtClean="0">
                <a:solidFill>
                  <a:srgbClr val="7030A0"/>
                </a:solidFill>
                <a:latin typeface="Segoe Print" panose="02000600000000000000" pitchFamily="2" charset="0"/>
              </a:rPr>
              <a:t>82nd</a:t>
            </a:r>
            <a:r>
              <a:rPr lang="en-US" sz="1050" i="1" dirty="0" smtClean="0">
                <a:solidFill>
                  <a:schemeClr val="bg1"/>
                </a:solidFill>
                <a:latin typeface="Calibri" panose="020F0502020204030204" pitchFamily="34" charset="0"/>
              </a:rPr>
              <a:t> Percentile</a:t>
            </a:r>
            <a:r>
              <a:rPr lang="en-US" sz="1600" dirty="0" smtClean="0">
                <a:solidFill>
                  <a:schemeClr val="bg1"/>
                </a:solidFill>
                <a:latin typeface="MFT Bristol" panose="02000000000000000000" pitchFamily="2" charset="0"/>
              </a:rPr>
              <a:t> </a:t>
            </a:r>
            <a:endParaRPr lang="en-US" sz="1600" dirty="0">
              <a:solidFill>
                <a:schemeClr val="bg1"/>
              </a:solidFill>
              <a:latin typeface="MFT Bristol" panose="02000000000000000000" pitchFamily="2" charset="0"/>
            </a:endParaRPr>
          </a:p>
        </p:txBody>
      </p:sp>
      <p:pic>
        <p:nvPicPr>
          <p:cNvPr id="73" name="Picture 12" descr="Image result for doctor icon"/>
          <p:cNvPicPr>
            <a:picLocks noChangeAspect="1" noChangeArrowheads="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18219" y="446293"/>
            <a:ext cx="559694" cy="559694"/>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6546627" y="1255595"/>
            <a:ext cx="2378231" cy="507831"/>
          </a:xfrm>
          <a:prstGeom prst="rect">
            <a:avLst/>
          </a:prstGeom>
        </p:spPr>
        <p:txBody>
          <a:bodyPr wrap="square">
            <a:spAutoFit/>
          </a:bodyPr>
          <a:lstStyle/>
          <a:p>
            <a:r>
              <a:rPr lang="en-US" sz="900" i="1" dirty="0" smtClean="0">
                <a:solidFill>
                  <a:schemeClr val="accent4">
                    <a:lumMod val="50000"/>
                  </a:schemeClr>
                </a:solidFill>
              </a:rPr>
              <a:t>*</a:t>
            </a:r>
            <a:r>
              <a:rPr lang="en-US" sz="900" i="1" dirty="0">
                <a:solidFill>
                  <a:schemeClr val="accent4">
                    <a:lumMod val="50000"/>
                  </a:schemeClr>
                </a:solidFill>
              </a:rPr>
              <a:t>R</a:t>
            </a:r>
            <a:r>
              <a:rPr lang="en-US" sz="900" i="1" dirty="0" smtClean="0">
                <a:solidFill>
                  <a:schemeClr val="accent4">
                    <a:lumMod val="50000"/>
                  </a:schemeClr>
                </a:solidFill>
              </a:rPr>
              <a:t>ank at the 45</a:t>
            </a:r>
            <a:r>
              <a:rPr lang="en-US" sz="900" i="1" baseline="30000" dirty="0" smtClean="0">
                <a:solidFill>
                  <a:schemeClr val="accent4">
                    <a:lumMod val="50000"/>
                  </a:schemeClr>
                </a:solidFill>
              </a:rPr>
              <a:t>th</a:t>
            </a:r>
            <a:r>
              <a:rPr lang="en-US" sz="900" i="1" dirty="0" smtClean="0">
                <a:solidFill>
                  <a:schemeClr val="accent4">
                    <a:lumMod val="50000"/>
                  </a:schemeClr>
                </a:solidFill>
              </a:rPr>
              <a:t> percentile for “I can report patient safety mistakes without fear of punishment” with 85% favorable, score of 4.24</a:t>
            </a:r>
            <a:endParaRPr lang="en-US" sz="900" i="1" dirty="0">
              <a:solidFill>
                <a:schemeClr val="accent4">
                  <a:lumMod val="50000"/>
                </a:schemeClr>
              </a:solidFill>
            </a:endParaRPr>
          </a:p>
        </p:txBody>
      </p:sp>
      <p:sp>
        <p:nvSpPr>
          <p:cNvPr id="41" name="Rectangle 40"/>
          <p:cNvSpPr/>
          <p:nvPr/>
        </p:nvSpPr>
        <p:spPr>
          <a:xfrm>
            <a:off x="8564597" y="799371"/>
            <a:ext cx="300082" cy="369332"/>
          </a:xfrm>
          <a:prstGeom prst="rect">
            <a:avLst/>
          </a:prstGeom>
        </p:spPr>
        <p:txBody>
          <a:bodyPr wrap="none">
            <a:spAutoFit/>
          </a:bodyPr>
          <a:lstStyle/>
          <a:p>
            <a:r>
              <a:rPr lang="en-US" i="1" dirty="0">
                <a:solidFill>
                  <a:schemeClr val="accent4">
                    <a:lumMod val="50000"/>
                  </a:schemeClr>
                </a:solidFill>
              </a:rPr>
              <a:t>*</a:t>
            </a:r>
            <a:endParaRPr lang="en-US" dirty="0"/>
          </a:p>
        </p:txBody>
      </p:sp>
      <p:sp>
        <p:nvSpPr>
          <p:cNvPr id="53" name="Wave 52"/>
          <p:cNvSpPr/>
          <p:nvPr/>
        </p:nvSpPr>
        <p:spPr>
          <a:xfrm>
            <a:off x="1555138" y="1491034"/>
            <a:ext cx="1048540" cy="557953"/>
          </a:xfrm>
          <a:prstGeom prst="wav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663375" y="1545499"/>
            <a:ext cx="829074" cy="430887"/>
          </a:xfrm>
          <a:prstGeom prst="rect">
            <a:avLst/>
          </a:prstGeom>
        </p:spPr>
        <p:txBody>
          <a:bodyPr wrap="none">
            <a:spAutoFit/>
          </a:bodyPr>
          <a:lstStyle/>
          <a:p>
            <a:pPr algn="ctr">
              <a:defRPr sz="1200" b="0" i="0" u="none" strike="noStrike" kern="1200" baseline="0">
                <a:solidFill>
                  <a:prstClr val="white"/>
                </a:solidFill>
                <a:latin typeface="+mn-lt"/>
                <a:ea typeface="+mn-ea"/>
                <a:cs typeface="+mn-cs"/>
              </a:defRPr>
            </a:pPr>
            <a:r>
              <a:rPr lang="en-US" sz="2200" b="1" i="1" dirty="0" smtClean="0">
                <a:solidFill>
                  <a:prstClr val="white"/>
                </a:solidFill>
              </a:rPr>
              <a:t>4.09*</a:t>
            </a:r>
            <a:endParaRPr lang="en-US" sz="2200" b="1" i="1" dirty="0"/>
          </a:p>
        </p:txBody>
      </p:sp>
      <p:sp>
        <p:nvSpPr>
          <p:cNvPr id="55" name="Rectangle 54"/>
          <p:cNvSpPr/>
          <p:nvPr/>
        </p:nvSpPr>
        <p:spPr>
          <a:xfrm>
            <a:off x="7379986" y="4645844"/>
            <a:ext cx="1241045" cy="307777"/>
          </a:xfrm>
          <a:prstGeom prst="rect">
            <a:avLst/>
          </a:prstGeom>
        </p:spPr>
        <p:txBody>
          <a:bodyPr wrap="none">
            <a:spAutoFit/>
          </a:bodyPr>
          <a:lstStyle/>
          <a:p>
            <a:r>
              <a:rPr lang="en-US" sz="1400" dirty="0">
                <a:solidFill>
                  <a:schemeClr val="bg1">
                    <a:lumMod val="50000"/>
                  </a:schemeClr>
                </a:solidFill>
              </a:rPr>
              <a:t>*</a:t>
            </a:r>
            <a:r>
              <a:rPr lang="en-US" sz="900" dirty="0">
                <a:solidFill>
                  <a:schemeClr val="bg1">
                    <a:lumMod val="50000"/>
                  </a:schemeClr>
                </a:solidFill>
              </a:rPr>
              <a:t>Team member score</a:t>
            </a:r>
            <a:endParaRPr lang="en-US" sz="700" dirty="0">
              <a:solidFill>
                <a:schemeClr val="bg1">
                  <a:lumMod val="50000"/>
                </a:schemeClr>
              </a:solidFill>
              <a:latin typeface="MFT Bristol" panose="02000000000000000000" pitchFamily="2" charset="0"/>
            </a:endParaRPr>
          </a:p>
        </p:txBody>
      </p:sp>
    </p:spTree>
    <p:extLst>
      <p:ext uri="{BB962C8B-B14F-4D97-AF65-F5344CB8AC3E}">
        <p14:creationId xmlns:p14="http://schemas.microsoft.com/office/powerpoint/2010/main" val="388863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0"/>
          <p:cNvSpPr>
            <a:spLocks noGrp="1"/>
          </p:cNvSpPr>
          <p:nvPr>
            <p:ph type="title"/>
          </p:nvPr>
        </p:nvSpPr>
        <p:spPr>
          <a:xfrm>
            <a:off x="236306" y="242902"/>
            <a:ext cx="8813917" cy="657861"/>
          </a:xfrm>
        </p:spPr>
        <p:txBody>
          <a:bodyPr/>
          <a:lstStyle/>
          <a:p>
            <a:r>
              <a:rPr lang="en-GB" sz="3200" b="0" dirty="0"/>
              <a:t>Culture of Safety </a:t>
            </a:r>
            <a:r>
              <a:rPr lang="en-GB" sz="2400" dirty="0" smtClean="0">
                <a:solidFill>
                  <a:srgbClr val="003CA5"/>
                </a:solidFill>
                <a:latin typeface="Segoe Print" panose="02000600000000000000" pitchFamily="2" charset="0"/>
              </a:rPr>
              <a:t>Domain Performance </a:t>
            </a:r>
            <a:endParaRPr lang="en-GB" sz="2400" dirty="0">
              <a:solidFill>
                <a:srgbClr val="003CA5"/>
              </a:solidFill>
              <a:latin typeface="Segoe Print" panose="02000600000000000000" pitchFamily="2" charset="0"/>
            </a:endParaRPr>
          </a:p>
        </p:txBody>
      </p:sp>
      <p:graphicFrame>
        <p:nvGraphicFramePr>
          <p:cNvPr id="8" name="Chart 7"/>
          <p:cNvGraphicFramePr>
            <a:graphicFrameLocks/>
          </p:cNvGraphicFramePr>
          <p:nvPr>
            <p:extLst/>
          </p:nvPr>
        </p:nvGraphicFramePr>
        <p:xfrm>
          <a:off x="694711" y="1066211"/>
          <a:ext cx="7897106" cy="3734389"/>
        </p:xfrm>
        <a:graphic>
          <a:graphicData uri="http://schemas.openxmlformats.org/drawingml/2006/chart">
            <c:chart xmlns:c="http://schemas.openxmlformats.org/drawingml/2006/chart" xmlns:r="http://schemas.openxmlformats.org/officeDocument/2006/relationships" r:id="rId3"/>
          </a:graphicData>
        </a:graphic>
      </p:graphicFrame>
      <p:pic>
        <p:nvPicPr>
          <p:cNvPr id="2050" name="Picture 2" descr="Image result for speak up icon"/>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90468" y="3635424"/>
            <a:ext cx="746125" cy="5023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hospital icon"/>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08237" y="3373398"/>
            <a:ext cx="1626697" cy="85401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Related image"/>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4877" y="3484787"/>
            <a:ext cx="776477" cy="77647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070008" y="2455299"/>
            <a:ext cx="1704729" cy="0"/>
          </a:xfrm>
          <a:prstGeom prst="line">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033522" y="2007624"/>
            <a:ext cx="1704729" cy="0"/>
          </a:xfrm>
          <a:prstGeom prst="line">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023129" y="1847247"/>
            <a:ext cx="1704729" cy="0"/>
          </a:xfrm>
          <a:prstGeom prst="line">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400681" y="2224170"/>
            <a:ext cx="436338" cy="261610"/>
          </a:xfrm>
          <a:prstGeom prst="rect">
            <a:avLst/>
          </a:prstGeom>
        </p:spPr>
        <p:txBody>
          <a:bodyPr wrap="none">
            <a:spAutoFit/>
          </a:bodyPr>
          <a:lstStyle/>
          <a:p>
            <a:r>
              <a:rPr lang="en-US" sz="1100" dirty="0" smtClean="0">
                <a:solidFill>
                  <a:schemeClr val="tx2">
                    <a:lumMod val="75000"/>
                  </a:schemeClr>
                </a:solidFill>
                <a:latin typeface="Calibri" panose="020F0502020204030204" pitchFamily="34" charset="0"/>
              </a:rPr>
              <a:t>4.00</a:t>
            </a:r>
            <a:endParaRPr lang="en-US" sz="1100" dirty="0">
              <a:solidFill>
                <a:schemeClr val="tx2">
                  <a:lumMod val="75000"/>
                </a:schemeClr>
              </a:solidFill>
            </a:endParaRPr>
          </a:p>
        </p:txBody>
      </p:sp>
      <p:sp>
        <p:nvSpPr>
          <p:cNvPr id="23" name="Rectangle 22"/>
          <p:cNvSpPr/>
          <p:nvPr/>
        </p:nvSpPr>
        <p:spPr>
          <a:xfrm>
            <a:off x="4318658" y="1746014"/>
            <a:ext cx="436338" cy="261610"/>
          </a:xfrm>
          <a:prstGeom prst="rect">
            <a:avLst/>
          </a:prstGeom>
        </p:spPr>
        <p:txBody>
          <a:bodyPr wrap="none">
            <a:spAutoFit/>
          </a:bodyPr>
          <a:lstStyle/>
          <a:p>
            <a:r>
              <a:rPr lang="en-US" sz="1100" dirty="0" smtClean="0">
                <a:solidFill>
                  <a:schemeClr val="tx2">
                    <a:lumMod val="75000"/>
                  </a:schemeClr>
                </a:solidFill>
                <a:latin typeface="Calibri" panose="020F0502020204030204" pitchFamily="34" charset="0"/>
              </a:rPr>
              <a:t>4.14</a:t>
            </a:r>
            <a:endParaRPr lang="en-US" sz="1100" dirty="0">
              <a:solidFill>
                <a:schemeClr val="tx2">
                  <a:lumMod val="75000"/>
                </a:schemeClr>
              </a:solidFill>
            </a:endParaRPr>
          </a:p>
        </p:txBody>
      </p:sp>
      <p:sp>
        <p:nvSpPr>
          <p:cNvPr id="24" name="Rectangle 23"/>
          <p:cNvSpPr/>
          <p:nvPr/>
        </p:nvSpPr>
        <p:spPr>
          <a:xfrm>
            <a:off x="6291520" y="1640381"/>
            <a:ext cx="436338" cy="261610"/>
          </a:xfrm>
          <a:prstGeom prst="rect">
            <a:avLst/>
          </a:prstGeom>
        </p:spPr>
        <p:txBody>
          <a:bodyPr wrap="none">
            <a:spAutoFit/>
          </a:bodyPr>
          <a:lstStyle/>
          <a:p>
            <a:r>
              <a:rPr lang="en-US" sz="1100" dirty="0" smtClean="0">
                <a:solidFill>
                  <a:schemeClr val="tx2">
                    <a:lumMod val="75000"/>
                  </a:schemeClr>
                </a:solidFill>
                <a:latin typeface="Calibri" panose="020F0502020204030204" pitchFamily="34" charset="0"/>
              </a:rPr>
              <a:t>4.20</a:t>
            </a:r>
            <a:endParaRPr lang="en-US" sz="1100" dirty="0">
              <a:solidFill>
                <a:schemeClr val="tx2">
                  <a:lumMod val="75000"/>
                </a:schemeClr>
              </a:solidFill>
            </a:endParaRPr>
          </a:p>
        </p:txBody>
      </p:sp>
      <p:cxnSp>
        <p:nvCxnSpPr>
          <p:cNvPr id="25" name="Straight Connector 24"/>
          <p:cNvCxnSpPr/>
          <p:nvPr/>
        </p:nvCxnSpPr>
        <p:spPr>
          <a:xfrm>
            <a:off x="6887088" y="3609372"/>
            <a:ext cx="1704729" cy="0"/>
          </a:xfrm>
          <a:prstGeom prst="line">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8101537" y="3347762"/>
            <a:ext cx="436338" cy="430887"/>
          </a:xfrm>
          <a:prstGeom prst="rect">
            <a:avLst/>
          </a:prstGeom>
        </p:spPr>
        <p:txBody>
          <a:bodyPr wrap="none">
            <a:spAutoFit/>
          </a:bodyPr>
          <a:lstStyle/>
          <a:p>
            <a:r>
              <a:rPr lang="en-US" sz="1100" dirty="0" smtClean="0">
                <a:solidFill>
                  <a:schemeClr val="tx2">
                    <a:lumMod val="75000"/>
                  </a:schemeClr>
                </a:solidFill>
                <a:latin typeface="Calibri" panose="020F0502020204030204" pitchFamily="34" charset="0"/>
              </a:rPr>
              <a:t>3.00</a:t>
            </a:r>
          </a:p>
          <a:p>
            <a:endParaRPr lang="en-US" sz="1100" dirty="0">
              <a:solidFill>
                <a:schemeClr val="tx2">
                  <a:lumMod val="75000"/>
                </a:schemeClr>
              </a:solidFill>
            </a:endParaRPr>
          </a:p>
        </p:txBody>
      </p:sp>
      <p:grpSp>
        <p:nvGrpSpPr>
          <p:cNvPr id="27" name="Group 26"/>
          <p:cNvGrpSpPr/>
          <p:nvPr/>
        </p:nvGrpSpPr>
        <p:grpSpPr>
          <a:xfrm>
            <a:off x="6194594" y="3277549"/>
            <a:ext cx="1651923" cy="867260"/>
            <a:chOff x="4459426" y="3059183"/>
            <a:chExt cx="1651923" cy="867260"/>
          </a:xfrm>
        </p:grpSpPr>
        <p:pic>
          <p:nvPicPr>
            <p:cNvPr id="28" name="Picture 2" descr="Related image"/>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9426" y="3059183"/>
              <a:ext cx="1651923" cy="867260"/>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5072062" y="3200232"/>
              <a:ext cx="45720" cy="132378"/>
            </a:xfrm>
            <a:prstGeom prst="rect">
              <a:avLst/>
            </a:prstGeom>
            <a:solidFill>
              <a:srgbClr val="002E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5311257" y="3327848"/>
              <a:ext cx="45720" cy="132378"/>
            </a:xfrm>
            <a:prstGeom prst="rect">
              <a:avLst/>
            </a:prstGeom>
            <a:solidFill>
              <a:srgbClr val="002E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5509377" y="3474947"/>
              <a:ext cx="45720" cy="79365"/>
            </a:xfrm>
            <a:prstGeom prst="rect">
              <a:avLst/>
            </a:prstGeom>
            <a:solidFill>
              <a:srgbClr val="002E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ardrop 31"/>
          <p:cNvSpPr/>
          <p:nvPr/>
        </p:nvSpPr>
        <p:spPr>
          <a:xfrm>
            <a:off x="6941793" y="232916"/>
            <a:ext cx="1958077" cy="1132253"/>
          </a:xfrm>
          <a:prstGeom prst="teardrop">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3" name="Picture 12" descr="Image result for doctor icon"/>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9438" y="383039"/>
            <a:ext cx="559694" cy="559694"/>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7349132" y="298219"/>
            <a:ext cx="1776267" cy="1015663"/>
          </a:xfrm>
          <a:prstGeom prst="rect">
            <a:avLst/>
          </a:prstGeom>
        </p:spPr>
        <p:txBody>
          <a:bodyPr wrap="square">
            <a:spAutoFit/>
          </a:bodyPr>
          <a:lstStyle/>
          <a:p>
            <a:r>
              <a:rPr lang="en-US" sz="1200" dirty="0" smtClean="0">
                <a:solidFill>
                  <a:schemeClr val="tx2">
                    <a:lumMod val="75000"/>
                  </a:schemeClr>
                </a:solidFill>
                <a:latin typeface="Calibri" panose="020F0502020204030204" pitchFamily="34" charset="0"/>
              </a:rPr>
              <a:t>Physician have </a:t>
            </a:r>
            <a:r>
              <a:rPr lang="en-US" sz="1050" b="1" dirty="0" smtClean="0">
                <a:solidFill>
                  <a:schemeClr val="tx2">
                    <a:lumMod val="75000"/>
                  </a:schemeClr>
                </a:solidFill>
                <a:latin typeface="Segoe Print" panose="02000600000000000000" pitchFamily="2" charset="0"/>
              </a:rPr>
              <a:t>slightly  more favorable</a:t>
            </a:r>
            <a:r>
              <a:rPr lang="en-US" sz="1200" b="1" dirty="0" smtClean="0">
                <a:solidFill>
                  <a:schemeClr val="tx2">
                    <a:lumMod val="75000"/>
                  </a:schemeClr>
                </a:solidFill>
                <a:latin typeface="Segoe Print" panose="02000600000000000000" pitchFamily="2" charset="0"/>
              </a:rPr>
              <a:t> </a:t>
            </a:r>
            <a:r>
              <a:rPr lang="en-US" sz="1200" dirty="0" smtClean="0">
                <a:solidFill>
                  <a:schemeClr val="tx2">
                    <a:lumMod val="75000"/>
                  </a:schemeClr>
                </a:solidFill>
                <a:latin typeface="Calibri" panose="020F0502020204030204" pitchFamily="34" charset="0"/>
              </a:rPr>
              <a:t>perceptions of safety culture than team members</a:t>
            </a:r>
            <a:endParaRPr lang="en-US" sz="1100" dirty="0">
              <a:solidFill>
                <a:schemeClr val="tx2">
                  <a:lumMod val="75000"/>
                </a:schemeClr>
              </a:solidFill>
              <a:latin typeface="MFT Bristol" panose="02000000000000000000" pitchFamily="2" charset="0"/>
            </a:endParaRPr>
          </a:p>
        </p:txBody>
      </p:sp>
    </p:spTree>
    <p:extLst>
      <p:ext uri="{BB962C8B-B14F-4D97-AF65-F5344CB8AC3E}">
        <p14:creationId xmlns:p14="http://schemas.microsoft.com/office/powerpoint/2010/main" val="355499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2275_006_Northwell_PowerPoint template_v002_080317_AC">
  <a:themeElements>
    <a:clrScheme name="Northwell">
      <a:dk1>
        <a:sysClr val="windowText" lastClr="000000"/>
      </a:dk1>
      <a:lt1>
        <a:sysClr val="window" lastClr="FFFFFF"/>
      </a:lt1>
      <a:dk2>
        <a:srgbClr val="003CA5"/>
      </a:dk2>
      <a:lt2>
        <a:srgbClr val="6DC3DF"/>
      </a:lt2>
      <a:accent1>
        <a:srgbClr val="003CA5"/>
      </a:accent1>
      <a:accent2>
        <a:srgbClr val="009ADF"/>
      </a:accent2>
      <a:accent3>
        <a:srgbClr val="6DC3DF"/>
      </a:accent3>
      <a:accent4>
        <a:srgbClr val="5C0BA2"/>
      </a:accent4>
      <a:accent5>
        <a:srgbClr val="00823D"/>
      </a:accent5>
      <a:accent6>
        <a:srgbClr val="E1681E"/>
      </a:accent6>
      <a:hlink>
        <a:srgbClr val="9E29B5"/>
      </a:hlink>
      <a:folHlink>
        <a:srgbClr val="9494D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B633AE08A1894FA575DA427994B8EC" ma:contentTypeVersion="5" ma:contentTypeDescription="Create a new document." ma:contentTypeScope="" ma:versionID="8c1ac55c48357658621757df4012b005">
  <xsd:schema xmlns:xsd="http://www.w3.org/2001/XMLSchema" xmlns:xs="http://www.w3.org/2001/XMLSchema" xmlns:p="http://schemas.microsoft.com/office/2006/metadata/properties" xmlns:ns2="4cb15065-ffea-4ab1-b8aa-0627b9835c12" targetNamespace="http://schemas.microsoft.com/office/2006/metadata/properties" ma:root="true" ma:fieldsID="7d309320522e88896a8268b5c1da2c40" ns2:_="">
    <xsd:import namespace="4cb15065-ffea-4ab1-b8aa-0627b9835c1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15065-ffea-4ab1-b8aa-0627b9835c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4CD7B1-90AA-4C6F-A33D-66252B1477A3}"/>
</file>

<file path=customXml/itemProps2.xml><?xml version="1.0" encoding="utf-8"?>
<ds:datastoreItem xmlns:ds="http://schemas.openxmlformats.org/officeDocument/2006/customXml" ds:itemID="{1140B84B-5710-4907-B298-4C9B962D6862}"/>
</file>

<file path=customXml/itemProps3.xml><?xml version="1.0" encoding="utf-8"?>
<ds:datastoreItem xmlns:ds="http://schemas.openxmlformats.org/officeDocument/2006/customXml" ds:itemID="{08458EED-DF4D-48F6-BCAE-4764704C5A2B}"/>
</file>

<file path=docProps/app.xml><?xml version="1.0" encoding="utf-8"?>
<Properties xmlns="http://schemas.openxmlformats.org/officeDocument/2006/extended-properties" xmlns:vt="http://schemas.openxmlformats.org/officeDocument/2006/docPropsVTypes">
  <Template/>
  <TotalTime>18881</TotalTime>
  <Words>3478</Words>
  <Application>Microsoft Office PowerPoint</Application>
  <PresentationFormat>On-screen Show (16:9)</PresentationFormat>
  <Paragraphs>1552</Paragraphs>
  <Slides>49</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Gulim</vt:lpstr>
      <vt:lpstr>Arial</vt:lpstr>
      <vt:lpstr>Calibri</vt:lpstr>
      <vt:lpstr>Calibri Light</vt:lpstr>
      <vt:lpstr>MFT Bristol</vt:lpstr>
      <vt:lpstr>Segoe Print</vt:lpstr>
      <vt:lpstr>Times New Roman</vt:lpstr>
      <vt:lpstr>Wingdings</vt:lpstr>
      <vt:lpstr>12275_006_Northwell_PowerPoint template_v002_080317_AC</vt:lpstr>
      <vt:lpstr>2019 Northwell Health  Workforce Engagement Survey Results</vt:lpstr>
      <vt:lpstr>Report Contents</vt:lpstr>
      <vt:lpstr>PowerPoint Presentation</vt:lpstr>
      <vt:lpstr>PowerPoint Presentation</vt:lpstr>
      <vt:lpstr>PowerPoint Presentation</vt:lpstr>
      <vt:lpstr>PowerPoint Presentation</vt:lpstr>
      <vt:lpstr>PowerPoint Presentation</vt:lpstr>
      <vt:lpstr>Celebrating continuous improvement </vt:lpstr>
      <vt:lpstr>Culture of Safety Domain Performance </vt:lpstr>
      <vt:lpstr>Concerns from our nurses and employed physicians*</vt:lpstr>
      <vt:lpstr>Safety Items</vt:lpstr>
      <vt:lpstr>Safety Items</vt:lpstr>
      <vt:lpstr>Prevention &amp; Reporting</vt:lpstr>
      <vt:lpstr>Pride &amp; Reputation</vt:lpstr>
      <vt:lpstr>Resources &amp; Teamwork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 Safety Comment Themes</vt:lpstr>
      <vt:lpstr>Survey Comment Employed Physician Safety Themes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title</dc:title>
  <dc:creator>Amanda Irving</dc:creator>
  <cp:lastModifiedBy>McCarthy, Jackie</cp:lastModifiedBy>
  <cp:revision>1043</cp:revision>
  <cp:lastPrinted>2019-11-25T18:28:25Z</cp:lastPrinted>
  <dcterms:created xsi:type="dcterms:W3CDTF">2017-03-08T12:57:13Z</dcterms:created>
  <dcterms:modified xsi:type="dcterms:W3CDTF">2021-01-07T19:32:36Z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0x0101004FB633AE08A1894FA575DA427994B8EC</vt:lpwstr>
  </property>
</Properties>
</file>