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>
        <p:scale>
          <a:sx n="83" d="100"/>
          <a:sy n="83" d="100"/>
        </p:scale>
        <p:origin x="4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630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8836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5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08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903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7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080844-0AA9-7641-B0E0-FC26549D2EC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38BB7F-982B-3443-9F98-D803AC07B1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89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9B0-3073-4441-A3B9-A2AD61012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C32A6-84BD-AD4A-92BB-332454BC3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Will </a:t>
            </a:r>
            <a:r>
              <a:rPr lang="en-US" dirty="0" err="1"/>
              <a:t>Jaekle</a:t>
            </a:r>
            <a:endParaRPr lang="en-US" dirty="0"/>
          </a:p>
          <a:p>
            <a:r>
              <a:rPr lang="en-US" dirty="0"/>
              <a:t>October 14</a:t>
            </a:r>
            <a:r>
              <a:rPr lang="en-US" baseline="30000" dirty="0"/>
              <a:t>th</a:t>
            </a:r>
            <a:r>
              <a:rPr lang="en-US" dirty="0"/>
              <a:t> 2021</a:t>
            </a:r>
          </a:p>
          <a:p>
            <a:r>
              <a:rPr lang="en-US" dirty="0"/>
              <a:t>Brown Data Science Initiative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wjaekle</a:t>
            </a:r>
            <a:r>
              <a:rPr lang="en-US" dirty="0"/>
              <a:t>/</a:t>
            </a:r>
            <a:r>
              <a:rPr lang="en-US" dirty="0" err="1"/>
              <a:t>heart_project.git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1BBD-6239-F041-92EA-3F74423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AD2C-4876-7C44-B6B4-BA2377D1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Heart disease accounts for 17.9 million deaths a year</a:t>
            </a:r>
          </a:p>
          <a:p>
            <a:r>
              <a:rPr lang="en-US" dirty="0"/>
              <a:t>These deaths are largely preventable given enough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Attributes include:</a:t>
            </a:r>
          </a:p>
          <a:p>
            <a:pPr marL="0" indent="0">
              <a:buNone/>
            </a:pPr>
            <a:r>
              <a:rPr lang="en-US" dirty="0"/>
              <a:t>Age, Sex, Chest Pain type, Resting Blood Pressure, Cholesterol, Fasting Blood Sugar,</a:t>
            </a:r>
          </a:p>
          <a:p>
            <a:pPr marL="0" indent="0">
              <a:buNone/>
            </a:pPr>
            <a:r>
              <a:rPr lang="en-US" dirty="0"/>
              <a:t>Resting ECG classification, Maximum observed Heart rate, Exercise induced angina,</a:t>
            </a:r>
          </a:p>
          <a:p>
            <a:pPr marL="0" indent="0">
              <a:buNone/>
            </a:pPr>
            <a:r>
              <a:rPr lang="en-US" dirty="0"/>
              <a:t>And notably,  </a:t>
            </a:r>
            <a:r>
              <a:rPr lang="en-US" dirty="0" err="1"/>
              <a:t>Oldpeak</a:t>
            </a:r>
            <a:r>
              <a:rPr lang="en-US" dirty="0"/>
              <a:t>, and ST slope.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Target: Heart Disease 45</a:t>
            </a:r>
            <a:r>
              <a:rPr lang="en-US"/>
              <a:t>% False, </a:t>
            </a:r>
            <a:r>
              <a:rPr lang="en-US" dirty="0"/>
              <a:t>55% True</a:t>
            </a:r>
          </a:p>
          <a:p>
            <a:endParaRPr lang="en-US" dirty="0"/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D97E1EC1-F58A-0748-AF3F-147DFAF6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46" y="715421"/>
            <a:ext cx="2627634" cy="10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2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1BBD-6239-F041-92EA-3F74423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AD2C-4876-7C44-B6B4-BA2377D1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Fasting blood sugar: is blood sugar &gt; 120 mg/dl while fasting?</a:t>
            </a:r>
          </a:p>
          <a:p>
            <a:r>
              <a:rPr lang="en-US" dirty="0"/>
              <a:t>ST slope, Old peak and resting ECG?</a:t>
            </a:r>
          </a:p>
          <a:p>
            <a:endParaRPr lang="en-US" dirty="0"/>
          </a:p>
          <a:p>
            <a:r>
              <a:rPr lang="en-US" dirty="0"/>
              <a:t>We can combine these to </a:t>
            </a:r>
          </a:p>
          <a:p>
            <a:pPr marL="0" indent="0">
              <a:buNone/>
            </a:pPr>
            <a:r>
              <a:rPr lang="en-US" dirty="0"/>
              <a:t>form a </a:t>
            </a:r>
            <a:r>
              <a:rPr lang="en-US" b="1" dirty="0"/>
              <a:t>classification</a:t>
            </a:r>
            <a:r>
              <a:rPr lang="en-US" dirty="0"/>
              <a:t> Algorithm.</a:t>
            </a:r>
          </a:p>
        </p:txBody>
      </p:sp>
      <p:pic>
        <p:nvPicPr>
          <p:cNvPr id="3074" name="Picture 2" descr="Understanding the EKG Signal - Atrial Fibrillation: Resources for  PatientsAtrial Fibrillation: Resources for Patients">
            <a:extLst>
              <a:ext uri="{FF2B5EF4-FFF2-40B4-BE49-F238E27FC236}">
                <a16:creationId xmlns:a16="http://schemas.microsoft.com/office/drawing/2014/main" id="{69BF952E-6066-DA4A-B7ED-494622DA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2" y="2649009"/>
            <a:ext cx="4033838" cy="40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8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55AB-984B-0345-94ED-EFC503D9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08E1A05-CD7B-984E-A932-E848F188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495" y="-315358"/>
            <a:ext cx="6555783" cy="71733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7AAC3-B95B-2641-8D2E-BFF42CFB8BC5}"/>
              </a:ext>
            </a:extLst>
          </p:cNvPr>
          <p:cNvSpPr txBox="1"/>
          <p:nvPr/>
        </p:nvSpPr>
        <p:spPr>
          <a:xfrm>
            <a:off x="6354305" y="0"/>
            <a:ext cx="492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Continuous Variable Scatter Matrix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23633E-CD2D-0045-A6A0-1291AA46CB6D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Strange Values</a:t>
            </a:r>
          </a:p>
          <a:p>
            <a:r>
              <a:rPr lang="en-US" dirty="0"/>
              <a:t>Lack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4949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55AB-984B-0345-94ED-EFC503D9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Important features: ST slope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6D0FB1D8-0922-BE44-9FF4-279CA84E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963" y="1428750"/>
            <a:ext cx="6762426" cy="51816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D7E08F-720A-D440-A41C-8ECF147AF015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predictive </a:t>
            </a:r>
          </a:p>
          <a:p>
            <a:pPr marL="0" indent="0">
              <a:buNone/>
            </a:pPr>
            <a:r>
              <a:rPr lang="en-US" dirty="0"/>
              <a:t>      categorical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(Up and flat are the </a:t>
            </a:r>
          </a:p>
          <a:p>
            <a:pPr marL="0" indent="0">
              <a:buNone/>
            </a:pPr>
            <a:r>
              <a:rPr lang="en-US" dirty="0"/>
              <a:t>Majority of patients) </a:t>
            </a:r>
          </a:p>
        </p:txBody>
      </p:sp>
    </p:spTree>
    <p:extLst>
      <p:ext uri="{BB962C8B-B14F-4D97-AF65-F5344CB8AC3E}">
        <p14:creationId xmlns:p14="http://schemas.microsoft.com/office/powerpoint/2010/main" val="295775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55AB-984B-0345-94ED-EFC503D9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Important features: </a:t>
            </a:r>
            <a:r>
              <a:rPr lang="en-US" dirty="0" err="1"/>
              <a:t>MaxHR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D7E08F-720A-D440-A41C-8ECF147AF015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predictive </a:t>
            </a:r>
          </a:p>
          <a:p>
            <a:pPr marL="0" indent="0">
              <a:buNone/>
            </a:pPr>
            <a:r>
              <a:rPr lang="en-US" dirty="0"/>
              <a:t>      continuous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928FE04-16A5-FE44-AE16-E20D1C9B4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707" y="1745880"/>
            <a:ext cx="6823559" cy="4661639"/>
          </a:xfrm>
        </p:spPr>
      </p:pic>
    </p:spTree>
    <p:extLst>
      <p:ext uri="{BB962C8B-B14F-4D97-AF65-F5344CB8AC3E}">
        <p14:creationId xmlns:p14="http://schemas.microsoft.com/office/powerpoint/2010/main" val="38049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0706-2A5A-2344-B3DE-D5E328B5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Splitting and preprocessing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9767-3A0F-E44B-8EE7-D5CBBE49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 is ‘small’ so the splits were 70% 15% 15% respectively.</a:t>
            </a:r>
          </a:p>
          <a:p>
            <a:r>
              <a:rPr lang="en-US" dirty="0"/>
              <a:t>IID ✅</a:t>
            </a:r>
          </a:p>
          <a:p>
            <a:r>
              <a:rPr lang="en-US" dirty="0"/>
              <a:t>Wrote 0 to nan where appropriate</a:t>
            </a:r>
          </a:p>
          <a:p>
            <a:r>
              <a:rPr lang="en-US" dirty="0"/>
              <a:t>21 features after preprocessing</a:t>
            </a:r>
          </a:p>
          <a:p>
            <a:pPr marL="0" indent="0">
              <a:buNone/>
            </a:pPr>
            <a:r>
              <a:rPr lang="en-US" dirty="0"/>
              <a:t>Minmax :   Age Resting Blood Pressure, Cholesterol, Maximum observed Heart Rate</a:t>
            </a:r>
          </a:p>
          <a:p>
            <a:pPr marL="0" indent="0">
              <a:buNone/>
            </a:pPr>
            <a:r>
              <a:rPr lang="en-US" dirty="0"/>
              <a:t>Standard:  </a:t>
            </a:r>
            <a:r>
              <a:rPr lang="en-US" dirty="0" err="1"/>
              <a:t>Oldpeak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OneHot</a:t>
            </a:r>
            <a:r>
              <a:rPr lang="en-US" dirty="0"/>
              <a:t>:     Sex, Chest Pain type, Fasting Blood Sugar,</a:t>
            </a:r>
          </a:p>
          <a:p>
            <a:pPr marL="0" indent="0">
              <a:buNone/>
            </a:pPr>
            <a:r>
              <a:rPr lang="en-US" dirty="0"/>
              <a:t>                   Resting ECG classification, Exercise induced angina, and ST slope.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20D3-A195-B747-A4A2-99BA832D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One Hot?: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5ACF-F789-9A48-94C9-68F1D305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Chest Pain type: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TA</a:t>
            </a:r>
            <a:r>
              <a:rPr lang="en-US" dirty="0"/>
              <a:t> = Typical Angina, </a:t>
            </a:r>
            <a:r>
              <a:rPr lang="en-US" b="1" dirty="0"/>
              <a:t>ATA</a:t>
            </a:r>
            <a:r>
              <a:rPr lang="en-US" dirty="0"/>
              <a:t>= Atypical Angina, </a:t>
            </a:r>
            <a:r>
              <a:rPr lang="en-US" b="1" dirty="0"/>
              <a:t>NAP</a:t>
            </a:r>
            <a:r>
              <a:rPr lang="en-US" dirty="0"/>
              <a:t>= Non-Anginal Pain, </a:t>
            </a:r>
            <a:r>
              <a:rPr lang="en-US" b="1" dirty="0"/>
              <a:t>ASY</a:t>
            </a:r>
            <a:r>
              <a:rPr lang="en-US" dirty="0"/>
              <a:t>= Asymptomatic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dirty="0"/>
              <a:t>Resting ECG:</a:t>
            </a:r>
          </a:p>
          <a:p>
            <a:pPr marL="0" indent="0">
              <a:buNone/>
            </a:pPr>
            <a:r>
              <a:rPr lang="en-US" b="1" dirty="0"/>
              <a:t>Normal= </a:t>
            </a:r>
            <a:r>
              <a:rPr lang="en-US" dirty="0"/>
              <a:t>Normal, </a:t>
            </a:r>
            <a:r>
              <a:rPr lang="en-US" b="1" dirty="0"/>
              <a:t>ST</a:t>
            </a:r>
            <a:r>
              <a:rPr lang="en-US" dirty="0"/>
              <a:t>: having ST-T wave abnormality,</a:t>
            </a:r>
            <a:r>
              <a:rPr lang="en-US" b="1" dirty="0"/>
              <a:t> LVH</a:t>
            </a:r>
            <a:r>
              <a:rPr lang="en-US" dirty="0"/>
              <a:t> = showing probable or definite left ventricular hypertrophy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9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20D3-A195-B747-A4A2-99BA832D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5ACF-F789-9A48-94C9-68F1D305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01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{6CC2A7A1-A4AC-294F-BC34-33A74626164F}tf10001072</Template>
  <TotalTime>242</TotalTime>
  <Words>312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Predicting Heart Disease</vt:lpstr>
      <vt:lpstr>Intro</vt:lpstr>
      <vt:lpstr>Intro (cont.)</vt:lpstr>
      <vt:lpstr>EDA:</vt:lpstr>
      <vt:lpstr>EDA Important features: ST slope </vt:lpstr>
      <vt:lpstr>EDA Important features: MaxHR </vt:lpstr>
      <vt:lpstr>Splitting and preprocessing Summary</vt:lpstr>
      <vt:lpstr>Why One Hot?: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</dc:title>
  <dc:creator>WIlliam Jaekle</dc:creator>
  <cp:lastModifiedBy>WIlliam Jaekle</cp:lastModifiedBy>
  <cp:revision>3</cp:revision>
  <dcterms:created xsi:type="dcterms:W3CDTF">2021-10-13T04:47:36Z</dcterms:created>
  <dcterms:modified xsi:type="dcterms:W3CDTF">2021-10-14T19:56:42Z</dcterms:modified>
</cp:coreProperties>
</file>