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336" r:id="rId4"/>
    <p:sldId id="260" r:id="rId5"/>
    <p:sldId id="337" r:id="rId6"/>
    <p:sldId id="339" r:id="rId7"/>
    <p:sldId id="257" r:id="rId8"/>
    <p:sldId id="258" r:id="rId9"/>
    <p:sldId id="311" r:id="rId10"/>
    <p:sldId id="310" r:id="rId11"/>
    <p:sldId id="340" r:id="rId12"/>
    <p:sldId id="341" r:id="rId13"/>
    <p:sldId id="342" r:id="rId14"/>
    <p:sldId id="343" r:id="rId15"/>
    <p:sldId id="344" r:id="rId16"/>
    <p:sldId id="345" r:id="rId17"/>
    <p:sldId id="351" r:id="rId18"/>
    <p:sldId id="352" r:id="rId19"/>
    <p:sldId id="353" r:id="rId20"/>
    <p:sldId id="354" r:id="rId21"/>
    <p:sldId id="35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94716" autoAdjust="0"/>
  </p:normalViewPr>
  <p:slideViewPr>
    <p:cSldViewPr>
      <p:cViewPr varScale="1">
        <p:scale>
          <a:sx n="67" d="100"/>
          <a:sy n="67" d="100"/>
        </p:scale>
        <p:origin x="1076"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B90679E-2A32-4C54-A4BE-2CC9510FDB7F}" type="datetimeFigureOut">
              <a:rPr lang="en-US" smtClean="0"/>
              <a:pPr/>
              <a:t>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0EBA83-EA2E-46E6-A610-AE77A13ABFE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B90679E-2A32-4C54-A4BE-2CC9510FDB7F}" type="datetimeFigureOut">
              <a:rPr lang="en-US" smtClean="0"/>
              <a:pPr/>
              <a:t>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0EBA83-EA2E-46E6-A610-AE77A13ABFE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B90679E-2A32-4C54-A4BE-2CC9510FDB7F}" type="datetimeFigureOut">
              <a:rPr lang="en-US" smtClean="0"/>
              <a:pPr/>
              <a:t>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0EBA83-EA2E-46E6-A610-AE77A13ABFE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B90679E-2A32-4C54-A4BE-2CC9510FDB7F}" type="datetimeFigureOut">
              <a:rPr lang="en-US" smtClean="0"/>
              <a:pPr/>
              <a:t>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0EBA83-EA2E-46E6-A610-AE77A13ABFE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90679E-2A32-4C54-A4BE-2CC9510FDB7F}" type="datetimeFigureOut">
              <a:rPr lang="en-US" smtClean="0"/>
              <a:pPr/>
              <a:t>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0EBA83-EA2E-46E6-A610-AE77A13ABFE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B90679E-2A32-4C54-A4BE-2CC9510FDB7F}" type="datetimeFigureOut">
              <a:rPr lang="en-US" smtClean="0"/>
              <a:pPr/>
              <a:t>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0EBA83-EA2E-46E6-A610-AE77A13ABFE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B90679E-2A32-4C54-A4BE-2CC9510FDB7F}" type="datetimeFigureOut">
              <a:rPr lang="en-US" smtClean="0"/>
              <a:pPr/>
              <a:t>9/11/2023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D0EBA83-EA2E-46E6-A610-AE77A13ABFE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B90679E-2A32-4C54-A4BE-2CC9510FDB7F}" type="datetimeFigureOut">
              <a:rPr lang="en-US" smtClean="0"/>
              <a:pPr/>
              <a:t>9/11/2023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D0EBA83-EA2E-46E6-A610-AE77A13ABFE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0679E-2A32-4C54-A4BE-2CC9510FDB7F}" type="datetimeFigureOut">
              <a:rPr lang="en-US" smtClean="0"/>
              <a:pPr/>
              <a:t>9/11/2023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D0EBA83-EA2E-46E6-A610-AE77A13ABFE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90679E-2A32-4C54-A4BE-2CC9510FDB7F}" type="datetimeFigureOut">
              <a:rPr lang="en-US" smtClean="0"/>
              <a:pPr/>
              <a:t>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0EBA83-EA2E-46E6-A610-AE77A13ABFE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90679E-2A32-4C54-A4BE-2CC9510FDB7F}" type="datetimeFigureOut">
              <a:rPr lang="en-US" smtClean="0"/>
              <a:pPr/>
              <a:t>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0EBA83-EA2E-46E6-A610-AE77A13ABFE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90679E-2A32-4C54-A4BE-2CC9510FDB7F}" type="datetimeFigureOut">
              <a:rPr lang="en-US" smtClean="0"/>
              <a:pPr/>
              <a:t>9/11/2023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0EBA83-EA2E-46E6-A610-AE77A13ABFE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Inflation</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8215370" cy="3693319"/>
          </a:xfrm>
          <a:prstGeom prst="rect">
            <a:avLst/>
          </a:prstGeom>
          <a:noFill/>
        </p:spPr>
        <p:txBody>
          <a:bodyPr wrap="square" rtlCol="0">
            <a:spAutoFit/>
          </a:bodyPr>
          <a:lstStyle/>
          <a:p>
            <a:pPr algn="just"/>
            <a:r>
              <a:rPr lang="en-GB" b="1" dirty="0" smtClean="0"/>
              <a:t>The GDP Deflator </a:t>
            </a:r>
          </a:p>
          <a:p>
            <a:pPr algn="just"/>
            <a:r>
              <a:rPr lang="en-GB" dirty="0" smtClean="0"/>
              <a:t>The calculation of real GDP gives us a useful measure of inflation known as the GDP </a:t>
            </a:r>
          </a:p>
          <a:p>
            <a:pPr algn="just"/>
            <a:r>
              <a:rPr lang="en-GB" dirty="0" smtClean="0"/>
              <a:t>deflator.  </a:t>
            </a:r>
            <a:r>
              <a:rPr lang="en-GB" b="1" dirty="0" smtClean="0"/>
              <a:t>The GDP deflator is the ratio of nominal GDP in a given year to real GDP  of that year. </a:t>
            </a:r>
            <a:r>
              <a:rPr lang="en-GB" b="1" i="1" dirty="0" smtClean="0"/>
              <a:t>Since the GDP deflator is based on a calculation involving all the goods produced in the economy, it is a widely based price index that is frequently used to measure inflation. </a:t>
            </a:r>
          </a:p>
          <a:p>
            <a:pPr algn="just"/>
            <a:endParaRPr lang="en-GB" b="1" i="1" dirty="0" smtClean="0"/>
          </a:p>
          <a:p>
            <a:pPr algn="just"/>
            <a:endParaRPr lang="en-GB" b="1" i="1" dirty="0" smtClean="0"/>
          </a:p>
          <a:p>
            <a:pPr algn="just"/>
            <a:r>
              <a:rPr lang="en-GB" dirty="0" smtClean="0"/>
              <a:t>The deflator measures the change in prices that has occurred between the  base year and the current year. Using the fictional example in Table 2-3 , we can get a measure of inflation between 2005 and 2010 by comparing the value of 2010 GDP in 2010 prices and 2005 prices. The ratio of nominal to real GDP in 2010 is 1.79 (6.25/3.50).</a:t>
            </a:r>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285728"/>
            <a:ext cx="7215238" cy="67710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smtClean="0">
                <a:ln>
                  <a:noFill/>
                </a:ln>
                <a:solidFill>
                  <a:prstClr val="black"/>
                </a:solidFill>
                <a:effectLst/>
                <a:uLnTx/>
                <a:uFillTx/>
                <a:latin typeface="Calibri"/>
                <a:ea typeface="+mn-ea"/>
                <a:cs typeface="+mn-cs"/>
              </a:rPr>
              <a:t>Causes of inflation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Demand-pull inflation</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TextBox 2"/>
          <p:cNvSpPr txBox="1"/>
          <p:nvPr/>
        </p:nvSpPr>
        <p:spPr>
          <a:xfrm>
            <a:off x="500034" y="1142984"/>
            <a:ext cx="7715304" cy="230832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prstClr val="black"/>
                </a:solidFill>
                <a:effectLst/>
                <a:uLnTx/>
                <a:uFillTx/>
                <a:latin typeface="Calibri"/>
                <a:ea typeface="+mn-ea"/>
                <a:cs typeface="+mn-cs"/>
              </a:rPr>
              <a:t>Demand-pull inflation is caused by continuing rises in aggregate demand. Firms will respond to a rise in demand partly by raising prices and partly by increasing output. </a:t>
            </a: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Just how much they raise prices depends on how much their costs rise as a result of increasing output. The closer actual output gets to potential output, and the less slack there is in the economy, the more will firms respond to a rise in demand by raising their prices. On the other hand, the greater the spare capacity, the more will firms respond by raising output and the less by raising prices.</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3"/>
          <p:cNvSpPr txBox="1"/>
          <p:nvPr/>
        </p:nvSpPr>
        <p:spPr>
          <a:xfrm>
            <a:off x="642910" y="3786190"/>
            <a:ext cx="7643866" cy="203132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Sometimes there may be a </a:t>
            </a:r>
            <a:r>
              <a:rPr kumimoji="0" lang="en-GB" sz="1800" b="1" i="0" u="none" strike="noStrike" kern="1200" cap="none" spc="0" normalizeH="0" baseline="0" noProof="0" dirty="0" smtClean="0">
                <a:ln>
                  <a:noFill/>
                </a:ln>
                <a:solidFill>
                  <a:prstClr val="black"/>
                </a:solidFill>
                <a:effectLst/>
                <a:uLnTx/>
                <a:uFillTx/>
                <a:latin typeface="Calibri"/>
                <a:ea typeface="+mn-ea"/>
                <a:cs typeface="+mn-cs"/>
              </a:rPr>
              <a:t>single increase in demand </a:t>
            </a: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(or a ‘</a:t>
            </a:r>
            <a:r>
              <a:rPr kumimoji="0" lang="en-GB" sz="1800" b="1" i="1" u="none" strike="noStrike" kern="1200" cap="none" spc="0" normalizeH="0" baseline="0" noProof="0" dirty="0" smtClean="0">
                <a:ln>
                  <a:noFill/>
                </a:ln>
                <a:solidFill>
                  <a:prstClr val="black"/>
                </a:solidFill>
                <a:effectLst/>
                <a:uLnTx/>
                <a:uFillTx/>
                <a:latin typeface="Calibri"/>
                <a:ea typeface="+mn-ea"/>
                <a:cs typeface="+mn-cs"/>
              </a:rPr>
              <a:t>demand shock</a:t>
            </a: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 This could be due, for example, to an increased level of government expenditure. The effect is to give a single rise in the price level. Although this causes inflation in the short run, once the effect has taken place, </a:t>
            </a:r>
            <a:r>
              <a:rPr kumimoji="0" lang="en-GB" sz="1800" b="1" i="1" u="none" strike="noStrike" kern="1200" cap="none" spc="0" normalizeH="0" baseline="0" noProof="0" dirty="0" smtClean="0">
                <a:ln>
                  <a:noFill/>
                </a:ln>
                <a:solidFill>
                  <a:prstClr val="black"/>
                </a:solidFill>
                <a:effectLst/>
                <a:uLnTx/>
                <a:uFillTx/>
                <a:latin typeface="Calibri"/>
                <a:ea typeface="+mn-ea"/>
                <a:cs typeface="+mn-cs"/>
              </a:rPr>
              <a:t>inflation will fall back to zero</a:t>
            </a: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 For inflation to persist, there must be continuing increases in aggregate demand and thus continuing rises in the price level. </a:t>
            </a:r>
            <a:r>
              <a:rPr kumimoji="0" lang="en-GB" sz="1800" b="0" i="0" u="sng" strike="noStrike" kern="1200" cap="none" spc="0" normalizeH="0" baseline="0" noProof="0" dirty="0" smtClean="0">
                <a:ln>
                  <a:noFill/>
                </a:ln>
                <a:solidFill>
                  <a:prstClr val="black"/>
                </a:solidFill>
                <a:effectLst/>
                <a:uLnTx/>
                <a:uFillTx/>
                <a:latin typeface="Calibri"/>
                <a:ea typeface="+mn-ea"/>
                <a:cs typeface="+mn-cs"/>
              </a:rPr>
              <a:t>If inflation is to rise, the rate of increase in aggregate demand must also rise.</a:t>
            </a:r>
            <a:endParaRPr kumimoji="0" lang="en-GB" sz="1800" b="0" i="0" u="sng" strike="noStrike" kern="1200" cap="none" spc="0" normalizeH="0" baseline="0" noProof="0" dirty="0">
              <a:ln>
                <a:noFill/>
              </a:ln>
              <a:solidFill>
                <a:prstClr val="black"/>
              </a:solidFill>
              <a:effectLst/>
              <a:uLnTx/>
              <a:uFillTx/>
              <a:latin typeface="Calibri"/>
              <a:ea typeface="+mn-ea"/>
              <a:cs typeface="+mn-cs"/>
            </a:endParaRPr>
          </a:p>
        </p:txBody>
      </p:sp>
      <p:sp>
        <p:nvSpPr>
          <p:cNvPr id="5" name="TextBox 4"/>
          <p:cNvSpPr txBox="1"/>
          <p:nvPr/>
        </p:nvSpPr>
        <p:spPr>
          <a:xfrm>
            <a:off x="6429388" y="285728"/>
            <a:ext cx="16430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smtClean="0">
                <a:ln>
                  <a:noFill/>
                </a:ln>
                <a:solidFill>
                  <a:prstClr val="black"/>
                </a:solidFill>
                <a:effectLst/>
                <a:uLnTx/>
                <a:uFillTx/>
                <a:latin typeface="Calibri"/>
                <a:ea typeface="+mn-ea"/>
                <a:cs typeface="+mn-cs"/>
              </a:rPr>
              <a:t>Sloman</a:t>
            </a: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 10</a:t>
            </a:r>
            <a:r>
              <a:rPr kumimoji="0" lang="en-GB" sz="1800" b="0" i="0" u="none" strike="noStrike" kern="1200" cap="none" spc="0" normalizeH="0" baseline="30000" noProof="0" dirty="0" smtClean="0">
                <a:ln>
                  <a:noFill/>
                </a:ln>
                <a:solidFill>
                  <a:prstClr val="black"/>
                </a:solidFill>
                <a:effectLst/>
                <a:uLnTx/>
                <a:uFillTx/>
                <a:latin typeface="Calibri"/>
                <a:ea typeface="+mn-ea"/>
                <a:cs typeface="+mn-cs"/>
              </a:rPr>
              <a:t>th</a:t>
            </a: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 pp. </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1966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071538" y="642918"/>
            <a:ext cx="7000924" cy="3686178"/>
          </a:xfrm>
          <a:prstGeom prst="rect">
            <a:avLst/>
          </a:prstGeom>
          <a:noFill/>
          <a:ln w="9525">
            <a:noFill/>
            <a:miter lim="800000"/>
            <a:headEnd/>
            <a:tailEnd/>
          </a:ln>
          <a:effectLst/>
        </p:spPr>
      </p:pic>
    </p:spTree>
    <p:extLst>
      <p:ext uri="{BB962C8B-B14F-4D97-AF65-F5344CB8AC3E}">
        <p14:creationId xmlns:p14="http://schemas.microsoft.com/office/powerpoint/2010/main" val="3196088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14290"/>
            <a:ext cx="8643998" cy="59093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prstClr val="black"/>
                </a:solidFill>
                <a:effectLst/>
                <a:uLnTx/>
                <a:uFillTx/>
                <a:latin typeface="Calibri"/>
                <a:ea typeface="+mn-ea"/>
                <a:cs typeface="+mn-cs"/>
              </a:rPr>
              <a:t>Demand-Pull Inflation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One of the major shocks to inflation is a change in aggregate demand. We know that changes in </a:t>
            </a:r>
            <a:r>
              <a:rPr kumimoji="0" lang="en-GB" sz="1800" b="1" i="0" u="none" strike="noStrike" kern="1200" cap="none" spc="0" normalizeH="0" baseline="0" noProof="0" dirty="0" smtClean="0">
                <a:ln>
                  <a:noFill/>
                </a:ln>
                <a:solidFill>
                  <a:prstClr val="black"/>
                </a:solidFill>
                <a:effectLst/>
                <a:uLnTx/>
                <a:uFillTx/>
                <a:latin typeface="Calibri"/>
                <a:ea typeface="+mn-ea"/>
                <a:cs typeface="+mn-cs"/>
              </a:rPr>
              <a:t>investment, government spending, or net exports can change aggregate demand and propel output beyond its potential</a:t>
            </a: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 We also saw how a nation’s central bank can affect economic activity. Whatever the reason, demand-pull inflation  occurs when aggregate demand rises more rapidly than the </a:t>
            </a:r>
            <a:r>
              <a:rPr kumimoji="0" lang="en-GB" sz="1800" b="1" i="0" u="none" strike="noStrike" kern="1200" cap="none" spc="0" normalizeH="0" baseline="0" noProof="0" dirty="0" smtClean="0">
                <a:ln>
                  <a:noFill/>
                </a:ln>
                <a:solidFill>
                  <a:prstClr val="black"/>
                </a:solidFill>
                <a:effectLst/>
                <a:uLnTx/>
                <a:uFillTx/>
                <a:latin typeface="Calibri"/>
                <a:ea typeface="+mn-ea"/>
                <a:cs typeface="+mn-cs"/>
              </a:rPr>
              <a:t>economy’s productive potential</a:t>
            </a: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 pulling prices up to equilibrate aggregate supply and demand. In effect, </a:t>
            </a:r>
            <a:r>
              <a:rPr kumimoji="0" lang="en-GB" sz="1800" b="0" i="1" u="none" strike="noStrike" kern="1200" cap="none" spc="0" normalizeH="0" baseline="0" noProof="0" dirty="0" smtClean="0">
                <a:ln>
                  <a:noFill/>
                </a:ln>
                <a:solidFill>
                  <a:prstClr val="black"/>
                </a:solidFill>
                <a:effectLst/>
                <a:uLnTx/>
                <a:uFillTx/>
                <a:latin typeface="Calibri"/>
                <a:ea typeface="+mn-ea"/>
                <a:cs typeface="+mn-cs"/>
              </a:rPr>
              <a:t>demand</a:t>
            </a: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 dollars are competing for the limited supply of commodities and bid up their prices. As </a:t>
            </a:r>
            <a:r>
              <a:rPr kumimoji="0" lang="en-GB" sz="1800" b="1" i="1" u="sng" strike="noStrike" kern="1200" cap="none" spc="0" normalizeH="0" baseline="0" noProof="0" dirty="0" smtClean="0">
                <a:ln>
                  <a:noFill/>
                </a:ln>
                <a:solidFill>
                  <a:srgbClr val="FF0000"/>
                </a:solidFill>
                <a:effectLst/>
                <a:uLnTx/>
                <a:uFillTx/>
                <a:latin typeface="Calibri"/>
                <a:ea typeface="+mn-ea"/>
                <a:cs typeface="+mn-cs"/>
              </a:rPr>
              <a:t>un</a:t>
            </a:r>
            <a:r>
              <a:rPr kumimoji="0" lang="en-GB" sz="1800" b="1" i="0" u="sng" strike="noStrike" kern="1200" cap="none" spc="0" normalizeH="0" baseline="0" noProof="0" dirty="0" smtClean="0">
                <a:ln>
                  <a:noFill/>
                </a:ln>
                <a:solidFill>
                  <a:prstClr val="black"/>
                </a:solidFill>
                <a:effectLst/>
                <a:uLnTx/>
                <a:uFillTx/>
                <a:latin typeface="Calibri"/>
                <a:ea typeface="+mn-ea"/>
                <a:cs typeface="+mn-cs"/>
              </a:rPr>
              <a:t>employment falls </a:t>
            </a:r>
            <a:r>
              <a:rPr kumimoji="0" lang="en-GB" sz="1800" b="0" i="0" u="sng" strike="noStrike" kern="1200" cap="none" spc="0" normalizeH="0" baseline="0" noProof="0" dirty="0" smtClean="0">
                <a:ln>
                  <a:noFill/>
                </a:ln>
                <a:solidFill>
                  <a:prstClr val="black"/>
                </a:solidFill>
                <a:effectLst/>
                <a:uLnTx/>
                <a:uFillTx/>
                <a:latin typeface="Calibri"/>
                <a:ea typeface="+mn-ea"/>
                <a:cs typeface="+mn-cs"/>
              </a:rPr>
              <a:t>and </a:t>
            </a:r>
            <a:r>
              <a:rPr kumimoji="0" lang="en-GB" sz="1800" b="0" i="1" u="sng" strike="noStrike" kern="1200" cap="none" spc="0" normalizeH="0" baseline="0" noProof="0" dirty="0" smtClean="0">
                <a:ln>
                  <a:noFill/>
                </a:ln>
                <a:solidFill>
                  <a:prstClr val="black"/>
                </a:solidFill>
                <a:effectLst/>
                <a:uLnTx/>
                <a:uFillTx/>
                <a:latin typeface="Calibri"/>
                <a:ea typeface="+mn-ea"/>
                <a:cs typeface="+mn-cs"/>
              </a:rPr>
              <a:t>workers become scarce, wages are bid up and the inflationary process accelerates</a:t>
            </a:r>
            <a:r>
              <a:rPr kumimoji="0" lang="en-GB" sz="1800" b="0" i="1" u="none" strike="noStrike" kern="1200" cap="none" spc="0" normalizeH="0" baseline="0" noProof="0" dirty="0" smtClean="0">
                <a:ln>
                  <a:noFill/>
                </a:ln>
                <a:solidFill>
                  <a:prstClr val="black"/>
                </a:solidFill>
                <a:effectLst/>
                <a:uLnTx/>
                <a:uFillTx/>
                <a:latin typeface="Calibri"/>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A particularly damaging form of demand-pull inflation occurs when governments engage in </a:t>
            </a:r>
            <a:r>
              <a:rPr kumimoji="0" lang="en-GB" sz="1800" b="1" i="0" u="sng" strike="noStrike" kern="1200" cap="none" spc="0" normalizeH="0" baseline="0" noProof="0" dirty="0" smtClean="0">
                <a:ln>
                  <a:noFill/>
                </a:ln>
                <a:solidFill>
                  <a:prstClr val="black"/>
                </a:solidFill>
                <a:effectLst/>
                <a:uLnTx/>
                <a:uFillTx/>
                <a:latin typeface="Calibri"/>
                <a:ea typeface="+mn-ea"/>
                <a:cs typeface="+mn-cs"/>
              </a:rPr>
              <a:t>deficit spending </a:t>
            </a: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and rely on the </a:t>
            </a:r>
            <a:r>
              <a:rPr kumimoji="0" lang="en-GB" sz="1800" b="1" i="1" u="none" strike="noStrike" kern="1200" cap="none" spc="0" normalizeH="0" baseline="0" noProof="0" dirty="0" smtClean="0">
                <a:ln>
                  <a:noFill/>
                </a:ln>
                <a:solidFill>
                  <a:prstClr val="black"/>
                </a:solidFill>
                <a:effectLst/>
                <a:uLnTx/>
                <a:uFillTx/>
                <a:latin typeface="Calibri"/>
                <a:ea typeface="+mn-ea"/>
                <a:cs typeface="+mn-cs"/>
              </a:rPr>
              <a:t>monetary printing press </a:t>
            </a: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to finance their deficits. The large deficits and the rapid money growth increase aggregate demand, which in turn increases the price level. [[Thus, when the German government financed its spending in 1922–1923 by printing billions and billions of paper marks, which came into the marketplace in search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of bread and fuel, it was no wonder that the </a:t>
            </a:r>
            <a:r>
              <a:rPr kumimoji="0" lang="en-GB" sz="1800" b="1" i="1" u="sng" strike="noStrike" kern="1200" cap="none" spc="0" normalizeH="0" baseline="0" noProof="0" dirty="0" smtClean="0">
                <a:ln>
                  <a:noFill/>
                </a:ln>
                <a:solidFill>
                  <a:prstClr val="black"/>
                </a:solidFill>
                <a:effectLst/>
                <a:uLnTx/>
                <a:uFillTx/>
                <a:latin typeface="Calibri"/>
                <a:ea typeface="+mn-ea"/>
                <a:cs typeface="+mn-cs"/>
              </a:rPr>
              <a:t>German price level rose a </a:t>
            </a:r>
            <a:r>
              <a:rPr kumimoji="0" lang="en-GB" sz="1800" b="1" i="1" u="sng" strike="noStrike" kern="1200" cap="none" spc="0" normalizeH="0" baseline="0" noProof="0" dirty="0" err="1" smtClean="0">
                <a:ln>
                  <a:noFill/>
                </a:ln>
                <a:solidFill>
                  <a:prstClr val="black"/>
                </a:solidFill>
                <a:effectLst/>
                <a:uLnTx/>
                <a:uFillTx/>
                <a:latin typeface="Calibri"/>
                <a:ea typeface="+mn-ea"/>
                <a:cs typeface="+mn-cs"/>
              </a:rPr>
              <a:t>billionfold</a:t>
            </a: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 This was demand-pull inflation with a vengeance. This scene was replayed in the early 1990s when the Russian government financed its budget deficit </a:t>
            </a:r>
            <a:r>
              <a:rPr kumimoji="0" lang="en-GB" sz="1800" b="1" i="0" u="sng" strike="noStrike" kern="1200" cap="none" spc="0" normalizeH="0" baseline="0" noProof="0" dirty="0" smtClean="0">
                <a:ln>
                  <a:noFill/>
                </a:ln>
                <a:solidFill>
                  <a:prstClr val="black"/>
                </a:solidFill>
                <a:effectLst/>
                <a:uLnTx/>
                <a:uFillTx/>
                <a:latin typeface="Calibri"/>
                <a:ea typeface="+mn-ea"/>
                <a:cs typeface="+mn-cs"/>
              </a:rPr>
              <a:t>by printing monetary </a:t>
            </a:r>
            <a:r>
              <a:rPr kumimoji="0" lang="en-GB" sz="1800" b="1" i="0" u="sng" strike="noStrike" kern="1200" cap="none" spc="0" normalizeH="0" baseline="0" noProof="0" dirty="0" err="1" smtClean="0">
                <a:ln>
                  <a:noFill/>
                </a:ln>
                <a:solidFill>
                  <a:prstClr val="black"/>
                </a:solidFill>
                <a:effectLst/>
                <a:uLnTx/>
                <a:uFillTx/>
                <a:latin typeface="Calibri"/>
                <a:ea typeface="+mn-ea"/>
                <a:cs typeface="+mn-cs"/>
              </a:rPr>
              <a:t>rubles</a:t>
            </a: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 The result was an inflation rate that averaged 25 percent per month, or 1355 percent per year. (Make sure you understand how 25 percent per month becomes 1355 percent per year.)</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43682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81439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TextBox 2"/>
          <p:cNvSpPr txBox="1"/>
          <p:nvPr/>
        </p:nvSpPr>
        <p:spPr>
          <a:xfrm>
            <a:off x="500034" y="500042"/>
            <a:ext cx="8215370" cy="203132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prstClr val="black"/>
                </a:solidFill>
                <a:effectLst/>
                <a:uLnTx/>
                <a:uFillTx/>
                <a:latin typeface="Calibri"/>
                <a:ea typeface="+mn-ea"/>
                <a:cs typeface="+mn-cs"/>
              </a:rPr>
              <a:t>Cost-push inflation 		</a:t>
            </a:r>
            <a:r>
              <a:rPr kumimoji="0" lang="en-GB" sz="800" b="1" i="0" u="none" strike="noStrike" kern="1200" cap="none" spc="0" normalizeH="0" baseline="0" noProof="0" dirty="0" err="1" smtClean="0">
                <a:ln>
                  <a:noFill/>
                </a:ln>
                <a:solidFill>
                  <a:srgbClr val="00B0F0"/>
                </a:solidFill>
                <a:effectLst/>
                <a:uLnTx/>
                <a:uFillTx/>
                <a:latin typeface="Calibri"/>
                <a:ea typeface="+mn-ea"/>
                <a:cs typeface="+mn-cs"/>
              </a:rPr>
              <a:t>Sloman</a:t>
            </a:r>
            <a:r>
              <a:rPr kumimoji="0" lang="en-GB" sz="800" b="1" i="0" u="none" strike="noStrike" kern="1200" cap="none" spc="0" normalizeH="0" baseline="0" noProof="0" dirty="0" smtClean="0">
                <a:ln>
                  <a:noFill/>
                </a:ln>
                <a:solidFill>
                  <a:srgbClr val="00B0F0"/>
                </a:solidFill>
                <a:effectLst/>
                <a:uLnTx/>
                <a:uFillTx/>
                <a:latin typeface="Calibri"/>
                <a:ea typeface="+mn-ea"/>
                <a:cs typeface="+mn-cs"/>
              </a:rPr>
              <a:t> 10</a:t>
            </a:r>
            <a:r>
              <a:rPr kumimoji="0" lang="en-GB" sz="800" b="1" i="0" u="none" strike="noStrike" kern="1200" cap="none" spc="0" normalizeH="0" baseline="30000" noProof="0" dirty="0" smtClean="0">
                <a:ln>
                  <a:noFill/>
                </a:ln>
                <a:solidFill>
                  <a:srgbClr val="00B0F0"/>
                </a:solidFill>
                <a:effectLst/>
                <a:uLnTx/>
                <a:uFillTx/>
                <a:latin typeface="Calibri"/>
                <a:ea typeface="+mn-ea"/>
                <a:cs typeface="+mn-cs"/>
              </a:rPr>
              <a:t>th</a:t>
            </a:r>
            <a:endParaRPr kumimoji="0" lang="en-GB" sz="800" b="1" i="0" u="none" strike="noStrike" kern="1200" cap="none" spc="0" normalizeH="0" baseline="0" noProof="0" dirty="0" smtClean="0">
              <a:ln>
                <a:noFill/>
              </a:ln>
              <a:solidFill>
                <a:srgbClr val="00B0F0"/>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prstClr val="black"/>
                </a:solidFill>
                <a:effectLst/>
                <a:uLnTx/>
                <a:uFillTx/>
                <a:latin typeface="Calibri"/>
                <a:ea typeface="+mn-ea"/>
                <a:cs typeface="+mn-cs"/>
              </a:rPr>
              <a:t>Cost-push inflation is associated with continuing rises in costs which occur independently of aggregate demand</a:t>
            </a: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 </a:t>
            </a:r>
            <a:r>
              <a:rPr kumimoji="0" lang="en-GB" sz="1800" b="0" i="1" u="none" strike="noStrike" kern="1200" cap="none" spc="0" normalizeH="0" baseline="0" noProof="0" dirty="0" smtClean="0">
                <a:ln>
                  <a:noFill/>
                </a:ln>
                <a:solidFill>
                  <a:prstClr val="black"/>
                </a:solidFill>
                <a:effectLst/>
                <a:uLnTx/>
                <a:uFillTx/>
                <a:latin typeface="Calibri"/>
                <a:ea typeface="+mn-ea"/>
                <a:cs typeface="+mn-cs"/>
              </a:rPr>
              <a:t>If firms face a rise in costs, they will respond partly by raising prices and passing the costs on to the consumer, and partly by cutting back on production.</a:t>
            </a: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 Just how much firms raise prices and cut back on production depends on the impact of price changes on aggregate demand. The less responsive is aggregate demand to price changes, the less will sales fall as a result of any price rise. </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3"/>
          <p:cNvSpPr txBox="1"/>
          <p:nvPr/>
        </p:nvSpPr>
        <p:spPr>
          <a:xfrm>
            <a:off x="357158" y="3143248"/>
            <a:ext cx="8501122" cy="258532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As with demand-pull inflation, we must distinguish between </a:t>
            </a:r>
            <a:r>
              <a:rPr kumimoji="0" lang="en-GB" sz="1800" b="1" i="0" u="none" strike="noStrike" kern="1200" cap="none" spc="0" normalizeH="0" baseline="0" noProof="0" dirty="0" smtClean="0">
                <a:ln>
                  <a:noFill/>
                </a:ln>
                <a:solidFill>
                  <a:prstClr val="black"/>
                </a:solidFill>
                <a:effectLst/>
                <a:uLnTx/>
                <a:uFillTx/>
                <a:latin typeface="Calibri"/>
                <a:ea typeface="+mn-ea"/>
                <a:cs typeface="+mn-cs"/>
              </a:rPr>
              <a:t>one-off increases in cost </a:t>
            </a: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(a ‘</a:t>
            </a:r>
            <a:r>
              <a:rPr kumimoji="0" lang="en-GB" sz="1800" b="1" i="1" u="none" strike="noStrike" kern="1200" cap="none" spc="0" normalizeH="0" baseline="0" noProof="0" dirty="0" smtClean="0">
                <a:ln>
                  <a:noFill/>
                </a:ln>
                <a:solidFill>
                  <a:prstClr val="black"/>
                </a:solidFill>
                <a:effectLst/>
                <a:uLnTx/>
                <a:uFillTx/>
                <a:latin typeface="Calibri"/>
                <a:ea typeface="+mn-ea"/>
                <a:cs typeface="+mn-cs"/>
              </a:rPr>
              <a:t>supply shock</a:t>
            </a: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 from continuing increases. If there is a one-off increase in costs, there will be a one-off rise in the price level. For example, if the government raises the excise duty on petrol and diesel, there will be a single rise in fuel prices and hence in firms’ fuel costs. This will cause temporary inflation while the price rise is passed on through the economy. </a:t>
            </a:r>
            <a:r>
              <a:rPr kumimoji="0" lang="en-GB" sz="1800" b="1" i="1" u="none" strike="noStrike" kern="1200" cap="none" spc="0" normalizeH="0" baseline="0" noProof="0" dirty="0" smtClean="0">
                <a:ln>
                  <a:noFill/>
                </a:ln>
                <a:solidFill>
                  <a:prstClr val="black"/>
                </a:solidFill>
                <a:effectLst/>
                <a:uLnTx/>
                <a:uFillTx/>
                <a:latin typeface="Calibri"/>
                <a:ea typeface="+mn-ea"/>
                <a:cs typeface="+mn-cs"/>
              </a:rPr>
              <a:t>Once this has occurred, prices will stabilise at the new level and the rate of inflation will fall back to zero again</a:t>
            </a: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 If cost-push inflation is to continue over a number of years, therefore, then costs must continually increase. If cost-push inflation is to rise, the rate of increase in costs must also rise.</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85259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000100" y="857232"/>
            <a:ext cx="6929485" cy="4481531"/>
          </a:xfrm>
          <a:prstGeom prst="rect">
            <a:avLst/>
          </a:prstGeom>
          <a:noFill/>
          <a:ln w="9525">
            <a:noFill/>
            <a:miter lim="800000"/>
            <a:headEnd/>
            <a:tailEnd/>
          </a:ln>
          <a:effectLst/>
        </p:spPr>
      </p:pic>
    </p:spTree>
    <p:extLst>
      <p:ext uri="{BB962C8B-B14F-4D97-AF65-F5344CB8AC3E}">
        <p14:creationId xmlns:p14="http://schemas.microsoft.com/office/powerpoint/2010/main" val="127904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500042"/>
            <a:ext cx="8429684" cy="501675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smtClean="0">
                <a:ln>
                  <a:noFill/>
                </a:ln>
                <a:solidFill>
                  <a:prstClr val="black"/>
                </a:solidFill>
                <a:effectLst/>
                <a:uLnTx/>
                <a:uFillTx/>
                <a:latin typeface="Calibri"/>
                <a:ea typeface="+mn-ea"/>
                <a:cs typeface="+mn-cs"/>
              </a:rPr>
              <a:t>Cost-Push Inflation and “Stagflation</a:t>
            </a:r>
            <a:r>
              <a:rPr kumimoji="0" lang="en-GB" sz="2000" b="0" i="0" u="none" strike="noStrike" kern="1200" cap="none" spc="0" normalizeH="0" baseline="0" noProof="0" dirty="0" smtClean="0">
                <a:ln>
                  <a:noFill/>
                </a:ln>
                <a:solidFill>
                  <a:prstClr val="black"/>
                </a:solidFill>
                <a:effectLst/>
                <a:uLnTx/>
                <a:uFillTx/>
                <a:latin typeface="Calibri"/>
                <a:ea typeface="+mn-ea"/>
                <a:cs typeface="+mn-cs"/>
              </a:rPr>
              <a:t>”  #Samuelson 19th</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smtClean="0">
                <a:ln>
                  <a:noFill/>
                </a:ln>
                <a:solidFill>
                  <a:prstClr val="black"/>
                </a:solidFill>
                <a:effectLst/>
                <a:uLnTx/>
                <a:uFillTx/>
                <a:latin typeface="Calibri"/>
                <a:ea typeface="+mn-ea"/>
                <a:cs typeface="+mn-cs"/>
              </a:rPr>
              <a:t>We see today that inflation sometimes increases because of increases in costs rather than because of increases in demand. This phenomenon is known as cost-push or </a:t>
            </a:r>
            <a:r>
              <a:rPr kumimoji="0" lang="en-GB" sz="2000" b="1" i="0" u="none" strike="noStrike" kern="1200" cap="none" spc="0" normalizeH="0" baseline="0" noProof="0" dirty="0" smtClean="0">
                <a:ln>
                  <a:noFill/>
                </a:ln>
                <a:solidFill>
                  <a:prstClr val="black"/>
                </a:solidFill>
                <a:effectLst/>
                <a:uLnTx/>
                <a:uFillTx/>
                <a:latin typeface="Calibri"/>
                <a:ea typeface="+mn-ea"/>
                <a:cs typeface="+mn-cs"/>
              </a:rPr>
              <a:t>supply-shock</a:t>
            </a:r>
            <a:r>
              <a:rPr kumimoji="0" lang="en-GB" sz="2000" b="0" i="0" u="none" strike="noStrike" kern="1200" cap="none" spc="0" normalizeH="0" baseline="0" noProof="0" dirty="0" smtClean="0">
                <a:ln>
                  <a:noFill/>
                </a:ln>
                <a:solidFill>
                  <a:prstClr val="black"/>
                </a:solidFill>
                <a:effectLst/>
                <a:uLnTx/>
                <a:uFillTx/>
                <a:latin typeface="Calibri"/>
                <a:ea typeface="+mn-ea"/>
                <a:cs typeface="+mn-cs"/>
              </a:rPr>
              <a:t> inflation. Often, it leads to an economic slowdown and to a syndrome called “stagflation,” or stagnation with inflation.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smtClean="0">
                <a:ln>
                  <a:noFill/>
                </a:ln>
                <a:solidFill>
                  <a:prstClr val="black"/>
                </a:solidFill>
                <a:effectLst/>
                <a:uLnTx/>
                <a:uFillTx/>
                <a:latin typeface="Calibri"/>
                <a:ea typeface="+mn-ea"/>
                <a:cs typeface="+mn-cs"/>
              </a:rPr>
              <a:t>Figure 30-6 shows the workings of supply-shock inflation. In 1973, 1978, 1999, and again in the late 2000s, countries were minding their macroeconomic business when severe shortages occurred in oil markets. Oil prices rose sharply, business costs of production increased, and a sharp burst of cost-push inflation followed. These situations can be seen as an upward shift in the AS curve. Equilibrium output falls while prices and inflation rise.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65619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428604"/>
            <a:ext cx="67151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prstClr val="black"/>
                </a:solidFill>
                <a:effectLst/>
                <a:uLnTx/>
                <a:uFillTx/>
                <a:latin typeface="Calibri"/>
                <a:ea typeface="+mn-ea"/>
                <a:cs typeface="+mn-cs"/>
              </a:rPr>
              <a:t>THE COSTS OF INFLATION</a:t>
            </a: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3"/>
          <p:cNvSpPr txBox="1"/>
          <p:nvPr/>
        </p:nvSpPr>
        <p:spPr>
          <a:xfrm>
            <a:off x="357158" y="1071546"/>
            <a:ext cx="8358246" cy="483209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If prices go up by 10 per cent, does it really matter? Provided your wages kept up with prices, you would have no cut in your living standards. If people could correctly anticipate the rate of inflation and fully adjust prices and incomes to take account of it,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then the costs of inflation would indeed be relatively small. For us as consumers, they would simply be the relatively minor inconvenience of having to adjust our notions of what a ‘fair’ price is for each item when we go shopping. For firms, they would again be the relatively minor costs of having to change price labels, or prices in catalogues or on menus, or adjust slot machines. These are known as </a:t>
            </a:r>
            <a:r>
              <a:rPr kumimoji="0" lang="en-GB" sz="2000" b="1" i="0" u="none" strike="noStrike" kern="1200" cap="none" spc="0" normalizeH="0" baseline="0" noProof="0" dirty="0" smtClean="0">
                <a:ln>
                  <a:noFill/>
                </a:ln>
                <a:solidFill>
                  <a:prstClr val="black"/>
                </a:solidFill>
                <a:effectLst/>
                <a:uLnTx/>
                <a:uFillTx/>
                <a:latin typeface="Calibri"/>
                <a:ea typeface="+mn-ea"/>
                <a:cs typeface="+mn-cs"/>
              </a:rPr>
              <a:t>menu costs</a:t>
            </a: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800" b="1" i="0" u="sng" strike="noStrike" kern="1200" cap="none" spc="0" normalizeH="0" baseline="0" noProof="0" dirty="0" smtClean="0">
                <a:ln>
                  <a:noFill/>
                </a:ln>
                <a:solidFill>
                  <a:prstClr val="black"/>
                </a:solidFill>
                <a:effectLst/>
                <a:uLnTx/>
                <a:uFillTx/>
                <a:latin typeface="Calibri"/>
                <a:ea typeface="+mn-ea"/>
                <a:cs typeface="+mn-cs"/>
              </a:rPr>
              <a:t>Redistribution. </a:t>
            </a: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 Inflation redistributes income away from those on fixed incomes and those in a weak bargaining position, to those who can use their economic power to gain large pay, rent or profit increases. </a:t>
            </a:r>
            <a:r>
              <a:rPr kumimoji="0" lang="en-GB" sz="1800" b="0" i="0" u="sng" strike="noStrike" kern="1200" cap="none" spc="0" normalizeH="0" baseline="0" noProof="0" dirty="0" smtClean="0">
                <a:ln>
                  <a:noFill/>
                </a:ln>
                <a:solidFill>
                  <a:prstClr val="black"/>
                </a:solidFill>
                <a:effectLst/>
                <a:uLnTx/>
                <a:uFillTx/>
                <a:latin typeface="Calibri"/>
                <a:ea typeface="+mn-ea"/>
                <a:cs typeface="+mn-cs"/>
              </a:rPr>
              <a:t>It redistributes wealth to those with assets (e.g. property) that rise in value particularly rapidly during periods of inflation, and away from those with types of savings that pay rates of interest below the rate of inflation and hence whose value is eroded by inflation.</a:t>
            </a: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 </a:t>
            </a:r>
            <a:r>
              <a:rPr kumimoji="0" lang="en-GB" sz="1800" b="0" i="1" u="none" strike="noStrike" kern="1200" cap="none" spc="0" normalizeH="0" baseline="0" noProof="0" dirty="0" smtClean="0">
                <a:ln>
                  <a:noFill/>
                </a:ln>
                <a:solidFill>
                  <a:prstClr val="black"/>
                </a:solidFill>
                <a:effectLst/>
                <a:uLnTx/>
                <a:uFillTx/>
                <a:latin typeface="Calibri"/>
                <a:ea typeface="+mn-ea"/>
                <a:cs typeface="+mn-cs"/>
              </a:rPr>
              <a:t>Elderly people who rely on the interest from their savings may be particularly badly hit by rapid inflatio</a:t>
            </a:r>
            <a:r>
              <a:rPr kumimoji="0" lang="en-GB" sz="1800" b="0" i="0" u="none" strike="noStrike" kern="1200" cap="none" spc="0" normalizeH="0" baseline="0" noProof="0" dirty="0" smtClean="0">
                <a:ln>
                  <a:noFill/>
                </a:ln>
                <a:solidFill>
                  <a:prstClr val="black"/>
                </a:solidFill>
                <a:effectLst/>
                <a:uLnTx/>
                <a:uFillTx/>
                <a:latin typeface="Calibri"/>
                <a:ea typeface="+mn-ea"/>
                <a:cs typeface="+mn-cs"/>
              </a:rPr>
              <a:t>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7216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357166"/>
            <a:ext cx="8429684" cy="501675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1" i="0" u="sng" strike="noStrike" kern="1200" cap="none" spc="0" normalizeH="0" baseline="0" noProof="0" dirty="0" smtClean="0">
                <a:ln>
                  <a:noFill/>
                </a:ln>
                <a:solidFill>
                  <a:prstClr val="black"/>
                </a:solidFill>
                <a:effectLst/>
                <a:uLnTx/>
                <a:uFillTx/>
                <a:latin typeface="Calibri"/>
                <a:ea typeface="+mn-ea"/>
                <a:cs typeface="+mn-cs"/>
              </a:rPr>
              <a:t>Uncertainty and lack of investment.  </a:t>
            </a:r>
            <a:r>
              <a:rPr kumimoji="0" lang="en-GB" sz="2000" b="0" i="0" u="none" strike="noStrike" kern="1200" cap="none" spc="0" normalizeH="0" baseline="0" noProof="0" dirty="0" smtClean="0">
                <a:ln>
                  <a:noFill/>
                </a:ln>
                <a:solidFill>
                  <a:prstClr val="black"/>
                </a:solidFill>
                <a:effectLst/>
                <a:uLnTx/>
                <a:uFillTx/>
                <a:latin typeface="Calibri"/>
                <a:ea typeface="+mn-ea"/>
                <a:cs typeface="+mn-cs"/>
              </a:rPr>
              <a:t>Inflation tends to cause uncertainty among the business community, especially when the rate of inflation fluctuates. (Generally, the higher the rate of inflation, the more it fluctuates.) </a:t>
            </a:r>
            <a:r>
              <a:rPr kumimoji="0" lang="en-GB" sz="2000" b="1" i="0" u="none" strike="noStrike" kern="1200" cap="none" spc="0" normalizeH="0" baseline="0" noProof="0" dirty="0" smtClean="0">
                <a:ln>
                  <a:noFill/>
                </a:ln>
                <a:solidFill>
                  <a:prstClr val="black"/>
                </a:solidFill>
                <a:effectLst/>
                <a:uLnTx/>
                <a:uFillTx/>
                <a:latin typeface="Calibri"/>
                <a:ea typeface="+mn-ea"/>
                <a:cs typeface="+mn-cs"/>
              </a:rPr>
              <a:t>If it is difficult for firms to predict their costs and revenues, they may be discouraged from investing. </a:t>
            </a:r>
            <a:r>
              <a:rPr kumimoji="0" lang="en-GB" sz="2000" b="1" i="0" u="sng" strike="noStrike" kern="1200" cap="none" spc="0" normalizeH="0" baseline="0" noProof="0" dirty="0" smtClean="0">
                <a:ln>
                  <a:noFill/>
                </a:ln>
                <a:solidFill>
                  <a:prstClr val="black"/>
                </a:solidFill>
                <a:effectLst/>
                <a:uLnTx/>
                <a:uFillTx/>
                <a:latin typeface="Calibri"/>
                <a:ea typeface="+mn-ea"/>
                <a:cs typeface="+mn-cs"/>
              </a:rPr>
              <a:t>This will reduce the rate of economic grow</a:t>
            </a:r>
            <a:r>
              <a:rPr kumimoji="0" lang="en-GB" sz="2000" b="0" i="0" u="none" strike="noStrike" kern="1200" cap="none" spc="0" normalizeH="0" baseline="0" noProof="0" dirty="0" smtClean="0">
                <a:ln>
                  <a:noFill/>
                </a:ln>
                <a:solidFill>
                  <a:prstClr val="black"/>
                </a:solidFill>
                <a:effectLst/>
                <a:uLnTx/>
                <a:uFillTx/>
                <a:latin typeface="Calibri"/>
                <a:ea typeface="+mn-ea"/>
                <a:cs typeface="+mn-cs"/>
              </a:rPr>
              <a:t>th. On the other hand, as will be explained below, policies to reduce the rate of inflation may themselves reduce the rate of economic growth, especially in the short run. This may then provide the government with a policy dilemma.</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1" i="0" u="sng" strike="noStrike" kern="1200" cap="none" spc="0" normalizeH="0" baseline="0" noProof="0" dirty="0" smtClean="0">
                <a:ln>
                  <a:noFill/>
                </a:ln>
                <a:solidFill>
                  <a:prstClr val="black"/>
                </a:solidFill>
                <a:effectLst/>
                <a:uLnTx/>
                <a:uFillTx/>
                <a:latin typeface="Calibri"/>
                <a:ea typeface="+mn-ea"/>
                <a:cs typeface="+mn-cs"/>
              </a:rPr>
              <a:t>Balance of payments. </a:t>
            </a:r>
            <a:r>
              <a:rPr kumimoji="0" lang="en-GB" sz="2000" b="1" i="0" u="none" strike="noStrike" kern="1200" cap="none" spc="0" normalizeH="0" baseline="0" noProof="0" dirty="0" smtClean="0">
                <a:ln>
                  <a:noFill/>
                </a:ln>
                <a:solidFill>
                  <a:prstClr val="black"/>
                </a:solidFill>
                <a:effectLst/>
                <a:uLnTx/>
                <a:uFillTx/>
                <a:latin typeface="Calibri"/>
                <a:ea typeface="+mn-ea"/>
                <a:cs typeface="+mn-cs"/>
              </a:rPr>
              <a:t> </a:t>
            </a:r>
            <a:r>
              <a:rPr kumimoji="0" lang="en-GB" sz="2000" b="0" i="0" u="none" strike="noStrike" kern="1200" cap="none" spc="0" normalizeH="0" baseline="0" noProof="0" dirty="0" smtClean="0">
                <a:ln>
                  <a:noFill/>
                </a:ln>
                <a:solidFill>
                  <a:prstClr val="black"/>
                </a:solidFill>
                <a:effectLst/>
                <a:uLnTx/>
                <a:uFillTx/>
                <a:latin typeface="Calibri"/>
                <a:ea typeface="+mn-ea"/>
                <a:cs typeface="+mn-cs"/>
              </a:rPr>
              <a:t>Inflation is likely to worsen the balance of trade. If a country suffers from relatively high inflation, </a:t>
            </a:r>
            <a:r>
              <a:rPr kumimoji="0" lang="en-GB" sz="2000" b="1" i="0" u="none" strike="noStrike" kern="1200" cap="none" spc="0" normalizeH="0" baseline="0" noProof="0" dirty="0" smtClean="0">
                <a:ln>
                  <a:noFill/>
                </a:ln>
                <a:solidFill>
                  <a:prstClr val="black"/>
                </a:solidFill>
                <a:effectLst/>
                <a:uLnTx/>
                <a:uFillTx/>
                <a:latin typeface="Calibri"/>
                <a:ea typeface="+mn-ea"/>
                <a:cs typeface="+mn-cs"/>
              </a:rPr>
              <a:t>its exports will become less competitive in world markets</a:t>
            </a:r>
            <a:r>
              <a:rPr kumimoji="0" lang="en-GB" sz="2000" b="0" i="0" u="none" strike="noStrike" kern="1200" cap="none" spc="0" normalizeH="0" baseline="0" noProof="0" dirty="0" smtClean="0">
                <a:ln>
                  <a:noFill/>
                </a:ln>
                <a:solidFill>
                  <a:prstClr val="black"/>
                </a:solidFill>
                <a:effectLst/>
                <a:uLnTx/>
                <a:uFillTx/>
                <a:latin typeface="Calibri"/>
                <a:ea typeface="+mn-ea"/>
                <a:cs typeface="+mn-cs"/>
              </a:rPr>
              <a:t>. At the same time, imports will become relatively cheaper than home-produced goods. Thus exports will fall and imports will rise. </a:t>
            </a:r>
            <a:r>
              <a:rPr kumimoji="0" lang="en-GB" sz="2000" b="1" i="0" u="none" strike="noStrike" kern="1200" cap="none" spc="0" normalizeH="0" baseline="0" noProof="0" dirty="0" smtClean="0">
                <a:ln>
                  <a:noFill/>
                </a:ln>
                <a:solidFill>
                  <a:prstClr val="black"/>
                </a:solidFill>
                <a:effectLst/>
                <a:uLnTx/>
                <a:uFillTx/>
                <a:latin typeface="Calibri"/>
                <a:ea typeface="+mn-ea"/>
                <a:cs typeface="+mn-cs"/>
              </a:rPr>
              <a:t>This is known an international substitution effect</a:t>
            </a:r>
            <a:r>
              <a:rPr kumimoji="0" lang="en-GB" sz="2000" b="0" i="0" u="none" strike="noStrike" kern="1200" cap="none" spc="0" normalizeH="0" baseline="0" noProof="0" dirty="0" smtClean="0">
                <a:ln>
                  <a:noFill/>
                </a:ln>
                <a:solidFill>
                  <a:prstClr val="black"/>
                </a:solidFill>
                <a:effectLst/>
                <a:uLnTx/>
                <a:uFillTx/>
                <a:latin typeface="Calibri"/>
                <a:ea typeface="+mn-ea"/>
                <a:cs typeface="+mn-cs"/>
              </a:rPr>
              <a:t>. </a:t>
            </a:r>
            <a:r>
              <a:rPr kumimoji="0" lang="en-GB" sz="2000" b="0" i="0" u="sng" strike="noStrike" kern="1200" cap="none" spc="0" normalizeH="0" baseline="0" noProof="0" dirty="0" smtClean="0">
                <a:ln>
                  <a:noFill/>
                </a:ln>
                <a:solidFill>
                  <a:prstClr val="black"/>
                </a:solidFill>
                <a:effectLst/>
                <a:uLnTx/>
                <a:uFillTx/>
                <a:latin typeface="Calibri"/>
                <a:ea typeface="+mn-ea"/>
                <a:cs typeface="+mn-cs"/>
              </a:rPr>
              <a:t>As a result, the balance of trade will deteriorate and/or the exchange rate will fall</a:t>
            </a:r>
            <a:r>
              <a:rPr kumimoji="0" lang="en-GB" sz="2000" b="0" i="0" u="none" strike="noStrike" kern="1200" cap="none" spc="0" normalizeH="0" baseline="0" noProof="0" dirty="0" smtClean="0">
                <a:ln>
                  <a:noFill/>
                </a:ln>
                <a:solidFill>
                  <a:prstClr val="black"/>
                </a:solidFill>
                <a:effectLst/>
                <a:uLnTx/>
                <a:uFillTx/>
                <a:latin typeface="Calibri"/>
                <a:ea typeface="+mn-ea"/>
                <a:cs typeface="+mn-cs"/>
              </a:rPr>
              <a:t>. Both of these effects can cause problems. </a:t>
            </a:r>
            <a:endParaRPr kumimoji="0" lang="en-GB"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76467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428604"/>
            <a:ext cx="8143932" cy="600164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400" b="1" i="0" u="sng" strike="noStrike" kern="1200" cap="none" spc="0" normalizeH="0" baseline="0" noProof="0" dirty="0" smtClean="0">
                <a:ln>
                  <a:noFill/>
                </a:ln>
                <a:solidFill>
                  <a:prstClr val="black"/>
                </a:solidFill>
                <a:effectLst/>
                <a:uLnTx/>
                <a:uFillTx/>
                <a:latin typeface="Calibri"/>
                <a:ea typeface="+mn-ea"/>
                <a:cs typeface="+mn-cs"/>
              </a:rPr>
              <a:t>Extra employment of Resources.</a:t>
            </a:r>
            <a:r>
              <a:rPr kumimoji="0" lang="en-GB" sz="2400" b="1" i="0" u="none" strike="noStrike" kern="1200" cap="none" spc="0" normalizeH="0" baseline="0" noProof="0" dirty="0" smtClean="0">
                <a:ln>
                  <a:noFill/>
                </a:ln>
                <a:solidFill>
                  <a:prstClr val="black"/>
                </a:solidFill>
                <a:effectLst/>
                <a:uLnTx/>
                <a:uFillTx/>
                <a:latin typeface="Calibri"/>
                <a:ea typeface="+mn-ea"/>
                <a:cs typeface="+mn-cs"/>
              </a:rPr>
              <a:t>  </a:t>
            </a:r>
            <a:r>
              <a:rPr kumimoji="0" lang="en-GB" sz="2000" b="0" i="0" u="none" strike="noStrike" kern="1200" cap="none" spc="0" normalizeH="0" baseline="0" noProof="0" dirty="0" smtClean="0">
                <a:ln>
                  <a:noFill/>
                </a:ln>
                <a:solidFill>
                  <a:prstClr val="black"/>
                </a:solidFill>
                <a:effectLst/>
                <a:uLnTx/>
                <a:uFillTx/>
                <a:latin typeface="Calibri"/>
                <a:ea typeface="+mn-ea"/>
                <a:cs typeface="+mn-cs"/>
              </a:rPr>
              <a:t>Extra resources are likely to be used to cope with the effects of inflation. Accountants and other financial experts may have to be employed by companies to help them cope with the uncertainties caused by inflation. And to explore the exact causes of inflation and the causal effects.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1" i="0" u="sng" strike="noStrike" kern="1200" cap="none" spc="0" normalizeH="0" baseline="0" noProof="0" dirty="0" smtClean="0">
                <a:ln>
                  <a:noFill/>
                </a:ln>
                <a:solidFill>
                  <a:prstClr val="black"/>
                </a:solidFill>
                <a:effectLst/>
                <a:uLnTx/>
                <a:uFillTx/>
                <a:latin typeface="Calibri"/>
                <a:ea typeface="+mn-ea"/>
                <a:cs typeface="+mn-cs"/>
              </a:rPr>
              <a:t>Policies to tackle inflation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smtClean="0">
                <a:ln>
                  <a:noFill/>
                </a:ln>
                <a:solidFill>
                  <a:prstClr val="black"/>
                </a:solidFill>
                <a:effectLst/>
                <a:uLnTx/>
                <a:uFillTx/>
                <a:latin typeface="Calibri"/>
                <a:ea typeface="+mn-ea"/>
                <a:cs typeface="+mn-cs"/>
              </a:rPr>
              <a:t>We will be examining a number of different anti-inflationary policies in later chapters. These policies can be directed towards the control of either aggregate demand or aggregate supply, and hence are referred to as demand-side and supply-side policies respectively.</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smtClean="0">
                <a:ln>
                  <a:noFill/>
                </a:ln>
                <a:solidFill>
                  <a:prstClr val="black"/>
                </a:solidFill>
                <a:effectLst/>
                <a:uLnTx/>
                <a:uFillTx/>
                <a:latin typeface="Calibri"/>
                <a:ea typeface="+mn-ea"/>
                <a:cs typeface="+mn-cs"/>
              </a:rPr>
              <a:t>Demand-side policies </a:t>
            </a:r>
            <a:r>
              <a:rPr kumimoji="0" lang="en-GB" sz="2000" b="0" i="0" u="none" strike="noStrike" kern="1200" cap="none" spc="0" normalizeH="0" baseline="0" noProof="0" dirty="0" smtClean="0">
                <a:ln>
                  <a:noFill/>
                </a:ln>
                <a:solidFill>
                  <a:prstClr val="black"/>
                </a:solidFill>
                <a:effectLst/>
                <a:uLnTx/>
                <a:uFillTx/>
                <a:latin typeface="Calibri"/>
                <a:ea typeface="+mn-ea"/>
                <a:cs typeface="+mn-cs"/>
              </a:rPr>
              <a:t>: Policies designed to affect aggregate demand: Through fiscal policy and monetary policy.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smtClean="0">
                <a:ln>
                  <a:noFill/>
                </a:ln>
                <a:solidFill>
                  <a:prstClr val="black"/>
                </a:solidFill>
                <a:effectLst/>
                <a:uLnTx/>
                <a:uFillTx/>
                <a:latin typeface="Calibri"/>
                <a:ea typeface="+mn-ea"/>
                <a:cs typeface="+mn-cs"/>
              </a:rPr>
              <a:t>Supply-side policies</a:t>
            </a:r>
            <a:r>
              <a:rPr kumimoji="0" lang="en-GB" sz="2000" b="0" i="0" u="none" strike="noStrike" kern="1200" cap="none" spc="0" normalizeH="0" baseline="0" noProof="0" dirty="0" smtClean="0">
                <a:ln>
                  <a:noFill/>
                </a:ln>
                <a:solidFill>
                  <a:prstClr val="black"/>
                </a:solidFill>
                <a:effectLst/>
                <a:uLnTx/>
                <a:uFillTx/>
                <a:latin typeface="Calibri"/>
                <a:ea typeface="+mn-ea"/>
                <a:cs typeface="+mn-cs"/>
              </a:rPr>
              <a:t>: Policies designed to affect aggregate supply: policies to affect costs or productivity.</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0792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659487"/>
            <a:ext cx="8215370" cy="5632311"/>
          </a:xfrm>
          <a:prstGeom prst="rect">
            <a:avLst/>
          </a:prstGeom>
        </p:spPr>
        <p:txBody>
          <a:bodyPr wrap="square">
            <a:spAutoFit/>
          </a:bodyPr>
          <a:lstStyle/>
          <a:p>
            <a:pPr algn="just"/>
            <a:r>
              <a:rPr lang="en-GB" sz="2000" b="1" dirty="0" smtClean="0">
                <a:solidFill>
                  <a:srgbClr val="FF0000"/>
                </a:solidFill>
              </a:rPr>
              <a:t>Inflation denotes a rise in the general level of prices. The rate of inflation is the rate of change of  the general  price and is measured as </a:t>
            </a:r>
          </a:p>
          <a:p>
            <a:pPr algn="just"/>
            <a:r>
              <a:rPr lang="en-GB" sz="2000" b="1" dirty="0" smtClean="0">
                <a:solidFill>
                  <a:srgbClr val="FF0000"/>
                </a:solidFill>
              </a:rPr>
              <a:t> inflation rate (year t) = </a:t>
            </a:r>
          </a:p>
          <a:p>
            <a:pPr algn="just"/>
            <a:r>
              <a:rPr lang="en-GB" sz="2000" b="1" dirty="0" smtClean="0">
                <a:solidFill>
                  <a:srgbClr val="FF0000"/>
                </a:solidFill>
              </a:rPr>
              <a:t>[(price level  of </a:t>
            </a:r>
            <a:r>
              <a:rPr lang="en-GB" sz="2000" b="1" i="1" dirty="0" smtClean="0">
                <a:solidFill>
                  <a:srgbClr val="FF0000"/>
                </a:solidFill>
              </a:rPr>
              <a:t>year t</a:t>
            </a:r>
            <a:r>
              <a:rPr lang="en-GB" sz="2000" b="1" dirty="0" smtClean="0">
                <a:solidFill>
                  <a:srgbClr val="FF0000"/>
                </a:solidFill>
              </a:rPr>
              <a:t> – price level of </a:t>
            </a:r>
            <a:r>
              <a:rPr lang="en-GB" sz="2000" b="1" i="1" dirty="0" smtClean="0">
                <a:solidFill>
                  <a:srgbClr val="FF0000"/>
                </a:solidFill>
              </a:rPr>
              <a:t>year t-1</a:t>
            </a:r>
            <a:r>
              <a:rPr lang="en-GB" sz="2000" b="1" dirty="0" smtClean="0">
                <a:solidFill>
                  <a:srgbClr val="FF0000"/>
                </a:solidFill>
              </a:rPr>
              <a:t>)/price level of </a:t>
            </a:r>
            <a:r>
              <a:rPr lang="en-GB" sz="2000" b="1" i="1" dirty="0" smtClean="0">
                <a:solidFill>
                  <a:srgbClr val="FF0000"/>
                </a:solidFill>
              </a:rPr>
              <a:t>year t-1</a:t>
            </a:r>
            <a:r>
              <a:rPr lang="en-GB" sz="2000" b="1" dirty="0" smtClean="0">
                <a:solidFill>
                  <a:srgbClr val="FF0000"/>
                </a:solidFill>
              </a:rPr>
              <a:t>] X 100.</a:t>
            </a:r>
            <a:r>
              <a:rPr lang="en-GB" sz="2000" dirty="0" smtClean="0"/>
              <a:t> </a:t>
            </a:r>
          </a:p>
          <a:p>
            <a:pPr algn="just"/>
            <a:endParaRPr lang="en-GB" sz="2000" dirty="0" smtClean="0"/>
          </a:p>
          <a:p>
            <a:pPr algn="just"/>
            <a:r>
              <a:rPr lang="en-GB" sz="2000" dirty="0" smtClean="0"/>
              <a:t>Conceptually, </a:t>
            </a:r>
            <a:r>
              <a:rPr lang="en-GB" sz="2000" i="1" dirty="0" smtClean="0"/>
              <a:t>Price level </a:t>
            </a:r>
            <a:r>
              <a:rPr lang="en-GB" sz="2000" dirty="0" smtClean="0"/>
              <a:t>is the measured as the weighted  average of the goods and services in an economy. In practice, we measure the overall price level by constructing </a:t>
            </a:r>
            <a:r>
              <a:rPr lang="en-GB" sz="2000" i="1" dirty="0" smtClean="0"/>
              <a:t>price index</a:t>
            </a:r>
            <a:r>
              <a:rPr lang="en-GB" sz="2000" dirty="0" smtClean="0"/>
              <a:t>, which are the </a:t>
            </a:r>
            <a:r>
              <a:rPr lang="en-GB" sz="2000" b="1" i="1" dirty="0" smtClean="0"/>
              <a:t>averages </a:t>
            </a:r>
            <a:r>
              <a:rPr lang="en-GB" sz="2000" dirty="0" smtClean="0"/>
              <a:t>of consumer (or produce) prices. [Note that price index is based on AVERAGE prices.]</a:t>
            </a:r>
          </a:p>
          <a:p>
            <a:pPr algn="just"/>
            <a:endParaRPr lang="en-GB" sz="2000" dirty="0" smtClean="0"/>
          </a:p>
          <a:p>
            <a:pPr algn="just"/>
            <a:endParaRPr lang="en-GB" sz="2000" dirty="0" smtClean="0"/>
          </a:p>
          <a:p>
            <a:pPr algn="just"/>
            <a:r>
              <a:rPr lang="en-GB" sz="2000" b="1" dirty="0" smtClean="0"/>
              <a:t>Price Indexes</a:t>
            </a:r>
            <a:r>
              <a:rPr lang="en-GB" sz="2000" dirty="0" smtClean="0"/>
              <a:t> </a:t>
            </a:r>
            <a:endParaRPr lang="en-GB" sz="800" dirty="0" smtClean="0"/>
          </a:p>
          <a:p>
            <a:pPr algn="just"/>
            <a:r>
              <a:rPr lang="en-GB" sz="2000" dirty="0" smtClean="0"/>
              <a:t>When newspapers tell us ; inflation is rising’ they are really reporting the movement of a price index. A </a:t>
            </a:r>
            <a:r>
              <a:rPr lang="en-GB" sz="2000" b="1" dirty="0" smtClean="0"/>
              <a:t>price index  </a:t>
            </a:r>
            <a:r>
              <a:rPr lang="en-GB" sz="2000" dirty="0" smtClean="0"/>
              <a:t>is a measure of the general price level; more specifically, it is a weighted averages of the prices of </a:t>
            </a:r>
            <a:r>
              <a:rPr lang="en-GB" sz="2000" b="1" dirty="0" smtClean="0">
                <a:solidFill>
                  <a:srgbClr val="FF0000"/>
                </a:solidFill>
              </a:rPr>
              <a:t>a number of </a:t>
            </a:r>
            <a:r>
              <a:rPr lang="en-GB" sz="2000" dirty="0" smtClean="0"/>
              <a:t>goods and services. </a:t>
            </a:r>
          </a:p>
          <a:p>
            <a:pPr algn="just"/>
            <a:endParaRPr lang="en-GB" sz="2000" dirty="0" smtClean="0"/>
          </a:p>
          <a:p>
            <a:pPr algn="just"/>
            <a:endParaRPr lang="en-GB" sz="20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8215370" cy="409342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smtClean="0">
                <a:ln>
                  <a:noFill/>
                </a:ln>
                <a:solidFill>
                  <a:prstClr val="black"/>
                </a:solidFill>
                <a:effectLst/>
                <a:uLnTx/>
                <a:uFillTx/>
                <a:latin typeface="Calibri"/>
                <a:ea typeface="+mn-ea"/>
                <a:cs typeface="+mn-cs"/>
              </a:rPr>
              <a:t>Demand-side policies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smtClean="0">
                <a:ln>
                  <a:noFill/>
                </a:ln>
                <a:solidFill>
                  <a:prstClr val="black"/>
                </a:solidFill>
                <a:effectLst/>
                <a:uLnTx/>
                <a:uFillTx/>
                <a:latin typeface="Calibri"/>
                <a:ea typeface="+mn-ea"/>
                <a:cs typeface="+mn-cs"/>
              </a:rPr>
              <a:t>There are two types of demand-side policy: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1" i="0" u="sng" strike="noStrike" kern="1200" cap="none" spc="0" normalizeH="0" baseline="0" noProof="0" dirty="0" smtClean="0">
                <a:ln>
                  <a:noFill/>
                </a:ln>
                <a:solidFill>
                  <a:prstClr val="black"/>
                </a:solidFill>
                <a:effectLst/>
                <a:uLnTx/>
                <a:uFillTx/>
                <a:latin typeface="Calibri"/>
                <a:ea typeface="+mn-ea"/>
                <a:cs typeface="+mn-cs"/>
              </a:rPr>
              <a:t>Fiscal policy. </a:t>
            </a:r>
            <a:r>
              <a:rPr kumimoji="0" lang="en-GB" sz="2000" b="0" i="0" u="none" strike="noStrike" kern="1200" cap="none" spc="0" normalizeH="0" baseline="0" noProof="0" dirty="0" smtClean="0">
                <a:ln>
                  <a:noFill/>
                </a:ln>
                <a:solidFill>
                  <a:prstClr val="black"/>
                </a:solidFill>
                <a:effectLst/>
                <a:uLnTx/>
                <a:uFillTx/>
                <a:latin typeface="Calibri"/>
                <a:ea typeface="+mn-ea"/>
                <a:cs typeface="+mn-cs"/>
              </a:rPr>
              <a:t>Fiscal policy involves altering the level of government expenditure and/or rates of tax. Aggregate demand can be reduced by cutting government expenditure (one of the four elements in aggregate demand) or by raising taxes and hence reducing consumer expenditure. These are both examples of </a:t>
            </a:r>
            <a:r>
              <a:rPr kumimoji="0" lang="en-GB" sz="2000" b="0" i="0" u="none" strike="noStrike" kern="1200" cap="none" spc="0" normalizeH="0" baseline="0" noProof="0" dirty="0" err="1" smtClean="0">
                <a:ln>
                  <a:noFill/>
                </a:ln>
                <a:solidFill>
                  <a:prstClr val="black"/>
                </a:solidFill>
                <a:effectLst/>
                <a:uLnTx/>
                <a:uFillTx/>
                <a:latin typeface="Calibri"/>
                <a:ea typeface="+mn-ea"/>
                <a:cs typeface="+mn-cs"/>
              </a:rPr>
              <a:t>contractionary</a:t>
            </a:r>
            <a:r>
              <a:rPr kumimoji="0" lang="en-GB" sz="2000" b="0" i="0" u="none" strike="noStrike" kern="1200" cap="none" spc="0" normalizeH="0" baseline="0" noProof="0" dirty="0" smtClean="0">
                <a:ln>
                  <a:noFill/>
                </a:ln>
                <a:solidFill>
                  <a:prstClr val="black"/>
                </a:solidFill>
                <a:effectLst/>
                <a:uLnTx/>
                <a:uFillTx/>
                <a:latin typeface="Calibri"/>
                <a:ea typeface="+mn-ea"/>
                <a:cs typeface="+mn-cs"/>
              </a:rPr>
              <a:t> (or deflationary) fiscal policy.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smtClean="0">
                <a:ln>
                  <a:noFill/>
                </a:ln>
                <a:solidFill>
                  <a:prstClr val="black"/>
                </a:solidFill>
                <a:effectLst/>
                <a:uLnTx/>
                <a:uFillTx/>
                <a:latin typeface="Calibri"/>
                <a:ea typeface="+mn-ea"/>
                <a:cs typeface="+mn-cs"/>
              </a:rPr>
              <a:t>(Fiscal policy could also be used to boost aggregate demand if there were a problem of demand-deficient unemployment. In this case, the government would raise government expenditure and/or cut taxes. This is called expansionary (or reflationary) fiscal policy.)</a:t>
            </a:r>
          </a:p>
        </p:txBody>
      </p:sp>
    </p:spTree>
    <p:extLst>
      <p:ext uri="{BB962C8B-B14F-4D97-AF65-F5344CB8AC3E}">
        <p14:creationId xmlns:p14="http://schemas.microsoft.com/office/powerpoint/2010/main" val="484973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00042"/>
            <a:ext cx="8143932" cy="560153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1" i="0" u="sng" strike="noStrike" kern="1200" cap="none" spc="0" normalizeH="0" baseline="0" noProof="0" dirty="0" smtClean="0">
                <a:ln>
                  <a:noFill/>
                </a:ln>
                <a:solidFill>
                  <a:prstClr val="black"/>
                </a:solidFill>
                <a:effectLst/>
                <a:uLnTx/>
                <a:uFillTx/>
                <a:latin typeface="Calibri"/>
                <a:ea typeface="+mn-ea"/>
                <a:cs typeface="+mn-cs"/>
              </a:rPr>
              <a:t>Monetary policy. </a:t>
            </a:r>
            <a:r>
              <a:rPr kumimoji="0" lang="en-GB" sz="2000" b="0" i="0" u="none" strike="noStrike" kern="1200" cap="none" spc="0" normalizeH="0" baseline="0" noProof="0" dirty="0" smtClean="0">
                <a:ln>
                  <a:noFill/>
                </a:ln>
                <a:solidFill>
                  <a:prstClr val="black"/>
                </a:solidFill>
                <a:effectLst/>
                <a:uLnTx/>
                <a:uFillTx/>
                <a:latin typeface="Calibri"/>
                <a:ea typeface="+mn-ea"/>
                <a:cs typeface="+mn-cs"/>
              </a:rPr>
              <a:t>Monetary policy involves altering the supply of money in the economy or manipulating the rate of interest. The central bank can reduce aggregate demand (a </a:t>
            </a:r>
            <a:r>
              <a:rPr kumimoji="0" lang="en-GB" sz="2000" b="0" i="0" u="none" strike="noStrike" kern="1200" cap="none" spc="0" normalizeH="0" baseline="0" noProof="0" dirty="0" err="1" smtClean="0">
                <a:ln>
                  <a:noFill/>
                </a:ln>
                <a:solidFill>
                  <a:prstClr val="black"/>
                </a:solidFill>
                <a:effectLst/>
                <a:uLnTx/>
                <a:uFillTx/>
                <a:latin typeface="Calibri"/>
                <a:ea typeface="+mn-ea"/>
                <a:cs typeface="+mn-cs"/>
              </a:rPr>
              <a:t>contractionary</a:t>
            </a:r>
            <a:r>
              <a:rPr kumimoji="0" lang="en-GB" sz="2000" b="0" i="0" u="none" strike="noStrike" kern="1200" cap="none" spc="0" normalizeH="0" baseline="0" noProof="0" dirty="0" smtClean="0">
                <a:ln>
                  <a:noFill/>
                </a:ln>
                <a:solidFill>
                  <a:prstClr val="black"/>
                </a:solidFill>
                <a:effectLst/>
                <a:uLnTx/>
                <a:uFillTx/>
                <a:latin typeface="Calibri"/>
                <a:ea typeface="+mn-ea"/>
                <a:cs typeface="+mn-cs"/>
              </a:rPr>
              <a:t> monetary policy) by putting up interest rates and thus making borrowing more expensive, or by acting to reduce the supply of money available through the banking system. If people borrow less, they will spend less.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1" i="0" u="sng" strike="noStrike" kern="1200" cap="none" spc="0" normalizeH="0" baseline="0" noProof="0" dirty="0" smtClean="0">
                <a:ln>
                  <a:noFill/>
                </a:ln>
                <a:solidFill>
                  <a:prstClr val="black"/>
                </a:solidFill>
                <a:effectLst/>
                <a:uLnTx/>
                <a:uFillTx/>
                <a:latin typeface="Calibri"/>
                <a:ea typeface="+mn-ea"/>
                <a:cs typeface="+mn-cs"/>
              </a:rPr>
              <a:t>Supply-side policies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smtClean="0">
                <a:ln>
                  <a:noFill/>
                </a:ln>
                <a:solidFill>
                  <a:prstClr val="black"/>
                </a:solidFill>
                <a:effectLst/>
                <a:uLnTx/>
                <a:uFillTx/>
                <a:latin typeface="Calibri"/>
                <a:ea typeface="+mn-ea"/>
                <a:cs typeface="+mn-cs"/>
              </a:rPr>
              <a:t>The aim here is to reduce the rate of increase in costs. This will help reduce leftward (upward) shifts in the aggregate supply curve. This can be done either (1) by </a:t>
            </a:r>
            <a:r>
              <a:rPr kumimoji="0" lang="en-GB" sz="2000" b="1" i="0" u="none" strike="noStrike" kern="1200" cap="none" spc="0" normalizeH="0" baseline="0" noProof="0" dirty="0" smtClean="0">
                <a:ln>
                  <a:noFill/>
                </a:ln>
                <a:solidFill>
                  <a:prstClr val="black"/>
                </a:solidFill>
                <a:effectLst/>
                <a:uLnTx/>
                <a:uFillTx/>
                <a:latin typeface="Calibri"/>
                <a:ea typeface="+mn-ea"/>
                <a:cs typeface="+mn-cs"/>
              </a:rPr>
              <a:t>restraining monopoly influences on prices </a:t>
            </a:r>
            <a:r>
              <a:rPr kumimoji="0" lang="en-GB" sz="2000" b="0" i="0" u="none" strike="noStrike" kern="1200" cap="none" spc="0" normalizeH="0" baseline="0" noProof="0" dirty="0" smtClean="0">
                <a:ln>
                  <a:noFill/>
                </a:ln>
                <a:solidFill>
                  <a:prstClr val="black"/>
                </a:solidFill>
                <a:effectLst/>
                <a:uLnTx/>
                <a:uFillTx/>
                <a:latin typeface="Calibri"/>
                <a:ea typeface="+mn-ea"/>
                <a:cs typeface="+mn-cs"/>
              </a:rPr>
              <a:t>and incomes (e.g. by policies to restrict the activities of trade unions, or policies to restrict mergers and takeovers), or (2) by designing policies to </a:t>
            </a:r>
            <a:r>
              <a:rPr kumimoji="0" lang="en-GB" sz="2000" b="1" i="0" u="none" strike="noStrike" kern="1200" cap="none" spc="0" normalizeH="0" baseline="0" noProof="0" dirty="0" smtClean="0">
                <a:ln>
                  <a:noFill/>
                </a:ln>
                <a:solidFill>
                  <a:prstClr val="black"/>
                </a:solidFill>
                <a:effectLst/>
                <a:uLnTx/>
                <a:uFillTx/>
                <a:latin typeface="Calibri"/>
                <a:ea typeface="+mn-ea"/>
                <a:cs typeface="+mn-cs"/>
              </a:rPr>
              <a:t>increase productivity </a:t>
            </a:r>
            <a:r>
              <a:rPr kumimoji="0" lang="en-GB" sz="2000" b="0" i="0" u="none" strike="noStrike" kern="1200" cap="none" spc="0" normalizeH="0" baseline="0" noProof="0" dirty="0" smtClean="0">
                <a:ln>
                  <a:noFill/>
                </a:ln>
                <a:solidFill>
                  <a:prstClr val="black"/>
                </a:solidFill>
                <a:effectLst/>
                <a:uLnTx/>
                <a:uFillTx/>
                <a:latin typeface="Calibri"/>
                <a:ea typeface="+mn-ea"/>
                <a:cs typeface="+mn-cs"/>
              </a:rPr>
              <a:t>(e.g. giving various tax incentives, encouraging various types of research and development, giving grants to firms to invest in up-to-date equipment or in the training of labour).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96702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692696"/>
            <a:ext cx="7920880" cy="2246769"/>
          </a:xfrm>
          <a:prstGeom prst="rect">
            <a:avLst/>
          </a:prstGeom>
        </p:spPr>
        <p:txBody>
          <a:bodyPr wrap="square">
            <a:spAutoFit/>
          </a:bodyPr>
          <a:lstStyle/>
          <a:p>
            <a:endParaRPr lang="en-US" sz="2000" dirty="0" smtClean="0"/>
          </a:p>
          <a:p>
            <a:pPr algn="just"/>
            <a:r>
              <a:rPr lang="en-GB" sz="2000" dirty="0"/>
              <a:t>“A </a:t>
            </a:r>
            <a:r>
              <a:rPr lang="en-GB" sz="2000" b="1" dirty="0"/>
              <a:t>price index </a:t>
            </a:r>
            <a:r>
              <a:rPr lang="en-GB" sz="2000" dirty="0"/>
              <a:t>is a measure of the </a:t>
            </a:r>
            <a:r>
              <a:rPr lang="en-GB" sz="2000" b="1" dirty="0">
                <a:solidFill>
                  <a:srgbClr val="FF0000"/>
                </a:solidFill>
              </a:rPr>
              <a:t>average level of prices</a:t>
            </a:r>
            <a:r>
              <a:rPr lang="en-GB" sz="2000" dirty="0"/>
              <a:t>. Inflation denotes </a:t>
            </a:r>
            <a:r>
              <a:rPr lang="en-GB" sz="2000" b="1" dirty="0"/>
              <a:t>a rise in the general level of prices</a:t>
            </a:r>
            <a:r>
              <a:rPr lang="en-GB" sz="2000" dirty="0"/>
              <a:t>. </a:t>
            </a:r>
            <a:r>
              <a:rPr lang="en-GB" sz="2000" b="1" u="sng" dirty="0">
                <a:solidFill>
                  <a:srgbClr val="FF0000"/>
                </a:solidFill>
              </a:rPr>
              <a:t>The rate of inflation is the rate of change of the general price level</a:t>
            </a:r>
            <a:r>
              <a:rPr lang="en-GB" sz="2000" dirty="0"/>
              <a:t> and is measured as follows:</a:t>
            </a:r>
          </a:p>
          <a:p>
            <a:endParaRPr lang="en-US" sz="2000" dirty="0" smtClean="0"/>
          </a:p>
          <a:p>
            <a:endParaRPr lang="en-US" sz="2000" dirty="0"/>
          </a:p>
          <a:p>
            <a:endParaRPr lang="en-US" sz="2000" dirty="0"/>
          </a:p>
        </p:txBody>
      </p:sp>
      <p:pic>
        <p:nvPicPr>
          <p:cNvPr id="3" name="Picture 2"/>
          <p:cNvPicPr>
            <a:picLocks noChangeAspect="1" noChangeArrowheads="1"/>
          </p:cNvPicPr>
          <p:nvPr/>
        </p:nvPicPr>
        <p:blipFill>
          <a:blip r:embed="rId2"/>
          <a:srcRect/>
          <a:stretch>
            <a:fillRect/>
          </a:stretch>
        </p:blipFill>
        <p:spPr bwMode="auto">
          <a:xfrm>
            <a:off x="1187624" y="3861048"/>
            <a:ext cx="6552728" cy="1862518"/>
          </a:xfrm>
          <a:prstGeom prst="rect">
            <a:avLst/>
          </a:prstGeom>
          <a:noFill/>
          <a:ln w="9525">
            <a:noFill/>
            <a:miter lim="800000"/>
            <a:headEnd/>
            <a:tailEnd/>
          </a:ln>
          <a:effectLst/>
        </p:spPr>
      </p:pic>
    </p:spTree>
    <p:extLst>
      <p:ext uri="{BB962C8B-B14F-4D97-AF65-F5344CB8AC3E}">
        <p14:creationId xmlns:p14="http://schemas.microsoft.com/office/powerpoint/2010/main" val="3917136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928670"/>
            <a:ext cx="8429684" cy="3416320"/>
          </a:xfrm>
          <a:prstGeom prst="rect">
            <a:avLst/>
          </a:prstGeom>
          <a:noFill/>
        </p:spPr>
        <p:txBody>
          <a:bodyPr wrap="square" rtlCol="0">
            <a:spAutoFit/>
          </a:bodyPr>
          <a:lstStyle/>
          <a:p>
            <a:pPr algn="just"/>
            <a:r>
              <a:rPr lang="en-GB" b="1" dirty="0" smtClean="0"/>
              <a:t>The Consumer and Producer Price Indexes </a:t>
            </a:r>
            <a:endParaRPr lang="en-GB" sz="800" b="1" dirty="0" smtClean="0"/>
          </a:p>
          <a:p>
            <a:pPr algn="just"/>
            <a:r>
              <a:rPr lang="en-GB" b="1" dirty="0" smtClean="0"/>
              <a:t>The  consumer price index (CPI)  measures the cost of buying a fixed basket of goods  and services representative of the purchases of urban consumers. </a:t>
            </a:r>
            <a:r>
              <a:rPr lang="en-GB" dirty="0" smtClean="0"/>
              <a:t>The CPI differs in three main ways from the GDP deflator. </a:t>
            </a:r>
            <a:r>
              <a:rPr lang="en-GB" b="1" dirty="0" smtClean="0"/>
              <a:t>First,</a:t>
            </a:r>
            <a:r>
              <a:rPr lang="en-GB" dirty="0" smtClean="0"/>
              <a:t> the deflator measures the prices of a much wider group of goods than the CPI does. </a:t>
            </a:r>
            <a:r>
              <a:rPr lang="en-GB" b="1" dirty="0" smtClean="0"/>
              <a:t>Second,</a:t>
            </a:r>
            <a:r>
              <a:rPr lang="en-GB" dirty="0" smtClean="0"/>
              <a:t> the CPI measures the cost of a given basket of goods, which is the same from year to year. The basket of goods included in the GDP deflator, however, differs from year to year, depending on what is produced in the economy in each year. When corn crops are large, corn receives a relatively large weight in the computation of the GDP deflator. By contrast, the CPI measures the cost of a fixed basket of goods that does not vary over time. </a:t>
            </a:r>
            <a:r>
              <a:rPr lang="en-GB" b="1" dirty="0" smtClean="0"/>
              <a:t>Third,</a:t>
            </a:r>
            <a:r>
              <a:rPr lang="en-GB" dirty="0" smtClean="0"/>
              <a:t> </a:t>
            </a:r>
            <a:r>
              <a:rPr lang="en-GB" i="1" dirty="0" smtClean="0"/>
              <a:t>the CPI directly includes prices of imports,</a:t>
            </a:r>
            <a:r>
              <a:rPr lang="en-GB" dirty="0" smtClean="0"/>
              <a:t> </a:t>
            </a:r>
            <a:r>
              <a:rPr lang="en-GB" b="1" dirty="0" smtClean="0"/>
              <a:t>whereas the deflator includes only prices of goods produced in the a country (United States, </a:t>
            </a:r>
            <a:r>
              <a:rPr lang="en-GB" b="1" dirty="0" err="1" smtClean="0"/>
              <a:t>B’desh</a:t>
            </a:r>
            <a:r>
              <a:rPr lang="en-GB" b="1" dirty="0" smtClean="0"/>
              <a:t> etc).</a:t>
            </a:r>
            <a:endParaRPr lang="en-GB"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5548" y="706900"/>
            <a:ext cx="8772904" cy="5444200"/>
          </a:xfrm>
          <a:prstGeom prst="rect">
            <a:avLst/>
          </a:prstGeom>
        </p:spPr>
      </p:pic>
    </p:spTree>
    <p:extLst>
      <p:ext uri="{BB962C8B-B14F-4D97-AF65-F5344CB8AC3E}">
        <p14:creationId xmlns:p14="http://schemas.microsoft.com/office/powerpoint/2010/main" val="1153862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7544" y="350658"/>
            <a:ext cx="7992888" cy="6507342"/>
          </a:xfrm>
          <a:prstGeom prst="rect">
            <a:avLst/>
          </a:prstGeom>
        </p:spPr>
      </p:pic>
    </p:spTree>
    <p:extLst>
      <p:ext uri="{BB962C8B-B14F-4D97-AF65-F5344CB8AC3E}">
        <p14:creationId xmlns:p14="http://schemas.microsoft.com/office/powerpoint/2010/main" val="2411739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8001056" cy="4401205"/>
          </a:xfrm>
          <a:prstGeom prst="rect">
            <a:avLst/>
          </a:prstGeom>
          <a:noFill/>
        </p:spPr>
        <p:txBody>
          <a:bodyPr wrap="square" rtlCol="0">
            <a:spAutoFit/>
          </a:bodyPr>
          <a:lstStyle/>
          <a:p>
            <a:pPr algn="just"/>
            <a:r>
              <a:rPr lang="en-US" sz="2000" dirty="0" smtClean="0"/>
              <a:t> </a:t>
            </a:r>
            <a:r>
              <a:rPr lang="en-US" sz="2000" dirty="0"/>
              <a:t>INFLATION AND PRICE INDEXES </a:t>
            </a:r>
            <a:endParaRPr lang="en-US" sz="800" dirty="0" smtClean="0"/>
          </a:p>
          <a:p>
            <a:pPr algn="just"/>
            <a:endParaRPr lang="en-US" sz="2000" dirty="0"/>
          </a:p>
          <a:p>
            <a:pPr algn="just"/>
            <a:r>
              <a:rPr lang="en-US" sz="2000" dirty="0" smtClean="0"/>
              <a:t> </a:t>
            </a:r>
            <a:r>
              <a:rPr lang="en-GB" sz="2000" b="1" dirty="0" smtClean="0"/>
              <a:t>Nominal GDP </a:t>
            </a:r>
            <a:r>
              <a:rPr lang="en-GB" sz="2000" b="1" i="1" dirty="0" smtClean="0"/>
              <a:t>measures the value of output in a given period in the prices of that period, or, as it is sometimes put, in current dollars</a:t>
            </a:r>
            <a:r>
              <a:rPr lang="en-GB" sz="2000" i="1" dirty="0" smtClean="0"/>
              <a:t>.</a:t>
            </a:r>
            <a:r>
              <a:rPr lang="en-GB" sz="2000" i="1" dirty="0"/>
              <a:t> </a:t>
            </a:r>
            <a:r>
              <a:rPr lang="en-GB" sz="2000" dirty="0" smtClean="0"/>
              <a:t>Thus, 2010 nominal GDP measures the value of the goods produced in 2010 at the market prices prevailing in 2010, and 1929 nominal GDP measures the value of goods produced in 1929 at the market prices that prevailed in 1929. </a:t>
            </a:r>
            <a:r>
              <a:rPr lang="en-GB" sz="2000" i="1" dirty="0" smtClean="0"/>
              <a:t>Nominal GDP changes from year to year for two reasons</a:t>
            </a:r>
            <a:r>
              <a:rPr lang="en-GB" sz="2000" dirty="0" smtClean="0"/>
              <a:t>. </a:t>
            </a:r>
            <a:r>
              <a:rPr lang="en-GB" sz="2000" b="1" dirty="0" smtClean="0"/>
              <a:t>First</a:t>
            </a:r>
            <a:r>
              <a:rPr lang="en-GB" sz="2000" dirty="0" smtClean="0"/>
              <a:t>, the physical output of goods changes, and, </a:t>
            </a:r>
            <a:r>
              <a:rPr lang="en-GB" sz="2000" b="1" dirty="0" smtClean="0"/>
              <a:t>second</a:t>
            </a:r>
            <a:r>
              <a:rPr lang="en-GB" sz="2000" dirty="0" smtClean="0"/>
              <a:t>, market prices change. Changes in nominal GDP that result from price changes do not tell us anything about the performance of the economy in producing goods and services. That is why we use real rather than nominal GDP as the basic measure for comparing output in different years. </a:t>
            </a:r>
            <a:endParaRPr lang="en-GB" sz="2000" dirty="0"/>
          </a:p>
          <a:p>
            <a:pPr algn="just"/>
            <a:endParaRPr lang="en-GB"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428596" y="3143248"/>
            <a:ext cx="8284162" cy="2500330"/>
          </a:xfrm>
          <a:prstGeom prst="rect">
            <a:avLst/>
          </a:prstGeom>
          <a:noFill/>
          <a:ln w="9525">
            <a:noFill/>
            <a:miter lim="800000"/>
            <a:headEnd/>
            <a:tailEnd/>
          </a:ln>
          <a:effectLst/>
        </p:spPr>
      </p:pic>
      <p:sp>
        <p:nvSpPr>
          <p:cNvPr id="3" name="TextBox 2"/>
          <p:cNvSpPr txBox="1"/>
          <p:nvPr/>
        </p:nvSpPr>
        <p:spPr>
          <a:xfrm>
            <a:off x="428596" y="500042"/>
            <a:ext cx="8001056" cy="2308324"/>
          </a:xfrm>
          <a:prstGeom prst="rect">
            <a:avLst/>
          </a:prstGeom>
          <a:noFill/>
        </p:spPr>
        <p:txBody>
          <a:bodyPr wrap="square" rtlCol="0">
            <a:spAutoFit/>
          </a:bodyPr>
          <a:lstStyle/>
          <a:p>
            <a:pPr algn="just"/>
            <a:r>
              <a:rPr lang="en-US" b="1" dirty="0" smtClean="0"/>
              <a:t>Real GDP  measures changes in physical output in the economy between different time periods by valuing all goods produced in the two periods at the same prices, or in constant  dollars.</a:t>
            </a:r>
            <a:r>
              <a:rPr lang="en-US" dirty="0" smtClean="0"/>
              <a:t> Real GDP is now measured in the national income accounts at the prices of 2005. Measuring inflation would be straightforward if prices of all goods grew proportionately. However, when the price of one good grows faster than the price of another, consumers shift purchases away from the now relatively more expensive good toward the less expensive one. The use of chain-weighted indexes helps correct for changes in the market basket.</a:t>
            </a:r>
            <a:endParaRPr lang="en-GB" dirty="0"/>
          </a:p>
        </p:txBody>
      </p:sp>
      <p:sp>
        <p:nvSpPr>
          <p:cNvPr id="4" name="TextBox 3"/>
          <p:cNvSpPr txBox="1"/>
          <p:nvPr/>
        </p:nvSpPr>
        <p:spPr>
          <a:xfrm>
            <a:off x="571472" y="5929330"/>
            <a:ext cx="8286808" cy="646331"/>
          </a:xfrm>
          <a:prstGeom prst="rect">
            <a:avLst/>
          </a:prstGeom>
          <a:noFill/>
        </p:spPr>
        <p:txBody>
          <a:bodyPr wrap="square" rtlCol="0">
            <a:spAutoFit/>
          </a:bodyPr>
          <a:lstStyle/>
          <a:p>
            <a:pPr algn="just"/>
            <a:r>
              <a:rPr lang="en-GB" dirty="0" smtClean="0"/>
              <a:t>In Table 2-3 we present a simple example that illustrates the calculation of nominal </a:t>
            </a:r>
          </a:p>
          <a:p>
            <a:pPr algn="just"/>
            <a:r>
              <a:rPr lang="en-GB" dirty="0" smtClean="0"/>
              <a:t>and real GDP</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20688"/>
            <a:ext cx="7747224" cy="5909310"/>
          </a:xfrm>
          <a:prstGeom prst="rect">
            <a:avLst/>
          </a:prstGeom>
          <a:noFill/>
        </p:spPr>
        <p:txBody>
          <a:bodyPr wrap="square" rtlCol="0">
            <a:spAutoFit/>
          </a:bodyPr>
          <a:lstStyle/>
          <a:p>
            <a:pPr algn="just"/>
            <a:r>
              <a:rPr lang="en-GB" b="1" dirty="0" smtClean="0"/>
              <a:t>The difference between CPI and GDP deflator.</a:t>
            </a:r>
            <a:endParaRPr lang="en-GB" dirty="0" smtClean="0"/>
          </a:p>
          <a:p>
            <a:pPr algn="just"/>
            <a:endParaRPr lang="en-GB" dirty="0" smtClean="0"/>
          </a:p>
          <a:p>
            <a:pPr algn="just"/>
            <a:r>
              <a:rPr lang="en-GB" dirty="0" smtClean="0"/>
              <a:t>The first difference is that the GDP deflator measures the prices of all goods and services produced, whereas the CPI or RPI measures the prices of only the goods and services bought by consumers. Thus, an increase in the price of goods bought by firms or the government will show up in the GDP deflator but not in the CPI or RPI. </a:t>
            </a:r>
          </a:p>
          <a:p>
            <a:pPr algn="just"/>
            <a:endParaRPr lang="en-GB" dirty="0" smtClean="0"/>
          </a:p>
          <a:p>
            <a:pPr algn="just"/>
            <a:r>
              <a:rPr lang="en-GB" dirty="0" smtClean="0"/>
              <a:t>The second difference is that the GDP deflator includes only those goods produced domestically. Imported goods are not part of GDP and do not show up in the GDP deflator. For example, an increase in the price of Toyota made in Japan and sold in the U.K. affects the CPI or RPI, because the Toyota is bought by consumers in the U.K., but it does not affect the GDP deflator. </a:t>
            </a:r>
          </a:p>
          <a:p>
            <a:pPr algn="just"/>
            <a:endParaRPr lang="en-GB" dirty="0" smtClean="0"/>
          </a:p>
          <a:p>
            <a:pPr algn="just"/>
            <a:r>
              <a:rPr lang="en-US" dirty="0" smtClean="0"/>
              <a:t>The third difference concerns how the two measures aggregate the many prices in the economy. The CPI or RPI assigns fixed weights to the prices of different goods, whereas the GDP deflator assigns changing weights. In other words, the CPI or RPI is computed using a fixed basket of goods, whereas the GDP deflator allows the basket of goods to change over time as the composition of GDP changes.</a:t>
            </a:r>
          </a:p>
          <a:p>
            <a:pPr algn="just"/>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6A05F7F371E7478E35F3BAE7F8B149" ma:contentTypeVersion="3" ma:contentTypeDescription="Create a new document." ma:contentTypeScope="" ma:versionID="b89c1638200eb0f25f6afffaed43499e">
  <xsd:schema xmlns:xsd="http://www.w3.org/2001/XMLSchema" xmlns:xs="http://www.w3.org/2001/XMLSchema" xmlns:p="http://schemas.microsoft.com/office/2006/metadata/properties" xmlns:ns2="62a1fb83-8b9d-4488-bcc9-99a20ad2df8c" targetNamespace="http://schemas.microsoft.com/office/2006/metadata/properties" ma:root="true" ma:fieldsID="81f15f4c7893e597e6fa9c4b0c648bc1" ns2:_="">
    <xsd:import namespace="62a1fb83-8b9d-4488-bcc9-99a20ad2df8c"/>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a1fb83-8b9d-4488-bcc9-99a20ad2df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902621-9D99-4105-914A-9947EE946076}"/>
</file>

<file path=customXml/itemProps2.xml><?xml version="1.0" encoding="utf-8"?>
<ds:datastoreItem xmlns:ds="http://schemas.openxmlformats.org/officeDocument/2006/customXml" ds:itemID="{DB376B0B-459E-4B13-9072-5EFDE3C1D9C0}"/>
</file>

<file path=customXml/itemProps3.xml><?xml version="1.0" encoding="utf-8"?>
<ds:datastoreItem xmlns:ds="http://schemas.openxmlformats.org/officeDocument/2006/customXml" ds:itemID="{F047F5A4-14AA-4602-A3AE-D447563C063A}"/>
</file>

<file path=docProps/app.xml><?xml version="1.0" encoding="utf-8"?>
<Properties xmlns="http://schemas.openxmlformats.org/officeDocument/2006/extended-properties" xmlns:vt="http://schemas.openxmlformats.org/officeDocument/2006/docPropsVTypes">
  <TotalTime>1766</TotalTime>
  <Words>2817</Words>
  <Application>Microsoft Office PowerPoint</Application>
  <PresentationFormat>On-screen Show (4:3)</PresentationFormat>
  <Paragraphs>80</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Inflation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inflation</dc:title>
  <dc:creator>Abdur Rouf</dc:creator>
  <cp:lastModifiedBy>ASUS</cp:lastModifiedBy>
  <cp:revision>188</cp:revision>
  <dcterms:created xsi:type="dcterms:W3CDTF">2019-01-06T12:38:34Z</dcterms:created>
  <dcterms:modified xsi:type="dcterms:W3CDTF">2023-09-11T10:52:30Z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0x0101001E6A05F7F371E7478E35F3BAE7F8B149</vt:lpwstr>
  </property>
</Properties>
</file>