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646" r:id="rId3"/>
    <p:sldId id="735" r:id="rId4"/>
    <p:sldId id="736" r:id="rId5"/>
    <p:sldId id="734" r:id="rId6"/>
    <p:sldId id="723" r:id="rId7"/>
    <p:sldId id="721" r:id="rId8"/>
    <p:sldId id="725" r:id="rId9"/>
    <p:sldId id="715" r:id="rId10"/>
    <p:sldId id="722" r:id="rId11"/>
    <p:sldId id="737" r:id="rId12"/>
    <p:sldId id="719" r:id="rId13"/>
    <p:sldId id="759" r:id="rId14"/>
    <p:sldId id="700" r:id="rId15"/>
    <p:sldId id="726" r:id="rId16"/>
    <p:sldId id="758" r:id="rId17"/>
    <p:sldId id="760" r:id="rId18"/>
    <p:sldId id="761" r:id="rId19"/>
    <p:sldId id="762" r:id="rId20"/>
    <p:sldId id="763" r:id="rId21"/>
    <p:sldId id="764" r:id="rId22"/>
    <p:sldId id="765" r:id="rId23"/>
    <p:sldId id="766" r:id="rId24"/>
    <p:sldId id="727" r:id="rId25"/>
    <p:sldId id="728" r:id="rId26"/>
    <p:sldId id="738" r:id="rId27"/>
    <p:sldId id="749" r:id="rId28"/>
    <p:sldId id="750" r:id="rId29"/>
    <p:sldId id="751" r:id="rId30"/>
    <p:sldId id="739" r:id="rId31"/>
    <p:sldId id="740" r:id="rId32"/>
    <p:sldId id="742" r:id="rId33"/>
    <p:sldId id="741" r:id="rId34"/>
    <p:sldId id="743" r:id="rId35"/>
    <p:sldId id="753" r:id="rId36"/>
    <p:sldId id="754" r:id="rId37"/>
    <p:sldId id="755" r:id="rId38"/>
    <p:sldId id="756" r:id="rId39"/>
    <p:sldId id="757" r:id="rId40"/>
    <p:sldId id="744" r:id="rId41"/>
    <p:sldId id="745" r:id="rId42"/>
    <p:sldId id="747" r:id="rId43"/>
    <p:sldId id="746" r:id="rId44"/>
    <p:sldId id="748" r:id="rId45"/>
    <p:sldId id="701" r:id="rId46"/>
    <p:sldId id="704" r:id="rId47"/>
    <p:sldId id="729" r:id="rId48"/>
    <p:sldId id="710" r:id="rId49"/>
    <p:sldId id="702" r:id="rId50"/>
    <p:sldId id="731" r:id="rId51"/>
    <p:sldId id="732" r:id="rId52"/>
    <p:sldId id="733" r:id="rId53"/>
    <p:sldId id="7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28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2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EDB0EA-EFBD-4850-B9A8-6BE3898116A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1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0748"/>
            <a:ext cx="4591754" cy="365654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57671" y="5264623"/>
            <a:ext cx="7086737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500" b="1" dirty="0" smtClean="0">
                <a:latin typeface="Book Antiqua" pitchFamily="18" charset="0"/>
              </a:rPr>
              <a:t> to </a:t>
            </a:r>
            <a:r>
              <a:rPr lang="en-US" sz="2500" b="1" dirty="0" smtClean="0">
                <a:solidFill>
                  <a:srgbClr val="000099"/>
                </a:solidFill>
                <a:latin typeface="Book Antiqua" pitchFamily="18" charset="0"/>
              </a:rPr>
              <a:t>confuse</a:t>
            </a:r>
            <a:r>
              <a:rPr lang="en-US" sz="2500" b="1" dirty="0" smtClean="0">
                <a:latin typeface="Book Antiqua" pitchFamily="18" charset="0"/>
              </a:rPr>
              <a:t> with dictionary edit distance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Structural Homology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:\courses\bioinformatics-UG\structural-hom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88740"/>
            <a:ext cx="8128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8001" y="5589240"/>
            <a:ext cx="8384480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solidFill>
                  <a:srgbClr val="0000CC"/>
                </a:solidFill>
                <a:latin typeface="Book Antiqua" pitchFamily="18" charset="0"/>
              </a:rPr>
              <a:t>Three</a:t>
            </a:r>
            <a:r>
              <a:rPr lang="en-US" sz="2500" b="1" dirty="0" smtClean="0">
                <a:latin typeface="Book Antiqua" pitchFamily="18" charset="0"/>
              </a:rPr>
              <a:t> dimensional </a:t>
            </a:r>
            <a:r>
              <a:rPr lang="en-US" sz="2500" b="1" dirty="0" smtClean="0">
                <a:solidFill>
                  <a:srgbClr val="0000CC"/>
                </a:solidFill>
                <a:latin typeface="Book Antiqua" pitchFamily="18" charset="0"/>
              </a:rPr>
              <a:t>shape similarity</a:t>
            </a:r>
            <a:r>
              <a:rPr lang="en-US" sz="2500" b="1" dirty="0" smtClean="0">
                <a:latin typeface="Book Antiqua" pitchFamily="18" charset="0"/>
              </a:rPr>
              <a:t> between proteins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Importance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1067914" y="872716"/>
            <a:ext cx="6924974" cy="400110"/>
            <a:chOff x="3290836" y="1158452"/>
            <a:chExt cx="5195486" cy="312288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5017443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Shared</a:t>
              </a:r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ancestry</a:t>
              </a:r>
              <a:r>
                <a:rPr lang="en-US" sz="2000" dirty="0" smtClean="0">
                  <a:latin typeface="Book Antiqua" pitchFamily="18" charset="0"/>
                </a:rPr>
                <a:t> (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Homology</a:t>
              </a:r>
              <a:r>
                <a:rPr lang="en-US" sz="2000" dirty="0" smtClean="0">
                  <a:latin typeface="Book Antiqua" pitchFamily="18" charset="0"/>
                </a:rPr>
                <a:t>); Comparative Genomics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120" y="1416842"/>
            <a:ext cx="5760641" cy="400109"/>
            <a:chOff x="3290836" y="1186552"/>
            <a:chExt cx="4321941" cy="31228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Prerequisite for sequence based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Phylogeny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1080120" y="3471155"/>
            <a:ext cx="5760641" cy="400109"/>
            <a:chOff x="3290836" y="1186552"/>
            <a:chExt cx="4321941" cy="31228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Conserved</a:t>
              </a:r>
              <a:r>
                <a:rPr lang="en-US" sz="2000" dirty="0" smtClean="0">
                  <a:latin typeface="Book Antiqua" pitchFamily="18" charset="0"/>
                </a:rPr>
                <a:t> regions, motifs can be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identified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8093" y="4078813"/>
            <a:ext cx="7316415" cy="646331"/>
            <a:chOff x="3348245" y="1186553"/>
            <a:chExt cx="5489166" cy="504464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348245" y="1230291"/>
              <a:ext cx="164648" cy="1712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57591" y="1186553"/>
              <a:ext cx="5379820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Highly conserved </a:t>
              </a:r>
              <a:r>
                <a:rPr lang="en-US" dirty="0" smtClean="0">
                  <a:latin typeface="Georgia" pitchFamily="18" charset="0"/>
                </a:rPr>
                <a:t>DNA sequences are thought to have 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functional</a:t>
              </a:r>
              <a:r>
                <a:rPr lang="en-US" dirty="0" smtClean="0">
                  <a:latin typeface="Georgia" pitchFamily="18" charset="0"/>
                </a:rPr>
                <a:t>   value</a:t>
              </a:r>
              <a:endParaRPr lang="en-US" dirty="0">
                <a:latin typeface="Georgia" pitchFamily="18" charset="0"/>
              </a:endParaRPr>
            </a:p>
          </p:txBody>
        </p:sp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157671" y="5084023"/>
            <a:ext cx="7086737" cy="12252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Conserved</a:t>
            </a:r>
            <a:r>
              <a:rPr lang="en-US" sz="2200" dirty="0" smtClean="0">
                <a:latin typeface="Book Antiqua" pitchFamily="18" charset="0"/>
              </a:rPr>
              <a:t> regions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do not </a:t>
            </a:r>
            <a:r>
              <a:rPr lang="en-US" sz="2200" dirty="0" smtClean="0">
                <a:latin typeface="Book Antiqua" pitchFamily="18" charset="0"/>
              </a:rPr>
              <a:t>necessarily mean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that mutations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did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200" dirty="0" smtClean="0">
                <a:latin typeface="Book Antiqua" pitchFamily="18" charset="0"/>
              </a:rPr>
              <a:t> happen</a:t>
            </a:r>
          </a:p>
          <a:p>
            <a:pPr lvl="0" algn="ctr"/>
            <a:r>
              <a:rPr lang="en-US" sz="2200" b="1" dirty="0" smtClean="0">
                <a:solidFill>
                  <a:srgbClr val="FF0000"/>
                </a:solidFill>
                <a:latin typeface="Book Antiqua" pitchFamily="18" charset="0"/>
              </a:rPr>
              <a:t>Lethal Mutation!</a:t>
            </a:r>
            <a:endParaRPr lang="en-US" sz="22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7712" y="4797152"/>
            <a:ext cx="190821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Note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8" name="Group 6"/>
          <p:cNvGrpSpPr/>
          <p:nvPr/>
        </p:nvGrpSpPr>
        <p:grpSpPr>
          <a:xfrm>
            <a:off x="1079611" y="1952837"/>
            <a:ext cx="5760641" cy="400109"/>
            <a:chOff x="3290836" y="1186552"/>
            <a:chExt cx="4321941" cy="312287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Gene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finding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6" name="Group 6"/>
          <p:cNvGrpSpPr/>
          <p:nvPr/>
        </p:nvGrpSpPr>
        <p:grpSpPr>
          <a:xfrm>
            <a:off x="1079612" y="2456892"/>
            <a:ext cx="5760641" cy="400109"/>
            <a:chOff x="3290836" y="1186552"/>
            <a:chExt cx="4321941" cy="31228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Genome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assembly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9" name="Group 6"/>
          <p:cNvGrpSpPr/>
          <p:nvPr/>
        </p:nvGrpSpPr>
        <p:grpSpPr>
          <a:xfrm>
            <a:off x="1079612" y="2956883"/>
            <a:ext cx="5760641" cy="400109"/>
            <a:chOff x="3290836" y="1186552"/>
            <a:chExt cx="4321941" cy="312287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Protein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attribute prediction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35292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The Good, the Bad, and the Silent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539552" y="1520788"/>
            <a:ext cx="7536534" cy="830997"/>
            <a:chOff x="3290836" y="1158452"/>
            <a:chExt cx="5654311" cy="648598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5476268" cy="64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The</a:t>
              </a:r>
              <a:r>
                <a:rPr lang="en-US" sz="2400" dirty="0" smtClean="0">
                  <a:solidFill>
                    <a:srgbClr val="000099"/>
                  </a:solidFill>
                  <a:latin typeface="Book Antiqua" pitchFamily="18" charset="0"/>
                </a:rPr>
                <a:t> </a:t>
              </a:r>
              <a:r>
                <a:rPr lang="en-US" sz="2400" b="1" u="sng" dirty="0" smtClean="0">
                  <a:solidFill>
                    <a:srgbClr val="000099"/>
                  </a:solidFill>
                  <a:latin typeface="Book Antiqua" pitchFamily="18" charset="0"/>
                </a:rPr>
                <a:t>Good</a:t>
              </a:r>
              <a:r>
                <a:rPr lang="en-US" sz="2400" dirty="0" smtClean="0">
                  <a:solidFill>
                    <a:srgbClr val="000099"/>
                  </a:solidFill>
                  <a:latin typeface="Book Antiqua" pitchFamily="18" charset="0"/>
                </a:rPr>
                <a:t>: </a:t>
              </a:r>
              <a:r>
                <a:rPr lang="en-US" sz="2400" dirty="0" smtClean="0">
                  <a:latin typeface="Book Antiqua" pitchFamily="18" charset="0"/>
                </a:rPr>
                <a:t>A mutation that enhances the organism’s function</a:t>
              </a:r>
              <a:endParaRPr lang="en-US" sz="2400" dirty="0">
                <a:latin typeface="Georgia" pitchFamily="18" charset="0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551758" y="2773954"/>
            <a:ext cx="8063881" cy="1569660"/>
            <a:chOff x="3290836" y="1186552"/>
            <a:chExt cx="6049955" cy="1225129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86552"/>
              <a:ext cx="5871912" cy="1225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 The </a:t>
              </a:r>
              <a:r>
                <a:rPr lang="en-US" sz="2400" b="1" u="sng" dirty="0" smtClean="0">
                  <a:solidFill>
                    <a:srgbClr val="FF0000"/>
                  </a:solidFill>
                  <a:latin typeface="Book Antiqua" pitchFamily="18" charset="0"/>
                </a:rPr>
                <a:t>Bad</a:t>
              </a:r>
              <a:r>
                <a:rPr lang="en-US" sz="2400" dirty="0" smtClean="0">
                  <a:latin typeface="Book Antiqua" pitchFamily="18" charset="0"/>
                </a:rPr>
                <a:t>: Mutations that cause harmful traits. (Huntington disease</a:t>
              </a:r>
              <a:r>
                <a:rPr lang="en-US" sz="2400" dirty="0" smtClean="0">
                  <a:latin typeface="Book Antiqua" pitchFamily="18" charset="0"/>
                </a:rPr>
                <a:t>)</a:t>
              </a:r>
            </a:p>
            <a:p>
              <a:endParaRPr lang="en-US" sz="2400" dirty="0">
                <a:solidFill>
                  <a:srgbClr val="000099"/>
                </a:solidFill>
                <a:latin typeface="Book Antiqua" pitchFamily="18" charset="0"/>
              </a:endParaRPr>
            </a:p>
            <a:p>
              <a:endParaRPr lang="en-US" sz="24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18" name="Group 6"/>
          <p:cNvGrpSpPr/>
          <p:nvPr/>
        </p:nvGrpSpPr>
        <p:grpSpPr>
          <a:xfrm>
            <a:off x="551249" y="5046274"/>
            <a:ext cx="7776865" cy="830998"/>
            <a:chOff x="3290836" y="1186552"/>
            <a:chExt cx="5834620" cy="648598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8879" y="1186552"/>
              <a:ext cx="5656577" cy="64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 The </a:t>
              </a:r>
              <a:r>
                <a:rPr lang="en-US" sz="2400" u="sng" dirty="0" smtClean="0">
                  <a:solidFill>
                    <a:srgbClr val="00B050"/>
                  </a:solidFill>
                  <a:latin typeface="Book Antiqua" pitchFamily="18" charset="0"/>
                </a:rPr>
                <a:t>Silent</a:t>
              </a:r>
              <a:r>
                <a:rPr lang="en-US" sz="2400" dirty="0" smtClean="0">
                  <a:latin typeface="Book Antiqua" pitchFamily="18" charset="0"/>
                </a:rPr>
                <a:t>: Mutations that cause no difference in the functions of the organism</a:t>
              </a:r>
              <a:endParaRPr lang="en-US" sz="24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14" name="Group 7"/>
          <p:cNvGrpSpPr/>
          <p:nvPr/>
        </p:nvGrpSpPr>
        <p:grpSpPr>
          <a:xfrm>
            <a:off x="1403648" y="3862211"/>
            <a:ext cx="7144000" cy="723275"/>
            <a:chOff x="3290836" y="1159359"/>
            <a:chExt cx="5359811" cy="564522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71508" cy="17842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8" y="1159359"/>
              <a:ext cx="5181769" cy="56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Book Antiqua" pitchFamily="18" charset="0"/>
                </a:rPr>
                <a:t>HD is caused by a </a:t>
              </a:r>
              <a:r>
                <a:rPr lang="en-US" sz="1900" dirty="0" smtClean="0">
                  <a:solidFill>
                    <a:srgbClr val="FF0000"/>
                  </a:solidFill>
                  <a:latin typeface="Book Antiqua" pitchFamily="18" charset="0"/>
                </a:rPr>
                <a:t>mutation</a:t>
              </a:r>
              <a:r>
                <a:rPr lang="en-US" sz="1900" dirty="0" smtClean="0">
                  <a:latin typeface="Book Antiqua" pitchFamily="18" charset="0"/>
                </a:rPr>
                <a:t> in the </a:t>
              </a:r>
              <a:r>
                <a:rPr lang="en-US" sz="1900" dirty="0" smtClean="0">
                  <a:solidFill>
                    <a:srgbClr val="0000CC"/>
                  </a:solidFill>
                  <a:latin typeface="Book Antiqua" pitchFamily="18" charset="0"/>
                </a:rPr>
                <a:t>gene</a:t>
              </a:r>
              <a:r>
                <a:rPr lang="en-US" sz="1900" dirty="0" smtClean="0">
                  <a:latin typeface="Book Antiqua" pitchFamily="18" charset="0"/>
                </a:rPr>
                <a:t> (in Chromosome 4)) for a protein called </a:t>
              </a:r>
              <a:r>
                <a:rPr lang="en-US" sz="1900" dirty="0" err="1" smtClean="0">
                  <a:solidFill>
                    <a:srgbClr val="FF0000"/>
                  </a:solidFill>
                  <a:latin typeface="Book Antiqua" pitchFamily="18" charset="0"/>
                </a:rPr>
                <a:t>Huntingtin</a:t>
              </a:r>
              <a:r>
                <a:rPr lang="en-US" sz="2200" dirty="0" smtClean="0">
                  <a:latin typeface="Book Antiqua" pitchFamily="18" charset="0"/>
                </a:rPr>
                <a:t>.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4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Evolutionary process operating on MSA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5635" y="1484784"/>
            <a:ext cx="5760641" cy="430887"/>
            <a:chOff x="3290836" y="1158451"/>
            <a:chExt cx="4321941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Substitutions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634" y="1989999"/>
            <a:ext cx="5760641" cy="430887"/>
            <a:chOff x="3290836" y="1158451"/>
            <a:chExt cx="4321941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Insertions and Deletions (</a:t>
              </a:r>
              <a:r>
                <a:rPr lang="en-US" sz="2200" dirty="0" err="1" smtClean="0">
                  <a:latin typeface="Book Antiqua" pitchFamily="18" charset="0"/>
                </a:rPr>
                <a:t>Indels</a:t>
              </a:r>
              <a:r>
                <a:rPr lang="en-US" sz="2200" dirty="0" smtClean="0">
                  <a:latin typeface="Book Antiqua" pitchFamily="18" charset="0"/>
                </a:rPr>
                <a:t>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635" y="2494057"/>
            <a:ext cx="6624737" cy="430887"/>
            <a:chOff x="3290836" y="1158451"/>
            <a:chExt cx="4970232" cy="336309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Rearrangement (inversions and transpositions)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95635" y="2998113"/>
            <a:ext cx="5760641" cy="430887"/>
            <a:chOff x="3290836" y="1158451"/>
            <a:chExt cx="4321941" cy="336309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Duplications of regions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35596" y="4255930"/>
            <a:ext cx="7086737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Most</a:t>
            </a:r>
            <a:r>
              <a:rPr lang="en-US" sz="2200" dirty="0" smtClean="0">
                <a:latin typeface="Book Antiqua" pitchFamily="18" charset="0"/>
              </a:rPr>
              <a:t> alignment methods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stretch out sequences 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so that they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line up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well</a:t>
            </a:r>
            <a:r>
              <a:rPr lang="en-US" sz="2200" dirty="0" smtClean="0">
                <a:latin typeface="Book Antiqua" pitchFamily="18" charset="0"/>
              </a:rPr>
              <a:t>, 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and so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only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address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substitutions</a:t>
            </a:r>
            <a:r>
              <a:rPr lang="en-US" sz="2200" dirty="0" smtClean="0">
                <a:latin typeface="Book Antiqua" pitchFamily="18" charset="0"/>
              </a:rPr>
              <a:t> and </a:t>
            </a:r>
            <a:r>
              <a:rPr lang="en-US" sz="2200" dirty="0" err="1" smtClean="0">
                <a:solidFill>
                  <a:srgbClr val="FF0000"/>
                </a:solidFill>
                <a:latin typeface="Book Antiqua" pitchFamily="18" charset="0"/>
              </a:rPr>
              <a:t>indels</a:t>
            </a:r>
            <a:r>
              <a:rPr lang="en-US" sz="2200" dirty="0" smtClean="0"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636" y="3969059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Note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Inversion and Transposition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5596" y="2159858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7804" y="2159858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5676" y="2159858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96" y="3406060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7804" y="340606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5676" y="3406060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ACTGA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159858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0232" y="2159858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159858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3406060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340606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3406060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</a:p>
          <a:p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6084168" y="2713856"/>
            <a:ext cx="1080120" cy="6922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0"/>
          </p:cNvCxnSpPr>
          <p:nvPr/>
        </p:nvCxnSpPr>
        <p:spPr>
          <a:xfrm>
            <a:off x="6236568" y="2771926"/>
            <a:ext cx="999728" cy="634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4421723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Inversion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2040" y="4428110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Transposition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7684" y="2087850"/>
            <a:ext cx="12601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27684" y="3419998"/>
            <a:ext cx="1260140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Turning Cabbage into Turnip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91680" y="3681028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Turnip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3681028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Cabbage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pic>
        <p:nvPicPr>
          <p:cNvPr id="1026" name="Picture 2" descr="D:\courses\bioinformatics-UG\a-bunch-of-turnips-on-a-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8" y="1088740"/>
            <a:ext cx="326041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ourses\bioinformatics-UG\cabb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47" y="1088740"/>
            <a:ext cx="357088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3548" y="4653136"/>
            <a:ext cx="83169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Shares</a:t>
            </a:r>
            <a:r>
              <a:rPr lang="en-US" sz="2600" b="0" dirty="0" smtClean="0">
                <a:latin typeface="Garamond" pitchFamily="18" charset="0"/>
              </a:rPr>
              <a:t> a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common ancestry</a:t>
            </a:r>
            <a:r>
              <a:rPr lang="en-US" sz="2600" b="0" dirty="0" smtClean="0">
                <a:latin typeface="Garamond" pitchFamily="18" charset="0"/>
              </a:rPr>
              <a:t>; but they look and taste </a:t>
            </a:r>
            <a:r>
              <a:rPr lang="en-US" sz="2600" b="0" dirty="0" smtClean="0">
                <a:solidFill>
                  <a:srgbClr val="FF0000"/>
                </a:solidFill>
                <a:latin typeface="Garamond" pitchFamily="18" charset="0"/>
              </a:rPr>
              <a:t>different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99% similarity </a:t>
            </a:r>
            <a:r>
              <a:rPr lang="en-US" sz="2600" dirty="0" smtClean="0">
                <a:latin typeface="Garamond" pitchFamily="18" charset="0"/>
              </a:rPr>
              <a:t>between </a:t>
            </a:r>
            <a:r>
              <a:rPr lang="en-US" sz="2600" b="1" i="1" u="sng" dirty="0" smtClean="0">
                <a:solidFill>
                  <a:srgbClr val="000099"/>
                </a:solidFill>
                <a:latin typeface="Garamond" pitchFamily="18" charset="0"/>
              </a:rPr>
              <a:t>genes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Differ</a:t>
            </a:r>
            <a:r>
              <a:rPr lang="en-US" sz="2600" dirty="0" smtClean="0">
                <a:latin typeface="Garamond" pitchFamily="18" charset="0"/>
              </a:rPr>
              <a:t> in </a:t>
            </a:r>
            <a:r>
              <a:rPr lang="en-US" sz="2600" b="1" i="1" u="sng" dirty="0" smtClean="0">
                <a:solidFill>
                  <a:srgbClr val="000099"/>
                </a:solidFill>
                <a:latin typeface="Garamond" pitchFamily="18" charset="0"/>
              </a:rPr>
              <a:t>gene order</a:t>
            </a:r>
            <a:endParaRPr lang="en-US" sz="2800" b="1" i="1" u="sng" dirty="0" smtClean="0">
              <a:solidFill>
                <a:srgbClr val="000099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4624"/>
            <a:ext cx="7770813" cy="828092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Turning Cabbage into Turnip</a:t>
            </a:r>
          </a:p>
          <a:p>
            <a:pPr algn="l"/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[</a:t>
            </a:r>
            <a:r>
              <a:rPr lang="en-US" altLang="ja-JP" sz="27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Hannehalli</a:t>
            </a:r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and </a:t>
            </a:r>
            <a:r>
              <a:rPr lang="en-US" altLang="ja-JP" sz="27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Pevzner</a:t>
            </a:r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1999]</a:t>
            </a:r>
            <a:endParaRPr lang="en-US" altLang="ja-JP" sz="27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872716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51066" y="1831960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Before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240" y="4096467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    After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9572" y="5168805"/>
            <a:ext cx="83169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Evolution is manifested in the divergence of gene orders</a:t>
            </a:r>
            <a:endParaRPr lang="en-US" sz="2600" b="0" dirty="0" smtClean="0">
              <a:solidFill>
                <a:srgbClr val="FF0000"/>
              </a:solidFill>
              <a:latin typeface="Garamond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31" y="1781547"/>
            <a:ext cx="3714941" cy="57788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48" y="4121807"/>
            <a:ext cx="3689540" cy="495325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 rot="5400000">
            <a:off x="4676448" y="2829509"/>
            <a:ext cx="1503153" cy="703940"/>
          </a:xfrm>
          <a:prstGeom prst="curved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8620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Rearrangement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6" y="1844824"/>
            <a:ext cx="8128158" cy="4680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1088740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Transforming </a:t>
            </a:r>
            <a:r>
              <a:rPr lang="en-US" sz="2400" dirty="0" smtClean="0">
                <a:solidFill>
                  <a:schemeClr val="bg1"/>
                </a:solidFill>
                <a:latin typeface="Book Antiqua" pitchFamily="18" charset="0"/>
              </a:rPr>
              <a:t>one genome to 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another</a:t>
            </a:r>
            <a:endParaRPr lang="en-US" sz="2400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8620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Rearrangement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80728"/>
            <a:ext cx="9144000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Mouse and human X chromosomes represented as eleven colored, </a:t>
            </a:r>
            <a:r>
              <a:rPr lang="en-US" sz="2400" b="1" dirty="0" smtClean="0">
                <a:solidFill>
                  <a:schemeClr val="bg1"/>
                </a:solidFill>
                <a:latin typeface="Book Antiqua" pitchFamily="18" charset="0"/>
              </a:rPr>
              <a:t>directed segments </a:t>
            </a:r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Book Antiqua" pitchFamily="18" charset="0"/>
              </a:rPr>
              <a:t>synteny</a:t>
            </a:r>
            <a:r>
              <a:rPr lang="en-US" sz="2400" b="1" dirty="0">
                <a:solidFill>
                  <a:schemeClr val="bg1"/>
                </a:solidFill>
                <a:latin typeface="Book Antiqua" pitchFamily="18" charset="0"/>
              </a:rPr>
              <a:t> blocks)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240868"/>
            <a:ext cx="8147446" cy="248427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9572" y="4924906"/>
            <a:ext cx="81729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 smtClean="0">
                <a:latin typeface="Book Antiqua" pitchFamily="18" charset="0"/>
              </a:rPr>
              <a:t>  Most human genes have a mouse counterpart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 smtClean="0">
                <a:latin typeface="Book Antiqua" pitchFamily="18" charset="0"/>
              </a:rPr>
              <a:t>  But in different order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Hundreds of genes often appear one after another (as a group; </a:t>
            </a:r>
            <a:r>
              <a:rPr lang="en-US" sz="2000" dirty="0" err="1" smtClean="0">
                <a:latin typeface="Book Antiqua" pitchFamily="18" charset="0"/>
              </a:rPr>
              <a:t>synteny</a:t>
            </a:r>
            <a:r>
              <a:rPr lang="en-US" sz="2000" dirty="0" smtClean="0">
                <a:latin typeface="Book Antiqua" pitchFamily="18" charset="0"/>
              </a:rPr>
              <a:t>) but may have different order in different species</a:t>
            </a:r>
          </a:p>
        </p:txBody>
      </p:sp>
    </p:spTree>
    <p:extLst>
      <p:ext uri="{BB962C8B-B14F-4D97-AF65-F5344CB8AC3E}">
        <p14:creationId xmlns:p14="http://schemas.microsoft.com/office/powerpoint/2010/main" val="3461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2488" y="2563742"/>
            <a:ext cx="7949952" cy="25214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latin typeface="Book Antiqua" pitchFamily="18" charset="0"/>
              </a:rPr>
              <a:t>Comparing biological sequences are fundamental to</a:t>
            </a:r>
          </a:p>
          <a:p>
            <a:pPr lvl="0" algn="ctr"/>
            <a:r>
              <a:rPr lang="en-US" sz="2600" dirty="0">
                <a:latin typeface="Book Antiqua" pitchFamily="18" charset="0"/>
              </a:rPr>
              <a:t>m</a:t>
            </a:r>
            <a:r>
              <a:rPr lang="en-US" sz="2600" dirty="0" smtClean="0">
                <a:latin typeface="Book Antiqua" pitchFamily="18" charset="0"/>
              </a:rPr>
              <a:t>ost of the domains in computational biology.</a:t>
            </a: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But it’s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600" dirty="0" smtClean="0">
                <a:latin typeface="Book Antiqua" pitchFamily="18" charset="0"/>
              </a:rPr>
              <a:t> easy!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8620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Rearrangement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41819"/>
            <a:ext cx="9144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Transforming</a:t>
            </a:r>
            <a:r>
              <a:rPr lang="en-US" sz="2400" b="1" dirty="0" smtClean="0">
                <a:solidFill>
                  <a:schemeClr val="bg1"/>
                </a:solidFill>
                <a:latin typeface="Book Antiqua" pitchFamily="18" charset="0"/>
              </a:rPr>
              <a:t> Mouse genome to Human genome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97" y="1686339"/>
            <a:ext cx="5931205" cy="4730993"/>
          </a:xfrm>
          <a:prstGeom prst="rect">
            <a:avLst/>
          </a:prstGeom>
        </p:spPr>
      </p:pic>
      <p:sp>
        <p:nvSpPr>
          <p:cNvPr id="9" name="AutoShape 60"/>
          <p:cNvSpPr>
            <a:spLocks noChangeArrowheads="1"/>
          </p:cNvSpPr>
          <p:nvPr/>
        </p:nvSpPr>
        <p:spPr bwMode="auto">
          <a:xfrm>
            <a:off x="1606397" y="3041344"/>
            <a:ext cx="6205963" cy="1395768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Verdana" pitchFamily="34" charset="0"/>
              </a:rPr>
              <a:t>Sorting by Reversal</a:t>
            </a:r>
            <a:endParaRPr lang="en-US" sz="3200" b="1" i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8620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Sorting by Reversals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3568" y="135130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Symbol" pitchFamily="18" charset="2"/>
                <a:cs typeface="Times New Roman" pitchFamily="18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 = 5 1 4 3 2 6 7 8 9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				 r(1,2)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>
              <a:latin typeface="Symbol" pitchFamily="18" charset="2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Symbol" pitchFamily="18" charset="2"/>
                <a:cs typeface="Times New Roman" pitchFamily="18" charset="0"/>
              </a:rPr>
              <a:t>2</a:t>
            </a: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1 5</a:t>
            </a: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 4 3 2 6 7 8 9 10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				 r(2,5)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Symbol" pitchFamily="18" charset="2"/>
                <a:cs typeface="Times New Roman" pitchFamily="18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 = 1 </a:t>
            </a:r>
            <a:r>
              <a:rPr lang="en-US" dirty="0" smtClean="0">
                <a:solidFill>
                  <a:srgbClr val="FF0000"/>
                </a:solidFill>
                <a:latin typeface="Lucida Sans Unicode" pitchFamily="34" charset="0"/>
                <a:cs typeface="Times New Roman" pitchFamily="18" charset="0"/>
              </a:rPr>
              <a:t>2 3 4 5 </a:t>
            </a:r>
            <a:r>
              <a:rPr lang="en-US" dirty="0" smtClean="0">
                <a:latin typeface="Lucida Sans Unicode" pitchFamily="34" charset="0"/>
                <a:cs typeface="Times New Roman" pitchFamily="18" charset="0"/>
              </a:rPr>
              <a:t>6 7 8 9 10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0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15516" y="155104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Rearrangement: practical implications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7544" y="980728"/>
            <a:ext cx="8277118" cy="1080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Mouse Provides </a:t>
            </a: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Insight into </a:t>
            </a:r>
            <a:endParaRPr lang="en-US" sz="2800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Human Genetic Disorder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7544" y="2528900"/>
            <a:ext cx="8784976" cy="400110"/>
            <a:chOff x="3290836" y="1158451"/>
            <a:chExt cx="6590959" cy="3122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1"/>
              <a:ext cx="6412916" cy="3122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err="1" smtClean="0">
                  <a:latin typeface="Book Antiqua" pitchFamily="18" charset="0"/>
                </a:rPr>
                <a:t>Waardenburg’s</a:t>
              </a:r>
              <a:r>
                <a:rPr lang="en-US" sz="2000" dirty="0" smtClean="0">
                  <a:latin typeface="Book Antiqua" pitchFamily="18" charset="0"/>
                </a:rPr>
                <a:t> 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Syndrome</a:t>
              </a:r>
              <a:endParaRPr lang="en-US" sz="20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80" y="3248980"/>
            <a:ext cx="4606504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43508" y="8620"/>
            <a:ext cx="828092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</a:t>
            </a:r>
            <a:r>
              <a:rPr lang="en-US" altLang="ja-JP" sz="3600" b="1" dirty="0" err="1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Waardenburg’s</a:t>
            </a:r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 Syndrome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1520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:\courses\slides\jmedgene00048-0019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91347"/>
            <a:ext cx="3878124" cy="48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444044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https://www.ncbi.nlm.nih.gov/pmc/articles/PMC1017240/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42520" y="1016732"/>
            <a:ext cx="470148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 smtClean="0">
                <a:latin typeface="Book Antiqua" pitchFamily="18" charset="0"/>
              </a:rPr>
              <a:t>  </a:t>
            </a:r>
            <a:r>
              <a:rPr lang="en-US" sz="2000" dirty="0">
                <a:latin typeface="Book Antiqua" pitchFamily="18" charset="0"/>
              </a:rPr>
              <a:t>Gene implicated in the disease was linked </a:t>
            </a:r>
            <a:r>
              <a:rPr lang="en-US" sz="2000" dirty="0" smtClean="0">
                <a:latin typeface="Book Antiqua" pitchFamily="18" charset="0"/>
              </a:rPr>
              <a:t>to human </a:t>
            </a:r>
            <a:r>
              <a:rPr lang="en-US" sz="2000" dirty="0">
                <a:latin typeface="Book Antiqua" pitchFamily="18" charset="0"/>
              </a:rPr>
              <a:t>chromosome 2 but it was not clear </a:t>
            </a:r>
            <a:r>
              <a:rPr lang="en-US" sz="2000" dirty="0" smtClean="0">
                <a:latin typeface="Book Antiqua" pitchFamily="18" charset="0"/>
              </a:rPr>
              <a:t>where exactly </a:t>
            </a:r>
            <a:r>
              <a:rPr lang="en-US" sz="2000" dirty="0">
                <a:latin typeface="Book Antiqua" pitchFamily="18" charset="0"/>
              </a:rPr>
              <a:t>it is located on chromosome </a:t>
            </a:r>
            <a:r>
              <a:rPr lang="en-US" sz="2000" dirty="0" smtClean="0">
                <a:latin typeface="Book Antiqua" pitchFamily="18" charset="0"/>
              </a:rPr>
              <a:t>2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</a:pPr>
            <a:endParaRPr lang="en-US" sz="2000" dirty="0" smtClean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>
                <a:latin typeface="Book Antiqua" pitchFamily="18" charset="0"/>
              </a:rPr>
              <a:t>  A breed of mice (with splotch gene</a:t>
            </a:r>
            <a:r>
              <a:rPr lang="en-US" sz="2000" dirty="0" smtClean="0">
                <a:latin typeface="Book Antiqua" pitchFamily="18" charset="0"/>
              </a:rPr>
              <a:t>) had </a:t>
            </a:r>
            <a:r>
              <a:rPr lang="en-US" sz="2000" dirty="0">
                <a:latin typeface="Book Antiqua" pitchFamily="18" charset="0"/>
              </a:rPr>
              <a:t>similar symptoms caused by </a:t>
            </a:r>
            <a:r>
              <a:rPr lang="en-US" sz="2000" dirty="0" smtClean="0">
                <a:latin typeface="Book Antiqua" pitchFamily="18" charset="0"/>
              </a:rPr>
              <a:t>the same </a:t>
            </a:r>
            <a:r>
              <a:rPr lang="en-US" sz="2000" dirty="0">
                <a:latin typeface="Book Antiqua" pitchFamily="18" charset="0"/>
              </a:rPr>
              <a:t>type of gene as in </a:t>
            </a:r>
            <a:r>
              <a:rPr lang="en-US" sz="2000" dirty="0" smtClean="0">
                <a:latin typeface="Book Antiqua" pitchFamily="18" charset="0"/>
              </a:rPr>
              <a:t>humans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endParaRPr lang="en-US" sz="2000" dirty="0" smtClean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>
                <a:latin typeface="Book Antiqua" pitchFamily="18" charset="0"/>
              </a:rPr>
              <a:t>  Scientists succeeded in </a:t>
            </a:r>
            <a:r>
              <a:rPr lang="en-US" sz="2000" dirty="0" smtClean="0">
                <a:latin typeface="Book Antiqua" pitchFamily="18" charset="0"/>
              </a:rPr>
              <a:t>identifying location </a:t>
            </a:r>
            <a:r>
              <a:rPr lang="en-US" sz="2000" dirty="0">
                <a:latin typeface="Book Antiqua" pitchFamily="18" charset="0"/>
              </a:rPr>
              <a:t>of gene responsible </a:t>
            </a:r>
            <a:r>
              <a:rPr lang="en-US" sz="2000" dirty="0" smtClean="0">
                <a:latin typeface="Book Antiqua" pitchFamily="18" charset="0"/>
              </a:rPr>
              <a:t>for disorder </a:t>
            </a:r>
            <a:r>
              <a:rPr lang="en-US" sz="2000" dirty="0">
                <a:latin typeface="Book Antiqua" pitchFamily="18" charset="0"/>
              </a:rPr>
              <a:t>in </a:t>
            </a:r>
            <a:r>
              <a:rPr lang="en-US" sz="2000" dirty="0" smtClean="0">
                <a:latin typeface="Book Antiqua" pitchFamily="18" charset="0"/>
              </a:rPr>
              <a:t>mice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endParaRPr lang="en-US" sz="2000" dirty="0" smtClean="0">
              <a:latin typeface="Book Antiqua" pitchFamily="18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105000"/>
              <a:buFont typeface="Wingdings 3" pitchFamily="18" charset="2"/>
              <a:buChar char="}"/>
            </a:pPr>
            <a:r>
              <a:rPr lang="en-US" sz="2000" dirty="0">
                <a:latin typeface="Book Antiqua" pitchFamily="18" charset="0"/>
              </a:rPr>
              <a:t> Finding the gene in mice gives clues </a:t>
            </a:r>
            <a:r>
              <a:rPr lang="en-US" sz="2000" dirty="0" smtClean="0">
                <a:latin typeface="Book Antiqua" pitchFamily="18" charset="0"/>
              </a:rPr>
              <a:t>to where </a:t>
            </a:r>
            <a:r>
              <a:rPr lang="en-US" sz="2000" dirty="0">
                <a:latin typeface="Book Antiqua" pitchFamily="18" charset="0"/>
              </a:rPr>
              <a:t>the same gene is located </a:t>
            </a:r>
            <a:r>
              <a:rPr lang="en-US" sz="2000" dirty="0" smtClean="0">
                <a:latin typeface="Book Antiqua" pitchFamily="18" charset="0"/>
              </a:rPr>
              <a:t>in humans</a:t>
            </a:r>
          </a:p>
        </p:txBody>
      </p:sp>
    </p:spTree>
    <p:extLst>
      <p:ext uri="{BB962C8B-B14F-4D97-AF65-F5344CB8AC3E}">
        <p14:creationId xmlns:p14="http://schemas.microsoft.com/office/powerpoint/2010/main" val="1382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and Global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548" y="1196752"/>
            <a:ext cx="8316924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Local Alignment </a:t>
            </a:r>
            <a:r>
              <a:rPr lang="en-GB" sz="2600" b="0" dirty="0" smtClean="0">
                <a:latin typeface="Garamond" pitchFamily="18" charset="0"/>
              </a:rPr>
              <a:t>– </a:t>
            </a:r>
            <a:r>
              <a:rPr lang="en-US" sz="2800" dirty="0" smtClean="0">
                <a:latin typeface="Garamond" pitchFamily="18" charset="0"/>
              </a:rPr>
              <a:t>match your query with a substring (a portion) of your subject (reference).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0" dirty="0" smtClean="0">
                <a:latin typeface="Garamond" pitchFamily="18" charset="0"/>
              </a:rPr>
              <a:t> Finds regions of similarity in parts of the regions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latin typeface="Garamond" pitchFamily="18" charset="0"/>
              </a:rPr>
              <a:t> Searching for local similarities within large sequence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0" dirty="0" smtClean="0">
                <a:latin typeface="Garamond" pitchFamily="18" charset="0"/>
              </a:rPr>
              <a:t> Smith-Waterman dynamic programming algorithm</a:t>
            </a:r>
            <a:endParaRPr lang="en-GB" sz="2600" b="0" dirty="0" smtClean="0"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Global Alignment </a:t>
            </a:r>
            <a:r>
              <a:rPr lang="en-GB" sz="2600" dirty="0" smtClean="0">
                <a:latin typeface="Garamond" pitchFamily="18" charset="0"/>
              </a:rPr>
              <a:t>– End-to-end alignment of input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Finds the best alignment across the whole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Comparing two genes with similar functions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Needleman-</a:t>
            </a:r>
            <a:r>
              <a:rPr lang="en-GB" sz="2600" dirty="0" err="1" smtClean="0">
                <a:latin typeface="Garamond" pitchFamily="18" charset="0"/>
              </a:rPr>
              <a:t>Wunch</a:t>
            </a:r>
            <a:r>
              <a:rPr lang="en-GB" sz="2600" dirty="0" smtClean="0">
                <a:latin typeface="Garamond" pitchFamily="18" charset="0"/>
              </a:rPr>
              <a:t> dynamic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and Global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1340768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CTGTCGCTTCACG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TGCCTGG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248980"/>
            <a:ext cx="4364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───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sz="3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6504" y="3248980"/>
            <a:ext cx="3427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725144"/>
            <a:ext cx="241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Global </a:t>
            </a:r>
            <a:r>
              <a:rPr lang="en-US" sz="2200" dirty="0" smtClean="0">
                <a:latin typeface="Georgia" pitchFamily="18" charset="0"/>
              </a:rPr>
              <a:t>Alignment</a:t>
            </a:r>
            <a:endParaRPr lang="en-US" sz="2200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140" y="4725144"/>
            <a:ext cx="2268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Local </a:t>
            </a:r>
            <a:r>
              <a:rPr lang="en-US" sz="2200" dirty="0" smtClean="0">
                <a:latin typeface="Georgia" pitchFamily="18" charset="0"/>
              </a:rPr>
              <a:t>Alignment</a:t>
            </a:r>
            <a:endParaRPr lang="en-US" sz="2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Global alignment: Needleman-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Wunsch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5" y="2889684"/>
            <a:ext cx="5105877" cy="1295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7564" y="1484784"/>
            <a:ext cx="644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  <a:r>
              <a:rPr lang="en-US" sz="2500" dirty="0" smtClean="0">
                <a:latin typeface="Georgia" pitchFamily="18" charset="0"/>
              </a:rPr>
              <a:t>For two sequences </a:t>
            </a:r>
            <a:r>
              <a:rPr lang="en-US" sz="2500" i="1" dirty="0" smtClean="0">
                <a:latin typeface="Georgia" pitchFamily="18" charset="0"/>
              </a:rPr>
              <a:t>s</a:t>
            </a:r>
            <a:r>
              <a:rPr lang="en-US" sz="2500" dirty="0" smtClean="0">
                <a:latin typeface="Georgia" pitchFamily="18" charset="0"/>
              </a:rPr>
              <a:t> and </a:t>
            </a:r>
            <a:r>
              <a:rPr lang="en-US" sz="2500" i="1" dirty="0" smtClean="0">
                <a:latin typeface="Georgia" pitchFamily="18" charset="0"/>
              </a:rPr>
              <a:t>t</a:t>
            </a:r>
            <a:endParaRPr lang="en-US" sz="25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C42-9877-4DAC-8374-51BB01DFFFBB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NW Algorithm – An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Alphabet:</a:t>
            </a:r>
          </a:p>
          <a:p>
            <a:pPr lvl="1"/>
            <a:r>
              <a:rPr lang="en-US" dirty="0"/>
              <a:t>DNA, </a:t>
            </a:r>
            <a:r>
              <a:rPr lang="en-US" b="1" dirty="0">
                <a:cs typeface="Arial" pitchFamily="34" charset="0"/>
                <a:sym typeface="Math1" pitchFamily="2" charset="2"/>
              </a:rPr>
              <a:t>∑ = {A,C,G,T}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Input:</a:t>
            </a:r>
          </a:p>
          <a:p>
            <a:pPr lvl="1"/>
            <a:r>
              <a:rPr lang="en-US" dirty="0"/>
              <a:t>s = AAAC</a:t>
            </a:r>
          </a:p>
          <a:p>
            <a:pPr lvl="1"/>
            <a:r>
              <a:rPr lang="en-US" dirty="0"/>
              <a:t>t = AGC</a:t>
            </a:r>
          </a:p>
          <a:p>
            <a:endParaRPr lang="en-US" dirty="0"/>
          </a:p>
          <a:p>
            <a:r>
              <a:rPr lang="en-US" b="1" dirty="0"/>
              <a:t>Scoring scheme: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 x) = 1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,-) = -2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 y) = 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32067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500-269B-4C7F-B81A-65027EC0AD91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35994" name="Rectangle 1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NW Algorithm – An Example</a:t>
            </a:r>
          </a:p>
        </p:txBody>
      </p:sp>
      <p:graphicFrame>
        <p:nvGraphicFramePr>
          <p:cNvPr id="36288" name="Group 448"/>
          <p:cNvGraphicFramePr>
            <a:graphicFrameLocks noGrp="1"/>
          </p:cNvGraphicFramePr>
          <p:nvPr>
            <p:ph idx="1"/>
          </p:nvPr>
        </p:nvGraphicFramePr>
        <p:xfrm>
          <a:off x="4191000" y="1719263"/>
          <a:ext cx="4495800" cy="4411663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838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206" name="Group 366"/>
          <p:cNvGrpSpPr>
            <a:grpSpLocks/>
          </p:cNvGrpSpPr>
          <p:nvPr/>
        </p:nvGrpSpPr>
        <p:grpSpPr bwMode="auto">
          <a:xfrm>
            <a:off x="4191000" y="1708150"/>
            <a:ext cx="4495800" cy="4419600"/>
            <a:chOff x="2784" y="1076"/>
            <a:chExt cx="2832" cy="2784"/>
          </a:xfrm>
        </p:grpSpPr>
        <p:sp>
          <p:nvSpPr>
            <p:cNvPr id="36198" name="Line 358"/>
            <p:cNvSpPr>
              <a:spLocks noChangeShapeType="1"/>
            </p:cNvSpPr>
            <p:nvPr/>
          </p:nvSpPr>
          <p:spPr bwMode="auto">
            <a:xfrm flipH="1">
              <a:off x="2784" y="3397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9" name="Line 359"/>
            <p:cNvSpPr>
              <a:spLocks noChangeShapeType="1"/>
            </p:cNvSpPr>
            <p:nvPr/>
          </p:nvSpPr>
          <p:spPr bwMode="auto">
            <a:xfrm flipH="1">
              <a:off x="2784" y="2009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0" name="Line 360"/>
            <p:cNvSpPr>
              <a:spLocks noChangeShapeType="1"/>
            </p:cNvSpPr>
            <p:nvPr/>
          </p:nvSpPr>
          <p:spPr bwMode="auto">
            <a:xfrm flipH="1">
              <a:off x="2784" y="2470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1" name="Line 361"/>
            <p:cNvSpPr>
              <a:spLocks noChangeShapeType="1"/>
            </p:cNvSpPr>
            <p:nvPr/>
          </p:nvSpPr>
          <p:spPr bwMode="auto">
            <a:xfrm flipH="1">
              <a:off x="2784" y="2928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2" name="Line 362"/>
            <p:cNvSpPr>
              <a:spLocks noChangeShapeType="1"/>
            </p:cNvSpPr>
            <p:nvPr/>
          </p:nvSpPr>
          <p:spPr bwMode="auto">
            <a:xfrm flipH="1" flipV="1">
              <a:off x="3360" y="1076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3" name="Line 363"/>
            <p:cNvSpPr>
              <a:spLocks noChangeShapeType="1"/>
            </p:cNvSpPr>
            <p:nvPr/>
          </p:nvSpPr>
          <p:spPr bwMode="auto">
            <a:xfrm flipH="1" flipV="1">
              <a:off x="5088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4" name="Line 364"/>
            <p:cNvSpPr>
              <a:spLocks noChangeShapeType="1"/>
            </p:cNvSpPr>
            <p:nvPr/>
          </p:nvSpPr>
          <p:spPr bwMode="auto">
            <a:xfrm flipH="1" flipV="1">
              <a:off x="4512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5" name="Line 365"/>
            <p:cNvSpPr>
              <a:spLocks noChangeShapeType="1"/>
            </p:cNvSpPr>
            <p:nvPr/>
          </p:nvSpPr>
          <p:spPr bwMode="auto">
            <a:xfrm flipH="1" flipV="1">
              <a:off x="3936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7" name="Line 357"/>
            <p:cNvSpPr>
              <a:spLocks noChangeShapeType="1"/>
            </p:cNvSpPr>
            <p:nvPr/>
          </p:nvSpPr>
          <p:spPr bwMode="auto">
            <a:xfrm flipH="1">
              <a:off x="2784" y="1548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306" name="Rectangle 466"/>
          <p:cNvSpPr>
            <a:spLocks noChangeArrowheads="1"/>
          </p:cNvSpPr>
          <p:nvPr/>
        </p:nvSpPr>
        <p:spPr bwMode="auto">
          <a:xfrm>
            <a:off x="6172200" y="24828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-2</a:t>
            </a:r>
          </a:p>
        </p:txBody>
      </p:sp>
      <p:grpSp>
        <p:nvGrpSpPr>
          <p:cNvPr id="36314" name="Group 474"/>
          <p:cNvGrpSpPr>
            <a:grpSpLocks/>
          </p:cNvGrpSpPr>
          <p:nvPr/>
        </p:nvGrpSpPr>
        <p:grpSpPr bwMode="auto">
          <a:xfrm>
            <a:off x="7105650" y="2482850"/>
            <a:ext cx="1428750" cy="641350"/>
            <a:chOff x="4332" y="1564"/>
            <a:chExt cx="900" cy="404"/>
          </a:xfrm>
        </p:grpSpPr>
        <p:sp>
          <p:nvSpPr>
            <p:cNvPr id="36307" name="Rectangle 467"/>
            <p:cNvSpPr>
              <a:spLocks noChangeArrowheads="1"/>
            </p:cNvSpPr>
            <p:nvPr/>
          </p:nvSpPr>
          <p:spPr bwMode="auto">
            <a:xfrm>
              <a:off x="4332" y="1564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-4</a:t>
              </a:r>
            </a:p>
          </p:txBody>
        </p:sp>
        <p:sp>
          <p:nvSpPr>
            <p:cNvPr id="36308" name="Rectangle 468"/>
            <p:cNvSpPr>
              <a:spLocks noChangeArrowheads="1"/>
            </p:cNvSpPr>
            <p:nvPr/>
          </p:nvSpPr>
          <p:spPr bwMode="auto">
            <a:xfrm>
              <a:off x="4860" y="1564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-6</a:t>
              </a:r>
            </a:p>
          </p:txBody>
        </p:sp>
      </p:grpSp>
      <p:sp>
        <p:nvSpPr>
          <p:cNvPr id="36309" name="Rectangle 469"/>
          <p:cNvSpPr>
            <a:spLocks noChangeArrowheads="1"/>
          </p:cNvSpPr>
          <p:nvPr/>
        </p:nvSpPr>
        <p:spPr bwMode="auto">
          <a:xfrm>
            <a:off x="5353050" y="248285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0</a:t>
            </a:r>
          </a:p>
        </p:txBody>
      </p:sp>
      <p:grpSp>
        <p:nvGrpSpPr>
          <p:cNvPr id="36315" name="Group 475"/>
          <p:cNvGrpSpPr>
            <a:grpSpLocks/>
          </p:cNvGrpSpPr>
          <p:nvPr/>
        </p:nvGrpSpPr>
        <p:grpSpPr bwMode="auto">
          <a:xfrm>
            <a:off x="5257800" y="3200400"/>
            <a:ext cx="590550" cy="2895600"/>
            <a:chOff x="3168" y="2016"/>
            <a:chExt cx="372" cy="1824"/>
          </a:xfrm>
        </p:grpSpPr>
        <p:sp>
          <p:nvSpPr>
            <p:cNvPr id="36310" name="Rectangle 470"/>
            <p:cNvSpPr>
              <a:spLocks noChangeArrowheads="1"/>
            </p:cNvSpPr>
            <p:nvPr/>
          </p:nvSpPr>
          <p:spPr bwMode="auto">
            <a:xfrm>
              <a:off x="3168" y="201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  <p:sp>
          <p:nvSpPr>
            <p:cNvPr id="36311" name="Rectangle 471"/>
            <p:cNvSpPr>
              <a:spLocks noChangeArrowheads="1"/>
            </p:cNvSpPr>
            <p:nvPr/>
          </p:nvSpPr>
          <p:spPr bwMode="auto">
            <a:xfrm>
              <a:off x="3168" y="24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-4</a:t>
              </a:r>
            </a:p>
          </p:txBody>
        </p:sp>
        <p:sp>
          <p:nvSpPr>
            <p:cNvPr id="36312" name="Rectangle 472"/>
            <p:cNvSpPr>
              <a:spLocks noChangeArrowheads="1"/>
            </p:cNvSpPr>
            <p:nvPr/>
          </p:nvSpPr>
          <p:spPr bwMode="auto">
            <a:xfrm>
              <a:off x="3168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-6</a:t>
              </a:r>
            </a:p>
          </p:txBody>
        </p:sp>
        <p:sp>
          <p:nvSpPr>
            <p:cNvPr id="36313" name="Rectangle 473"/>
            <p:cNvSpPr>
              <a:spLocks noChangeArrowheads="1"/>
            </p:cNvSpPr>
            <p:nvPr/>
          </p:nvSpPr>
          <p:spPr bwMode="auto">
            <a:xfrm>
              <a:off x="3168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-8</a:t>
              </a:r>
            </a:p>
          </p:txBody>
        </p:sp>
      </p:grpSp>
      <p:sp>
        <p:nvSpPr>
          <p:cNvPr id="36316" name="Rectangle 476"/>
          <p:cNvSpPr>
            <a:spLocks noChangeArrowheads="1"/>
          </p:cNvSpPr>
          <p:nvPr/>
        </p:nvSpPr>
        <p:spPr bwMode="auto">
          <a:xfrm>
            <a:off x="6267450" y="32004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36317" name="Rectangle 477"/>
          <p:cNvSpPr>
            <a:spLocks noChangeArrowheads="1"/>
          </p:cNvSpPr>
          <p:nvPr/>
        </p:nvSpPr>
        <p:spPr bwMode="auto">
          <a:xfrm>
            <a:off x="7086600" y="32004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-1</a:t>
            </a:r>
          </a:p>
        </p:txBody>
      </p:sp>
      <p:sp>
        <p:nvSpPr>
          <p:cNvPr id="36319" name="Rectangle 479"/>
          <p:cNvSpPr>
            <a:spLocks noChangeArrowheads="1"/>
          </p:cNvSpPr>
          <p:nvPr/>
        </p:nvSpPr>
        <p:spPr bwMode="auto">
          <a:xfrm>
            <a:off x="6172200" y="39624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36322" name="Rectangle 482"/>
          <p:cNvSpPr>
            <a:spLocks noChangeArrowheads="1"/>
          </p:cNvSpPr>
          <p:nvPr/>
        </p:nvSpPr>
        <p:spPr bwMode="auto">
          <a:xfrm>
            <a:off x="7162800" y="39624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0</a:t>
            </a:r>
          </a:p>
        </p:txBody>
      </p:sp>
      <p:grpSp>
        <p:nvGrpSpPr>
          <p:cNvPr id="36328" name="Group 488"/>
          <p:cNvGrpSpPr>
            <a:grpSpLocks/>
          </p:cNvGrpSpPr>
          <p:nvPr/>
        </p:nvGrpSpPr>
        <p:grpSpPr bwMode="auto">
          <a:xfrm>
            <a:off x="6172200" y="3200400"/>
            <a:ext cx="2362200" cy="2133600"/>
            <a:chOff x="3744" y="2016"/>
            <a:chExt cx="1488" cy="1344"/>
          </a:xfrm>
        </p:grpSpPr>
        <p:sp>
          <p:nvSpPr>
            <p:cNvPr id="36318" name="Rectangle 478"/>
            <p:cNvSpPr>
              <a:spLocks noChangeArrowheads="1"/>
            </p:cNvSpPr>
            <p:nvPr/>
          </p:nvSpPr>
          <p:spPr bwMode="auto">
            <a:xfrm>
              <a:off x="4848" y="201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-3</a:t>
              </a:r>
            </a:p>
          </p:txBody>
        </p:sp>
        <p:sp>
          <p:nvSpPr>
            <p:cNvPr id="36320" name="Rectangle 480"/>
            <p:cNvSpPr>
              <a:spLocks noChangeArrowheads="1"/>
            </p:cNvSpPr>
            <p:nvPr/>
          </p:nvSpPr>
          <p:spPr bwMode="auto">
            <a:xfrm>
              <a:off x="3744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-3</a:t>
              </a:r>
            </a:p>
          </p:txBody>
        </p:sp>
        <p:sp>
          <p:nvSpPr>
            <p:cNvPr id="36323" name="Rectangle 483"/>
            <p:cNvSpPr>
              <a:spLocks noChangeArrowheads="1"/>
            </p:cNvSpPr>
            <p:nvPr/>
          </p:nvSpPr>
          <p:spPr bwMode="auto">
            <a:xfrm>
              <a:off x="4860" y="24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  <p:sp>
          <p:nvSpPr>
            <p:cNvPr id="36324" name="Rectangle 484"/>
            <p:cNvSpPr>
              <a:spLocks noChangeArrowheads="1"/>
            </p:cNvSpPr>
            <p:nvPr/>
          </p:nvSpPr>
          <p:spPr bwMode="auto">
            <a:xfrm>
              <a:off x="4332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</p:grpSp>
      <p:grpSp>
        <p:nvGrpSpPr>
          <p:cNvPr id="36329" name="Group 489"/>
          <p:cNvGrpSpPr>
            <a:grpSpLocks/>
          </p:cNvGrpSpPr>
          <p:nvPr/>
        </p:nvGrpSpPr>
        <p:grpSpPr bwMode="auto">
          <a:xfrm>
            <a:off x="6172200" y="5454650"/>
            <a:ext cx="1524000" cy="641350"/>
            <a:chOff x="3744" y="3436"/>
            <a:chExt cx="960" cy="404"/>
          </a:xfrm>
        </p:grpSpPr>
        <p:sp>
          <p:nvSpPr>
            <p:cNvPr id="36321" name="Rectangle 481"/>
            <p:cNvSpPr>
              <a:spLocks noChangeArrowheads="1"/>
            </p:cNvSpPr>
            <p:nvPr/>
          </p:nvSpPr>
          <p:spPr bwMode="auto">
            <a:xfrm>
              <a:off x="3744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-5</a:t>
              </a:r>
            </a:p>
          </p:txBody>
        </p:sp>
        <p:sp>
          <p:nvSpPr>
            <p:cNvPr id="36325" name="Rectangle 485"/>
            <p:cNvSpPr>
              <a:spLocks noChangeArrowheads="1"/>
            </p:cNvSpPr>
            <p:nvPr/>
          </p:nvSpPr>
          <p:spPr bwMode="auto">
            <a:xfrm>
              <a:off x="4332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dirty="0"/>
                <a:t>-4</a:t>
              </a:r>
            </a:p>
          </p:txBody>
        </p:sp>
      </p:grpSp>
      <p:sp>
        <p:nvSpPr>
          <p:cNvPr id="36326" name="Rectangle 486"/>
          <p:cNvSpPr>
            <a:spLocks noChangeArrowheads="1"/>
          </p:cNvSpPr>
          <p:nvPr/>
        </p:nvSpPr>
        <p:spPr bwMode="auto">
          <a:xfrm>
            <a:off x="7943850" y="46926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-1</a:t>
            </a:r>
          </a:p>
        </p:txBody>
      </p:sp>
      <p:sp>
        <p:nvSpPr>
          <p:cNvPr id="36327" name="Rectangle 487"/>
          <p:cNvSpPr>
            <a:spLocks noChangeArrowheads="1"/>
          </p:cNvSpPr>
          <p:nvPr/>
        </p:nvSpPr>
        <p:spPr bwMode="auto">
          <a:xfrm>
            <a:off x="7943850" y="5454650"/>
            <a:ext cx="5597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</a:t>
            </a:r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36341" name="Text Box 501"/>
          <p:cNvSpPr txBox="1">
            <a:spLocks noChangeArrowheads="1"/>
          </p:cNvSpPr>
          <p:nvPr/>
        </p:nvSpPr>
        <p:spPr bwMode="auto">
          <a:xfrm>
            <a:off x="1371600" y="3429000"/>
            <a:ext cx="1066800" cy="11699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AG-C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sp>
        <p:nvSpPr>
          <p:cNvPr id="36342" name="Text Box 502"/>
          <p:cNvSpPr txBox="1">
            <a:spLocks noChangeArrowheads="1"/>
          </p:cNvSpPr>
          <p:nvPr/>
        </p:nvSpPr>
        <p:spPr bwMode="auto">
          <a:xfrm>
            <a:off x="1371600" y="2057400"/>
            <a:ext cx="1066800" cy="1169988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-AGC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grpSp>
        <p:nvGrpSpPr>
          <p:cNvPr id="36349" name="Group 509"/>
          <p:cNvGrpSpPr>
            <a:grpSpLocks/>
          </p:cNvGrpSpPr>
          <p:nvPr/>
        </p:nvGrpSpPr>
        <p:grpSpPr bwMode="auto">
          <a:xfrm>
            <a:off x="5562600" y="2971800"/>
            <a:ext cx="2419350" cy="2514600"/>
            <a:chOff x="3360" y="1872"/>
            <a:chExt cx="1524" cy="1584"/>
          </a:xfrm>
        </p:grpSpPr>
        <p:sp>
          <p:nvSpPr>
            <p:cNvPr id="36332" name="Line 492"/>
            <p:cNvSpPr>
              <a:spLocks noChangeShapeType="1"/>
            </p:cNvSpPr>
            <p:nvPr/>
          </p:nvSpPr>
          <p:spPr bwMode="auto">
            <a:xfrm flipH="1" flipV="1">
              <a:off x="4692" y="3264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1" name="Line 491"/>
            <p:cNvSpPr>
              <a:spLocks noChangeShapeType="1"/>
            </p:cNvSpPr>
            <p:nvPr/>
          </p:nvSpPr>
          <p:spPr bwMode="auto">
            <a:xfrm flipH="1" flipV="1">
              <a:off x="4117" y="2809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4" name="Line 494"/>
            <p:cNvSpPr>
              <a:spLocks noChangeShapeType="1"/>
            </p:cNvSpPr>
            <p:nvPr/>
          </p:nvSpPr>
          <p:spPr bwMode="auto">
            <a:xfrm flipH="1" flipV="1">
              <a:off x="4512" y="2818"/>
              <a:ext cx="0" cy="20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6" name="Line 496"/>
            <p:cNvSpPr>
              <a:spLocks noChangeShapeType="1"/>
            </p:cNvSpPr>
            <p:nvPr/>
          </p:nvSpPr>
          <p:spPr bwMode="auto">
            <a:xfrm flipH="1" flipV="1">
              <a:off x="3541" y="1882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7" name="Line 497"/>
            <p:cNvSpPr>
              <a:spLocks noChangeShapeType="1"/>
            </p:cNvSpPr>
            <p:nvPr/>
          </p:nvSpPr>
          <p:spPr bwMode="auto">
            <a:xfrm flipH="1" flipV="1">
              <a:off x="3360" y="1872"/>
              <a:ext cx="0" cy="206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3" name="Line 493"/>
            <p:cNvSpPr>
              <a:spLocks noChangeShapeType="1"/>
            </p:cNvSpPr>
            <p:nvPr/>
          </p:nvSpPr>
          <p:spPr bwMode="auto">
            <a:xfrm flipH="1" flipV="1">
              <a:off x="3541" y="2352"/>
              <a:ext cx="192" cy="192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5" name="Line 495"/>
            <p:cNvSpPr>
              <a:spLocks noChangeShapeType="1"/>
            </p:cNvSpPr>
            <p:nvPr/>
          </p:nvSpPr>
          <p:spPr bwMode="auto">
            <a:xfrm flipH="1" flipV="1">
              <a:off x="4117" y="2352"/>
              <a:ext cx="192" cy="192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43" name="Line 503"/>
            <p:cNvSpPr>
              <a:spLocks noChangeShapeType="1"/>
            </p:cNvSpPr>
            <p:nvPr/>
          </p:nvSpPr>
          <p:spPr bwMode="auto">
            <a:xfrm flipH="1" flipV="1">
              <a:off x="3936" y="2338"/>
              <a:ext cx="0" cy="20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346" name="Text Box 506"/>
          <p:cNvSpPr txBox="1">
            <a:spLocks noChangeArrowheads="1"/>
          </p:cNvSpPr>
          <p:nvPr/>
        </p:nvSpPr>
        <p:spPr bwMode="auto">
          <a:xfrm>
            <a:off x="1371600" y="4876800"/>
            <a:ext cx="1066800" cy="116998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A-GC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6489340"/>
            <a:ext cx="3777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Courtesy: Dr. </a:t>
            </a:r>
            <a:r>
              <a:rPr lang="en-US" sz="1100" dirty="0" err="1" smtClean="0"/>
              <a:t>Atif</a:t>
            </a:r>
            <a:r>
              <a:rPr lang="en-US" sz="1100" dirty="0" smtClean="0"/>
              <a:t> </a:t>
            </a:r>
            <a:r>
              <a:rPr lang="en-US" sz="1100" dirty="0" err="1" smtClean="0"/>
              <a:t>Hasan</a:t>
            </a:r>
            <a:r>
              <a:rPr lang="en-US" sz="1100" dirty="0" smtClean="0"/>
              <a:t> </a:t>
            </a:r>
            <a:r>
              <a:rPr lang="en-US" sz="1100" dirty="0" err="1" smtClean="0"/>
              <a:t>Rahman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90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06" grpId="0"/>
      <p:bldP spid="36316" grpId="0"/>
      <p:bldP spid="36317" grpId="0"/>
      <p:bldP spid="36319" grpId="0"/>
      <p:bldP spid="36322" grpId="0"/>
      <p:bldP spid="36326" grpId="0"/>
      <p:bldP spid="36327" grpId="0"/>
      <p:bldP spid="36341" grpId="0" animBg="1"/>
      <p:bldP spid="36342" grpId="0" animBg="1"/>
      <p:bldP spid="363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Needleman </a:t>
            </a:r>
            <a:r>
              <a:rPr lang="en-US" dirty="0" err="1">
                <a:cs typeface="Times New Roman" pitchFamily="18" charset="0"/>
              </a:rPr>
              <a:t>Wunsch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(NW)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Needleman </a:t>
            </a:r>
            <a:r>
              <a:rPr lang="en-US" sz="2000" u="sng" dirty="0" err="1" smtClean="0">
                <a:latin typeface="Lucida Sans Unicode" pitchFamily="34" charset="0"/>
                <a:cs typeface="Lucida Sans Unicode" pitchFamily="34" charset="0"/>
              </a:rPr>
              <a:t>Wunsch</a:t>
            </a: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 (</a:t>
            </a:r>
            <a:r>
              <a:rPr lang="en-US" sz="2000" u="sng" dirty="0" err="1" smtClean="0">
                <a:latin typeface="Lucida Sans Unicode" pitchFamily="34" charset="0"/>
                <a:cs typeface="Lucida Sans Unicode" pitchFamily="34" charset="0"/>
              </a:rPr>
              <a:t>s,t</a:t>
            </a: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)</a:t>
            </a:r>
            <a:endParaRPr lang="en-US" sz="2000" u="sng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m </a:t>
            </a:r>
            <a:r>
              <a:rPr lang="en-US" sz="2000" dirty="0">
                <a:latin typeface="Lucida Sans Unicode" charset="0"/>
                <a:sym typeface="Wingdings" charset="2"/>
              </a:rPr>
              <a:t>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length(s)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n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dirty="0">
                <a:latin typeface="Lucida Sans Unicode" charset="0"/>
                <a:sym typeface="Wingdings" charset="2"/>
              </a:rPr>
              <a:t>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length(t)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V[0,0] </a:t>
            </a:r>
            <a:r>
              <a:rPr lang="en-US" sz="2000" dirty="0" smtClean="0">
                <a:latin typeface="Lucida Sans Unicode" charset="0"/>
                <a:sym typeface="Wingdings" charset="2"/>
              </a:rPr>
              <a:t> 0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or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in 1:m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V[i,0]=V[i-1,0]+</a:t>
            </a:r>
            <a:r>
              <a:rPr lang="el-GR" sz="2000" dirty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dirty="0" err="1" smtClean="0">
                <a:cs typeface="Times New Roman" pitchFamily="18" charset="0"/>
              </a:rPr>
              <a:t>s</a:t>
            </a:r>
            <a:r>
              <a:rPr lang="en-US" sz="2000" baseline="-25000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,-)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for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j 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in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1:n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V[0,j]=V[0,j-1]+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(-,</a:t>
            </a:r>
            <a:r>
              <a:rPr lang="en-US" sz="2000" dirty="0" err="1" smtClean="0"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for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in 1:n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for j in 1:m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	V[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i,j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]=max 	V[i-1,j-1]+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s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</a:t>
            </a:r>
            <a:r>
              <a:rPr lang="en-US" sz="2000" baseline="-25000" dirty="0" err="1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V[i-1,j]+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s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smtClean="0">
                <a:cs typeface="Times New Roman" pitchFamily="18" charset="0"/>
              </a:rPr>
              <a:t>-)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V[i,j-1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]+</a:t>
            </a:r>
            <a:r>
              <a:rPr lang="el-GR" sz="2000" dirty="0">
                <a:cs typeface="Times New Roman" pitchFamily="18" charset="0"/>
              </a:rPr>
              <a:t> δ</a:t>
            </a:r>
            <a:r>
              <a:rPr lang="en-US" sz="2000" dirty="0" smtClean="0">
                <a:cs typeface="Times New Roman" pitchFamily="18" charset="0"/>
              </a:rPr>
              <a:t>(-, </a:t>
            </a:r>
            <a:r>
              <a:rPr lang="en-US" sz="2000" dirty="0" err="1">
                <a:cs typeface="Times New Roman" pitchFamily="18" charset="0"/>
              </a:rPr>
              <a:t>t</a:t>
            </a:r>
            <a:r>
              <a:rPr lang="en-US" sz="2000" baseline="-25000" dirty="0" err="1">
                <a:cs typeface="Times New Roman" pitchFamily="18" charset="0"/>
              </a:rPr>
              <a:t>j</a:t>
            </a:r>
            <a:r>
              <a:rPr lang="en-US" sz="2000" dirty="0">
                <a:cs typeface="Times New Roman" pitchFamily="18" charset="0"/>
              </a:rPr>
              <a:t>)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895600" y="4648200"/>
            <a:ext cx="198119" cy="990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700" y="1441229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ATGTCATG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TGTCATGA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252852" y="677474"/>
            <a:ext cx="2387600" cy="1671406"/>
            <a:chOff x="2621" y="2143"/>
            <a:chExt cx="1686" cy="89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No matching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Positions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5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6568" y="2670548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 “mini”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</a:rPr>
              <a:t>global alignment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between substrings </a:t>
            </a:r>
            <a:r>
              <a:rPr lang="en-US" sz="2000" dirty="0" smtClean="0">
                <a:latin typeface="Georgia" pitchFamily="18" charset="0"/>
              </a:rPr>
              <a:t>of the </a:t>
            </a:r>
          </a:p>
          <a:p>
            <a:r>
              <a:rPr lang="en-US" sz="2000" dirty="0" smtClean="0">
                <a:latin typeface="Georgia" pitchFamily="18" charset="0"/>
              </a:rPr>
              <a:t>original sequences</a:t>
            </a:r>
            <a:endParaRPr lang="en-US" sz="2000" i="1" dirty="0">
              <a:latin typeface="Georgia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3548" y="2206452"/>
            <a:ext cx="4343400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5036" y="3576464"/>
            <a:ext cx="2652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/>
              <a:t>Global alignment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399148" y="2587452"/>
            <a:ext cx="685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579748" y="2206452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084948" y="3197052"/>
            <a:ext cx="7620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541648" y="2204864"/>
            <a:ext cx="4319588" cy="3124200"/>
          </a:xfrm>
          <a:custGeom>
            <a:avLst/>
            <a:gdLst>
              <a:gd name="T0" fmla="*/ 0 w 2721"/>
              <a:gd name="T1" fmla="*/ 0 h 1968"/>
              <a:gd name="T2" fmla="*/ 2147483647 w 2721"/>
              <a:gd name="T3" fmla="*/ 2147483647 h 1968"/>
              <a:gd name="T4" fmla="*/ 2147483647 w 2721"/>
              <a:gd name="T5" fmla="*/ 2147483647 h 1968"/>
              <a:gd name="T6" fmla="*/ 2147483647 w 2721"/>
              <a:gd name="T7" fmla="*/ 2147483647 h 1968"/>
              <a:gd name="T8" fmla="*/ 2147483647 w 2721"/>
              <a:gd name="T9" fmla="*/ 2147483647 h 1968"/>
              <a:gd name="T10" fmla="*/ 2147483647 w 2721"/>
              <a:gd name="T11" fmla="*/ 2147483647 h 1968"/>
              <a:gd name="T12" fmla="*/ 2147483647 w 2721"/>
              <a:gd name="T13" fmla="*/ 2147483647 h 1968"/>
              <a:gd name="T14" fmla="*/ 2147483647 w 2721"/>
              <a:gd name="T15" fmla="*/ 2147483647 h 1968"/>
              <a:gd name="T16" fmla="*/ 2147483647 w 2721"/>
              <a:gd name="T17" fmla="*/ 2147483647 h 1968"/>
              <a:gd name="T18" fmla="*/ 2147483647 w 2721"/>
              <a:gd name="T19" fmla="*/ 2147483647 h 1968"/>
              <a:gd name="T20" fmla="*/ 2147483647 w 2721"/>
              <a:gd name="T21" fmla="*/ 2147483647 h 1968"/>
              <a:gd name="T22" fmla="*/ 2147483647 w 2721"/>
              <a:gd name="T23" fmla="*/ 2147483647 h 1968"/>
              <a:gd name="T24" fmla="*/ 2147483647 w 2721"/>
              <a:gd name="T25" fmla="*/ 2147483647 h 1968"/>
              <a:gd name="T26" fmla="*/ 2147483647 w 2721"/>
              <a:gd name="T27" fmla="*/ 2147483647 h 1968"/>
              <a:gd name="T28" fmla="*/ 2147483647 w 2721"/>
              <a:gd name="T29" fmla="*/ 2147483647 h 1968"/>
              <a:gd name="T30" fmla="*/ 2147483647 w 2721"/>
              <a:gd name="T31" fmla="*/ 2147483647 h 1968"/>
              <a:gd name="T32" fmla="*/ 2147483647 w 2721"/>
              <a:gd name="T33" fmla="*/ 2147483647 h 1968"/>
              <a:gd name="T34" fmla="*/ 2147483647 w 2721"/>
              <a:gd name="T35" fmla="*/ 2147483647 h 1968"/>
              <a:gd name="T36" fmla="*/ 2147483647 w 2721"/>
              <a:gd name="T37" fmla="*/ 2147483647 h 1968"/>
              <a:gd name="T38" fmla="*/ 2147483647 w 2721"/>
              <a:gd name="T39" fmla="*/ 2147483647 h 1968"/>
              <a:gd name="T40" fmla="*/ 2147483647 w 2721"/>
              <a:gd name="T41" fmla="*/ 2147483647 h 1968"/>
              <a:gd name="T42" fmla="*/ 2147483647 w 2721"/>
              <a:gd name="T43" fmla="*/ 2147483647 h 1968"/>
              <a:gd name="T44" fmla="*/ 2147483647 w 2721"/>
              <a:gd name="T45" fmla="*/ 2147483647 h 1968"/>
              <a:gd name="T46" fmla="*/ 2147483647 w 2721"/>
              <a:gd name="T47" fmla="*/ 2147483647 h 1968"/>
              <a:gd name="T48" fmla="*/ 2147483647 w 2721"/>
              <a:gd name="T49" fmla="*/ 2147483647 h 1968"/>
              <a:gd name="T50" fmla="*/ 2147483647 w 2721"/>
              <a:gd name="T51" fmla="*/ 2147483647 h 1968"/>
              <a:gd name="T52" fmla="*/ 2147483647 w 2721"/>
              <a:gd name="T53" fmla="*/ 2147483647 h 1968"/>
              <a:gd name="T54" fmla="*/ 2147483647 w 2721"/>
              <a:gd name="T55" fmla="*/ 2147483647 h 1968"/>
              <a:gd name="T56" fmla="*/ 2147483647 w 2721"/>
              <a:gd name="T57" fmla="*/ 2147483647 h 1968"/>
              <a:gd name="T58" fmla="*/ 2147483647 w 2721"/>
              <a:gd name="T59" fmla="*/ 2147483647 h 1968"/>
              <a:gd name="T60" fmla="*/ 2147483647 w 2721"/>
              <a:gd name="T61" fmla="*/ 2147483647 h 196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721"/>
              <a:gd name="T94" fmla="*/ 0 h 1968"/>
              <a:gd name="T95" fmla="*/ 2721 w 2721"/>
              <a:gd name="T96" fmla="*/ 1968 h 196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721" h="1968">
                <a:moveTo>
                  <a:pt x="0" y="0"/>
                </a:moveTo>
                <a:cubicBezTo>
                  <a:pt x="24" y="8"/>
                  <a:pt x="50" y="20"/>
                  <a:pt x="72" y="32"/>
                </a:cubicBezTo>
                <a:cubicBezTo>
                  <a:pt x="89" y="41"/>
                  <a:pt x="120" y="64"/>
                  <a:pt x="120" y="64"/>
                </a:cubicBezTo>
                <a:cubicBezTo>
                  <a:pt x="149" y="108"/>
                  <a:pt x="218" y="130"/>
                  <a:pt x="256" y="168"/>
                </a:cubicBezTo>
                <a:cubicBezTo>
                  <a:pt x="264" y="176"/>
                  <a:pt x="271" y="185"/>
                  <a:pt x="280" y="192"/>
                </a:cubicBezTo>
                <a:cubicBezTo>
                  <a:pt x="295" y="204"/>
                  <a:pt x="328" y="224"/>
                  <a:pt x="328" y="224"/>
                </a:cubicBezTo>
                <a:cubicBezTo>
                  <a:pt x="347" y="253"/>
                  <a:pt x="364" y="253"/>
                  <a:pt x="392" y="272"/>
                </a:cubicBezTo>
                <a:cubicBezTo>
                  <a:pt x="414" y="305"/>
                  <a:pt x="446" y="311"/>
                  <a:pt x="480" y="328"/>
                </a:cubicBezTo>
                <a:cubicBezTo>
                  <a:pt x="601" y="389"/>
                  <a:pt x="747" y="386"/>
                  <a:pt x="880" y="392"/>
                </a:cubicBezTo>
                <a:cubicBezTo>
                  <a:pt x="932" y="409"/>
                  <a:pt x="978" y="449"/>
                  <a:pt x="1024" y="480"/>
                </a:cubicBezTo>
                <a:cubicBezTo>
                  <a:pt x="1033" y="486"/>
                  <a:pt x="1039" y="497"/>
                  <a:pt x="1048" y="504"/>
                </a:cubicBezTo>
                <a:cubicBezTo>
                  <a:pt x="1063" y="516"/>
                  <a:pt x="1096" y="536"/>
                  <a:pt x="1096" y="536"/>
                </a:cubicBezTo>
                <a:cubicBezTo>
                  <a:pt x="1116" y="567"/>
                  <a:pt x="1133" y="561"/>
                  <a:pt x="1160" y="584"/>
                </a:cubicBezTo>
                <a:cubicBezTo>
                  <a:pt x="1274" y="679"/>
                  <a:pt x="1301" y="671"/>
                  <a:pt x="1456" y="680"/>
                </a:cubicBezTo>
                <a:cubicBezTo>
                  <a:pt x="1513" y="699"/>
                  <a:pt x="1490" y="687"/>
                  <a:pt x="1528" y="712"/>
                </a:cubicBezTo>
                <a:cubicBezTo>
                  <a:pt x="1559" y="758"/>
                  <a:pt x="1578" y="793"/>
                  <a:pt x="1624" y="824"/>
                </a:cubicBezTo>
                <a:cubicBezTo>
                  <a:pt x="1639" y="870"/>
                  <a:pt x="1619" y="832"/>
                  <a:pt x="1656" y="856"/>
                </a:cubicBezTo>
                <a:cubicBezTo>
                  <a:pt x="1665" y="862"/>
                  <a:pt x="1671" y="873"/>
                  <a:pt x="1680" y="880"/>
                </a:cubicBezTo>
                <a:cubicBezTo>
                  <a:pt x="1695" y="892"/>
                  <a:pt x="1728" y="912"/>
                  <a:pt x="1728" y="912"/>
                </a:cubicBezTo>
                <a:cubicBezTo>
                  <a:pt x="1767" y="970"/>
                  <a:pt x="1805" y="1057"/>
                  <a:pt x="1864" y="1096"/>
                </a:cubicBezTo>
                <a:cubicBezTo>
                  <a:pt x="1886" y="1129"/>
                  <a:pt x="1919" y="1152"/>
                  <a:pt x="1944" y="1184"/>
                </a:cubicBezTo>
                <a:cubicBezTo>
                  <a:pt x="1975" y="1224"/>
                  <a:pt x="1997" y="1267"/>
                  <a:pt x="2040" y="1296"/>
                </a:cubicBezTo>
                <a:cubicBezTo>
                  <a:pt x="2064" y="1332"/>
                  <a:pt x="2082" y="1362"/>
                  <a:pt x="2112" y="1392"/>
                </a:cubicBezTo>
                <a:cubicBezTo>
                  <a:pt x="2130" y="1446"/>
                  <a:pt x="2105" y="1382"/>
                  <a:pt x="2152" y="1448"/>
                </a:cubicBezTo>
                <a:cubicBezTo>
                  <a:pt x="2187" y="1497"/>
                  <a:pt x="2126" y="1449"/>
                  <a:pt x="2184" y="1488"/>
                </a:cubicBezTo>
                <a:cubicBezTo>
                  <a:pt x="2243" y="1576"/>
                  <a:pt x="2345" y="1600"/>
                  <a:pt x="2440" y="1632"/>
                </a:cubicBezTo>
                <a:cubicBezTo>
                  <a:pt x="2466" y="1641"/>
                  <a:pt x="2486" y="1655"/>
                  <a:pt x="2512" y="1664"/>
                </a:cubicBezTo>
                <a:cubicBezTo>
                  <a:pt x="2530" y="1691"/>
                  <a:pt x="2589" y="1750"/>
                  <a:pt x="2616" y="1768"/>
                </a:cubicBezTo>
                <a:cubicBezTo>
                  <a:pt x="2637" y="1799"/>
                  <a:pt x="2657" y="1830"/>
                  <a:pt x="2672" y="1864"/>
                </a:cubicBezTo>
                <a:cubicBezTo>
                  <a:pt x="2679" y="1879"/>
                  <a:pt x="2679" y="1898"/>
                  <a:pt x="2688" y="1912"/>
                </a:cubicBezTo>
                <a:cubicBezTo>
                  <a:pt x="2721" y="1962"/>
                  <a:pt x="2720" y="1941"/>
                  <a:pt x="2720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7236" y="2587452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3856348" y="2890664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34909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Goal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: Find the best local alignment between two strings.</a:t>
            </a:r>
          </a:p>
          <a:p>
            <a:endParaRPr lang="en-US" sz="2800" u="sng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Input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: Strings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</a:t>
            </a:r>
            <a:r>
              <a:rPr lang="en-US" sz="2800" b="1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as well as a scoring matrix </a:t>
            </a:r>
            <a:r>
              <a:rPr lang="el-GR" sz="2800" i="1" dirty="0" smtClean="0">
                <a:latin typeface="Georgia" pitchFamily="18" charset="0"/>
                <a:cs typeface="Times New Roman" pitchFamily="18" charset="0"/>
              </a:rPr>
              <a:t>δ</a:t>
            </a:r>
            <a:endParaRPr lang="en-US" sz="2800" i="1" dirty="0" smtClean="0">
              <a:latin typeface="Georgia" pitchFamily="18" charset="0"/>
              <a:cs typeface="Times New Roman" pitchFamily="18" charset="0"/>
            </a:endParaRPr>
          </a:p>
          <a:p>
            <a:endParaRPr lang="el-GR" sz="2800" i="1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Output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: Alignment of substrings of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whose alignment score is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maximum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among all possible alignments of all possible substrings of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We can again use dynamic programming to solve the Local Alignment Problem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  <a:latin typeface="Georgia" pitchFamily="18" charset="0"/>
                <a:cs typeface="Times New Roman" pitchFamily="18" charset="0"/>
              </a:rPr>
              <a:t>Smith Waterman algorithm</a:t>
            </a:r>
            <a:endParaRPr lang="en-US" sz="2400" dirty="0">
              <a:solidFill>
                <a:srgbClr val="000099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10321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Naive approach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: Find the path with maximum score between every pair of vertices (</a:t>
            </a:r>
            <a:r>
              <a:rPr lang="en-US" sz="2800" i="1" dirty="0" err="1">
                <a:latin typeface="Book Antiqua" pitchFamily="18" charset="0"/>
                <a:cs typeface="Times New Roman" pitchFamily="18" charset="0"/>
              </a:rPr>
              <a:t>i</a:t>
            </a:r>
            <a:r>
              <a:rPr lang="en-US" sz="2800" i="1" dirty="0" err="1" smtClean="0">
                <a:latin typeface="Book Antiqua" pitchFamily="18" charset="0"/>
                <a:cs typeface="Times New Roman" pitchFamily="18" charset="0"/>
              </a:rPr>
              <a:t>,j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 and (</a:t>
            </a:r>
            <a:r>
              <a:rPr lang="en-US" sz="2800" i="1" dirty="0" err="1" smtClean="0">
                <a:latin typeface="Book Antiqua" pitchFamily="18" charset="0"/>
                <a:cs typeface="Arial" pitchFamily="34" charset="0"/>
              </a:rPr>
              <a:t>i’,j</a:t>
            </a:r>
            <a:r>
              <a:rPr lang="en-US" sz="2800" i="1" dirty="0" smtClean="0">
                <a:latin typeface="Book Antiqua" pitchFamily="18" charset="0"/>
                <a:cs typeface="Arial" pitchFamily="34" charset="0"/>
              </a:rPr>
              <a:t>’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).</a:t>
            </a:r>
          </a:p>
          <a:p>
            <a:endParaRPr lang="en-US" sz="2800" dirty="0">
              <a:latin typeface="Georg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   Finally, select the pair with maximum score.</a:t>
            </a:r>
          </a:p>
          <a:p>
            <a:endParaRPr lang="en-US" sz="2800" u="sng" dirty="0" smtClean="0"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Find a path with the maximum score from (</a:t>
            </a:r>
            <a:r>
              <a:rPr lang="en-US" sz="2800" dirty="0" smtClean="0">
                <a:latin typeface="Book Antiqua" pitchFamily="18" charset="0"/>
                <a:cs typeface="Times New Roman" pitchFamily="18" charset="0"/>
              </a:rPr>
              <a:t>0,0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 to every other vertex.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Add edges of weight </a:t>
            </a:r>
            <a:r>
              <a:rPr lang="en-US" sz="2800" dirty="0" smtClean="0">
                <a:latin typeface="Book Antiqua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in the edit graph.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000099"/>
                </a:solidFill>
                <a:latin typeface="Georgia" pitchFamily="18" charset="0"/>
                <a:cs typeface="Times New Roman" pitchFamily="18" charset="0"/>
              </a:rPr>
              <a:t>Smith Waterman algorithm</a:t>
            </a:r>
            <a:endParaRPr lang="en-US" sz="2400" dirty="0">
              <a:solidFill>
                <a:srgbClr val="000099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59" y="3350067"/>
            <a:ext cx="5126605" cy="17351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564" y="1484784"/>
            <a:ext cx="644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  <a:r>
              <a:rPr lang="en-US" sz="2500" dirty="0" smtClean="0">
                <a:latin typeface="Georgia" pitchFamily="18" charset="0"/>
              </a:rPr>
              <a:t>For two sequences </a:t>
            </a:r>
            <a:r>
              <a:rPr lang="en-US" sz="2500" i="1" dirty="0" smtClean="0">
                <a:latin typeface="Georgia" pitchFamily="18" charset="0"/>
              </a:rPr>
              <a:t>s</a:t>
            </a:r>
            <a:r>
              <a:rPr lang="en-US" sz="2500" dirty="0" smtClean="0">
                <a:latin typeface="Georgia" pitchFamily="18" charset="0"/>
              </a:rPr>
              <a:t> and </a:t>
            </a:r>
            <a:r>
              <a:rPr lang="en-US" sz="2500" i="1" dirty="0" smtClean="0">
                <a:latin typeface="Georgia" pitchFamily="18" charset="0"/>
              </a:rPr>
              <a:t>t</a:t>
            </a:r>
            <a:endParaRPr lang="en-US" sz="25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17734"/>
              </p:ext>
            </p:extLst>
          </p:nvPr>
        </p:nvGraphicFramePr>
        <p:xfrm>
          <a:off x="2159732" y="2492898"/>
          <a:ext cx="5004555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11"/>
                <a:gridCol w="1000911"/>
                <a:gridCol w="1000911"/>
                <a:gridCol w="1000911"/>
                <a:gridCol w="1000911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89908"/>
              </p:ext>
            </p:extLst>
          </p:nvPr>
        </p:nvGraphicFramePr>
        <p:xfrm>
          <a:off x="3275857" y="2492898"/>
          <a:ext cx="5004555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11"/>
                <a:gridCol w="1000911"/>
                <a:gridCol w="1000911"/>
                <a:gridCol w="1000911"/>
                <a:gridCol w="1000911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495"/>
          <p:cNvSpPr>
            <a:spLocks noChangeShapeType="1"/>
          </p:cNvSpPr>
          <p:nvPr/>
        </p:nvSpPr>
        <p:spPr bwMode="auto">
          <a:xfrm flipH="1" flipV="1">
            <a:off x="7092280" y="564448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120172" y="5140424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112060" y="4528356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--CCG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260593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29309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7276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898272" y="1783296"/>
            <a:ext cx="756083" cy="823341"/>
            <a:chOff x="2621" y="2143"/>
            <a:chExt cx="1686" cy="782"/>
          </a:xfrm>
        </p:grpSpPr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84343"/>
                <a:gd name="adj2" fmla="val 6976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3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1" lang="en-US" altLang="ja-JP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Line 494"/>
          <p:cNvSpPr>
            <a:spLocks noChangeShapeType="1"/>
          </p:cNvSpPr>
          <p:nvPr/>
        </p:nvSpPr>
        <p:spPr bwMode="auto">
          <a:xfrm flipH="1" flipV="1">
            <a:off x="4788024" y="4002075"/>
            <a:ext cx="0" cy="3270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94"/>
          <p:cNvSpPr>
            <a:spLocks noChangeShapeType="1"/>
          </p:cNvSpPr>
          <p:nvPr/>
        </p:nvSpPr>
        <p:spPr bwMode="auto">
          <a:xfrm flipH="1" flipV="1">
            <a:off x="4788024" y="3429000"/>
            <a:ext cx="0" cy="3270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0" grpId="0" animBg="1"/>
      <p:bldP spid="20" grpId="1" animBg="1"/>
      <p:bldP spid="21" grpId="0" animBg="1"/>
      <p:bldP spid="2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88624"/>
              </p:ext>
            </p:extLst>
          </p:nvPr>
        </p:nvGraphicFramePr>
        <p:xfrm>
          <a:off x="2159732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29276"/>
              </p:ext>
            </p:extLst>
          </p:nvPr>
        </p:nvGraphicFramePr>
        <p:xfrm>
          <a:off x="2375753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247420" y="5661248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544108" y="510442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16" y="5348825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5672861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93143"/>
              </p:ext>
            </p:extLst>
          </p:nvPr>
        </p:nvGraphicFramePr>
        <p:xfrm>
          <a:off x="2375753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0000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0000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247420" y="5661248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544108" y="510442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91"/>
          <p:cNvSpPr>
            <a:spLocks noChangeShapeType="1"/>
          </p:cNvSpPr>
          <p:nvPr/>
        </p:nvSpPr>
        <p:spPr bwMode="auto">
          <a:xfrm flipH="1" flipV="1">
            <a:off x="5563344" y="4528356"/>
            <a:ext cx="304800" cy="30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91"/>
          <p:cNvSpPr>
            <a:spLocks noChangeShapeType="1"/>
          </p:cNvSpPr>
          <p:nvPr/>
        </p:nvSpPr>
        <p:spPr bwMode="auto">
          <a:xfrm flipH="1" flipV="1">
            <a:off x="4860032" y="3988296"/>
            <a:ext cx="304800" cy="30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16" y="5348825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5672861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16" y="4365104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516" y="4689140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156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700" y="1441229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ATGTCATG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TGTCATGA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252852" y="677474"/>
            <a:ext cx="2387600" cy="1671406"/>
            <a:chOff x="2621" y="2143"/>
            <a:chExt cx="1686" cy="89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No matching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Positions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71700" y="3925505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</a:t>
            </a:r>
            <a:r>
              <a:rPr lang="en-US" sz="3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TGTCATG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TGTCATG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264188" y="3552321"/>
            <a:ext cx="2171299" cy="920795"/>
            <a:chOff x="2621" y="2143"/>
            <a:chExt cx="1686" cy="78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Alignment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Smith-Waterman: Example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Alphabet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DNA,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Math1" pitchFamily="2" charset="2"/>
              </a:rPr>
              <a:t>∑ = {A,C,G,T}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Input: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= TGTTACGG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= GGTTGACTA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Scoring scheme: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 x) = 3</a:t>
            </a:r>
          </a:p>
          <a:p>
            <a:pPr lvl="1"/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(x,-) = </a:t>
            </a:r>
            <a:r>
              <a:rPr lang="el-GR" dirty="0">
                <a:solidFill>
                  <a:sysClr val="windowText" lastClr="000000"/>
                </a:solidFill>
                <a:cs typeface="Times New Roman" pitchFamily="18" charset="0"/>
              </a:rPr>
              <a:t>δ</a:t>
            </a:r>
            <a:r>
              <a:rPr lang="en-US" dirty="0" smtClean="0">
                <a:solidFill>
                  <a:sysClr val="windowText" lastClr="000000"/>
                </a:solidFill>
              </a:rPr>
              <a:t>(-,x) =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 y) = -3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Smith-Waterman: Example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Tabl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80728"/>
            <a:ext cx="3371850" cy="4720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3433" y="6433591"/>
            <a:ext cx="198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35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495800" y="1524000"/>
            <a:ext cx="3884613" cy="3884613"/>
            <a:chOff x="240" y="192"/>
            <a:chExt cx="2880" cy="2880"/>
          </a:xfrm>
        </p:grpSpPr>
        <p:sp>
          <p:nvSpPr>
            <p:cNvPr id="20503" name="Rectangle 4"/>
            <p:cNvSpPr>
              <a:spLocks noChangeAspect="1"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5"/>
            <p:cNvSpPr>
              <a:spLocks noChangeAspect="1"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"/>
            <p:cNvSpPr>
              <a:spLocks noChangeAspect="1"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7"/>
            <p:cNvSpPr>
              <a:spLocks noChangeAspect="1"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8"/>
            <p:cNvSpPr>
              <a:spLocks noChangeAspect="1"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9"/>
            <p:cNvSpPr>
              <a:spLocks noChangeAspect="1"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10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1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2"/>
            <p:cNvSpPr>
              <a:spLocks noChangeAspect="1"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3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4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5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 noChangeAspect="1"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20719" name="Line 17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8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9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2" name="Line 20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3" name="Line 21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4" name="Line 22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5" name="Line 23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6" name="Line 24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7" name="Line 25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8" name="Line 26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9" name="Line 27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95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6" name="Line 3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3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3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3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0" name="Line 3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1" name="Line 3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2" name="Line 3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3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3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3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4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708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9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71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2" name="Line 5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3" name="Line 5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4" name="Line 5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5" name="Line 5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6" name="Line 5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7" name="Line 6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8" name="Line 6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9" name="Line 6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0" name="Line 6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1" name="Line 6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2" name="Line 6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6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84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7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9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1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3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4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Line 8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Line 8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Line 8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Line 8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Line 8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Line 8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Line 8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Line 8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6" name="Line 8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7" name="Line 8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8" name="Line 9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9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60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3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7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9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3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2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4" name="Line 10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Line 10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Line 10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Line 10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Line 10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Line 11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Line 11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Line 11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11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Line 11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Line 11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1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36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7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9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1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Line 12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3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12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Line 12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0" name="Rectangle 12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129"/>
            <p:cNvSpPr>
              <a:spLocks noChangeAspect="1"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30"/>
            <p:cNvSpPr>
              <a:spLocks noChangeAspect="1"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31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32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33"/>
            <p:cNvSpPr>
              <a:spLocks noChangeAspect="1"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34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35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36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137"/>
            <p:cNvSpPr>
              <a:spLocks noChangeAspect="1"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138"/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139"/>
            <p:cNvSpPr>
              <a:spLocks noChangeAspect="1"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40"/>
            <p:cNvGrpSpPr>
              <a:grpSpLocks noChangeAspect="1"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20612" name="Line 141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Line 142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3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44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Line 145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Line 146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Line 147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Line 148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Line 149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Line 150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Line 151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3" name="Line 152"/>
            <p:cNvSpPr>
              <a:spLocks noChangeAspect="1"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53"/>
            <p:cNvSpPr>
              <a:spLocks noChangeAspect="1"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154"/>
            <p:cNvSpPr>
              <a:spLocks noChangeAspect="1"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155"/>
            <p:cNvSpPr>
              <a:spLocks noChangeAspect="1"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Line 156"/>
            <p:cNvSpPr>
              <a:spLocks noChangeAspect="1"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Line 157"/>
            <p:cNvSpPr>
              <a:spLocks noChangeAspect="1"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158"/>
            <p:cNvSpPr>
              <a:spLocks noChangeAspect="1"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159"/>
            <p:cNvSpPr>
              <a:spLocks noChangeAspect="1"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160"/>
            <p:cNvSpPr>
              <a:spLocks noChangeAspect="1"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161"/>
            <p:cNvSpPr>
              <a:spLocks noChangeAspect="1"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162"/>
            <p:cNvSpPr>
              <a:spLocks noChangeAspect="1"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163"/>
            <p:cNvSpPr>
              <a:spLocks noChangeAspect="1"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164"/>
            <p:cNvSpPr>
              <a:spLocks noChangeAspect="1"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165"/>
            <p:cNvSpPr>
              <a:spLocks noChangeAspect="1"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66"/>
            <p:cNvSpPr>
              <a:spLocks noChangeAspect="1"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67"/>
            <p:cNvSpPr>
              <a:spLocks noChangeAspect="1"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68"/>
            <p:cNvSpPr>
              <a:spLocks noChangeAspect="1"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69"/>
            <p:cNvSpPr>
              <a:spLocks noChangeAspect="1"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70"/>
            <p:cNvSpPr>
              <a:spLocks noChangeAspect="1"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71"/>
            <p:cNvSpPr>
              <a:spLocks noChangeAspect="1"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172"/>
            <p:cNvSpPr>
              <a:spLocks noChangeAspect="1"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173"/>
            <p:cNvSpPr>
              <a:spLocks noChangeAspect="1"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174"/>
            <p:cNvSpPr>
              <a:spLocks noChangeAspect="1"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175"/>
            <p:cNvSpPr>
              <a:spLocks noChangeAspect="1"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176"/>
            <p:cNvSpPr>
              <a:spLocks noChangeAspect="1"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177"/>
            <p:cNvSpPr>
              <a:spLocks noChangeAspect="1"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178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179"/>
            <p:cNvSpPr>
              <a:spLocks noChangeAspect="1"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180"/>
            <p:cNvSpPr>
              <a:spLocks noChangeAspect="1"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181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182"/>
            <p:cNvSpPr>
              <a:spLocks noChangeAspect="1"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183"/>
            <p:cNvSpPr>
              <a:spLocks noChangeAspect="1"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184"/>
            <p:cNvSpPr>
              <a:spLocks noChangeAspect="1"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185"/>
            <p:cNvSpPr>
              <a:spLocks noChangeAspect="1"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186"/>
            <p:cNvSpPr>
              <a:spLocks noChangeAspect="1"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187"/>
            <p:cNvSpPr>
              <a:spLocks noChangeAspect="1"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188"/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189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190"/>
            <p:cNvSpPr>
              <a:spLocks noChangeAspect="1"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191"/>
            <p:cNvSpPr>
              <a:spLocks noChangeAspect="1"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92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93"/>
            <p:cNvSpPr>
              <a:spLocks noChangeAspect="1"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94"/>
            <p:cNvSpPr>
              <a:spLocks noChangeAspect="1"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195"/>
            <p:cNvSpPr>
              <a:spLocks noChangeAspect="1"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196"/>
            <p:cNvSpPr>
              <a:spLocks noChangeAspect="1"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197"/>
            <p:cNvSpPr>
              <a:spLocks noChangeAspect="1"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198"/>
            <p:cNvSpPr>
              <a:spLocks noChangeAspect="1"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99"/>
            <p:cNvSpPr>
              <a:spLocks noChangeAspect="1"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200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201"/>
            <p:cNvSpPr>
              <a:spLocks noChangeAspect="1"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202"/>
            <p:cNvSpPr>
              <a:spLocks noChangeAspect="1"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203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204"/>
            <p:cNvSpPr>
              <a:spLocks noChangeAspect="1"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205"/>
            <p:cNvSpPr>
              <a:spLocks noChangeAspect="1"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206"/>
            <p:cNvSpPr>
              <a:spLocks noChangeAspect="1"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207"/>
            <p:cNvSpPr>
              <a:spLocks noChangeAspect="1"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208"/>
            <p:cNvSpPr>
              <a:spLocks noChangeAspect="1"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209"/>
            <p:cNvSpPr>
              <a:spLocks noChangeAspect="1"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210"/>
            <p:cNvSpPr>
              <a:spLocks noChangeAspect="1"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211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212"/>
            <p:cNvSpPr>
              <a:spLocks noChangeAspect="1"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213"/>
            <p:cNvSpPr>
              <a:spLocks noChangeAspect="1"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Line 214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215"/>
            <p:cNvSpPr>
              <a:spLocks noChangeAspect="1"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Line 216"/>
            <p:cNvSpPr>
              <a:spLocks noChangeAspect="1"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217"/>
            <p:cNvSpPr>
              <a:spLocks noChangeAspect="1"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218"/>
            <p:cNvSpPr>
              <a:spLocks noChangeAspect="1"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219"/>
            <p:cNvSpPr>
              <a:spLocks noChangeAspect="1"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220"/>
            <p:cNvSpPr>
              <a:spLocks noChangeAspect="1"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221"/>
            <p:cNvSpPr>
              <a:spLocks noChangeAspect="1"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222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223"/>
            <p:cNvSpPr>
              <a:spLocks noChangeAspect="1"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224"/>
            <p:cNvSpPr>
              <a:spLocks noChangeAspect="1"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Line 225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Line 226"/>
            <p:cNvSpPr>
              <a:spLocks noChangeAspect="1"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8" name="Line 227"/>
            <p:cNvSpPr>
              <a:spLocks noChangeAspect="1"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Line 228"/>
            <p:cNvSpPr>
              <a:spLocks noChangeAspect="1"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Line 229"/>
            <p:cNvSpPr>
              <a:spLocks noChangeAspect="1"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Line 230"/>
            <p:cNvSpPr>
              <a:spLocks noChangeAspect="1"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Rectangle 231"/>
          <p:cNvSpPr>
            <a:spLocks noChangeArrowheads="1"/>
          </p:cNvSpPr>
          <p:nvPr/>
        </p:nvSpPr>
        <p:spPr bwMode="auto">
          <a:xfrm>
            <a:off x="1295400" y="2590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232"/>
          <p:cNvSpPr txBox="1">
            <a:spLocks noChangeArrowheads="1"/>
          </p:cNvSpPr>
          <p:nvPr/>
        </p:nvSpPr>
        <p:spPr bwMode="auto">
          <a:xfrm>
            <a:off x="1905000" y="2057400"/>
            <a:ext cx="41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V</a:t>
            </a:r>
          </a:p>
        </p:txBody>
      </p:sp>
      <p:sp>
        <p:nvSpPr>
          <p:cNvPr id="20486" name="Text Box 233"/>
          <p:cNvSpPr txBox="1">
            <a:spLocks noChangeArrowheads="1"/>
          </p:cNvSpPr>
          <p:nvPr/>
        </p:nvSpPr>
        <p:spPr bwMode="auto">
          <a:xfrm>
            <a:off x="762000" y="296545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487" name="Oval 234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235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236"/>
          <p:cNvSpPr>
            <a:spLocks noChangeShapeType="1"/>
          </p:cNvSpPr>
          <p:nvPr/>
        </p:nvSpPr>
        <p:spPr bwMode="auto">
          <a:xfrm>
            <a:off x="1524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37"/>
          <p:cNvSpPr>
            <a:spLocks noChangeShapeType="1"/>
          </p:cNvSpPr>
          <p:nvPr/>
        </p:nvSpPr>
        <p:spPr bwMode="auto">
          <a:xfrm>
            <a:off x="17526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Line 238"/>
          <p:cNvSpPr>
            <a:spLocks noChangeShapeType="1"/>
          </p:cNvSpPr>
          <p:nvPr/>
        </p:nvSpPr>
        <p:spPr bwMode="auto">
          <a:xfrm>
            <a:off x="1981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Line 239"/>
          <p:cNvSpPr>
            <a:spLocks noChangeShapeType="1"/>
          </p:cNvSpPr>
          <p:nvPr/>
        </p:nvSpPr>
        <p:spPr bwMode="auto">
          <a:xfrm>
            <a:off x="2209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240"/>
          <p:cNvSpPr>
            <a:spLocks noChangeShapeType="1"/>
          </p:cNvSpPr>
          <p:nvPr/>
        </p:nvSpPr>
        <p:spPr bwMode="auto">
          <a:xfrm>
            <a:off x="24384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241"/>
          <p:cNvSpPr>
            <a:spLocks noChangeShapeType="1"/>
          </p:cNvSpPr>
          <p:nvPr/>
        </p:nvSpPr>
        <p:spPr bwMode="auto">
          <a:xfrm>
            <a:off x="2667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Line 242"/>
          <p:cNvSpPr>
            <a:spLocks noChangeShapeType="1"/>
          </p:cNvSpPr>
          <p:nvPr/>
        </p:nvSpPr>
        <p:spPr bwMode="auto">
          <a:xfrm>
            <a:off x="1295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6" name="Line 243"/>
          <p:cNvSpPr>
            <a:spLocks noChangeShapeType="1"/>
          </p:cNvSpPr>
          <p:nvPr/>
        </p:nvSpPr>
        <p:spPr bwMode="auto">
          <a:xfrm>
            <a:off x="1295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4"/>
          <p:cNvSpPr>
            <a:spLocks noChangeShapeType="1"/>
          </p:cNvSpPr>
          <p:nvPr/>
        </p:nvSpPr>
        <p:spPr bwMode="auto">
          <a:xfrm>
            <a:off x="1295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5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9" name="Line 246"/>
          <p:cNvSpPr>
            <a:spLocks noChangeShapeType="1"/>
          </p:cNvSpPr>
          <p:nvPr/>
        </p:nvSpPr>
        <p:spPr bwMode="auto">
          <a:xfrm>
            <a:off x="12954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0" name="Text Box 247"/>
          <p:cNvSpPr txBox="1">
            <a:spLocks noChangeArrowheads="1"/>
          </p:cNvSpPr>
          <p:nvPr/>
        </p:nvSpPr>
        <p:spPr bwMode="auto">
          <a:xfrm>
            <a:off x="1475656" y="4267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2D </a:t>
            </a:r>
            <a:r>
              <a:rPr lang="en-US" sz="2400" b="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01" name="Freeform 248"/>
          <p:cNvSpPr>
            <a:spLocks/>
          </p:cNvSpPr>
          <p:nvPr/>
        </p:nvSpPr>
        <p:spPr bwMode="auto">
          <a:xfrm>
            <a:off x="1295400" y="2590800"/>
            <a:ext cx="1600200" cy="1371600"/>
          </a:xfrm>
          <a:custGeom>
            <a:avLst/>
            <a:gdLst>
              <a:gd name="T0" fmla="*/ 0 w 1008"/>
              <a:gd name="T1" fmla="*/ 0 h 864"/>
              <a:gd name="T2" fmla="*/ 2147483647 w 1008"/>
              <a:gd name="T3" fmla="*/ 2147483647 h 864"/>
              <a:gd name="T4" fmla="*/ 2147483647 w 1008"/>
              <a:gd name="T5" fmla="*/ 2147483647 h 864"/>
              <a:gd name="T6" fmla="*/ 2147483647 w 1008"/>
              <a:gd name="T7" fmla="*/ 2147483647 h 864"/>
              <a:gd name="T8" fmla="*/ 2147483647 w 1008"/>
              <a:gd name="T9" fmla="*/ 2147483647 h 864"/>
              <a:gd name="T10" fmla="*/ 2147483647 w 1008"/>
              <a:gd name="T11" fmla="*/ 2147483647 h 864"/>
              <a:gd name="T12" fmla="*/ 2147483647 w 1008"/>
              <a:gd name="T13" fmla="*/ 2147483647 h 864"/>
              <a:gd name="T14" fmla="*/ 2147483647 w 1008"/>
              <a:gd name="T15" fmla="*/ 2147483647 h 864"/>
              <a:gd name="T16" fmla="*/ 2147483647 w 1008"/>
              <a:gd name="T17" fmla="*/ 2147483647 h 8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864"/>
              <a:gd name="T29" fmla="*/ 1008 w 1008"/>
              <a:gd name="T30" fmla="*/ 864 h 8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864">
                <a:moveTo>
                  <a:pt x="0" y="0"/>
                </a:moveTo>
                <a:lnTo>
                  <a:pt x="144" y="144"/>
                </a:lnTo>
                <a:lnTo>
                  <a:pt x="288" y="288"/>
                </a:lnTo>
                <a:lnTo>
                  <a:pt x="432" y="288"/>
                </a:lnTo>
                <a:lnTo>
                  <a:pt x="576" y="432"/>
                </a:lnTo>
                <a:lnTo>
                  <a:pt x="576" y="576"/>
                </a:lnTo>
                <a:lnTo>
                  <a:pt x="720" y="720"/>
                </a:lnTo>
                <a:lnTo>
                  <a:pt x="864" y="720"/>
                </a:lnTo>
                <a:lnTo>
                  <a:pt x="1008" y="864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Text Box 249"/>
          <p:cNvSpPr txBox="1">
            <a:spLocks noChangeArrowheads="1"/>
          </p:cNvSpPr>
          <p:nvPr/>
        </p:nvSpPr>
        <p:spPr bwMode="auto">
          <a:xfrm>
            <a:off x="6022032" y="570810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3D </a:t>
            </a:r>
            <a:r>
              <a:rPr lang="en-US" sz="240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2D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vs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3D alignment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3D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6433591"/>
            <a:ext cx="272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source: Dr. </a:t>
            </a:r>
            <a:r>
              <a:rPr lang="en-US" sz="1400" dirty="0" err="1" smtClean="0"/>
              <a:t>Atif</a:t>
            </a:r>
            <a:r>
              <a:rPr lang="en-US" sz="1400" dirty="0" smtClean="0"/>
              <a:t> </a:t>
            </a:r>
            <a:r>
              <a:rPr lang="en-US" sz="1400" dirty="0" err="1" smtClean="0"/>
              <a:t>Hasan’s</a:t>
            </a:r>
            <a:r>
              <a:rPr lang="en-US" sz="1400" dirty="0" smtClean="0"/>
              <a:t> slide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74725"/>
            <a:ext cx="80533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3D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5796" y="2564904"/>
            <a:ext cx="322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</a:p>
          <a:p>
            <a:pPr algn="ctr"/>
            <a:r>
              <a:rPr lang="en-US" sz="2800" dirty="0">
                <a:solidFill>
                  <a:srgbClr val="000099"/>
                </a:solidFill>
                <a:latin typeface="Georgia" pitchFamily="18" charset="0"/>
              </a:rPr>
              <a:t>T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ry yourself</a:t>
            </a:r>
            <a:endParaRPr lang="en-US" sz="2800" i="1" dirty="0">
              <a:solidFill>
                <a:srgbClr val="000099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Optimization criteria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635" y="1952836"/>
            <a:ext cx="7460432" cy="769441"/>
            <a:chOff x="3290836" y="1158451"/>
            <a:chExt cx="5597215" cy="60055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8" y="1158451"/>
              <a:ext cx="5419173" cy="60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Sum-of-pairs (sum of edit distances on induced </a:t>
              </a:r>
            </a:p>
            <a:p>
              <a:r>
                <a:rPr lang="en-US" sz="2200" dirty="0" err="1" smtClean="0">
                  <a:latin typeface="Book Antiqua" pitchFamily="18" charset="0"/>
                </a:rPr>
                <a:t>Pairwise</a:t>
              </a:r>
              <a:r>
                <a:rPr lang="en-US" sz="2200" dirty="0" smtClean="0">
                  <a:latin typeface="Book Antiqua" pitchFamily="18" charset="0"/>
                </a:rPr>
                <a:t> alignments)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5634" y="2888940"/>
            <a:ext cx="6726700" cy="430887"/>
            <a:chOff x="3290836" y="1158452"/>
            <a:chExt cx="5046730" cy="33630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Tree alignment (sum of costs of edges)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95635" y="3645025"/>
            <a:ext cx="6624737" cy="769442"/>
            <a:chOff x="3290836" y="1158451"/>
            <a:chExt cx="4970232" cy="60055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58451"/>
              <a:ext cx="4792189" cy="60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Maximum likelihood under a statistical model of sequence evolution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39391" y="5229200"/>
            <a:ext cx="6116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Georgia" pitchFamily="18" charset="0"/>
              </a:rPr>
              <a:t>NP-hard problems!</a:t>
            </a:r>
            <a:endParaRPr lang="en-US" sz="25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 Score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4296" y="119675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S1 = ACG--GAGA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S2 = -CGTTGACA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S3 = AC-T-GA-A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S4 = CCGTTCAC-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3674" y="4521894"/>
            <a:ext cx="7562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Georgia" pitchFamily="18" charset="0"/>
              </a:rPr>
              <a:t>For position 1,</a:t>
            </a:r>
          </a:p>
          <a:p>
            <a:r>
              <a:rPr lang="en-US" sz="2200" dirty="0" smtClean="0">
                <a:latin typeface="Georgia" pitchFamily="18" charset="0"/>
              </a:rPr>
              <a:t>SP-score(A,-,A,C) = 2δ(A,-) + 2δ(A,C) + δ(A,A) + δ(C,-) = -8 </a:t>
            </a:r>
          </a:p>
          <a:p>
            <a:r>
              <a:rPr lang="en-US" sz="2200" dirty="0" smtClean="0">
                <a:latin typeface="Georgia" pitchFamily="18" charset="0"/>
              </a:rPr>
              <a:t>Total SP-score= -8+12+0+0–6+0+12–10+0 = 0 </a:t>
            </a:r>
            <a:endParaRPr lang="en-US" sz="2200" dirty="0">
              <a:latin typeface="Georgia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20" y="3235623"/>
            <a:ext cx="6726700" cy="769441"/>
            <a:chOff x="3290836" y="1158451"/>
            <a:chExt cx="5046730" cy="60055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58451"/>
              <a:ext cx="4868687" cy="60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Assume score of  match and mismatch/insert/delete are 2 and -2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495800" y="1524000"/>
            <a:ext cx="3884613" cy="3884613"/>
            <a:chOff x="240" y="192"/>
            <a:chExt cx="2880" cy="2880"/>
          </a:xfrm>
        </p:grpSpPr>
        <p:sp>
          <p:nvSpPr>
            <p:cNvPr id="20503" name="Rectangle 4"/>
            <p:cNvSpPr>
              <a:spLocks noChangeAspect="1"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5"/>
            <p:cNvSpPr>
              <a:spLocks noChangeAspect="1"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"/>
            <p:cNvSpPr>
              <a:spLocks noChangeAspect="1"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7"/>
            <p:cNvSpPr>
              <a:spLocks noChangeAspect="1"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8"/>
            <p:cNvSpPr>
              <a:spLocks noChangeAspect="1"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9"/>
            <p:cNvSpPr>
              <a:spLocks noChangeAspect="1"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10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1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2"/>
            <p:cNvSpPr>
              <a:spLocks noChangeAspect="1"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3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4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5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 noChangeAspect="1"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20719" name="Line 17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8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9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2" name="Line 20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3" name="Line 21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4" name="Line 22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5" name="Line 23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6" name="Line 24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7" name="Line 25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8" name="Line 26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9" name="Line 27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95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6" name="Line 3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3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3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3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0" name="Line 3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1" name="Line 3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2" name="Line 3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3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3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3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4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708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9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71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2" name="Line 5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3" name="Line 5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4" name="Line 5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5" name="Line 5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6" name="Line 5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7" name="Line 6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8" name="Line 6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9" name="Line 6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0" name="Line 6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1" name="Line 6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2" name="Line 6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6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84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7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9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1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3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4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Line 8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Line 8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Line 8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Line 8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Line 8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Line 8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Line 8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Line 8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6" name="Line 8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7" name="Line 8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8" name="Line 9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9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60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3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7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9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3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2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4" name="Line 10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Line 10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Line 10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Line 10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Line 10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Line 11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Line 11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Line 11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11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Line 11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Line 11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1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36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7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9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1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Line 12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3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12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Line 12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0" name="Rectangle 12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129"/>
            <p:cNvSpPr>
              <a:spLocks noChangeAspect="1"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30"/>
            <p:cNvSpPr>
              <a:spLocks noChangeAspect="1"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31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32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33"/>
            <p:cNvSpPr>
              <a:spLocks noChangeAspect="1"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34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35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36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137"/>
            <p:cNvSpPr>
              <a:spLocks noChangeAspect="1"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138"/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139"/>
            <p:cNvSpPr>
              <a:spLocks noChangeAspect="1"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40"/>
            <p:cNvGrpSpPr>
              <a:grpSpLocks noChangeAspect="1"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20612" name="Line 141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Line 142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3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44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Line 145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Line 146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Line 147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Line 148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Line 149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Line 150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Line 151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3" name="Line 152"/>
            <p:cNvSpPr>
              <a:spLocks noChangeAspect="1"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53"/>
            <p:cNvSpPr>
              <a:spLocks noChangeAspect="1"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154"/>
            <p:cNvSpPr>
              <a:spLocks noChangeAspect="1"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155"/>
            <p:cNvSpPr>
              <a:spLocks noChangeAspect="1"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Line 156"/>
            <p:cNvSpPr>
              <a:spLocks noChangeAspect="1"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Line 157"/>
            <p:cNvSpPr>
              <a:spLocks noChangeAspect="1"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158"/>
            <p:cNvSpPr>
              <a:spLocks noChangeAspect="1"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159"/>
            <p:cNvSpPr>
              <a:spLocks noChangeAspect="1"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160"/>
            <p:cNvSpPr>
              <a:spLocks noChangeAspect="1"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161"/>
            <p:cNvSpPr>
              <a:spLocks noChangeAspect="1"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162"/>
            <p:cNvSpPr>
              <a:spLocks noChangeAspect="1"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163"/>
            <p:cNvSpPr>
              <a:spLocks noChangeAspect="1"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164"/>
            <p:cNvSpPr>
              <a:spLocks noChangeAspect="1"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165"/>
            <p:cNvSpPr>
              <a:spLocks noChangeAspect="1"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66"/>
            <p:cNvSpPr>
              <a:spLocks noChangeAspect="1"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67"/>
            <p:cNvSpPr>
              <a:spLocks noChangeAspect="1"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68"/>
            <p:cNvSpPr>
              <a:spLocks noChangeAspect="1"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69"/>
            <p:cNvSpPr>
              <a:spLocks noChangeAspect="1"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70"/>
            <p:cNvSpPr>
              <a:spLocks noChangeAspect="1"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71"/>
            <p:cNvSpPr>
              <a:spLocks noChangeAspect="1"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172"/>
            <p:cNvSpPr>
              <a:spLocks noChangeAspect="1"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173"/>
            <p:cNvSpPr>
              <a:spLocks noChangeAspect="1"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174"/>
            <p:cNvSpPr>
              <a:spLocks noChangeAspect="1"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175"/>
            <p:cNvSpPr>
              <a:spLocks noChangeAspect="1"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176"/>
            <p:cNvSpPr>
              <a:spLocks noChangeAspect="1"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177"/>
            <p:cNvSpPr>
              <a:spLocks noChangeAspect="1"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178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179"/>
            <p:cNvSpPr>
              <a:spLocks noChangeAspect="1"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180"/>
            <p:cNvSpPr>
              <a:spLocks noChangeAspect="1"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181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182"/>
            <p:cNvSpPr>
              <a:spLocks noChangeAspect="1"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183"/>
            <p:cNvSpPr>
              <a:spLocks noChangeAspect="1"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184"/>
            <p:cNvSpPr>
              <a:spLocks noChangeAspect="1"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185"/>
            <p:cNvSpPr>
              <a:spLocks noChangeAspect="1"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186"/>
            <p:cNvSpPr>
              <a:spLocks noChangeAspect="1"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187"/>
            <p:cNvSpPr>
              <a:spLocks noChangeAspect="1"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188"/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189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190"/>
            <p:cNvSpPr>
              <a:spLocks noChangeAspect="1"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191"/>
            <p:cNvSpPr>
              <a:spLocks noChangeAspect="1"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92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93"/>
            <p:cNvSpPr>
              <a:spLocks noChangeAspect="1"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94"/>
            <p:cNvSpPr>
              <a:spLocks noChangeAspect="1"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195"/>
            <p:cNvSpPr>
              <a:spLocks noChangeAspect="1"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196"/>
            <p:cNvSpPr>
              <a:spLocks noChangeAspect="1"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197"/>
            <p:cNvSpPr>
              <a:spLocks noChangeAspect="1"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198"/>
            <p:cNvSpPr>
              <a:spLocks noChangeAspect="1"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99"/>
            <p:cNvSpPr>
              <a:spLocks noChangeAspect="1"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200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201"/>
            <p:cNvSpPr>
              <a:spLocks noChangeAspect="1"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202"/>
            <p:cNvSpPr>
              <a:spLocks noChangeAspect="1"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203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204"/>
            <p:cNvSpPr>
              <a:spLocks noChangeAspect="1"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205"/>
            <p:cNvSpPr>
              <a:spLocks noChangeAspect="1"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206"/>
            <p:cNvSpPr>
              <a:spLocks noChangeAspect="1"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207"/>
            <p:cNvSpPr>
              <a:spLocks noChangeAspect="1"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208"/>
            <p:cNvSpPr>
              <a:spLocks noChangeAspect="1"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209"/>
            <p:cNvSpPr>
              <a:spLocks noChangeAspect="1"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210"/>
            <p:cNvSpPr>
              <a:spLocks noChangeAspect="1"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211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212"/>
            <p:cNvSpPr>
              <a:spLocks noChangeAspect="1"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213"/>
            <p:cNvSpPr>
              <a:spLocks noChangeAspect="1"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Line 214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215"/>
            <p:cNvSpPr>
              <a:spLocks noChangeAspect="1"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Line 216"/>
            <p:cNvSpPr>
              <a:spLocks noChangeAspect="1"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217"/>
            <p:cNvSpPr>
              <a:spLocks noChangeAspect="1"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218"/>
            <p:cNvSpPr>
              <a:spLocks noChangeAspect="1"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219"/>
            <p:cNvSpPr>
              <a:spLocks noChangeAspect="1"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220"/>
            <p:cNvSpPr>
              <a:spLocks noChangeAspect="1"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221"/>
            <p:cNvSpPr>
              <a:spLocks noChangeAspect="1"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222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223"/>
            <p:cNvSpPr>
              <a:spLocks noChangeAspect="1"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224"/>
            <p:cNvSpPr>
              <a:spLocks noChangeAspect="1"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Line 225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Line 226"/>
            <p:cNvSpPr>
              <a:spLocks noChangeAspect="1"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8" name="Line 227"/>
            <p:cNvSpPr>
              <a:spLocks noChangeAspect="1"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Line 228"/>
            <p:cNvSpPr>
              <a:spLocks noChangeAspect="1"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Line 229"/>
            <p:cNvSpPr>
              <a:spLocks noChangeAspect="1"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Line 230"/>
            <p:cNvSpPr>
              <a:spLocks noChangeAspect="1"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Rectangle 231"/>
          <p:cNvSpPr>
            <a:spLocks noChangeArrowheads="1"/>
          </p:cNvSpPr>
          <p:nvPr/>
        </p:nvSpPr>
        <p:spPr bwMode="auto">
          <a:xfrm>
            <a:off x="1295400" y="2590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232"/>
          <p:cNvSpPr txBox="1">
            <a:spLocks noChangeArrowheads="1"/>
          </p:cNvSpPr>
          <p:nvPr/>
        </p:nvSpPr>
        <p:spPr bwMode="auto">
          <a:xfrm>
            <a:off x="1905000" y="2057400"/>
            <a:ext cx="41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V</a:t>
            </a:r>
          </a:p>
        </p:txBody>
      </p:sp>
      <p:sp>
        <p:nvSpPr>
          <p:cNvPr id="20486" name="Text Box 233"/>
          <p:cNvSpPr txBox="1">
            <a:spLocks noChangeArrowheads="1"/>
          </p:cNvSpPr>
          <p:nvPr/>
        </p:nvSpPr>
        <p:spPr bwMode="auto">
          <a:xfrm>
            <a:off x="762000" y="296545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487" name="Oval 234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235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236"/>
          <p:cNvSpPr>
            <a:spLocks noChangeShapeType="1"/>
          </p:cNvSpPr>
          <p:nvPr/>
        </p:nvSpPr>
        <p:spPr bwMode="auto">
          <a:xfrm>
            <a:off x="1524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37"/>
          <p:cNvSpPr>
            <a:spLocks noChangeShapeType="1"/>
          </p:cNvSpPr>
          <p:nvPr/>
        </p:nvSpPr>
        <p:spPr bwMode="auto">
          <a:xfrm>
            <a:off x="17526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Line 238"/>
          <p:cNvSpPr>
            <a:spLocks noChangeShapeType="1"/>
          </p:cNvSpPr>
          <p:nvPr/>
        </p:nvSpPr>
        <p:spPr bwMode="auto">
          <a:xfrm>
            <a:off x="1981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Line 239"/>
          <p:cNvSpPr>
            <a:spLocks noChangeShapeType="1"/>
          </p:cNvSpPr>
          <p:nvPr/>
        </p:nvSpPr>
        <p:spPr bwMode="auto">
          <a:xfrm>
            <a:off x="2209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240"/>
          <p:cNvSpPr>
            <a:spLocks noChangeShapeType="1"/>
          </p:cNvSpPr>
          <p:nvPr/>
        </p:nvSpPr>
        <p:spPr bwMode="auto">
          <a:xfrm>
            <a:off x="24384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241"/>
          <p:cNvSpPr>
            <a:spLocks noChangeShapeType="1"/>
          </p:cNvSpPr>
          <p:nvPr/>
        </p:nvSpPr>
        <p:spPr bwMode="auto">
          <a:xfrm>
            <a:off x="2667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Line 242"/>
          <p:cNvSpPr>
            <a:spLocks noChangeShapeType="1"/>
          </p:cNvSpPr>
          <p:nvPr/>
        </p:nvSpPr>
        <p:spPr bwMode="auto">
          <a:xfrm>
            <a:off x="1295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6" name="Line 243"/>
          <p:cNvSpPr>
            <a:spLocks noChangeShapeType="1"/>
          </p:cNvSpPr>
          <p:nvPr/>
        </p:nvSpPr>
        <p:spPr bwMode="auto">
          <a:xfrm>
            <a:off x="1295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4"/>
          <p:cNvSpPr>
            <a:spLocks noChangeShapeType="1"/>
          </p:cNvSpPr>
          <p:nvPr/>
        </p:nvSpPr>
        <p:spPr bwMode="auto">
          <a:xfrm>
            <a:off x="1295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5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9" name="Line 246"/>
          <p:cNvSpPr>
            <a:spLocks noChangeShapeType="1"/>
          </p:cNvSpPr>
          <p:nvPr/>
        </p:nvSpPr>
        <p:spPr bwMode="auto">
          <a:xfrm>
            <a:off x="12954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0" name="Text Box 247"/>
          <p:cNvSpPr txBox="1">
            <a:spLocks noChangeArrowheads="1"/>
          </p:cNvSpPr>
          <p:nvPr/>
        </p:nvSpPr>
        <p:spPr bwMode="auto">
          <a:xfrm>
            <a:off x="1475656" y="4267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2D </a:t>
            </a:r>
            <a:r>
              <a:rPr lang="en-US" sz="2400" b="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01" name="Freeform 248"/>
          <p:cNvSpPr>
            <a:spLocks/>
          </p:cNvSpPr>
          <p:nvPr/>
        </p:nvSpPr>
        <p:spPr bwMode="auto">
          <a:xfrm>
            <a:off x="1295400" y="2590800"/>
            <a:ext cx="1600200" cy="1371600"/>
          </a:xfrm>
          <a:custGeom>
            <a:avLst/>
            <a:gdLst>
              <a:gd name="T0" fmla="*/ 0 w 1008"/>
              <a:gd name="T1" fmla="*/ 0 h 864"/>
              <a:gd name="T2" fmla="*/ 2147483647 w 1008"/>
              <a:gd name="T3" fmla="*/ 2147483647 h 864"/>
              <a:gd name="T4" fmla="*/ 2147483647 w 1008"/>
              <a:gd name="T5" fmla="*/ 2147483647 h 864"/>
              <a:gd name="T6" fmla="*/ 2147483647 w 1008"/>
              <a:gd name="T7" fmla="*/ 2147483647 h 864"/>
              <a:gd name="T8" fmla="*/ 2147483647 w 1008"/>
              <a:gd name="T9" fmla="*/ 2147483647 h 864"/>
              <a:gd name="T10" fmla="*/ 2147483647 w 1008"/>
              <a:gd name="T11" fmla="*/ 2147483647 h 864"/>
              <a:gd name="T12" fmla="*/ 2147483647 w 1008"/>
              <a:gd name="T13" fmla="*/ 2147483647 h 864"/>
              <a:gd name="T14" fmla="*/ 2147483647 w 1008"/>
              <a:gd name="T15" fmla="*/ 2147483647 h 864"/>
              <a:gd name="T16" fmla="*/ 2147483647 w 1008"/>
              <a:gd name="T17" fmla="*/ 2147483647 h 8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864"/>
              <a:gd name="T29" fmla="*/ 1008 w 1008"/>
              <a:gd name="T30" fmla="*/ 864 h 8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864">
                <a:moveTo>
                  <a:pt x="0" y="0"/>
                </a:moveTo>
                <a:lnTo>
                  <a:pt x="144" y="144"/>
                </a:lnTo>
                <a:lnTo>
                  <a:pt x="288" y="288"/>
                </a:lnTo>
                <a:lnTo>
                  <a:pt x="432" y="288"/>
                </a:lnTo>
                <a:lnTo>
                  <a:pt x="576" y="432"/>
                </a:lnTo>
                <a:lnTo>
                  <a:pt x="576" y="576"/>
                </a:lnTo>
                <a:lnTo>
                  <a:pt x="720" y="720"/>
                </a:lnTo>
                <a:lnTo>
                  <a:pt x="864" y="720"/>
                </a:lnTo>
                <a:lnTo>
                  <a:pt x="1008" y="864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Text Box 249"/>
          <p:cNvSpPr txBox="1">
            <a:spLocks noChangeArrowheads="1"/>
          </p:cNvSpPr>
          <p:nvPr/>
        </p:nvSpPr>
        <p:spPr bwMode="auto">
          <a:xfrm>
            <a:off x="6022032" y="570810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3D </a:t>
            </a:r>
            <a:r>
              <a:rPr lang="en-US" sz="240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2D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vs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3D alignment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How to evaluate methods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35596" y="1088740"/>
            <a:ext cx="7086737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Given an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sz="2200" dirty="0" smtClean="0">
                <a:latin typeface="Book Antiqua" pitchFamily="18" charset="0"/>
              </a:rPr>
              <a:t> alignment and a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true</a:t>
            </a:r>
            <a:r>
              <a:rPr lang="en-US" sz="2200" dirty="0" smtClean="0">
                <a:latin typeface="Book Antiqua" pitchFamily="18" charset="0"/>
              </a:rPr>
              <a:t> alignment,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compute various statistics (based on homology pair)</a:t>
            </a:r>
            <a:endParaRPr lang="en-US" sz="2200" dirty="0"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65681" y="3248980"/>
            <a:ext cx="6624738" cy="430887"/>
            <a:chOff x="3290836" y="1158452"/>
            <a:chExt cx="4970233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SPFN</a:t>
              </a:r>
              <a:r>
                <a:rPr lang="en-US" sz="2200" dirty="0" smtClean="0">
                  <a:latin typeface="Book Antiqua" pitchFamily="18" charset="0"/>
                </a:rPr>
                <a:t>: sum of the false negative homology pairs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5680" y="3825043"/>
            <a:ext cx="6726700" cy="430887"/>
            <a:chOff x="3290836" y="1158452"/>
            <a:chExt cx="5046730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SPFP</a:t>
              </a:r>
              <a:r>
                <a:rPr lang="en-US" sz="2200" dirty="0" smtClean="0">
                  <a:latin typeface="Book Antiqua" pitchFamily="18" charset="0"/>
                </a:rPr>
                <a:t>: sum of the false positive homology pairs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5681" y="4437111"/>
            <a:ext cx="6624737" cy="430887"/>
            <a:chOff x="3290836" y="1158451"/>
            <a:chExt cx="4970232" cy="336309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TC</a:t>
              </a:r>
              <a:r>
                <a:rPr lang="en-US" sz="2200" dirty="0" smtClean="0">
                  <a:latin typeface="Book Antiqua" pitchFamily="18" charset="0"/>
                </a:rPr>
                <a:t>: total column score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5681" y="4977171"/>
            <a:ext cx="6624737" cy="769442"/>
            <a:chOff x="3290836" y="1158451"/>
            <a:chExt cx="4970232" cy="600552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792189" cy="60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Compression</a:t>
              </a:r>
              <a:r>
                <a:rPr lang="en-US" sz="2200" dirty="0" smtClean="0">
                  <a:latin typeface="Book Antiqua" pitchFamily="18" charset="0"/>
                </a:rPr>
                <a:t>: ratio of the estimated alignment length to true alignment length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Basic techniques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7705" y="1700808"/>
            <a:ext cx="6624738" cy="430887"/>
            <a:chOff x="3290836" y="1158452"/>
            <a:chExt cx="4970233" cy="33630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2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Progressive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07704" y="2276871"/>
            <a:ext cx="6726700" cy="430887"/>
            <a:chOff x="3290836" y="1158452"/>
            <a:chExt cx="5046730" cy="33630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Iterative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07705" y="2852936"/>
            <a:ext cx="6624737" cy="430887"/>
            <a:chOff x="3290836" y="1158451"/>
            <a:chExt cx="4970232" cy="33630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Profile based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7705" y="3428998"/>
            <a:ext cx="6624737" cy="430887"/>
            <a:chOff x="3290836" y="1158451"/>
            <a:chExt cx="4970232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Divide </a:t>
              </a:r>
              <a:r>
                <a:rPr lang="en-US" sz="2200" dirty="0" smtClean="0">
                  <a:latin typeface="Book Antiqua" pitchFamily="18" charset="0"/>
                </a:rPr>
                <a:t>and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 conquer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2488" y="2563742"/>
            <a:ext cx="7949952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latin typeface="Book Antiqua" pitchFamily="18" charset="0"/>
              </a:rPr>
              <a:t>MSA reflects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evolutionary processes </a:t>
            </a:r>
            <a:r>
              <a:rPr lang="en-US" sz="2600" dirty="0" smtClean="0">
                <a:latin typeface="Book Antiqua" pitchFamily="18" charset="0"/>
              </a:rPr>
              <a:t>operating </a:t>
            </a: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on sequences so that the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homology</a:t>
            </a:r>
            <a:r>
              <a:rPr lang="en-US" sz="2600" dirty="0" smtClean="0">
                <a:latin typeface="Book Antiqua" pitchFamily="18" charset="0"/>
              </a:rPr>
              <a:t> can be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inferred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636" y="2276871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MSA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Progressive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764704"/>
            <a:ext cx="7226671" cy="4934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3868" y="60840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[</a:t>
            </a:r>
            <a:r>
              <a:rPr lang="en-US" b="1" dirty="0" err="1" smtClean="0">
                <a:latin typeface="Book Antiqua" pitchFamily="18" charset="0"/>
              </a:rPr>
              <a:t>Huson</a:t>
            </a:r>
            <a:r>
              <a:rPr lang="en-US" b="1" dirty="0" smtClean="0">
                <a:latin typeface="Book Antiqua" pitchFamily="18" charset="0"/>
              </a:rPr>
              <a:t> et al., 2010]</a:t>
            </a:r>
            <a:endParaRPr lang="en-US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Progressive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808820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Progressive alignment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does not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realign</a:t>
            </a:r>
            <a:r>
              <a:rPr lang="en-US" sz="2600" dirty="0" smtClean="0">
                <a:latin typeface="Book Antiqua" pitchFamily="18" charset="0"/>
              </a:rPr>
              <a:t> the sequences</a:t>
            </a: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11660" y="2602648"/>
            <a:ext cx="7316415" cy="646331"/>
            <a:chOff x="3348245" y="1186552"/>
            <a:chExt cx="5489166" cy="50446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348245" y="1230291"/>
              <a:ext cx="164648" cy="1712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7591" y="1186552"/>
              <a:ext cx="5379820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  <a:latin typeface="Georgia" pitchFamily="18" charset="0"/>
                </a:rPr>
                <a:t> </a:t>
              </a:r>
              <a:r>
                <a:rPr lang="en-US" dirty="0" smtClean="0">
                  <a:latin typeface="Georgia" pitchFamily="18" charset="0"/>
                </a:rPr>
                <a:t>The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final</a:t>
              </a:r>
              <a:r>
                <a:rPr lang="en-US" dirty="0" smtClean="0">
                  <a:latin typeface="Georgia" pitchFamily="18" charset="0"/>
                </a:rPr>
                <a:t> alignment will be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less</a:t>
              </a:r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accurate</a:t>
              </a:r>
              <a:r>
                <a:rPr lang="en-US" dirty="0" smtClean="0">
                  <a:latin typeface="Georgia" pitchFamily="18" charset="0"/>
                </a:rPr>
                <a:t> if we have a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poor</a:t>
              </a:r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initial</a:t>
              </a:r>
              <a:r>
                <a:rPr lang="en-US" dirty="0" smtClean="0">
                  <a:latin typeface="Georgia" pitchFamily="18" charset="0"/>
                </a:rPr>
                <a:t> alignment</a:t>
              </a:r>
              <a:endParaRPr lang="en-US" dirty="0">
                <a:latin typeface="Georgia" pitchFamily="18" charset="0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3392996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Progressive alignment is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guaranteed</a:t>
            </a:r>
            <a:r>
              <a:rPr lang="en-US" sz="2600" dirty="0" smtClean="0">
                <a:latin typeface="Book Antiqua" pitchFamily="18" charset="0"/>
              </a:rPr>
              <a:t> to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converge</a:t>
            </a:r>
            <a:r>
              <a:rPr lang="en-US" sz="2600" dirty="0" smtClean="0">
                <a:latin typeface="Book Antiqua" pitchFamily="18" charset="0"/>
              </a:rPr>
              <a:t> to the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optimal solution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Iterative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75" y="2888940"/>
            <a:ext cx="6654689" cy="336037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908720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smtClean="0">
                <a:latin typeface="Georgia" pitchFamily="18" charset="0"/>
              </a:rPr>
              <a:t>Generate an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initial</a:t>
            </a:r>
            <a:r>
              <a:rPr lang="en-US" sz="2600" dirty="0" smtClean="0">
                <a:latin typeface="Georgia" pitchFamily="18" charset="0"/>
              </a:rPr>
              <a:t> MSA using a method like progressive alignment</a:t>
            </a:r>
            <a:endParaRPr lang="en-US" sz="2600" dirty="0" smtClean="0">
              <a:solidFill>
                <a:srgbClr val="531FE7"/>
              </a:solidFill>
              <a:latin typeface="Georg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952836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Iteratively</a:t>
            </a: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Georgia" pitchFamily="18" charset="0"/>
              </a:rPr>
              <a:t>improve</a:t>
            </a:r>
            <a:r>
              <a:rPr lang="en-US" sz="2600" dirty="0" smtClean="0">
                <a:latin typeface="Georgia" pitchFamily="18" charset="0"/>
              </a:rPr>
              <a:t> the MSA</a:t>
            </a:r>
            <a:endParaRPr lang="en-US" sz="2600" dirty="0" smtClean="0">
              <a:solidFill>
                <a:srgbClr val="531FE7"/>
              </a:solidFill>
              <a:latin typeface="Georg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Time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23628" y="2529480"/>
            <a:ext cx="6798705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latin typeface="Book Antiqua" pitchFamily="18" charset="0"/>
              </a:rPr>
              <a:t>For N sequences, running time O(C</a:t>
            </a:r>
            <a:r>
              <a:rPr lang="en-US" sz="2500" b="1" baseline="30000" dirty="0" smtClean="0">
                <a:latin typeface="Book Antiqua" pitchFamily="18" charset="0"/>
              </a:rPr>
              <a:t>2n</a:t>
            </a:r>
            <a:r>
              <a:rPr lang="en-US" sz="2500" b="1" dirty="0" smtClean="0">
                <a:latin typeface="Book Antiqua" pitchFamily="18" charset="0"/>
              </a:rPr>
              <a:t>)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Homology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2488" y="1231595"/>
            <a:ext cx="7949952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Two letters </a:t>
            </a:r>
            <a:r>
              <a:rPr lang="en-US" sz="2600" dirty="0" smtClean="0">
                <a:latin typeface="Book Antiqua" pitchFamily="18" charset="0"/>
              </a:rPr>
              <a:t>in two sequences are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homologous </a:t>
            </a: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if they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descend</a:t>
            </a:r>
            <a:r>
              <a:rPr lang="en-US" sz="2600" dirty="0" smtClean="0">
                <a:latin typeface="Book Antiqua" pitchFamily="18" charset="0"/>
              </a:rPr>
              <a:t> from a letter in a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common ancestor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636" y="944724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Homology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465004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ACGGTGCAGTTACCA</a:t>
            </a:r>
          </a:p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ACCAGTCACCTA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2633" y="4924325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itchFamily="18" charset="0"/>
              </a:rPr>
              <a:t>Which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sites</a:t>
            </a:r>
            <a:r>
              <a:rPr lang="en-US" sz="2800" dirty="0" smtClean="0">
                <a:latin typeface="Georgia" pitchFamily="18" charset="0"/>
              </a:rPr>
              <a:t> in S1 and S2 are 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aligned</a:t>
            </a:r>
            <a:r>
              <a:rPr lang="en-US" sz="2800" dirty="0" smtClean="0">
                <a:latin typeface="Georgia" pitchFamily="18" charset="0"/>
              </a:rPr>
              <a:t>? (Meaning that they have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descended</a:t>
            </a:r>
            <a:r>
              <a:rPr lang="en-US" sz="2800" dirty="0" smtClean="0">
                <a:latin typeface="Georgia" pitchFamily="18" charset="0"/>
              </a:rPr>
              <a:t> from a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site</a:t>
            </a:r>
            <a:r>
              <a:rPr lang="en-US" sz="2800" dirty="0" smtClean="0">
                <a:latin typeface="Georgia" pitchFamily="18" charset="0"/>
              </a:rPr>
              <a:t> in their 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common ancestor</a:t>
            </a:r>
            <a:r>
              <a:rPr lang="en-US" sz="2800" dirty="0" smtClean="0">
                <a:latin typeface="Georgia" pitchFamily="18" charset="0"/>
              </a:rPr>
              <a:t>)</a:t>
            </a:r>
            <a:endParaRPr lang="en-US" sz="2800" dirty="0">
              <a:latin typeface="Georg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3588" y="5248361"/>
            <a:ext cx="645029" cy="730188"/>
            <a:chOff x="719572" y="4050810"/>
            <a:chExt cx="645029" cy="730188"/>
          </a:xfrm>
        </p:grpSpPr>
        <p:sp>
          <p:nvSpPr>
            <p:cNvPr id="11" name="Oval 1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306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  <a:endParaRPr lang="en-US" sz="40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8658079" cy="28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5716" y="1700808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ACGGTGCAGTTACCA</a:t>
            </a:r>
          </a:p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ACCAGTCACCTA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4068" y="3176973"/>
            <a:ext cx="8382000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Evolutionary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 multiple sequence alignment </a:t>
            </a:r>
            <a:r>
              <a:rPr lang="en-US" sz="2500" dirty="0" smtClean="0">
                <a:latin typeface="Book Antiqua" pitchFamily="18" charset="0"/>
              </a:rPr>
              <a:t>seeks to </a:t>
            </a:r>
          </a:p>
          <a:p>
            <a:pPr lvl="0" algn="ctr"/>
            <a:r>
              <a:rPr lang="en-US" sz="2500" dirty="0" smtClean="0">
                <a:latin typeface="Book Antiqua" pitchFamily="18" charset="0"/>
              </a:rPr>
              <a:t>create a matrix in which the </a:t>
            </a:r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input sequences </a:t>
            </a:r>
            <a:r>
              <a:rPr lang="en-US" sz="2500" dirty="0" smtClean="0">
                <a:latin typeface="Book Antiqua" pitchFamily="18" charset="0"/>
              </a:rPr>
              <a:t>are the 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rows </a:t>
            </a:r>
          </a:p>
          <a:p>
            <a:pPr lvl="0" algn="ctr"/>
            <a:r>
              <a:rPr lang="en-US" sz="2500" dirty="0" smtClean="0">
                <a:latin typeface="Book Antiqua" pitchFamily="18" charset="0"/>
              </a:rPr>
              <a:t>and  each 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column</a:t>
            </a:r>
            <a:r>
              <a:rPr lang="en-US" sz="2500" dirty="0" smtClean="0">
                <a:latin typeface="Book Antiqua" pitchFamily="18" charset="0"/>
              </a:rPr>
              <a:t> has</a:t>
            </a:r>
          </a:p>
          <a:p>
            <a:pPr lvl="0" algn="ctr"/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letters</a:t>
            </a:r>
            <a:r>
              <a:rPr lang="en-US" sz="2500" dirty="0" smtClean="0">
                <a:latin typeface="Book Antiqua" pitchFamily="18" charset="0"/>
              </a:rPr>
              <a:t> that are all </a:t>
            </a:r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homologous</a:t>
            </a:r>
            <a:r>
              <a:rPr lang="en-US" sz="2500" dirty="0" smtClean="0">
                <a:latin typeface="Book Antiqua" pitchFamily="18" charset="0"/>
              </a:rPr>
              <a:t> to each other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.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683568" y="1664804"/>
            <a:ext cx="8072500" cy="430887"/>
            <a:chOff x="3290836" y="1158452"/>
            <a:chExt cx="6056421" cy="33631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8" y="1158452"/>
              <a:ext cx="5878379" cy="33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Reflects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historical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substitution</a:t>
              </a:r>
              <a:r>
                <a:rPr lang="en-US" sz="2200" dirty="0" smtClean="0">
                  <a:latin typeface="Book Antiqua" pitchFamily="18" charset="0"/>
                </a:rPr>
                <a:t>,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insertion</a:t>
              </a:r>
              <a:r>
                <a:rPr lang="en-US" sz="2200" dirty="0" smtClean="0">
                  <a:latin typeface="Book Antiqua" pitchFamily="18" charset="0"/>
                </a:rPr>
                <a:t> and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deletion</a:t>
              </a:r>
              <a:r>
                <a:rPr lang="en-US" sz="2200" dirty="0" smtClean="0">
                  <a:latin typeface="Book Antiqua" pitchFamily="18" charset="0"/>
                </a:rPr>
                <a:t> events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0748"/>
            <a:ext cx="4591754" cy="365654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V_{i,j} = \max \left\{ \begin{array}{l}&#10; V_{i-1,j}+\delta(s_i,-) \\&#10; V_{i,j-1}+\delta(-,t_j)\\&#10; V_{i-1,j-1}+\delta(s_i,t_j) &#10;     \end{array} 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V_{i,j} = \max \left\{ \begin{array}{l}&#10; V_{i-1,j}+\delta(s_i,-) \\&#10; V_{i,j-1}+\delta(-,t_j)\\&#10; V_{i-1,j-1}+\delta(s_i,t_j)\\&#10;0 &#10;     \end{array} \right.&#10;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27506</TotalTime>
  <Words>1773</Words>
  <Application>Microsoft Office PowerPoint</Application>
  <PresentationFormat>On-screen Show (4:3)</PresentationFormat>
  <Paragraphs>569</Paragraphs>
  <Slides>53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NW Algorithm – An Example</vt:lpstr>
      <vt:lpstr>NW Algorithm – An Example</vt:lpstr>
      <vt:lpstr>Needleman Wunsch (NW)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1512</cp:revision>
  <dcterms:created xsi:type="dcterms:W3CDTF">2010-11-23T03:59:37Z</dcterms:created>
  <dcterms:modified xsi:type="dcterms:W3CDTF">2023-12-11T02:53:54Z</dcterms:modified>
</cp:coreProperties>
</file>