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6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9DD69B0-D520-4534-ADE8-26417E264601}">
  <a:tblStyle styleId="{E9DD69B0-D520-4534-ADE8-26417E26460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FA23 note: The slides/website originally showed this schedule:</a:t>
            </a:r>
            <a:endParaRPr/>
          </a:p>
          <a:p>
            <a:pPr indent="0" lvl="0" marL="0" rtl="0" algn="l">
              <a:spcBef>
                <a:spcPts val="0"/>
              </a:spcBef>
              <a:spcAft>
                <a:spcPts val="0"/>
              </a:spcAft>
              <a:buClr>
                <a:schemeClr val="dk1"/>
              </a:buClr>
              <a:buSzPts val="1100"/>
              <a:buFont typeface="Arial"/>
              <a:buNone/>
            </a:pPr>
            <a:r>
              <a:rPr lang="en"/>
              <a:t>- Wed Sep 13: Lecture 6: Intro to Cryptography (Definitions, IND-CPA, One-Time Pads)</a:t>
            </a:r>
            <a:endParaRPr/>
          </a:p>
          <a:p>
            <a:pPr indent="0" lvl="0" marL="0" rtl="0" algn="l">
              <a:spcBef>
                <a:spcPts val="0"/>
              </a:spcBef>
              <a:spcAft>
                <a:spcPts val="0"/>
              </a:spcAft>
              <a:buClr>
                <a:schemeClr val="dk1"/>
              </a:buClr>
              <a:buSzPts val="1100"/>
              <a:buFont typeface="Arial"/>
              <a:buNone/>
            </a:pPr>
            <a:r>
              <a:rPr lang="en"/>
              <a:t>- Mon Sep 18: Lecture 7: Block Ciphers and Modes of Operation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We ended up spending more time on some topics, so the slides/website have been updated as of Sun Sep 24 to reflect what we did in live lecture:</a:t>
            </a:r>
            <a:endParaRPr/>
          </a:p>
          <a:p>
            <a:pPr indent="0" lvl="0" marL="0" rtl="0" algn="l">
              <a:spcBef>
                <a:spcPts val="0"/>
              </a:spcBef>
              <a:spcAft>
                <a:spcPts val="0"/>
              </a:spcAft>
              <a:buClr>
                <a:schemeClr val="dk1"/>
              </a:buClr>
              <a:buSzPts val="1100"/>
              <a:buFont typeface="Arial"/>
              <a:buNone/>
            </a:pPr>
            <a:r>
              <a:rPr lang="en"/>
              <a:t>- Wed Sep 13: Lecture 6: Intro to Cryptography (Definitions, IND-CPA)</a:t>
            </a:r>
            <a:endParaRPr/>
          </a:p>
          <a:p>
            <a:pPr indent="0" lvl="0" marL="0" rtl="0" algn="l">
              <a:spcBef>
                <a:spcPts val="0"/>
              </a:spcBef>
              <a:spcAft>
                <a:spcPts val="0"/>
              </a:spcAft>
              <a:buClr>
                <a:schemeClr val="dk1"/>
              </a:buClr>
              <a:buSzPts val="1100"/>
              <a:buFont typeface="Arial"/>
              <a:buNone/>
            </a:pPr>
            <a:r>
              <a:rPr lang="en"/>
              <a:t>- Mon Sep 18: Lecture 7: One-Time Pads and Block Ciphers</a:t>
            </a:r>
            <a:endParaRPr/>
          </a:p>
          <a:p>
            <a:pPr indent="0" lvl="0" marL="0" rtl="0" algn="l">
              <a:spcBef>
                <a:spcPts val="0"/>
              </a:spcBef>
              <a:spcAft>
                <a:spcPts val="0"/>
              </a:spcAft>
              <a:buNone/>
            </a:pPr>
            <a:r>
              <a:rPr lang="en"/>
              <a:t>- Wed Sep 20: Lecture 8: Block Ciphers and Modes of Operation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830320810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830320810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8303208108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8303208108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8303208108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8303208108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8303208108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8303208108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Ask students if they can produce the decryption equation before showing it to them</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8303208108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8303208108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8303208108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8303208108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8303208108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8303208108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8303208108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8303208108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8303208108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8303208108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8303208108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8303208108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5507519d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5507519d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8303208108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8303208108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8303208108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8303208108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8303208108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8303208108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TODO Nick</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11e67e433c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11e67e433c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11e67e433c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11e67e433c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11e67e433c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11e67e433c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11e67e433c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111e67e433c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11e67e433c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11e67e433c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11e67e433c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111e67e433c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11e67e433c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111e67e433c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5507519d3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5507519d3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11e67e433c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111e67e433c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TODO This should be E and D, not KeyGen, Enc, and Dec</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111e67e433c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111e67e433c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111e67e433c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111e67e433c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11e67e433c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111e67e433c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111e67e433c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111e67e433c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AES slides, credit Kevin Orr</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111e67e433c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111e67e433c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111e67e433c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111e67e433c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111e67e433c_0_1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111e67e433c_0_1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111e67e433c_0_1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111e67e433c_0_1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111e67e433c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111e67e433c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830320810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830320810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111e67e433c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111e67e433c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111e67e433c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111e67e433c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Ask for any other issues students can think of after describing deterministic schemes</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111e67e433c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111e67e433c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283032081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283032081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830320810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830320810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830320810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830320810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830320810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830320810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8303208108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830320810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8303208108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8303208108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0" y="1429000"/>
            <a:ext cx="8520600" cy="14109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 name="Google Shape;12;p2"/>
          <p:cNvSpPr txBox="1"/>
          <p:nvPr>
            <p:ph idx="1" type="subTitle"/>
          </p:nvPr>
        </p:nvSpPr>
        <p:spPr>
          <a:xfrm>
            <a:off x="311700" y="2917900"/>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r>
              <a:rPr lang="en"/>
              <a:t>#</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Optional">
  <p:cSld name="TITLE_AND_BODY_1">
    <p:bg>
      <p:bgPr>
        <a:solidFill>
          <a:srgbClr val="A4C2F4"/>
        </a:solidFill>
      </p:bgPr>
    </p:bg>
    <p:spTree>
      <p:nvGrpSpPr>
        <p:cNvPr id="44" name="Shape 44"/>
        <p:cNvGrpSpPr/>
        <p:nvPr/>
      </p:nvGrpSpPr>
      <p:grpSpPr>
        <a:xfrm>
          <a:off x="0" y="0"/>
          <a:ext cx="0" cy="0"/>
          <a:chOff x="0" y="0"/>
          <a:chExt cx="0" cy="0"/>
        </a:xfrm>
      </p:grpSpPr>
      <p:sp>
        <p:nvSpPr>
          <p:cNvPr id="45" name="Google Shape;45;p11"/>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6" name="Google Shape;4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7" name="Google Shape;47;p11"/>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 Optional">
  <p:cSld name="TITLE_AND_TWO_COLUMNS_1">
    <p:bg>
      <p:bgPr>
        <a:solidFill>
          <a:srgbClr val="A4C2F4"/>
        </a:solidFill>
      </p:bgPr>
    </p:bg>
    <p:spTree>
      <p:nvGrpSpPr>
        <p:cNvPr id="48" name="Shape 48"/>
        <p:cNvGrpSpPr/>
        <p:nvPr/>
      </p:nvGrpSpPr>
      <p:grpSpPr>
        <a:xfrm>
          <a:off x="0" y="0"/>
          <a:ext cx="0" cy="0"/>
          <a:chOff x="0" y="0"/>
          <a:chExt cx="0" cy="0"/>
        </a:xfrm>
      </p:grpSpPr>
      <p:sp>
        <p:nvSpPr>
          <p:cNvPr id="49" name="Google Shape;49;p12"/>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1" name="Google Shape;51;p12"/>
          <p:cNvSpPr txBox="1"/>
          <p:nvPr>
            <p:ph idx="1" type="body"/>
          </p:nvPr>
        </p:nvSpPr>
        <p:spPr>
          <a:xfrm>
            <a:off x="198500" y="1246825"/>
            <a:ext cx="41310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52" name="Google Shape;52;p12"/>
          <p:cNvSpPr txBox="1"/>
          <p:nvPr>
            <p:ph idx="2" type="body"/>
          </p:nvPr>
        </p:nvSpPr>
        <p:spPr>
          <a:xfrm>
            <a:off x="4588175" y="1246825"/>
            <a:ext cx="41310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Optional">
  <p:cSld name="TITLE_ONLY_1">
    <p:bg>
      <p:bgPr>
        <a:solidFill>
          <a:srgbClr val="A4C2F4"/>
        </a:solidFill>
      </p:bgPr>
    </p:bg>
    <p:spTree>
      <p:nvGrpSpPr>
        <p:cNvPr id="53" name="Shape 53"/>
        <p:cNvGrpSpPr/>
        <p:nvPr/>
      </p:nvGrpSpPr>
      <p:grpSpPr>
        <a:xfrm>
          <a:off x="0" y="0"/>
          <a:ext cx="0" cy="0"/>
          <a:chOff x="0" y="0"/>
          <a:chExt cx="0" cy="0"/>
        </a:xfrm>
      </p:grpSpPr>
      <p:sp>
        <p:nvSpPr>
          <p:cNvPr id="54" name="Google Shape;54;p13"/>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5" name="Google Shape;55;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 Optional">
  <p:cSld name="ONE_COLUMN_TEXT_1">
    <p:bg>
      <p:bgPr>
        <a:solidFill>
          <a:srgbClr val="A4C2F4"/>
        </a:solidFill>
      </p:bgPr>
    </p:bg>
    <p:spTree>
      <p:nvGrpSpPr>
        <p:cNvPr id="56" name="Shape 56"/>
        <p:cNvGrpSpPr/>
        <p:nvPr/>
      </p:nvGrpSpPr>
      <p:grpSpPr>
        <a:xfrm>
          <a:off x="0" y="0"/>
          <a:ext cx="0" cy="0"/>
          <a:chOff x="0" y="0"/>
          <a:chExt cx="0" cy="0"/>
        </a:xfrm>
      </p:grpSpPr>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8" name="Google Shape;58;p14"/>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9" name="Google Shape;59;p14"/>
          <p:cNvSpPr txBox="1"/>
          <p:nvPr>
            <p:ph idx="1" type="body"/>
          </p:nvPr>
        </p:nvSpPr>
        <p:spPr>
          <a:xfrm>
            <a:off x="198500" y="1246825"/>
            <a:ext cx="51426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half body - Optional">
  <p:cSld name="ONE_COLUMN_TEXT_1_1">
    <p:bg>
      <p:bgPr>
        <a:solidFill>
          <a:srgbClr val="A4C2F4"/>
        </a:solidFill>
      </p:bgPr>
    </p:bg>
    <p:spTree>
      <p:nvGrpSpPr>
        <p:cNvPr id="60" name="Shape 60"/>
        <p:cNvGrpSpPr/>
        <p:nvPr/>
      </p:nvGrpSpPr>
      <p:grpSpPr>
        <a:xfrm>
          <a:off x="0" y="0"/>
          <a:ext cx="0" cy="0"/>
          <a:chOff x="0" y="0"/>
          <a:chExt cx="0" cy="0"/>
        </a:xfrm>
      </p:grpSpPr>
      <p:sp>
        <p:nvSpPr>
          <p:cNvPr id="61" name="Google Shape;6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2" name="Google Shape;62;p15"/>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5"/>
          <p:cNvSpPr txBox="1"/>
          <p:nvPr>
            <p:ph idx="1" type="body"/>
          </p:nvPr>
        </p:nvSpPr>
        <p:spPr>
          <a:xfrm>
            <a:off x="198500" y="1246825"/>
            <a:ext cx="8520600" cy="16773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 Optional">
  <p:cSld name="CUSTOM_1">
    <p:bg>
      <p:bgPr>
        <a:solidFill>
          <a:srgbClr val="A4C2F4"/>
        </a:solidFill>
      </p:bgPr>
    </p:bg>
    <p:spTree>
      <p:nvGrpSpPr>
        <p:cNvPr id="64" name="Shape 64"/>
        <p:cNvGrpSpPr/>
        <p:nvPr/>
      </p:nvGrpSpPr>
      <p:grpSpPr>
        <a:xfrm>
          <a:off x="0" y="0"/>
          <a:ext cx="0" cy="0"/>
          <a:chOff x="0" y="0"/>
          <a:chExt cx="0" cy="0"/>
        </a:xfrm>
      </p:grpSpPr>
      <p:sp>
        <p:nvSpPr>
          <p:cNvPr id="65" name="Google Shape;65;p16"/>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6" name="Google Shape;66;p16"/>
          <p:cNvSpPr txBox="1"/>
          <p:nvPr>
            <p:ph idx="1" type="body"/>
          </p:nvPr>
        </p:nvSpPr>
        <p:spPr>
          <a:xfrm>
            <a:off x="512100" y="4520775"/>
            <a:ext cx="8119800" cy="572700"/>
          </a:xfrm>
          <a:prstGeom prst="rect">
            <a:avLst/>
          </a:prstGeom>
        </p:spPr>
        <p:txBody>
          <a:bodyPr anchorCtr="0" anchor="t" bIns="91425" lIns="91425" spcFirstLastPara="1" rIns="91425" wrap="square" tIns="91425">
            <a:normAutofit/>
          </a:bodyPr>
          <a:lstStyle>
            <a:lvl1pPr indent="-317500" lvl="0" marL="457200" rtl="0" algn="ctr">
              <a:spcBef>
                <a:spcPts val="0"/>
              </a:spcBef>
              <a:spcAft>
                <a:spcPts val="0"/>
              </a:spcAft>
              <a:buSzPts val="1400"/>
              <a:buChar char="●"/>
              <a:defRPr sz="1400"/>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67" name="Google Shape;67;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 name="Google Shape;19;p4"/>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 name="Google Shape;23;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4" name="Google Shape;24;p5"/>
          <p:cNvSpPr txBox="1"/>
          <p:nvPr>
            <p:ph idx="1" type="body"/>
          </p:nvPr>
        </p:nvSpPr>
        <p:spPr>
          <a:xfrm>
            <a:off x="198500" y="1246825"/>
            <a:ext cx="41310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5" name="Google Shape;25;p5"/>
          <p:cNvSpPr txBox="1"/>
          <p:nvPr>
            <p:ph idx="2" type="body"/>
          </p:nvPr>
        </p:nvSpPr>
        <p:spPr>
          <a:xfrm>
            <a:off x="4588175" y="1246825"/>
            <a:ext cx="41310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1" name="Google Shape;31;p7"/>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2" name="Google Shape;32;p7"/>
          <p:cNvSpPr txBox="1"/>
          <p:nvPr>
            <p:ph idx="1" type="body"/>
          </p:nvPr>
        </p:nvSpPr>
        <p:spPr>
          <a:xfrm>
            <a:off x="198500" y="1246825"/>
            <a:ext cx="51426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half body">
  <p:cSld name="TITLE_AND_BODY_2">
    <p:spTree>
      <p:nvGrpSpPr>
        <p:cNvPr id="33" name="Shape 33"/>
        <p:cNvGrpSpPr/>
        <p:nvPr/>
      </p:nvGrpSpPr>
      <p:grpSpPr>
        <a:xfrm>
          <a:off x="0" y="0"/>
          <a:ext cx="0" cy="0"/>
          <a:chOff x="0" y="0"/>
          <a:chExt cx="0" cy="0"/>
        </a:xfrm>
      </p:grpSpPr>
      <p:sp>
        <p:nvSpPr>
          <p:cNvPr id="34" name="Google Shape;34;p8"/>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6" name="Google Shape;36;p8"/>
          <p:cNvSpPr txBox="1"/>
          <p:nvPr>
            <p:ph idx="1" type="body"/>
          </p:nvPr>
        </p:nvSpPr>
        <p:spPr>
          <a:xfrm>
            <a:off x="198500" y="1246825"/>
            <a:ext cx="8520600" cy="16773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USTOM">
    <p:spTree>
      <p:nvGrpSpPr>
        <p:cNvPr id="37" name="Shape 37"/>
        <p:cNvGrpSpPr/>
        <p:nvPr/>
      </p:nvGrpSpPr>
      <p:grpSpPr>
        <a:xfrm>
          <a:off x="0" y="0"/>
          <a:ext cx="0" cy="0"/>
          <a:chOff x="0" y="0"/>
          <a:chExt cx="0" cy="0"/>
        </a:xfrm>
      </p:grpSpPr>
      <p:sp>
        <p:nvSpPr>
          <p:cNvPr id="38" name="Google Shape;38;p9"/>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9" name="Google Shape;39;p9"/>
          <p:cNvSpPr txBox="1"/>
          <p:nvPr>
            <p:ph idx="1" type="body"/>
          </p:nvPr>
        </p:nvSpPr>
        <p:spPr>
          <a:xfrm>
            <a:off x="512100" y="4520775"/>
            <a:ext cx="8119800" cy="572700"/>
          </a:xfrm>
          <a:prstGeom prst="rect">
            <a:avLst/>
          </a:prstGeom>
        </p:spPr>
        <p:txBody>
          <a:bodyPr anchorCtr="0" anchor="t" bIns="91425" lIns="91425" spcFirstLastPara="1" rIns="91425" wrap="square" tIns="91425">
            <a:normAutofit/>
          </a:bodyPr>
          <a:lstStyle>
            <a:lvl1pPr indent="-317500" lvl="0" marL="457200" rtl="0" algn="ctr">
              <a:spcBef>
                <a:spcPts val="0"/>
              </a:spcBef>
              <a:spcAft>
                <a:spcPts val="0"/>
              </a:spcAft>
              <a:buSzPts val="1400"/>
              <a:buChar char="●"/>
              <a:defRPr sz="1400"/>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Optional">
  <p:cSld name="SECTION_HEADER_1">
    <p:bg>
      <p:bgPr>
        <a:solidFill>
          <a:srgbClr val="A4C2F4"/>
        </a:solidFill>
      </p:bgPr>
    </p:bg>
    <p:spTree>
      <p:nvGrpSpPr>
        <p:cNvPr id="41" name="Shape 41"/>
        <p:cNvGrpSpPr/>
        <p:nvPr/>
      </p:nvGrpSpPr>
      <p:grpSpPr>
        <a:xfrm>
          <a:off x="0" y="0"/>
          <a:ext cx="0" cy="0"/>
          <a:chOff x="0" y="0"/>
          <a:chExt cx="0" cy="0"/>
        </a:xfrm>
      </p:grpSpPr>
      <p:sp>
        <p:nvSpPr>
          <p:cNvPr id="42" name="Google Shape;42;p10"/>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02700" y="27087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198500" y="124682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1"/>
              </a:buClr>
              <a:buSzPts val="1800"/>
              <a:buChar char="●"/>
              <a:defRPr sz="1800">
                <a:solidFill>
                  <a:schemeClr val="dk1"/>
                </a:solidFill>
              </a:defRPr>
            </a:lvl1pPr>
            <a:lvl2pPr indent="-317500" lvl="1" marL="914400" rtl="0">
              <a:lnSpc>
                <a:spcPct val="115000"/>
              </a:lnSpc>
              <a:spcBef>
                <a:spcPts val="0"/>
              </a:spcBef>
              <a:spcAft>
                <a:spcPts val="0"/>
              </a:spcAft>
              <a:buClr>
                <a:schemeClr val="dk1"/>
              </a:buClr>
              <a:buSzPts val="1400"/>
              <a:buChar char="○"/>
              <a:defRPr>
                <a:solidFill>
                  <a:schemeClr val="dk1"/>
                </a:solidFill>
              </a:defRPr>
            </a:lvl2pPr>
            <a:lvl3pPr indent="-317500" lvl="2" marL="1371600" rtl="0">
              <a:lnSpc>
                <a:spcPct val="115000"/>
              </a:lnSpc>
              <a:spcBef>
                <a:spcPts val="0"/>
              </a:spcBef>
              <a:spcAft>
                <a:spcPts val="0"/>
              </a:spcAft>
              <a:buClr>
                <a:schemeClr val="dk1"/>
              </a:buClr>
              <a:buSzPts val="1400"/>
              <a:buChar char="■"/>
              <a:defRPr>
                <a:solidFill>
                  <a:schemeClr val="dk1"/>
                </a:solidFill>
              </a:defRPr>
            </a:lvl3pPr>
            <a:lvl4pPr indent="-317500" lvl="3" marL="1828800" rtl="0">
              <a:lnSpc>
                <a:spcPct val="115000"/>
              </a:lnSpc>
              <a:spcBef>
                <a:spcPts val="0"/>
              </a:spcBef>
              <a:spcAft>
                <a:spcPts val="0"/>
              </a:spcAft>
              <a:buClr>
                <a:schemeClr val="dk1"/>
              </a:buClr>
              <a:buSzPts val="1400"/>
              <a:buChar char="●"/>
              <a:defRPr>
                <a:solidFill>
                  <a:schemeClr val="dk1"/>
                </a:solidFill>
              </a:defRPr>
            </a:lvl4pPr>
            <a:lvl5pPr indent="-317500" lvl="4" marL="2286000" rtl="0">
              <a:lnSpc>
                <a:spcPct val="115000"/>
              </a:lnSpc>
              <a:spcBef>
                <a:spcPts val="0"/>
              </a:spcBef>
              <a:spcAft>
                <a:spcPts val="0"/>
              </a:spcAft>
              <a:buClr>
                <a:schemeClr val="dk1"/>
              </a:buClr>
              <a:buSzPts val="1400"/>
              <a:buChar char="○"/>
              <a:defRPr>
                <a:solidFill>
                  <a:schemeClr val="dk1"/>
                </a:solidFill>
              </a:defRPr>
            </a:lvl5pPr>
            <a:lvl6pPr indent="-317500" lvl="5" marL="2743200" rtl="0">
              <a:lnSpc>
                <a:spcPct val="115000"/>
              </a:lnSpc>
              <a:spcBef>
                <a:spcPts val="0"/>
              </a:spcBef>
              <a:spcAft>
                <a:spcPts val="0"/>
              </a:spcAft>
              <a:buClr>
                <a:schemeClr val="dk1"/>
              </a:buClr>
              <a:buSzPts val="1400"/>
              <a:buChar char="■"/>
              <a:defRPr>
                <a:solidFill>
                  <a:schemeClr val="dk1"/>
                </a:solidFill>
              </a:defRPr>
            </a:lvl6pPr>
            <a:lvl7pPr indent="-317500" lvl="6" marL="3200400" rtl="0">
              <a:lnSpc>
                <a:spcPct val="115000"/>
              </a:lnSpc>
              <a:spcBef>
                <a:spcPts val="0"/>
              </a:spcBef>
              <a:spcAft>
                <a:spcPts val="0"/>
              </a:spcAft>
              <a:buClr>
                <a:schemeClr val="dk1"/>
              </a:buClr>
              <a:buSzPts val="1400"/>
              <a:buChar char="●"/>
              <a:defRPr>
                <a:solidFill>
                  <a:schemeClr val="dk1"/>
                </a:solidFill>
              </a:defRPr>
            </a:lvl7pPr>
            <a:lvl8pPr indent="-317500" lvl="7" marL="3657600" rtl="0">
              <a:lnSpc>
                <a:spcPct val="115000"/>
              </a:lnSpc>
              <a:spcBef>
                <a:spcPts val="0"/>
              </a:spcBef>
              <a:spcAft>
                <a:spcPts val="0"/>
              </a:spcAft>
              <a:buClr>
                <a:schemeClr val="dk1"/>
              </a:buClr>
              <a:buSzPts val="1400"/>
              <a:buChar char="○"/>
              <a:defRPr>
                <a:solidFill>
                  <a:schemeClr val="dk1"/>
                </a:solidFill>
              </a:defRPr>
            </a:lvl8pPr>
            <a:lvl9pPr indent="-317500" lvl="8" marL="4114800" rtl="0">
              <a:lnSpc>
                <a:spcPct val="115000"/>
              </a:lnSpc>
              <a:spcBef>
                <a:spcPts val="0"/>
              </a:spcBef>
              <a:spcAft>
                <a:spcPts val="0"/>
              </a:spcAft>
              <a:buClr>
                <a:schemeClr val="dk1"/>
              </a:buClr>
              <a:buSzPts val="1400"/>
              <a:buChar char="■"/>
              <a:defRPr>
                <a:solidFill>
                  <a:schemeClr val="dk1"/>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p:nvPr/>
        </p:nvSpPr>
        <p:spPr>
          <a:xfrm>
            <a:off x="0" y="1017725"/>
            <a:ext cx="9144000" cy="111600"/>
          </a:xfrm>
          <a:prstGeom prst="rect">
            <a:avLst/>
          </a:prstGeom>
          <a:gradFill>
            <a:gsLst>
              <a:gs pos="0">
                <a:srgbClr val="000000"/>
              </a:gs>
              <a:gs pos="100000">
                <a:srgbClr val="E85C5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600">
                <a:solidFill>
                  <a:srgbClr val="FFFFFF"/>
                </a:solidFill>
              </a:rPr>
              <a:t>CSE 405</a:t>
            </a:r>
            <a:endParaRPr b="1" sz="600">
              <a:solidFill>
                <a:srgbClr val="FFFFFF"/>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www.moserware.com/2009/09/stick-figure-guide-to-advanced.html"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6.xml"/><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 Id="rId3" Type="http://schemas.openxmlformats.org/officeDocument/2006/relationships/image" Target="../media/image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image" Target="../media/image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7"/>
          <p:cNvSpPr txBox="1"/>
          <p:nvPr>
            <p:ph type="ctrTitle"/>
          </p:nvPr>
        </p:nvSpPr>
        <p:spPr>
          <a:xfrm>
            <a:off x="311700" y="1429000"/>
            <a:ext cx="8520600" cy="1410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One-Time Pads and Block Ciphers</a:t>
            </a:r>
            <a:endParaRPr/>
          </a:p>
        </p:txBody>
      </p:sp>
      <p:sp>
        <p:nvSpPr>
          <p:cNvPr id="73" name="Google Shape;73;p17"/>
          <p:cNvSpPr txBox="1"/>
          <p:nvPr>
            <p:ph idx="1" type="subTitle"/>
          </p:nvPr>
        </p:nvSpPr>
        <p:spPr>
          <a:xfrm>
            <a:off x="311700" y="291790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CSE 405 Lecture 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One-Time Pads: Encryption</a:t>
            </a:r>
            <a:endParaRPr/>
          </a:p>
        </p:txBody>
      </p:sp>
      <p:sp>
        <p:nvSpPr>
          <p:cNvPr id="154" name="Google Shape;154;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55" name="Google Shape;155;p26"/>
          <p:cNvSpPr/>
          <p:nvPr/>
        </p:nvSpPr>
        <p:spPr>
          <a:xfrm>
            <a:off x="179425" y="1265350"/>
            <a:ext cx="8718900" cy="1832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6"/>
          <p:cNvSpPr txBox="1"/>
          <p:nvPr/>
        </p:nvSpPr>
        <p:spPr>
          <a:xfrm>
            <a:off x="179425" y="1265350"/>
            <a:ext cx="765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Alice</a:t>
            </a:r>
            <a:endParaRPr sz="1800"/>
          </a:p>
        </p:txBody>
      </p:sp>
      <p:graphicFrame>
        <p:nvGraphicFramePr>
          <p:cNvPr id="157" name="Google Shape;157;p26"/>
          <p:cNvGraphicFramePr/>
          <p:nvPr/>
        </p:nvGraphicFramePr>
        <p:xfrm>
          <a:off x="952600" y="1785625"/>
          <a:ext cx="3000000" cy="3000000"/>
        </p:xfrm>
        <a:graphic>
          <a:graphicData uri="http://schemas.openxmlformats.org/drawingml/2006/table">
            <a:tbl>
              <a:tblPr>
                <a:noFill/>
                <a:tableStyleId>{E9DD69B0-D520-4534-ADE8-26417E264601}</a:tableStyleId>
              </a:tblPr>
              <a:tblGrid>
                <a:gridCol w="650450"/>
                <a:gridCol w="650450"/>
                <a:gridCol w="650450"/>
                <a:gridCol w="650450"/>
                <a:gridCol w="650450"/>
                <a:gridCol w="650450"/>
                <a:gridCol w="650450"/>
                <a:gridCol w="650450"/>
                <a:gridCol w="650450"/>
                <a:gridCol w="650450"/>
                <a:gridCol w="650450"/>
                <a:gridCol w="650450"/>
              </a:tblGrid>
              <a:tr h="396200">
                <a:tc>
                  <a:txBody>
                    <a:bodyPr/>
                    <a:lstStyle/>
                    <a:p>
                      <a:pPr indent="0" lvl="0" marL="0" rtl="0" algn="ctr">
                        <a:spcBef>
                          <a:spcPts val="0"/>
                        </a:spcBef>
                        <a:spcAft>
                          <a:spcPts val="0"/>
                        </a:spcAft>
                        <a:buNone/>
                      </a:pPr>
                      <a:r>
                        <a:rPr b="1" lang="en">
                          <a:latin typeface="Courier New"/>
                          <a:ea typeface="Courier New"/>
                          <a:cs typeface="Courier New"/>
                          <a:sym typeface="Courier New"/>
                        </a:rPr>
                        <a:t>0</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1</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1</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0</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0</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1</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0</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1</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0</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1</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1</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1</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58" name="Google Shape;158;p26"/>
          <p:cNvSpPr txBox="1"/>
          <p:nvPr/>
        </p:nvSpPr>
        <p:spPr>
          <a:xfrm>
            <a:off x="386000" y="1783625"/>
            <a:ext cx="548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a:t>K</a:t>
            </a:r>
            <a:endParaRPr/>
          </a:p>
        </p:txBody>
      </p:sp>
      <p:graphicFrame>
        <p:nvGraphicFramePr>
          <p:cNvPr id="159" name="Google Shape;159;p26"/>
          <p:cNvGraphicFramePr/>
          <p:nvPr/>
        </p:nvGraphicFramePr>
        <p:xfrm>
          <a:off x="952600" y="2505600"/>
          <a:ext cx="3000000" cy="3000000"/>
        </p:xfrm>
        <a:graphic>
          <a:graphicData uri="http://schemas.openxmlformats.org/drawingml/2006/table">
            <a:tbl>
              <a:tblPr>
                <a:noFill/>
                <a:tableStyleId>{E9DD69B0-D520-4534-ADE8-26417E264601}</a:tableStyleId>
              </a:tblPr>
              <a:tblGrid>
                <a:gridCol w="650450"/>
                <a:gridCol w="650450"/>
                <a:gridCol w="650450"/>
                <a:gridCol w="650450"/>
                <a:gridCol w="650450"/>
                <a:gridCol w="650450"/>
                <a:gridCol w="650450"/>
                <a:gridCol w="650450"/>
                <a:gridCol w="650450"/>
                <a:gridCol w="650450"/>
                <a:gridCol w="650450"/>
                <a:gridCol w="650450"/>
              </a:tblGrid>
              <a:tr h="396200">
                <a:tc>
                  <a:txBody>
                    <a:bodyPr/>
                    <a:lstStyle/>
                    <a:p>
                      <a:pPr indent="0" lvl="0" marL="0" rtl="0" algn="ctr">
                        <a:spcBef>
                          <a:spcPts val="0"/>
                        </a:spcBef>
                        <a:spcAft>
                          <a:spcPts val="0"/>
                        </a:spcAft>
                        <a:buNone/>
                      </a:pPr>
                      <a:r>
                        <a:rPr b="1" lang="en">
                          <a:latin typeface="Courier New"/>
                          <a:ea typeface="Courier New"/>
                          <a:cs typeface="Courier New"/>
                          <a:sym typeface="Courier New"/>
                        </a:rPr>
                        <a:t>1</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0</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0</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1</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1</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0</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0</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1</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0</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1</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0</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0</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60" name="Google Shape;160;p26"/>
          <p:cNvSpPr txBox="1"/>
          <p:nvPr/>
        </p:nvSpPr>
        <p:spPr>
          <a:xfrm>
            <a:off x="386000" y="2503600"/>
            <a:ext cx="548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a:t>M</a:t>
            </a:r>
            <a:endParaRPr/>
          </a:p>
        </p:txBody>
      </p:sp>
      <p:graphicFrame>
        <p:nvGraphicFramePr>
          <p:cNvPr id="161" name="Google Shape;161;p26"/>
          <p:cNvGraphicFramePr/>
          <p:nvPr/>
        </p:nvGraphicFramePr>
        <p:xfrm>
          <a:off x="952600" y="3225575"/>
          <a:ext cx="3000000" cy="3000000"/>
        </p:xfrm>
        <a:graphic>
          <a:graphicData uri="http://schemas.openxmlformats.org/drawingml/2006/table">
            <a:tbl>
              <a:tblPr>
                <a:noFill/>
                <a:tableStyleId>{E9DD69B0-D520-4534-ADE8-26417E264601}</a:tableStyleId>
              </a:tblPr>
              <a:tblGrid>
                <a:gridCol w="650450"/>
                <a:gridCol w="650450"/>
                <a:gridCol w="650450"/>
                <a:gridCol w="650450"/>
                <a:gridCol w="650450"/>
                <a:gridCol w="650450"/>
                <a:gridCol w="650450"/>
                <a:gridCol w="650450"/>
                <a:gridCol w="650450"/>
                <a:gridCol w="650450"/>
                <a:gridCol w="650450"/>
                <a:gridCol w="650450"/>
              </a:tblGrid>
              <a:tr h="396200">
                <a:tc>
                  <a:txBody>
                    <a:bodyPr/>
                    <a:lstStyle/>
                    <a:p>
                      <a:pPr indent="0" lvl="0" marL="0" rtl="0" algn="ctr">
                        <a:spcBef>
                          <a:spcPts val="0"/>
                        </a:spcBef>
                        <a:spcAft>
                          <a:spcPts val="0"/>
                        </a:spcAft>
                        <a:buNone/>
                      </a:pPr>
                      <a:r>
                        <a:rPr b="1" lang="en">
                          <a:latin typeface="Courier New"/>
                          <a:ea typeface="Courier New"/>
                          <a:cs typeface="Courier New"/>
                          <a:sym typeface="Courier New"/>
                        </a:rPr>
                        <a:t>1</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1</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1</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1</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1</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1</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0</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0</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0</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0</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1</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1</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62" name="Google Shape;162;p26"/>
          <p:cNvSpPr txBox="1"/>
          <p:nvPr/>
        </p:nvSpPr>
        <p:spPr>
          <a:xfrm>
            <a:off x="386000" y="3223575"/>
            <a:ext cx="548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a:t>C</a:t>
            </a:r>
            <a:endParaRPr/>
          </a:p>
        </p:txBody>
      </p:sp>
      <p:sp>
        <p:nvSpPr>
          <p:cNvPr id="163" name="Google Shape;163;p26"/>
          <p:cNvSpPr txBox="1"/>
          <p:nvPr/>
        </p:nvSpPr>
        <p:spPr>
          <a:xfrm>
            <a:off x="386000" y="3853825"/>
            <a:ext cx="3929700" cy="7389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t>Encryption algorithm: XOR each bit of </a:t>
            </a:r>
            <a:r>
              <a:rPr i="1" lang="en" sz="1800"/>
              <a:t>K</a:t>
            </a:r>
            <a:r>
              <a:rPr lang="en" sz="1800"/>
              <a:t> with the matching bit in </a:t>
            </a:r>
            <a:r>
              <a:rPr i="1" lang="en" sz="1800"/>
              <a:t>M</a:t>
            </a:r>
            <a:r>
              <a:rPr lang="en" sz="1800"/>
              <a:t>.</a:t>
            </a:r>
            <a:endParaRPr sz="1800"/>
          </a:p>
        </p:txBody>
      </p:sp>
      <p:graphicFrame>
        <p:nvGraphicFramePr>
          <p:cNvPr id="164" name="Google Shape;164;p26"/>
          <p:cNvGraphicFramePr/>
          <p:nvPr/>
        </p:nvGraphicFramePr>
        <p:xfrm>
          <a:off x="952600" y="2090425"/>
          <a:ext cx="3000000" cy="3000000"/>
        </p:xfrm>
        <a:graphic>
          <a:graphicData uri="http://schemas.openxmlformats.org/drawingml/2006/table">
            <a:tbl>
              <a:tblPr>
                <a:noFill/>
                <a:tableStyleId>{E9DD69B0-D520-4534-ADE8-26417E264601}</a:tableStyleId>
              </a:tblPr>
              <a:tblGrid>
                <a:gridCol w="650450"/>
                <a:gridCol w="650450"/>
                <a:gridCol w="650450"/>
                <a:gridCol w="650450"/>
                <a:gridCol w="650450"/>
                <a:gridCol w="650450"/>
                <a:gridCol w="650450"/>
                <a:gridCol w="650450"/>
                <a:gridCol w="650450"/>
                <a:gridCol w="650450"/>
                <a:gridCol w="650450"/>
                <a:gridCol w="650450"/>
              </a:tblGrid>
              <a:tr h="396200">
                <a:tc>
                  <a:txBody>
                    <a:bodyPr/>
                    <a:lstStyle/>
                    <a:p>
                      <a:pPr indent="0" lvl="0" marL="0" rtl="0" algn="ctr">
                        <a:lnSpc>
                          <a:spcPct val="115000"/>
                        </a:lnSpc>
                        <a:spcBef>
                          <a:spcPts val="0"/>
                        </a:spcBef>
                        <a:spcAft>
                          <a:spcPts val="1200"/>
                        </a:spcAft>
                        <a:buClr>
                          <a:schemeClr val="dk1"/>
                        </a:buClr>
                        <a:buSzPts val="1100"/>
                        <a:buFont typeface="Arial"/>
                        <a:buNone/>
                      </a:pPr>
                      <a:r>
                        <a:rPr lang="en" sz="1800">
                          <a:solidFill>
                            <a:schemeClr val="dk1"/>
                          </a:solidFill>
                        </a:rPr>
                        <a:t>⊕</a:t>
                      </a:r>
                      <a:endParaRPr b="1">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1200"/>
                        </a:spcAft>
                        <a:buNone/>
                      </a:pPr>
                      <a:r>
                        <a:rPr lang="en" sz="1800">
                          <a:solidFill>
                            <a:schemeClr val="dk1"/>
                          </a:solidFill>
                        </a:rPr>
                        <a:t>⊕</a:t>
                      </a:r>
                      <a:endParaRPr b="1">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1200"/>
                        </a:spcAft>
                        <a:buNone/>
                      </a:pPr>
                      <a:r>
                        <a:rPr lang="en" sz="1800">
                          <a:solidFill>
                            <a:schemeClr val="dk1"/>
                          </a:solidFill>
                        </a:rPr>
                        <a:t>⊕</a:t>
                      </a:r>
                      <a:endParaRPr b="1">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1200"/>
                        </a:spcAft>
                        <a:buNone/>
                      </a:pPr>
                      <a:r>
                        <a:rPr lang="en" sz="1800">
                          <a:solidFill>
                            <a:schemeClr val="dk1"/>
                          </a:solidFill>
                        </a:rPr>
                        <a:t>⊕</a:t>
                      </a:r>
                      <a:endParaRPr b="1">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1200"/>
                        </a:spcAft>
                        <a:buNone/>
                      </a:pPr>
                      <a:r>
                        <a:rPr lang="en" sz="1800">
                          <a:solidFill>
                            <a:schemeClr val="dk1"/>
                          </a:solidFill>
                        </a:rPr>
                        <a:t>⊕</a:t>
                      </a:r>
                      <a:endParaRPr b="1">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1200"/>
                        </a:spcAft>
                        <a:buNone/>
                      </a:pPr>
                      <a:r>
                        <a:rPr lang="en" sz="1800">
                          <a:solidFill>
                            <a:schemeClr val="dk1"/>
                          </a:solidFill>
                        </a:rPr>
                        <a:t>⊕</a:t>
                      </a:r>
                      <a:endParaRPr b="1">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1200"/>
                        </a:spcAft>
                        <a:buNone/>
                      </a:pPr>
                      <a:r>
                        <a:rPr lang="en" sz="1800">
                          <a:solidFill>
                            <a:schemeClr val="dk1"/>
                          </a:solidFill>
                        </a:rPr>
                        <a:t>⊕</a:t>
                      </a:r>
                      <a:endParaRPr b="1">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1200"/>
                        </a:spcAft>
                        <a:buNone/>
                      </a:pPr>
                      <a:r>
                        <a:rPr lang="en" sz="1800">
                          <a:solidFill>
                            <a:schemeClr val="dk1"/>
                          </a:solidFill>
                        </a:rPr>
                        <a:t>⊕</a:t>
                      </a:r>
                      <a:endParaRPr b="1">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1200"/>
                        </a:spcAft>
                        <a:buNone/>
                      </a:pPr>
                      <a:r>
                        <a:rPr lang="en" sz="1800">
                          <a:solidFill>
                            <a:schemeClr val="dk1"/>
                          </a:solidFill>
                        </a:rPr>
                        <a:t>⊕</a:t>
                      </a:r>
                      <a:endParaRPr b="1">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1200"/>
                        </a:spcAft>
                        <a:buNone/>
                      </a:pPr>
                      <a:r>
                        <a:rPr lang="en" sz="1800">
                          <a:solidFill>
                            <a:schemeClr val="dk1"/>
                          </a:solidFill>
                        </a:rPr>
                        <a:t>⊕</a:t>
                      </a:r>
                      <a:endParaRPr b="1">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1200"/>
                        </a:spcAft>
                        <a:buNone/>
                      </a:pPr>
                      <a:r>
                        <a:rPr lang="en" sz="1800">
                          <a:solidFill>
                            <a:schemeClr val="dk1"/>
                          </a:solidFill>
                        </a:rPr>
                        <a:t>⊕</a:t>
                      </a:r>
                      <a:endParaRPr b="1">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1200"/>
                        </a:spcAft>
                        <a:buNone/>
                      </a:pPr>
                      <a:r>
                        <a:rPr lang="en" sz="1800">
                          <a:solidFill>
                            <a:schemeClr val="dk1"/>
                          </a:solidFill>
                        </a:rPr>
                        <a:t>⊕</a:t>
                      </a:r>
                      <a:endParaRPr b="1">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graphicFrame>
        <p:nvGraphicFramePr>
          <p:cNvPr id="165" name="Google Shape;165;p26"/>
          <p:cNvGraphicFramePr/>
          <p:nvPr/>
        </p:nvGraphicFramePr>
        <p:xfrm>
          <a:off x="952600" y="2831075"/>
          <a:ext cx="3000000" cy="3000000"/>
        </p:xfrm>
        <a:graphic>
          <a:graphicData uri="http://schemas.openxmlformats.org/drawingml/2006/table">
            <a:tbl>
              <a:tblPr>
                <a:noFill/>
                <a:tableStyleId>{E9DD69B0-D520-4534-ADE8-26417E264601}</a:tableStyleId>
              </a:tblPr>
              <a:tblGrid>
                <a:gridCol w="650450"/>
                <a:gridCol w="650450"/>
                <a:gridCol w="650450"/>
                <a:gridCol w="650450"/>
                <a:gridCol w="650450"/>
                <a:gridCol w="650450"/>
                <a:gridCol w="650450"/>
                <a:gridCol w="650450"/>
                <a:gridCol w="650450"/>
                <a:gridCol w="650450"/>
                <a:gridCol w="650450"/>
                <a:gridCol w="650450"/>
              </a:tblGrid>
              <a:tr h="396200">
                <a:tc>
                  <a:txBody>
                    <a:bodyPr/>
                    <a:lstStyle/>
                    <a:p>
                      <a:pPr indent="0" lvl="0" marL="0" rtl="0" algn="ctr">
                        <a:lnSpc>
                          <a:spcPct val="115000"/>
                        </a:lnSpc>
                        <a:spcBef>
                          <a:spcPts val="0"/>
                        </a:spcBef>
                        <a:spcAft>
                          <a:spcPts val="1200"/>
                        </a:spcAft>
                        <a:buNone/>
                      </a:pPr>
                      <a:r>
                        <a:rPr lang="en" sz="1800">
                          <a:solidFill>
                            <a:schemeClr val="dk1"/>
                          </a:solidFill>
                        </a:rPr>
                        <a:t>↓</a:t>
                      </a:r>
                      <a:endParaRPr b="1">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1200"/>
                        </a:spcAft>
                        <a:buNone/>
                      </a:pPr>
                      <a:r>
                        <a:rPr lang="en" sz="1800">
                          <a:solidFill>
                            <a:schemeClr val="dk1"/>
                          </a:solidFill>
                        </a:rPr>
                        <a:t>↓</a:t>
                      </a:r>
                      <a:endParaRPr b="1">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1200"/>
                        </a:spcAft>
                        <a:buNone/>
                      </a:pPr>
                      <a:r>
                        <a:rPr lang="en" sz="1800">
                          <a:solidFill>
                            <a:schemeClr val="dk1"/>
                          </a:solidFill>
                        </a:rPr>
                        <a:t>↓</a:t>
                      </a:r>
                      <a:endParaRPr b="1">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1200"/>
                        </a:spcAft>
                        <a:buNone/>
                      </a:pPr>
                      <a:r>
                        <a:rPr lang="en" sz="1800">
                          <a:solidFill>
                            <a:schemeClr val="dk1"/>
                          </a:solidFill>
                        </a:rPr>
                        <a:t>↓</a:t>
                      </a:r>
                      <a:endParaRPr b="1">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1200"/>
                        </a:spcAft>
                        <a:buNone/>
                      </a:pPr>
                      <a:r>
                        <a:rPr lang="en" sz="1800">
                          <a:solidFill>
                            <a:schemeClr val="dk1"/>
                          </a:solidFill>
                        </a:rPr>
                        <a:t>↓</a:t>
                      </a:r>
                      <a:endParaRPr b="1">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1200"/>
                        </a:spcAft>
                        <a:buNone/>
                      </a:pPr>
                      <a:r>
                        <a:rPr lang="en" sz="1800">
                          <a:solidFill>
                            <a:schemeClr val="dk1"/>
                          </a:solidFill>
                        </a:rPr>
                        <a:t>↓</a:t>
                      </a:r>
                      <a:endParaRPr b="1">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1200"/>
                        </a:spcAft>
                        <a:buNone/>
                      </a:pPr>
                      <a:r>
                        <a:rPr lang="en" sz="1800">
                          <a:solidFill>
                            <a:schemeClr val="dk1"/>
                          </a:solidFill>
                        </a:rPr>
                        <a:t>↓</a:t>
                      </a:r>
                      <a:endParaRPr b="1">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1200"/>
                        </a:spcAft>
                        <a:buNone/>
                      </a:pPr>
                      <a:r>
                        <a:rPr lang="en" sz="1800">
                          <a:solidFill>
                            <a:schemeClr val="dk1"/>
                          </a:solidFill>
                        </a:rPr>
                        <a:t>↓</a:t>
                      </a:r>
                      <a:endParaRPr b="1">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1200"/>
                        </a:spcAft>
                        <a:buNone/>
                      </a:pPr>
                      <a:r>
                        <a:rPr lang="en" sz="1800">
                          <a:solidFill>
                            <a:schemeClr val="dk1"/>
                          </a:solidFill>
                        </a:rPr>
                        <a:t>↓</a:t>
                      </a:r>
                      <a:endParaRPr b="1">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1200"/>
                        </a:spcAft>
                        <a:buNone/>
                      </a:pPr>
                      <a:r>
                        <a:rPr lang="en" sz="1800">
                          <a:solidFill>
                            <a:schemeClr val="dk1"/>
                          </a:solidFill>
                        </a:rPr>
                        <a:t>↓</a:t>
                      </a:r>
                      <a:endParaRPr b="1">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1200"/>
                        </a:spcAft>
                        <a:buNone/>
                      </a:pPr>
                      <a:r>
                        <a:rPr lang="en" sz="1800">
                          <a:solidFill>
                            <a:schemeClr val="dk1"/>
                          </a:solidFill>
                        </a:rPr>
                        <a:t>↓</a:t>
                      </a:r>
                      <a:endParaRPr b="1">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1200"/>
                        </a:spcAft>
                        <a:buNone/>
                      </a:pPr>
                      <a:r>
                        <a:rPr lang="en" sz="1800">
                          <a:solidFill>
                            <a:schemeClr val="dk1"/>
                          </a:solidFill>
                        </a:rPr>
                        <a:t>↓</a:t>
                      </a:r>
                      <a:endParaRPr b="1">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166" name="Google Shape;166;p26"/>
          <p:cNvSpPr txBox="1"/>
          <p:nvPr/>
        </p:nvSpPr>
        <p:spPr>
          <a:xfrm>
            <a:off x="4568125" y="3853825"/>
            <a:ext cx="3651900" cy="10158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t>The ciphertext </a:t>
            </a:r>
            <a:r>
              <a:rPr i="1" lang="en" sz="1800"/>
              <a:t>C</a:t>
            </a:r>
            <a:r>
              <a:rPr lang="en" sz="1800"/>
              <a:t> is the encrypted bitstring that Alice sends to Bob over the insecure channel.</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p:nvPr/>
        </p:nvSpPr>
        <p:spPr>
          <a:xfrm>
            <a:off x="179425" y="1265350"/>
            <a:ext cx="8718900" cy="255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7"/>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One-Time Pads: Decryption</a:t>
            </a:r>
            <a:endParaRPr/>
          </a:p>
        </p:txBody>
      </p:sp>
      <p:sp>
        <p:nvSpPr>
          <p:cNvPr id="173" name="Google Shape;173;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74" name="Google Shape;174;p27"/>
          <p:cNvSpPr txBox="1"/>
          <p:nvPr/>
        </p:nvSpPr>
        <p:spPr>
          <a:xfrm>
            <a:off x="179425" y="1265350"/>
            <a:ext cx="765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Bob</a:t>
            </a:r>
            <a:endParaRPr sz="1800"/>
          </a:p>
        </p:txBody>
      </p:sp>
      <p:graphicFrame>
        <p:nvGraphicFramePr>
          <p:cNvPr id="175" name="Google Shape;175;p27"/>
          <p:cNvGraphicFramePr/>
          <p:nvPr/>
        </p:nvGraphicFramePr>
        <p:xfrm>
          <a:off x="952600" y="1785625"/>
          <a:ext cx="3000000" cy="3000000"/>
        </p:xfrm>
        <a:graphic>
          <a:graphicData uri="http://schemas.openxmlformats.org/drawingml/2006/table">
            <a:tbl>
              <a:tblPr>
                <a:noFill/>
                <a:tableStyleId>{E9DD69B0-D520-4534-ADE8-26417E264601}</a:tableStyleId>
              </a:tblPr>
              <a:tblGrid>
                <a:gridCol w="650450"/>
                <a:gridCol w="650450"/>
                <a:gridCol w="650450"/>
                <a:gridCol w="650450"/>
                <a:gridCol w="650450"/>
                <a:gridCol w="650450"/>
                <a:gridCol w="650450"/>
                <a:gridCol w="650450"/>
                <a:gridCol w="650450"/>
                <a:gridCol w="650450"/>
                <a:gridCol w="650450"/>
                <a:gridCol w="650450"/>
              </a:tblGrid>
              <a:tr h="396200">
                <a:tc>
                  <a:txBody>
                    <a:bodyPr/>
                    <a:lstStyle/>
                    <a:p>
                      <a:pPr indent="0" lvl="0" marL="0" rtl="0" algn="ctr">
                        <a:spcBef>
                          <a:spcPts val="0"/>
                        </a:spcBef>
                        <a:spcAft>
                          <a:spcPts val="0"/>
                        </a:spcAft>
                        <a:buNone/>
                      </a:pPr>
                      <a:r>
                        <a:rPr b="1" lang="en">
                          <a:latin typeface="Courier New"/>
                          <a:ea typeface="Courier New"/>
                          <a:cs typeface="Courier New"/>
                          <a:sym typeface="Courier New"/>
                        </a:rPr>
                        <a:t>0</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1</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1</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0</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0</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1</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0</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1</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0</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1</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1</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1</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76" name="Google Shape;176;p27"/>
          <p:cNvSpPr txBox="1"/>
          <p:nvPr/>
        </p:nvSpPr>
        <p:spPr>
          <a:xfrm>
            <a:off x="386000" y="1783625"/>
            <a:ext cx="548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a:t>K</a:t>
            </a:r>
            <a:endParaRPr/>
          </a:p>
        </p:txBody>
      </p:sp>
      <p:graphicFrame>
        <p:nvGraphicFramePr>
          <p:cNvPr id="177" name="Google Shape;177;p27"/>
          <p:cNvGraphicFramePr/>
          <p:nvPr/>
        </p:nvGraphicFramePr>
        <p:xfrm>
          <a:off x="952600" y="2505600"/>
          <a:ext cx="3000000" cy="3000000"/>
        </p:xfrm>
        <a:graphic>
          <a:graphicData uri="http://schemas.openxmlformats.org/drawingml/2006/table">
            <a:tbl>
              <a:tblPr>
                <a:noFill/>
                <a:tableStyleId>{E9DD69B0-D520-4534-ADE8-26417E264601}</a:tableStyleId>
              </a:tblPr>
              <a:tblGrid>
                <a:gridCol w="650450"/>
                <a:gridCol w="650450"/>
                <a:gridCol w="650450"/>
                <a:gridCol w="650450"/>
                <a:gridCol w="650450"/>
                <a:gridCol w="650450"/>
                <a:gridCol w="650450"/>
                <a:gridCol w="650450"/>
                <a:gridCol w="650450"/>
                <a:gridCol w="650450"/>
                <a:gridCol w="650450"/>
                <a:gridCol w="650450"/>
              </a:tblGrid>
              <a:tr h="396200">
                <a:tc>
                  <a:txBody>
                    <a:bodyPr/>
                    <a:lstStyle/>
                    <a:p>
                      <a:pPr indent="0" lvl="0" marL="0" rtl="0" algn="ctr">
                        <a:spcBef>
                          <a:spcPts val="0"/>
                        </a:spcBef>
                        <a:spcAft>
                          <a:spcPts val="0"/>
                        </a:spcAft>
                        <a:buNone/>
                      </a:pPr>
                      <a:r>
                        <a:rPr b="1" lang="en">
                          <a:latin typeface="Courier New"/>
                          <a:ea typeface="Courier New"/>
                          <a:cs typeface="Courier New"/>
                          <a:sym typeface="Courier New"/>
                        </a:rPr>
                        <a:t>1</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1</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1</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1</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1</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1</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0</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0</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0</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0</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1</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1</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78" name="Google Shape;178;p27"/>
          <p:cNvSpPr txBox="1"/>
          <p:nvPr/>
        </p:nvSpPr>
        <p:spPr>
          <a:xfrm>
            <a:off x="386000" y="2503600"/>
            <a:ext cx="548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a:t>C</a:t>
            </a:r>
            <a:endParaRPr/>
          </a:p>
        </p:txBody>
      </p:sp>
      <p:sp>
        <p:nvSpPr>
          <p:cNvPr id="179" name="Google Shape;179;p27"/>
          <p:cNvSpPr txBox="1"/>
          <p:nvPr/>
        </p:nvSpPr>
        <p:spPr>
          <a:xfrm>
            <a:off x="386000" y="4078150"/>
            <a:ext cx="4602600" cy="7389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t>Bob receives the ciphertext </a:t>
            </a:r>
            <a:r>
              <a:rPr i="1" lang="en" sz="1800"/>
              <a:t>C</a:t>
            </a:r>
            <a:r>
              <a:rPr lang="en" sz="1800"/>
              <a:t>. Bob knows the key </a:t>
            </a:r>
            <a:r>
              <a:rPr i="1" lang="en" sz="1800"/>
              <a:t>K</a:t>
            </a:r>
            <a:r>
              <a:rPr lang="en" sz="1800"/>
              <a:t>. How does Bob recover </a:t>
            </a:r>
            <a:r>
              <a:rPr i="1" lang="en" sz="1800"/>
              <a:t>M</a:t>
            </a:r>
            <a:r>
              <a:rPr lang="en" sz="1800"/>
              <a:t>?</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8"/>
          <p:cNvSpPr/>
          <p:nvPr/>
        </p:nvSpPr>
        <p:spPr>
          <a:xfrm>
            <a:off x="179425" y="1265350"/>
            <a:ext cx="8718900" cy="255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8"/>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One-Time Pads: Decryption</a:t>
            </a:r>
            <a:endParaRPr/>
          </a:p>
        </p:txBody>
      </p:sp>
      <p:sp>
        <p:nvSpPr>
          <p:cNvPr id="186" name="Google Shape;186;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87" name="Google Shape;187;p28"/>
          <p:cNvSpPr txBox="1"/>
          <p:nvPr/>
        </p:nvSpPr>
        <p:spPr>
          <a:xfrm>
            <a:off x="179425" y="1265350"/>
            <a:ext cx="765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Bob</a:t>
            </a:r>
            <a:endParaRPr sz="1800"/>
          </a:p>
        </p:txBody>
      </p:sp>
      <p:graphicFrame>
        <p:nvGraphicFramePr>
          <p:cNvPr id="188" name="Google Shape;188;p28"/>
          <p:cNvGraphicFramePr/>
          <p:nvPr/>
        </p:nvGraphicFramePr>
        <p:xfrm>
          <a:off x="952600" y="1785625"/>
          <a:ext cx="3000000" cy="3000000"/>
        </p:xfrm>
        <a:graphic>
          <a:graphicData uri="http://schemas.openxmlformats.org/drawingml/2006/table">
            <a:tbl>
              <a:tblPr>
                <a:noFill/>
                <a:tableStyleId>{E9DD69B0-D520-4534-ADE8-26417E264601}</a:tableStyleId>
              </a:tblPr>
              <a:tblGrid>
                <a:gridCol w="650450"/>
                <a:gridCol w="650450"/>
                <a:gridCol w="650450"/>
                <a:gridCol w="650450"/>
                <a:gridCol w="650450"/>
                <a:gridCol w="650450"/>
                <a:gridCol w="650450"/>
                <a:gridCol w="650450"/>
                <a:gridCol w="650450"/>
                <a:gridCol w="650450"/>
                <a:gridCol w="650450"/>
                <a:gridCol w="650450"/>
              </a:tblGrid>
              <a:tr h="396200">
                <a:tc>
                  <a:txBody>
                    <a:bodyPr/>
                    <a:lstStyle/>
                    <a:p>
                      <a:pPr indent="0" lvl="0" marL="0" rtl="0" algn="ctr">
                        <a:spcBef>
                          <a:spcPts val="0"/>
                        </a:spcBef>
                        <a:spcAft>
                          <a:spcPts val="0"/>
                        </a:spcAft>
                        <a:buNone/>
                      </a:pPr>
                      <a:r>
                        <a:rPr b="1" lang="en">
                          <a:latin typeface="Courier New"/>
                          <a:ea typeface="Courier New"/>
                          <a:cs typeface="Courier New"/>
                          <a:sym typeface="Courier New"/>
                        </a:rPr>
                        <a:t>0</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1</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1</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0</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0</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1</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0</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1</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0</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1</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1</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1</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89" name="Google Shape;189;p28"/>
          <p:cNvSpPr txBox="1"/>
          <p:nvPr/>
        </p:nvSpPr>
        <p:spPr>
          <a:xfrm>
            <a:off x="386000" y="1783625"/>
            <a:ext cx="548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a:t>K</a:t>
            </a:r>
            <a:endParaRPr/>
          </a:p>
        </p:txBody>
      </p:sp>
      <p:graphicFrame>
        <p:nvGraphicFramePr>
          <p:cNvPr id="190" name="Google Shape;190;p28"/>
          <p:cNvGraphicFramePr/>
          <p:nvPr/>
        </p:nvGraphicFramePr>
        <p:xfrm>
          <a:off x="952600" y="2505600"/>
          <a:ext cx="3000000" cy="3000000"/>
        </p:xfrm>
        <a:graphic>
          <a:graphicData uri="http://schemas.openxmlformats.org/drawingml/2006/table">
            <a:tbl>
              <a:tblPr>
                <a:noFill/>
                <a:tableStyleId>{E9DD69B0-D520-4534-ADE8-26417E264601}</a:tableStyleId>
              </a:tblPr>
              <a:tblGrid>
                <a:gridCol w="650450"/>
                <a:gridCol w="650450"/>
                <a:gridCol w="650450"/>
                <a:gridCol w="650450"/>
                <a:gridCol w="650450"/>
                <a:gridCol w="650450"/>
                <a:gridCol w="650450"/>
                <a:gridCol w="650450"/>
                <a:gridCol w="650450"/>
                <a:gridCol w="650450"/>
                <a:gridCol w="650450"/>
                <a:gridCol w="650450"/>
              </a:tblGrid>
              <a:tr h="396200">
                <a:tc>
                  <a:txBody>
                    <a:bodyPr/>
                    <a:lstStyle/>
                    <a:p>
                      <a:pPr indent="0" lvl="0" marL="0" rtl="0" algn="ctr">
                        <a:spcBef>
                          <a:spcPts val="0"/>
                        </a:spcBef>
                        <a:spcAft>
                          <a:spcPts val="0"/>
                        </a:spcAft>
                        <a:buNone/>
                      </a:pPr>
                      <a:r>
                        <a:rPr b="1" lang="en">
                          <a:latin typeface="Courier New"/>
                          <a:ea typeface="Courier New"/>
                          <a:cs typeface="Courier New"/>
                          <a:sym typeface="Courier New"/>
                        </a:rPr>
                        <a:t>1</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1</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1</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1</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1</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1</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0</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0</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0</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0</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1</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1</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91" name="Google Shape;191;p28"/>
          <p:cNvSpPr txBox="1"/>
          <p:nvPr/>
        </p:nvSpPr>
        <p:spPr>
          <a:xfrm>
            <a:off x="386000" y="2503600"/>
            <a:ext cx="548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a:t>C</a:t>
            </a:r>
            <a:endParaRPr/>
          </a:p>
        </p:txBody>
      </p:sp>
      <p:graphicFrame>
        <p:nvGraphicFramePr>
          <p:cNvPr id="192" name="Google Shape;192;p28"/>
          <p:cNvGraphicFramePr/>
          <p:nvPr/>
        </p:nvGraphicFramePr>
        <p:xfrm>
          <a:off x="952600" y="3225575"/>
          <a:ext cx="3000000" cy="3000000"/>
        </p:xfrm>
        <a:graphic>
          <a:graphicData uri="http://schemas.openxmlformats.org/drawingml/2006/table">
            <a:tbl>
              <a:tblPr>
                <a:noFill/>
                <a:tableStyleId>{E9DD69B0-D520-4534-ADE8-26417E264601}</a:tableStyleId>
              </a:tblPr>
              <a:tblGrid>
                <a:gridCol w="650450"/>
                <a:gridCol w="650450"/>
                <a:gridCol w="650450"/>
                <a:gridCol w="650450"/>
                <a:gridCol w="650450"/>
                <a:gridCol w="650450"/>
                <a:gridCol w="650450"/>
                <a:gridCol w="650450"/>
                <a:gridCol w="650450"/>
                <a:gridCol w="650450"/>
                <a:gridCol w="650450"/>
                <a:gridCol w="650450"/>
              </a:tblGrid>
              <a:tr h="396200">
                <a:tc>
                  <a:txBody>
                    <a:bodyPr/>
                    <a:lstStyle/>
                    <a:p>
                      <a:pPr indent="0" lvl="0" marL="0" rtl="0" algn="ctr">
                        <a:spcBef>
                          <a:spcPts val="0"/>
                        </a:spcBef>
                        <a:spcAft>
                          <a:spcPts val="0"/>
                        </a:spcAft>
                        <a:buNone/>
                      </a:pPr>
                      <a:r>
                        <a:rPr b="1" lang="en">
                          <a:latin typeface="Courier New"/>
                          <a:ea typeface="Courier New"/>
                          <a:cs typeface="Courier New"/>
                          <a:sym typeface="Courier New"/>
                        </a:rPr>
                        <a:t>1</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0</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0</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1</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1</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0</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0</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1</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0</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1</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0</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0</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93" name="Google Shape;193;p28"/>
          <p:cNvSpPr txBox="1"/>
          <p:nvPr/>
        </p:nvSpPr>
        <p:spPr>
          <a:xfrm>
            <a:off x="386000" y="3223575"/>
            <a:ext cx="548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a:t>M</a:t>
            </a:r>
            <a:endParaRPr/>
          </a:p>
        </p:txBody>
      </p:sp>
      <p:graphicFrame>
        <p:nvGraphicFramePr>
          <p:cNvPr id="194" name="Google Shape;194;p28"/>
          <p:cNvGraphicFramePr/>
          <p:nvPr/>
        </p:nvGraphicFramePr>
        <p:xfrm>
          <a:off x="952600" y="2090425"/>
          <a:ext cx="3000000" cy="3000000"/>
        </p:xfrm>
        <a:graphic>
          <a:graphicData uri="http://schemas.openxmlformats.org/drawingml/2006/table">
            <a:tbl>
              <a:tblPr>
                <a:noFill/>
                <a:tableStyleId>{E9DD69B0-D520-4534-ADE8-26417E264601}</a:tableStyleId>
              </a:tblPr>
              <a:tblGrid>
                <a:gridCol w="650450"/>
                <a:gridCol w="650450"/>
                <a:gridCol w="650450"/>
                <a:gridCol w="650450"/>
                <a:gridCol w="650450"/>
                <a:gridCol w="650450"/>
                <a:gridCol w="650450"/>
                <a:gridCol w="650450"/>
                <a:gridCol w="650450"/>
                <a:gridCol w="650450"/>
                <a:gridCol w="650450"/>
                <a:gridCol w="650450"/>
              </a:tblGrid>
              <a:tr h="396200">
                <a:tc>
                  <a:txBody>
                    <a:bodyPr/>
                    <a:lstStyle/>
                    <a:p>
                      <a:pPr indent="0" lvl="0" marL="0" rtl="0" algn="ctr">
                        <a:lnSpc>
                          <a:spcPct val="115000"/>
                        </a:lnSpc>
                        <a:spcBef>
                          <a:spcPts val="0"/>
                        </a:spcBef>
                        <a:spcAft>
                          <a:spcPts val="1200"/>
                        </a:spcAft>
                        <a:buNone/>
                      </a:pPr>
                      <a:r>
                        <a:rPr lang="en" sz="1800">
                          <a:solidFill>
                            <a:schemeClr val="dk1"/>
                          </a:solidFill>
                        </a:rPr>
                        <a:t>⊕</a:t>
                      </a:r>
                      <a:endParaRPr b="1">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1200"/>
                        </a:spcAft>
                        <a:buNone/>
                      </a:pPr>
                      <a:r>
                        <a:rPr lang="en" sz="1800">
                          <a:solidFill>
                            <a:schemeClr val="dk1"/>
                          </a:solidFill>
                        </a:rPr>
                        <a:t>⊕</a:t>
                      </a:r>
                      <a:endParaRPr b="1">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1200"/>
                        </a:spcAft>
                        <a:buNone/>
                      </a:pPr>
                      <a:r>
                        <a:rPr lang="en" sz="1800">
                          <a:solidFill>
                            <a:schemeClr val="dk1"/>
                          </a:solidFill>
                        </a:rPr>
                        <a:t>⊕</a:t>
                      </a:r>
                      <a:endParaRPr b="1">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1200"/>
                        </a:spcAft>
                        <a:buNone/>
                      </a:pPr>
                      <a:r>
                        <a:rPr lang="en" sz="1800">
                          <a:solidFill>
                            <a:schemeClr val="dk1"/>
                          </a:solidFill>
                        </a:rPr>
                        <a:t>⊕</a:t>
                      </a:r>
                      <a:endParaRPr b="1">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1200"/>
                        </a:spcAft>
                        <a:buNone/>
                      </a:pPr>
                      <a:r>
                        <a:rPr lang="en" sz="1800">
                          <a:solidFill>
                            <a:schemeClr val="dk1"/>
                          </a:solidFill>
                        </a:rPr>
                        <a:t>⊕</a:t>
                      </a:r>
                      <a:endParaRPr b="1">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1200"/>
                        </a:spcAft>
                        <a:buNone/>
                      </a:pPr>
                      <a:r>
                        <a:rPr lang="en" sz="1800">
                          <a:solidFill>
                            <a:schemeClr val="dk1"/>
                          </a:solidFill>
                        </a:rPr>
                        <a:t>⊕</a:t>
                      </a:r>
                      <a:endParaRPr b="1">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1200"/>
                        </a:spcAft>
                        <a:buNone/>
                      </a:pPr>
                      <a:r>
                        <a:rPr lang="en" sz="1800">
                          <a:solidFill>
                            <a:schemeClr val="dk1"/>
                          </a:solidFill>
                        </a:rPr>
                        <a:t>⊕</a:t>
                      </a:r>
                      <a:endParaRPr b="1">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1200"/>
                        </a:spcAft>
                        <a:buNone/>
                      </a:pPr>
                      <a:r>
                        <a:rPr lang="en" sz="1800">
                          <a:solidFill>
                            <a:schemeClr val="dk1"/>
                          </a:solidFill>
                        </a:rPr>
                        <a:t>⊕</a:t>
                      </a:r>
                      <a:endParaRPr b="1">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1200"/>
                        </a:spcAft>
                        <a:buNone/>
                      </a:pPr>
                      <a:r>
                        <a:rPr lang="en" sz="1800">
                          <a:solidFill>
                            <a:schemeClr val="dk1"/>
                          </a:solidFill>
                        </a:rPr>
                        <a:t>⊕</a:t>
                      </a:r>
                      <a:endParaRPr b="1">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1200"/>
                        </a:spcAft>
                        <a:buNone/>
                      </a:pPr>
                      <a:r>
                        <a:rPr lang="en" sz="1800">
                          <a:solidFill>
                            <a:schemeClr val="dk1"/>
                          </a:solidFill>
                        </a:rPr>
                        <a:t>⊕</a:t>
                      </a:r>
                      <a:endParaRPr b="1">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1200"/>
                        </a:spcAft>
                        <a:buNone/>
                      </a:pPr>
                      <a:r>
                        <a:rPr lang="en" sz="1800">
                          <a:solidFill>
                            <a:schemeClr val="dk1"/>
                          </a:solidFill>
                        </a:rPr>
                        <a:t>⊕</a:t>
                      </a:r>
                      <a:endParaRPr b="1">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1200"/>
                        </a:spcAft>
                        <a:buNone/>
                      </a:pPr>
                      <a:r>
                        <a:rPr lang="en" sz="1800">
                          <a:solidFill>
                            <a:schemeClr val="dk1"/>
                          </a:solidFill>
                        </a:rPr>
                        <a:t>⊕</a:t>
                      </a:r>
                      <a:endParaRPr b="1">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graphicFrame>
        <p:nvGraphicFramePr>
          <p:cNvPr id="195" name="Google Shape;195;p28"/>
          <p:cNvGraphicFramePr/>
          <p:nvPr/>
        </p:nvGraphicFramePr>
        <p:xfrm>
          <a:off x="952600" y="2831075"/>
          <a:ext cx="3000000" cy="3000000"/>
        </p:xfrm>
        <a:graphic>
          <a:graphicData uri="http://schemas.openxmlformats.org/drawingml/2006/table">
            <a:tbl>
              <a:tblPr>
                <a:noFill/>
                <a:tableStyleId>{E9DD69B0-D520-4534-ADE8-26417E264601}</a:tableStyleId>
              </a:tblPr>
              <a:tblGrid>
                <a:gridCol w="650450"/>
                <a:gridCol w="650450"/>
                <a:gridCol w="650450"/>
                <a:gridCol w="650450"/>
                <a:gridCol w="650450"/>
                <a:gridCol w="650450"/>
                <a:gridCol w="650450"/>
                <a:gridCol w="650450"/>
                <a:gridCol w="650450"/>
                <a:gridCol w="650450"/>
                <a:gridCol w="650450"/>
                <a:gridCol w="650450"/>
              </a:tblGrid>
              <a:tr h="396200">
                <a:tc>
                  <a:txBody>
                    <a:bodyPr/>
                    <a:lstStyle/>
                    <a:p>
                      <a:pPr indent="0" lvl="0" marL="0" rtl="0" algn="ctr">
                        <a:lnSpc>
                          <a:spcPct val="115000"/>
                        </a:lnSpc>
                        <a:spcBef>
                          <a:spcPts val="0"/>
                        </a:spcBef>
                        <a:spcAft>
                          <a:spcPts val="1200"/>
                        </a:spcAft>
                        <a:buNone/>
                      </a:pPr>
                      <a:r>
                        <a:rPr lang="en" sz="1800">
                          <a:solidFill>
                            <a:schemeClr val="dk1"/>
                          </a:solidFill>
                        </a:rPr>
                        <a:t>↓</a:t>
                      </a:r>
                      <a:endParaRPr b="1">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1200"/>
                        </a:spcAft>
                        <a:buNone/>
                      </a:pPr>
                      <a:r>
                        <a:rPr lang="en" sz="1800">
                          <a:solidFill>
                            <a:schemeClr val="dk1"/>
                          </a:solidFill>
                        </a:rPr>
                        <a:t>↓</a:t>
                      </a:r>
                      <a:endParaRPr b="1">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1200"/>
                        </a:spcAft>
                        <a:buNone/>
                      </a:pPr>
                      <a:r>
                        <a:rPr lang="en" sz="1800">
                          <a:solidFill>
                            <a:schemeClr val="dk1"/>
                          </a:solidFill>
                        </a:rPr>
                        <a:t>↓</a:t>
                      </a:r>
                      <a:endParaRPr b="1">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1200"/>
                        </a:spcAft>
                        <a:buNone/>
                      </a:pPr>
                      <a:r>
                        <a:rPr lang="en" sz="1800">
                          <a:solidFill>
                            <a:schemeClr val="dk1"/>
                          </a:solidFill>
                        </a:rPr>
                        <a:t>↓</a:t>
                      </a:r>
                      <a:endParaRPr b="1">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1200"/>
                        </a:spcAft>
                        <a:buNone/>
                      </a:pPr>
                      <a:r>
                        <a:rPr lang="en" sz="1800">
                          <a:solidFill>
                            <a:schemeClr val="dk1"/>
                          </a:solidFill>
                        </a:rPr>
                        <a:t>↓</a:t>
                      </a:r>
                      <a:endParaRPr b="1">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1200"/>
                        </a:spcAft>
                        <a:buNone/>
                      </a:pPr>
                      <a:r>
                        <a:rPr lang="en" sz="1800">
                          <a:solidFill>
                            <a:schemeClr val="dk1"/>
                          </a:solidFill>
                        </a:rPr>
                        <a:t>↓</a:t>
                      </a:r>
                      <a:endParaRPr b="1">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1200"/>
                        </a:spcAft>
                        <a:buNone/>
                      </a:pPr>
                      <a:r>
                        <a:rPr lang="en" sz="1800">
                          <a:solidFill>
                            <a:schemeClr val="dk1"/>
                          </a:solidFill>
                        </a:rPr>
                        <a:t>↓</a:t>
                      </a:r>
                      <a:endParaRPr b="1">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1200"/>
                        </a:spcAft>
                        <a:buNone/>
                      </a:pPr>
                      <a:r>
                        <a:rPr lang="en" sz="1800">
                          <a:solidFill>
                            <a:schemeClr val="dk1"/>
                          </a:solidFill>
                        </a:rPr>
                        <a:t>↓</a:t>
                      </a:r>
                      <a:endParaRPr b="1">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1200"/>
                        </a:spcAft>
                        <a:buNone/>
                      </a:pPr>
                      <a:r>
                        <a:rPr lang="en" sz="1800">
                          <a:solidFill>
                            <a:schemeClr val="dk1"/>
                          </a:solidFill>
                        </a:rPr>
                        <a:t>↓</a:t>
                      </a:r>
                      <a:endParaRPr b="1">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1200"/>
                        </a:spcAft>
                        <a:buNone/>
                      </a:pPr>
                      <a:r>
                        <a:rPr lang="en" sz="1800">
                          <a:solidFill>
                            <a:schemeClr val="dk1"/>
                          </a:solidFill>
                        </a:rPr>
                        <a:t>↓</a:t>
                      </a:r>
                      <a:endParaRPr b="1">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1200"/>
                        </a:spcAft>
                        <a:buNone/>
                      </a:pPr>
                      <a:r>
                        <a:rPr lang="en" sz="1800">
                          <a:solidFill>
                            <a:schemeClr val="dk1"/>
                          </a:solidFill>
                        </a:rPr>
                        <a:t>↓</a:t>
                      </a:r>
                      <a:endParaRPr b="1">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1200"/>
                        </a:spcAft>
                        <a:buNone/>
                      </a:pPr>
                      <a:r>
                        <a:rPr lang="en" sz="1800">
                          <a:solidFill>
                            <a:schemeClr val="dk1"/>
                          </a:solidFill>
                        </a:rPr>
                        <a:t>↓</a:t>
                      </a:r>
                      <a:endParaRPr b="1">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196" name="Google Shape;196;p28"/>
          <p:cNvSpPr txBox="1"/>
          <p:nvPr/>
        </p:nvSpPr>
        <p:spPr>
          <a:xfrm>
            <a:off x="386000" y="4082425"/>
            <a:ext cx="3929700" cy="7389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t>Decryption algorithm: XOR each bit of </a:t>
            </a:r>
            <a:r>
              <a:rPr i="1" lang="en" sz="1800"/>
              <a:t>K</a:t>
            </a:r>
            <a:r>
              <a:rPr lang="en" sz="1800"/>
              <a:t> with the matching bit in </a:t>
            </a:r>
            <a:r>
              <a:rPr i="1" lang="en" sz="1800"/>
              <a:t>C</a:t>
            </a:r>
            <a:r>
              <a:rPr lang="en" sz="1800"/>
              <a:t>.</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9"/>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One-Time Pad</a:t>
            </a:r>
            <a:endParaRPr/>
          </a:p>
        </p:txBody>
      </p:sp>
      <p:sp>
        <p:nvSpPr>
          <p:cNvPr id="202" name="Google Shape;202;p29"/>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KeyGen()</a:t>
            </a:r>
            <a:endParaRPr/>
          </a:p>
          <a:p>
            <a:pPr indent="-317500" lvl="1" marL="914400" rtl="0" algn="l">
              <a:spcBef>
                <a:spcPts val="0"/>
              </a:spcBef>
              <a:spcAft>
                <a:spcPts val="0"/>
              </a:spcAft>
              <a:buSzPts val="1400"/>
              <a:buChar char="○"/>
            </a:pPr>
            <a:r>
              <a:rPr lang="en"/>
              <a:t>Randomly generate an </a:t>
            </a:r>
            <a:r>
              <a:rPr i="1" lang="en"/>
              <a:t>n</a:t>
            </a:r>
            <a:r>
              <a:rPr lang="en"/>
              <a:t>-bit key, where </a:t>
            </a:r>
            <a:r>
              <a:rPr i="1" lang="en"/>
              <a:t>n</a:t>
            </a:r>
            <a:r>
              <a:rPr lang="en"/>
              <a:t> is the length of your message</a:t>
            </a:r>
            <a:endParaRPr/>
          </a:p>
          <a:p>
            <a:pPr indent="-317500" lvl="2" marL="1371600" rtl="0" algn="l">
              <a:spcBef>
                <a:spcPts val="0"/>
              </a:spcBef>
              <a:spcAft>
                <a:spcPts val="0"/>
              </a:spcAft>
              <a:buSzPts val="1400"/>
              <a:buChar char="■"/>
            </a:pPr>
            <a:r>
              <a:rPr lang="en"/>
              <a:t>Recall: For today, we assume that Alice and Bob can securely share this key</a:t>
            </a:r>
            <a:endParaRPr/>
          </a:p>
          <a:p>
            <a:pPr indent="-317500" lvl="2" marL="1371600" rtl="0" algn="l">
              <a:spcBef>
                <a:spcPts val="0"/>
              </a:spcBef>
              <a:spcAft>
                <a:spcPts val="0"/>
              </a:spcAft>
              <a:buSzPts val="1400"/>
              <a:buChar char="■"/>
            </a:pPr>
            <a:r>
              <a:rPr lang="en"/>
              <a:t>For one-time pads, we generate a </a:t>
            </a:r>
            <a:r>
              <a:rPr i="1" lang="en"/>
              <a:t>new</a:t>
            </a:r>
            <a:r>
              <a:rPr lang="en"/>
              <a:t> key for every message</a:t>
            </a:r>
            <a:endParaRPr/>
          </a:p>
          <a:p>
            <a:pPr indent="-342900" lvl="0" marL="457200" rtl="0" algn="l">
              <a:spcBef>
                <a:spcPts val="0"/>
              </a:spcBef>
              <a:spcAft>
                <a:spcPts val="0"/>
              </a:spcAft>
              <a:buSzPts val="1800"/>
              <a:buChar char="●"/>
            </a:pPr>
            <a:r>
              <a:rPr lang="en"/>
              <a:t>Enc(</a:t>
            </a:r>
            <a:r>
              <a:rPr i="1" lang="en"/>
              <a:t>K</a:t>
            </a:r>
            <a:r>
              <a:rPr lang="en"/>
              <a:t>, </a:t>
            </a:r>
            <a:r>
              <a:rPr i="1" lang="en"/>
              <a:t>M</a:t>
            </a:r>
            <a:r>
              <a:rPr lang="en"/>
              <a:t>) = </a:t>
            </a:r>
            <a:r>
              <a:rPr i="1" lang="en"/>
              <a:t>K</a:t>
            </a:r>
            <a:r>
              <a:rPr lang="en"/>
              <a:t> ⊕ </a:t>
            </a:r>
            <a:r>
              <a:rPr i="1" lang="en"/>
              <a:t>M</a:t>
            </a:r>
            <a:endParaRPr i="1"/>
          </a:p>
          <a:p>
            <a:pPr indent="-317500" lvl="1" marL="914400" rtl="0" algn="l">
              <a:spcBef>
                <a:spcPts val="0"/>
              </a:spcBef>
              <a:spcAft>
                <a:spcPts val="0"/>
              </a:spcAft>
              <a:buSzPts val="1400"/>
              <a:buChar char="○"/>
            </a:pPr>
            <a:r>
              <a:rPr lang="en"/>
              <a:t>Bitwise XOR </a:t>
            </a:r>
            <a:r>
              <a:rPr i="1" lang="en"/>
              <a:t>M</a:t>
            </a:r>
            <a:r>
              <a:rPr lang="en"/>
              <a:t> and </a:t>
            </a:r>
            <a:r>
              <a:rPr i="1" lang="en"/>
              <a:t>K</a:t>
            </a:r>
            <a:r>
              <a:rPr lang="en"/>
              <a:t> to produce </a:t>
            </a:r>
            <a:r>
              <a:rPr i="1" lang="en"/>
              <a:t>C</a:t>
            </a:r>
            <a:endParaRPr/>
          </a:p>
          <a:p>
            <a:pPr indent="-317500" lvl="2" marL="1371600" rtl="0" algn="l">
              <a:spcBef>
                <a:spcPts val="0"/>
              </a:spcBef>
              <a:spcAft>
                <a:spcPts val="0"/>
              </a:spcAft>
              <a:buSzPts val="1400"/>
              <a:buChar char="■"/>
            </a:pPr>
            <a:r>
              <a:rPr lang="en"/>
              <a:t>In other words: XOR the </a:t>
            </a:r>
            <a:r>
              <a:rPr i="1" lang="en"/>
              <a:t>i</a:t>
            </a:r>
            <a:r>
              <a:rPr lang="en"/>
              <a:t>th bit of the plaintext with the </a:t>
            </a:r>
            <a:r>
              <a:rPr i="1" lang="en"/>
              <a:t>i</a:t>
            </a:r>
            <a:r>
              <a:rPr lang="en"/>
              <a:t>th bit of the key.</a:t>
            </a:r>
            <a:endParaRPr/>
          </a:p>
          <a:p>
            <a:pPr indent="-317500" lvl="2" marL="1371600" rtl="0" algn="l">
              <a:spcBef>
                <a:spcPts val="0"/>
              </a:spcBef>
              <a:spcAft>
                <a:spcPts val="0"/>
              </a:spcAft>
              <a:buSzPts val="1400"/>
              <a:buChar char="■"/>
            </a:pPr>
            <a:r>
              <a:rPr i="1" lang="en"/>
              <a:t>C</a:t>
            </a:r>
            <a:r>
              <a:rPr i="1" lang="en" sz="1100"/>
              <a:t>i</a:t>
            </a:r>
            <a:r>
              <a:rPr lang="en"/>
              <a:t> = </a:t>
            </a:r>
            <a:r>
              <a:rPr i="1" lang="en"/>
              <a:t>K</a:t>
            </a:r>
            <a:r>
              <a:rPr i="1" lang="en" sz="1100"/>
              <a:t>i</a:t>
            </a:r>
            <a:r>
              <a:rPr lang="en"/>
              <a:t> ⊕ </a:t>
            </a:r>
            <a:r>
              <a:rPr i="1" lang="en"/>
              <a:t>M</a:t>
            </a:r>
            <a:r>
              <a:rPr i="1" lang="en" sz="1100"/>
              <a:t>i</a:t>
            </a:r>
            <a:endParaRPr i="1"/>
          </a:p>
          <a:p>
            <a:pPr indent="-317500" lvl="1" marL="914400" rtl="0" algn="l">
              <a:spcBef>
                <a:spcPts val="0"/>
              </a:spcBef>
              <a:spcAft>
                <a:spcPts val="0"/>
              </a:spcAft>
              <a:buSzPts val="1400"/>
              <a:buChar char="○"/>
            </a:pPr>
            <a:r>
              <a:rPr lang="en"/>
              <a:t>Alice and Bob use a different key for each encryption (this is the “one-time” in one-time pad).</a:t>
            </a:r>
            <a:endParaRPr/>
          </a:p>
          <a:p>
            <a:pPr indent="-342900" lvl="0" marL="457200" rtl="0" algn="l">
              <a:spcBef>
                <a:spcPts val="0"/>
              </a:spcBef>
              <a:spcAft>
                <a:spcPts val="0"/>
              </a:spcAft>
              <a:buSzPts val="1800"/>
              <a:buChar char="●"/>
            </a:pPr>
            <a:r>
              <a:rPr lang="en"/>
              <a:t>Dec(</a:t>
            </a:r>
            <a:r>
              <a:rPr i="1" lang="en"/>
              <a:t>K</a:t>
            </a:r>
            <a:r>
              <a:rPr lang="en"/>
              <a:t>, </a:t>
            </a:r>
            <a:r>
              <a:rPr i="1" lang="en"/>
              <a:t>C</a:t>
            </a:r>
            <a:r>
              <a:rPr lang="en"/>
              <a:t>) = </a:t>
            </a:r>
            <a:r>
              <a:rPr i="1" lang="en"/>
              <a:t>K</a:t>
            </a:r>
            <a:r>
              <a:rPr lang="en"/>
              <a:t> ⊕ </a:t>
            </a:r>
            <a:r>
              <a:rPr i="1" lang="en"/>
              <a:t>C</a:t>
            </a:r>
            <a:endParaRPr sz="1800"/>
          </a:p>
          <a:p>
            <a:pPr indent="-317500" lvl="1" marL="914400" rtl="0" algn="l">
              <a:spcBef>
                <a:spcPts val="0"/>
              </a:spcBef>
              <a:spcAft>
                <a:spcPts val="0"/>
              </a:spcAft>
              <a:buSzPts val="1400"/>
              <a:buChar char="○"/>
            </a:pPr>
            <a:r>
              <a:rPr lang="en"/>
              <a:t>Bitwise XOR </a:t>
            </a:r>
            <a:r>
              <a:rPr i="1" lang="en"/>
              <a:t>C</a:t>
            </a:r>
            <a:r>
              <a:rPr lang="en"/>
              <a:t> and </a:t>
            </a:r>
            <a:r>
              <a:rPr i="1" lang="en"/>
              <a:t>K</a:t>
            </a:r>
            <a:r>
              <a:rPr lang="en"/>
              <a:t> to produce </a:t>
            </a:r>
            <a:r>
              <a:rPr i="1" lang="en"/>
              <a:t>M</a:t>
            </a:r>
            <a:endParaRPr i="1"/>
          </a:p>
          <a:p>
            <a:pPr indent="-317500" lvl="2" marL="1371600" rtl="0" algn="l">
              <a:spcBef>
                <a:spcPts val="0"/>
              </a:spcBef>
              <a:spcAft>
                <a:spcPts val="0"/>
              </a:spcAft>
              <a:buSzPts val="1400"/>
              <a:buChar char="■"/>
            </a:pPr>
            <a:r>
              <a:rPr i="1" lang="en"/>
              <a:t>M</a:t>
            </a:r>
            <a:r>
              <a:rPr i="1" lang="en" sz="1100"/>
              <a:t>i</a:t>
            </a:r>
            <a:r>
              <a:rPr lang="en"/>
              <a:t> = </a:t>
            </a:r>
            <a:r>
              <a:rPr i="1" lang="en"/>
              <a:t>K</a:t>
            </a:r>
            <a:r>
              <a:rPr i="1" lang="en" sz="1100"/>
              <a:t>i</a:t>
            </a:r>
            <a:r>
              <a:rPr lang="en"/>
              <a:t> ⊕ </a:t>
            </a:r>
            <a:r>
              <a:rPr i="1" lang="en"/>
              <a:t>C</a:t>
            </a:r>
            <a:r>
              <a:rPr i="1" lang="en" sz="1100"/>
              <a:t>i</a:t>
            </a:r>
            <a:endParaRPr i="1"/>
          </a:p>
        </p:txBody>
      </p:sp>
      <p:sp>
        <p:nvSpPr>
          <p:cNvPr id="203" name="Google Shape;203;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xEl>
                                              <p:pRg end="11" st="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0"/>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One-Time Pad: Correctness</a:t>
            </a:r>
            <a:endParaRPr/>
          </a:p>
        </p:txBody>
      </p:sp>
      <p:sp>
        <p:nvSpPr>
          <p:cNvPr id="209" name="Google Shape;209;p30"/>
          <p:cNvSpPr txBox="1"/>
          <p:nvPr>
            <p:ph idx="1" type="body"/>
          </p:nvPr>
        </p:nvSpPr>
        <p:spPr>
          <a:xfrm>
            <a:off x="198500" y="1246825"/>
            <a:ext cx="8520600" cy="10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Correctness: If we encrypt and then decrypt, we should get the original message back</a:t>
            </a:r>
            <a:endParaRPr/>
          </a:p>
        </p:txBody>
      </p:sp>
      <p:sp>
        <p:nvSpPr>
          <p:cNvPr id="210" name="Google Shape;210;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211" name="Google Shape;211;p30"/>
          <p:cNvGraphicFramePr/>
          <p:nvPr/>
        </p:nvGraphicFramePr>
        <p:xfrm>
          <a:off x="461125" y="2290125"/>
          <a:ext cx="3000000" cy="3000000"/>
        </p:xfrm>
        <a:graphic>
          <a:graphicData uri="http://schemas.openxmlformats.org/drawingml/2006/table">
            <a:tbl>
              <a:tblPr>
                <a:noFill/>
                <a:tableStyleId>{E9DD69B0-D520-4534-ADE8-26417E264601}</a:tableStyleId>
              </a:tblPr>
              <a:tblGrid>
                <a:gridCol w="2084550"/>
                <a:gridCol w="200000"/>
                <a:gridCol w="2334750"/>
                <a:gridCol w="3217925"/>
              </a:tblGrid>
              <a:tr h="381000">
                <a:tc>
                  <a:txBody>
                    <a:bodyPr/>
                    <a:lstStyle/>
                    <a:p>
                      <a:pPr indent="0" lvl="0" marL="0" rtl="0" algn="r">
                        <a:lnSpc>
                          <a:spcPct val="115000"/>
                        </a:lnSpc>
                        <a:spcBef>
                          <a:spcPts val="0"/>
                        </a:spcBef>
                        <a:spcAft>
                          <a:spcPts val="1200"/>
                        </a:spcAft>
                        <a:buNone/>
                      </a:pPr>
                      <a:r>
                        <a:rPr lang="en" sz="1800">
                          <a:solidFill>
                            <a:schemeClr val="dk1"/>
                          </a:solidFill>
                        </a:rPr>
                        <a:t>Enc(</a:t>
                      </a:r>
                      <a:r>
                        <a:rPr i="1" lang="en" sz="1800">
                          <a:solidFill>
                            <a:schemeClr val="dk1"/>
                          </a:solidFill>
                        </a:rPr>
                        <a:t>K</a:t>
                      </a:r>
                      <a:r>
                        <a:rPr lang="en" sz="1800">
                          <a:solidFill>
                            <a:schemeClr val="dk1"/>
                          </a:solidFill>
                        </a:rPr>
                        <a:t>, </a:t>
                      </a:r>
                      <a:r>
                        <a:rPr i="1" lang="en" sz="1800">
                          <a:solidFill>
                            <a:schemeClr val="dk1"/>
                          </a:solidFill>
                        </a:rPr>
                        <a:t>M</a:t>
                      </a:r>
                      <a:r>
                        <a:rPr lang="en" sz="1800">
                          <a:solidFill>
                            <a:schemeClr val="dk1"/>
                          </a:solidFill>
                        </a:rPr>
                        <a:t>)</a:t>
                      </a:r>
                      <a:endParaRPr sz="18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800"/>
                        <a:t>=</a:t>
                      </a:r>
                      <a:endParaRPr sz="1800"/>
                    </a:p>
                  </a:txBody>
                  <a:tcPr marT="91425" marB="91425" marR="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15000"/>
                        </a:lnSpc>
                        <a:spcBef>
                          <a:spcPts val="0"/>
                        </a:spcBef>
                        <a:spcAft>
                          <a:spcPts val="1200"/>
                        </a:spcAft>
                        <a:buNone/>
                      </a:pPr>
                      <a:r>
                        <a:rPr i="1" lang="en" sz="1800">
                          <a:solidFill>
                            <a:schemeClr val="dk1"/>
                          </a:solidFill>
                        </a:rPr>
                        <a:t>K</a:t>
                      </a:r>
                      <a:r>
                        <a:rPr lang="en" sz="1800">
                          <a:solidFill>
                            <a:schemeClr val="dk1"/>
                          </a:solidFill>
                        </a:rPr>
                        <a:t> ⊕ </a:t>
                      </a:r>
                      <a:r>
                        <a:rPr i="1" lang="en" sz="1800">
                          <a:solidFill>
                            <a:schemeClr val="dk1"/>
                          </a:solidFill>
                        </a:rPr>
                        <a:t>M</a:t>
                      </a:r>
                      <a:endParaRPr sz="18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15000"/>
                        </a:lnSpc>
                        <a:spcBef>
                          <a:spcPts val="0"/>
                        </a:spcBef>
                        <a:spcAft>
                          <a:spcPts val="1200"/>
                        </a:spcAft>
                        <a:buNone/>
                      </a:pPr>
                      <a:r>
                        <a:rPr lang="en" sz="1800">
                          <a:solidFill>
                            <a:schemeClr val="dk1"/>
                          </a:solidFill>
                        </a:rPr>
                        <a:t>Definition of encryption</a:t>
                      </a:r>
                      <a:endParaRPr sz="1800">
                        <a:solidFill>
                          <a:schemeClr val="dk1"/>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rtl="0" algn="r">
                        <a:spcBef>
                          <a:spcPts val="0"/>
                        </a:spcBef>
                        <a:spcAft>
                          <a:spcPts val="0"/>
                        </a:spcAft>
                        <a:buNone/>
                      </a:pPr>
                      <a:r>
                        <a:rPr lang="en" sz="1800"/>
                        <a:t>Dec(</a:t>
                      </a:r>
                      <a:r>
                        <a:rPr i="1" lang="en" sz="1800"/>
                        <a:t>K</a:t>
                      </a:r>
                      <a:r>
                        <a:rPr lang="en" sz="1800"/>
                        <a:t>, </a:t>
                      </a:r>
                      <a:r>
                        <a:rPr lang="en" sz="1800">
                          <a:solidFill>
                            <a:schemeClr val="dk1"/>
                          </a:solidFill>
                        </a:rPr>
                        <a:t>Enc(</a:t>
                      </a:r>
                      <a:r>
                        <a:rPr i="1" lang="en" sz="1800">
                          <a:solidFill>
                            <a:schemeClr val="dk1"/>
                          </a:solidFill>
                        </a:rPr>
                        <a:t>K</a:t>
                      </a:r>
                      <a:r>
                        <a:rPr lang="en" sz="1800">
                          <a:solidFill>
                            <a:schemeClr val="dk1"/>
                          </a:solidFill>
                        </a:rPr>
                        <a:t>, </a:t>
                      </a:r>
                      <a:r>
                        <a:rPr i="1" lang="en" sz="1800">
                          <a:solidFill>
                            <a:schemeClr val="dk1"/>
                          </a:solidFill>
                        </a:rPr>
                        <a:t>M</a:t>
                      </a:r>
                      <a:r>
                        <a:rPr lang="en" sz="1800">
                          <a:solidFill>
                            <a:schemeClr val="dk1"/>
                          </a:solidFill>
                        </a:rPr>
                        <a:t>))</a:t>
                      </a:r>
                      <a:endParaRPr sz="18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800"/>
                        <a:t>=</a:t>
                      </a:r>
                      <a:endParaRPr sz="1800"/>
                    </a:p>
                  </a:txBody>
                  <a:tcPr marT="91425" marB="91425" marR="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800"/>
                        <a:t>Dec(</a:t>
                      </a:r>
                      <a:r>
                        <a:rPr i="1" lang="en" sz="1800"/>
                        <a:t>K</a:t>
                      </a:r>
                      <a:r>
                        <a:rPr lang="en" sz="1800"/>
                        <a:t>, </a:t>
                      </a:r>
                      <a:r>
                        <a:rPr i="1" lang="en" sz="1800">
                          <a:solidFill>
                            <a:schemeClr val="dk1"/>
                          </a:solidFill>
                        </a:rPr>
                        <a:t>K</a:t>
                      </a:r>
                      <a:r>
                        <a:rPr lang="en" sz="1800">
                          <a:solidFill>
                            <a:schemeClr val="dk1"/>
                          </a:solidFill>
                        </a:rPr>
                        <a:t> ⊕ </a:t>
                      </a:r>
                      <a:r>
                        <a:rPr i="1" lang="en" sz="1800">
                          <a:solidFill>
                            <a:schemeClr val="dk1"/>
                          </a:solidFill>
                        </a:rPr>
                        <a:t>M</a:t>
                      </a:r>
                      <a:r>
                        <a:rPr lang="en" sz="1800"/>
                        <a:t>)</a:t>
                      </a:r>
                      <a:endParaRPr sz="18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800"/>
                        <a:t>Decrypting the ciphertext</a:t>
                      </a:r>
                      <a:endParaRPr sz="18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rtl="0" algn="r">
                        <a:spcBef>
                          <a:spcPts val="0"/>
                        </a:spcBef>
                        <a:spcAft>
                          <a:spcPts val="0"/>
                        </a:spcAft>
                        <a:buNone/>
                      </a:pPr>
                      <a:r>
                        <a:t/>
                      </a:r>
                      <a:endParaRPr sz="18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800"/>
                        <a:t>=</a:t>
                      </a:r>
                      <a:endParaRPr sz="1800"/>
                    </a:p>
                  </a:txBody>
                  <a:tcPr marT="91425" marB="91425" marR="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i="1" lang="en" sz="1800"/>
                        <a:t>K</a:t>
                      </a:r>
                      <a:r>
                        <a:rPr lang="en" sz="1800"/>
                        <a:t> </a:t>
                      </a:r>
                      <a:r>
                        <a:rPr lang="en" sz="1800">
                          <a:solidFill>
                            <a:schemeClr val="dk1"/>
                          </a:solidFill>
                        </a:rPr>
                        <a:t>⊕ (</a:t>
                      </a:r>
                      <a:r>
                        <a:rPr i="1" lang="en" sz="1800">
                          <a:solidFill>
                            <a:schemeClr val="dk1"/>
                          </a:solidFill>
                        </a:rPr>
                        <a:t>K</a:t>
                      </a:r>
                      <a:r>
                        <a:rPr lang="en" sz="1800">
                          <a:solidFill>
                            <a:schemeClr val="dk1"/>
                          </a:solidFill>
                        </a:rPr>
                        <a:t> ⊕ </a:t>
                      </a:r>
                      <a:r>
                        <a:rPr i="1" lang="en" sz="1800">
                          <a:solidFill>
                            <a:schemeClr val="dk1"/>
                          </a:solidFill>
                        </a:rPr>
                        <a:t>M</a:t>
                      </a:r>
                      <a:r>
                        <a:rPr lang="en" sz="1800">
                          <a:solidFill>
                            <a:schemeClr val="dk1"/>
                          </a:solidFill>
                        </a:rPr>
                        <a:t>)</a:t>
                      </a:r>
                      <a:endParaRPr sz="18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800"/>
                        <a:t>Definition of decryption</a:t>
                      </a:r>
                      <a:endParaRPr sz="18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rtl="0" algn="r">
                        <a:spcBef>
                          <a:spcPts val="0"/>
                        </a:spcBef>
                        <a:spcAft>
                          <a:spcPts val="0"/>
                        </a:spcAft>
                        <a:buNone/>
                      </a:pPr>
                      <a:r>
                        <a:t/>
                      </a:r>
                      <a:endParaRPr sz="18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800"/>
                        <a:t>=</a:t>
                      </a:r>
                      <a:endParaRPr sz="1800"/>
                    </a:p>
                  </a:txBody>
                  <a:tcPr marT="91425" marB="91425" marR="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i="1" lang="en" sz="1800"/>
                        <a:t>M</a:t>
                      </a:r>
                      <a:endParaRPr sz="18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800"/>
                        <a:t>XOR property</a:t>
                      </a:r>
                      <a:endParaRPr sz="18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1"/>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One-Time Pad: Security</a:t>
            </a:r>
            <a:endParaRPr/>
          </a:p>
        </p:txBody>
      </p:sp>
      <p:sp>
        <p:nvSpPr>
          <p:cNvPr id="217" name="Google Shape;217;p31"/>
          <p:cNvSpPr txBox="1"/>
          <p:nvPr>
            <p:ph idx="1" type="body"/>
          </p:nvPr>
        </p:nvSpPr>
        <p:spPr>
          <a:xfrm>
            <a:off x="198500" y="1246825"/>
            <a:ext cx="8520600" cy="3765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Recall our definition of confidentiality: The ciphertext should not give the attacker any additional information about the plaintext</a:t>
            </a:r>
            <a:endParaRPr/>
          </a:p>
          <a:p>
            <a:pPr indent="-342900" lvl="0" marL="457200" rtl="0" algn="l">
              <a:spcBef>
                <a:spcPts val="0"/>
              </a:spcBef>
              <a:spcAft>
                <a:spcPts val="0"/>
              </a:spcAft>
              <a:buSzPts val="1800"/>
              <a:buChar char="●"/>
            </a:pPr>
            <a:r>
              <a:rPr lang="en"/>
              <a:t>Recall our experiment to test confidentiality from earlier: </a:t>
            </a:r>
            <a:endParaRPr/>
          </a:p>
          <a:p>
            <a:pPr indent="-317500" lvl="1" marL="914400" rtl="0" algn="l">
              <a:lnSpc>
                <a:spcPct val="100000"/>
              </a:lnSpc>
              <a:spcBef>
                <a:spcPts val="0"/>
              </a:spcBef>
              <a:spcAft>
                <a:spcPts val="0"/>
              </a:spcAft>
              <a:buSzPts val="1400"/>
              <a:buChar char="○"/>
            </a:pPr>
            <a:r>
              <a:rPr lang="en"/>
              <a:t>Alice has encrypted and sent either </a:t>
            </a:r>
            <a:r>
              <a:rPr i="1" lang="en"/>
              <a:t>M</a:t>
            </a:r>
            <a:r>
              <a:rPr lang="en" sz="900"/>
              <a:t>0</a:t>
            </a:r>
            <a:r>
              <a:rPr lang="en"/>
              <a:t> or </a:t>
            </a:r>
            <a:r>
              <a:rPr i="1" lang="en"/>
              <a:t>M</a:t>
            </a:r>
            <a:r>
              <a:rPr lang="en" sz="900"/>
              <a:t>1</a:t>
            </a:r>
            <a:endParaRPr/>
          </a:p>
          <a:p>
            <a:pPr indent="-317500" lvl="1" marL="914400" rtl="0" algn="l">
              <a:lnSpc>
                <a:spcPct val="100000"/>
              </a:lnSpc>
              <a:spcBef>
                <a:spcPts val="0"/>
              </a:spcBef>
              <a:spcAft>
                <a:spcPts val="0"/>
              </a:spcAft>
              <a:buSzPts val="1400"/>
              <a:buChar char="○"/>
            </a:pPr>
            <a:r>
              <a:rPr lang="en"/>
              <a:t>Eve knows either </a:t>
            </a:r>
            <a:r>
              <a:rPr i="1" lang="en"/>
              <a:t>M</a:t>
            </a:r>
            <a:r>
              <a:rPr lang="en" sz="900"/>
              <a:t>0</a:t>
            </a:r>
            <a:r>
              <a:rPr lang="en"/>
              <a:t> or </a:t>
            </a:r>
            <a:r>
              <a:rPr i="1" lang="en"/>
              <a:t>M</a:t>
            </a:r>
            <a:r>
              <a:rPr lang="en" sz="900"/>
              <a:t>1</a:t>
            </a:r>
            <a:r>
              <a:rPr lang="en"/>
              <a:t> was sent, but doesn't know which</a:t>
            </a:r>
            <a:endParaRPr/>
          </a:p>
          <a:p>
            <a:pPr indent="-317500" lvl="1" marL="914400" rtl="0" algn="l">
              <a:lnSpc>
                <a:spcPct val="100000"/>
              </a:lnSpc>
              <a:spcBef>
                <a:spcPts val="0"/>
              </a:spcBef>
              <a:spcAft>
                <a:spcPts val="0"/>
              </a:spcAft>
              <a:buSzPts val="1400"/>
              <a:buChar char="○"/>
            </a:pPr>
            <a:r>
              <a:rPr lang="en"/>
              <a:t>Eve reads the ciphertext and tries to guess which message was sent</a:t>
            </a:r>
            <a:endParaRPr/>
          </a:p>
          <a:p>
            <a:pPr indent="-317500" lvl="1" marL="914400" rtl="0" algn="l">
              <a:lnSpc>
                <a:spcPct val="100000"/>
              </a:lnSpc>
              <a:spcBef>
                <a:spcPts val="0"/>
              </a:spcBef>
              <a:spcAft>
                <a:spcPts val="0"/>
              </a:spcAft>
              <a:buSzPts val="1400"/>
              <a:buChar char="○"/>
            </a:pPr>
            <a:r>
              <a:rPr lang="en"/>
              <a:t>If the probability that Eve correctly guesses which message was sent is 1/2, then the encryption scheme is confidential</a:t>
            </a:r>
            <a:endParaRPr/>
          </a:p>
        </p:txBody>
      </p:sp>
      <p:sp>
        <p:nvSpPr>
          <p:cNvPr id="218" name="Google Shape;218;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2"/>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One-Time Pad: Security</a:t>
            </a:r>
            <a:endParaRPr/>
          </a:p>
        </p:txBody>
      </p:sp>
      <p:sp>
        <p:nvSpPr>
          <p:cNvPr id="224" name="Google Shape;224;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25" name="Google Shape;225;p32"/>
          <p:cNvSpPr txBox="1"/>
          <p:nvPr/>
        </p:nvSpPr>
        <p:spPr>
          <a:xfrm>
            <a:off x="221100" y="1252250"/>
            <a:ext cx="4017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Possibility 0: Alice sends Enc(</a:t>
            </a:r>
            <a:r>
              <a:rPr i="1" lang="en" sz="1800"/>
              <a:t>K</a:t>
            </a:r>
            <a:r>
              <a:rPr lang="en" sz="1800"/>
              <a:t>, </a:t>
            </a:r>
            <a:r>
              <a:rPr i="1" lang="en" sz="1800">
                <a:solidFill>
                  <a:schemeClr val="dk1"/>
                </a:solidFill>
              </a:rPr>
              <a:t>M</a:t>
            </a:r>
            <a:r>
              <a:rPr lang="en" sz="1300">
                <a:solidFill>
                  <a:schemeClr val="dk1"/>
                </a:solidFill>
              </a:rPr>
              <a:t>0</a:t>
            </a:r>
            <a:r>
              <a:rPr lang="en" sz="1800"/>
              <a:t>)</a:t>
            </a:r>
            <a:endParaRPr sz="1800"/>
          </a:p>
        </p:txBody>
      </p:sp>
      <p:sp>
        <p:nvSpPr>
          <p:cNvPr id="226" name="Google Shape;226;p32"/>
          <p:cNvSpPr txBox="1"/>
          <p:nvPr/>
        </p:nvSpPr>
        <p:spPr>
          <a:xfrm>
            <a:off x="4381650" y="1252250"/>
            <a:ext cx="3946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Possibility 1: Alice sends </a:t>
            </a:r>
            <a:r>
              <a:rPr lang="en" sz="1800">
                <a:solidFill>
                  <a:schemeClr val="dk1"/>
                </a:solidFill>
              </a:rPr>
              <a:t>Enc(</a:t>
            </a:r>
            <a:r>
              <a:rPr i="1" lang="en" sz="1800">
                <a:solidFill>
                  <a:schemeClr val="dk1"/>
                </a:solidFill>
              </a:rPr>
              <a:t>K</a:t>
            </a:r>
            <a:r>
              <a:rPr lang="en" sz="1800">
                <a:solidFill>
                  <a:schemeClr val="dk1"/>
                </a:solidFill>
              </a:rPr>
              <a:t>, </a:t>
            </a:r>
            <a:r>
              <a:rPr i="1" lang="en" sz="1800">
                <a:solidFill>
                  <a:schemeClr val="dk1"/>
                </a:solidFill>
              </a:rPr>
              <a:t>M</a:t>
            </a:r>
            <a:r>
              <a:rPr lang="en" sz="1300">
                <a:solidFill>
                  <a:schemeClr val="dk1"/>
                </a:solidFill>
              </a:rPr>
              <a:t>1</a:t>
            </a:r>
            <a:r>
              <a:rPr lang="en" sz="1800">
                <a:solidFill>
                  <a:schemeClr val="dk1"/>
                </a:solidFill>
              </a:rPr>
              <a:t>)</a:t>
            </a:r>
            <a:endParaRPr sz="1800"/>
          </a:p>
        </p:txBody>
      </p:sp>
      <p:sp>
        <p:nvSpPr>
          <p:cNvPr id="227" name="Google Shape;227;p32"/>
          <p:cNvSpPr txBox="1"/>
          <p:nvPr/>
        </p:nvSpPr>
        <p:spPr>
          <a:xfrm>
            <a:off x="267950" y="1652450"/>
            <a:ext cx="3900600" cy="934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dk1"/>
                </a:solidFill>
              </a:rPr>
              <a:t>The ciphertext is </a:t>
            </a:r>
            <a:r>
              <a:rPr i="1" lang="en" sz="1800">
                <a:solidFill>
                  <a:schemeClr val="dk1"/>
                </a:solidFill>
              </a:rPr>
              <a:t>C</a:t>
            </a:r>
            <a:r>
              <a:rPr lang="en" sz="1800">
                <a:solidFill>
                  <a:schemeClr val="dk1"/>
                </a:solidFill>
              </a:rPr>
              <a:t> = </a:t>
            </a:r>
            <a:r>
              <a:rPr i="1" lang="en" sz="1800">
                <a:solidFill>
                  <a:schemeClr val="dk1"/>
                </a:solidFill>
              </a:rPr>
              <a:t>K</a:t>
            </a:r>
            <a:r>
              <a:rPr lang="en" sz="1800">
                <a:solidFill>
                  <a:schemeClr val="dk1"/>
                </a:solidFill>
              </a:rPr>
              <a:t> ⊕ </a:t>
            </a:r>
            <a:r>
              <a:rPr i="1" lang="en" sz="1800">
                <a:solidFill>
                  <a:schemeClr val="dk1"/>
                </a:solidFill>
              </a:rPr>
              <a:t>M</a:t>
            </a:r>
            <a:r>
              <a:rPr lang="en" sz="1300">
                <a:solidFill>
                  <a:schemeClr val="dk1"/>
                </a:solidFill>
              </a:rPr>
              <a:t>0</a:t>
            </a:r>
            <a:endParaRPr sz="1300">
              <a:solidFill>
                <a:schemeClr val="dk1"/>
              </a:solidFill>
            </a:endParaRPr>
          </a:p>
          <a:p>
            <a:pPr indent="0" lvl="0" marL="0" rtl="0" algn="l">
              <a:lnSpc>
                <a:spcPct val="115000"/>
              </a:lnSpc>
              <a:spcBef>
                <a:spcPts val="1200"/>
              </a:spcBef>
              <a:spcAft>
                <a:spcPts val="1200"/>
              </a:spcAft>
              <a:buNone/>
            </a:pPr>
            <a:r>
              <a:rPr lang="en" sz="1800">
                <a:solidFill>
                  <a:schemeClr val="dk1"/>
                </a:solidFill>
              </a:rPr>
              <a:t>Therefore, </a:t>
            </a:r>
            <a:r>
              <a:rPr i="1" lang="en" sz="1800">
                <a:solidFill>
                  <a:schemeClr val="dk1"/>
                </a:solidFill>
              </a:rPr>
              <a:t>K</a:t>
            </a:r>
            <a:r>
              <a:rPr lang="en" sz="1800">
                <a:solidFill>
                  <a:schemeClr val="dk1"/>
                </a:solidFill>
              </a:rPr>
              <a:t> = </a:t>
            </a:r>
            <a:r>
              <a:rPr i="1" lang="en" sz="1800">
                <a:solidFill>
                  <a:schemeClr val="dk1"/>
                </a:solidFill>
              </a:rPr>
              <a:t>C</a:t>
            </a:r>
            <a:r>
              <a:rPr lang="en" sz="1800">
                <a:solidFill>
                  <a:schemeClr val="dk1"/>
                </a:solidFill>
              </a:rPr>
              <a:t> ⊕ </a:t>
            </a:r>
            <a:r>
              <a:rPr i="1" lang="en" sz="1800">
                <a:solidFill>
                  <a:schemeClr val="dk1"/>
                </a:solidFill>
              </a:rPr>
              <a:t>M</a:t>
            </a:r>
            <a:r>
              <a:rPr lang="en" sz="1300">
                <a:solidFill>
                  <a:schemeClr val="dk1"/>
                </a:solidFill>
              </a:rPr>
              <a:t>0</a:t>
            </a:r>
            <a:endParaRPr sz="1800">
              <a:solidFill>
                <a:schemeClr val="dk1"/>
              </a:solidFill>
            </a:endParaRPr>
          </a:p>
        </p:txBody>
      </p:sp>
      <p:sp>
        <p:nvSpPr>
          <p:cNvPr id="228" name="Google Shape;228;p32"/>
          <p:cNvSpPr txBox="1"/>
          <p:nvPr/>
        </p:nvSpPr>
        <p:spPr>
          <a:xfrm>
            <a:off x="4428450" y="1652450"/>
            <a:ext cx="3900600" cy="934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dk1"/>
                </a:solidFill>
              </a:rPr>
              <a:t>The ciphertext is </a:t>
            </a:r>
            <a:r>
              <a:rPr i="1" lang="en" sz="1800">
                <a:solidFill>
                  <a:schemeClr val="dk1"/>
                </a:solidFill>
              </a:rPr>
              <a:t>C</a:t>
            </a:r>
            <a:r>
              <a:rPr lang="en" sz="1800">
                <a:solidFill>
                  <a:schemeClr val="dk1"/>
                </a:solidFill>
              </a:rPr>
              <a:t> = </a:t>
            </a:r>
            <a:r>
              <a:rPr i="1" lang="en" sz="1800">
                <a:solidFill>
                  <a:schemeClr val="dk1"/>
                </a:solidFill>
              </a:rPr>
              <a:t>K</a:t>
            </a:r>
            <a:r>
              <a:rPr lang="en" sz="1800">
                <a:solidFill>
                  <a:schemeClr val="dk1"/>
                </a:solidFill>
              </a:rPr>
              <a:t> ⊕ </a:t>
            </a:r>
            <a:r>
              <a:rPr i="1" lang="en" sz="1800">
                <a:solidFill>
                  <a:schemeClr val="dk1"/>
                </a:solidFill>
              </a:rPr>
              <a:t>M</a:t>
            </a:r>
            <a:r>
              <a:rPr lang="en" sz="1300">
                <a:solidFill>
                  <a:schemeClr val="dk1"/>
                </a:solidFill>
              </a:rPr>
              <a:t>1</a:t>
            </a:r>
            <a:endParaRPr sz="1800">
              <a:solidFill>
                <a:schemeClr val="dk1"/>
              </a:solidFill>
            </a:endParaRPr>
          </a:p>
          <a:p>
            <a:pPr indent="0" lvl="0" marL="0" rtl="0" algn="l">
              <a:lnSpc>
                <a:spcPct val="115000"/>
              </a:lnSpc>
              <a:spcBef>
                <a:spcPts val="1200"/>
              </a:spcBef>
              <a:spcAft>
                <a:spcPts val="1200"/>
              </a:spcAft>
              <a:buNone/>
            </a:pPr>
            <a:r>
              <a:rPr lang="en" sz="1800">
                <a:solidFill>
                  <a:schemeClr val="dk1"/>
                </a:solidFill>
              </a:rPr>
              <a:t>Therefore, </a:t>
            </a:r>
            <a:r>
              <a:rPr i="1" lang="en" sz="1800">
                <a:solidFill>
                  <a:schemeClr val="dk1"/>
                </a:solidFill>
              </a:rPr>
              <a:t>K</a:t>
            </a:r>
            <a:r>
              <a:rPr lang="en" sz="1800">
                <a:solidFill>
                  <a:schemeClr val="dk1"/>
                </a:solidFill>
              </a:rPr>
              <a:t> = </a:t>
            </a:r>
            <a:r>
              <a:rPr i="1" lang="en" sz="1800">
                <a:solidFill>
                  <a:schemeClr val="dk1"/>
                </a:solidFill>
              </a:rPr>
              <a:t>C</a:t>
            </a:r>
            <a:r>
              <a:rPr lang="en" sz="1800">
                <a:solidFill>
                  <a:schemeClr val="dk1"/>
                </a:solidFill>
              </a:rPr>
              <a:t> ⊕ </a:t>
            </a:r>
            <a:r>
              <a:rPr i="1" lang="en" sz="1800">
                <a:solidFill>
                  <a:schemeClr val="dk1"/>
                </a:solidFill>
              </a:rPr>
              <a:t>M</a:t>
            </a:r>
            <a:r>
              <a:rPr lang="en" sz="1300">
                <a:solidFill>
                  <a:schemeClr val="dk1"/>
                </a:solidFill>
              </a:rPr>
              <a:t>1</a:t>
            </a:r>
            <a:endParaRPr sz="1800">
              <a:solidFill>
                <a:schemeClr val="dk1"/>
              </a:solidFill>
            </a:endParaRPr>
          </a:p>
        </p:txBody>
      </p:sp>
      <p:sp>
        <p:nvSpPr>
          <p:cNvPr id="229" name="Google Shape;229;p32"/>
          <p:cNvSpPr txBox="1"/>
          <p:nvPr/>
        </p:nvSpPr>
        <p:spPr>
          <a:xfrm>
            <a:off x="435150" y="2963375"/>
            <a:ext cx="3566700" cy="7389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i="1" lang="en" sz="1800"/>
              <a:t>K</a:t>
            </a:r>
            <a:r>
              <a:rPr lang="en" sz="1800"/>
              <a:t> was chosen randomly, so both possibilities are equally possible</a:t>
            </a:r>
            <a:endParaRPr sz="1800"/>
          </a:p>
        </p:txBody>
      </p:sp>
      <p:sp>
        <p:nvSpPr>
          <p:cNvPr id="230" name="Google Shape;230;p32"/>
          <p:cNvSpPr txBox="1"/>
          <p:nvPr/>
        </p:nvSpPr>
        <p:spPr>
          <a:xfrm>
            <a:off x="435150" y="3882925"/>
            <a:ext cx="3946500" cy="7803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dk1"/>
                </a:solidFill>
              </a:rPr>
              <a:t>Eve has learned no new information, so the scheme is </a:t>
            </a:r>
            <a:r>
              <a:rPr i="1" lang="en" sz="1800">
                <a:solidFill>
                  <a:schemeClr val="dk1"/>
                </a:solidFill>
              </a:rPr>
              <a:t>perfectly secure</a:t>
            </a:r>
            <a:endParaRPr i="1"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3"/>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Two-Time Pads?</a:t>
            </a:r>
            <a:endParaRPr/>
          </a:p>
        </p:txBody>
      </p:sp>
      <p:sp>
        <p:nvSpPr>
          <p:cNvPr id="236" name="Google Shape;236;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37" name="Google Shape;237;p33"/>
          <p:cNvSpPr/>
          <p:nvPr/>
        </p:nvSpPr>
        <p:spPr>
          <a:xfrm>
            <a:off x="275550" y="1293425"/>
            <a:ext cx="3235200" cy="3093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3"/>
          <p:cNvSpPr/>
          <p:nvPr/>
        </p:nvSpPr>
        <p:spPr>
          <a:xfrm>
            <a:off x="399100" y="2170150"/>
            <a:ext cx="1135200" cy="470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1800">
                <a:solidFill>
                  <a:schemeClr val="dk1"/>
                </a:solidFill>
              </a:rPr>
              <a:t>M</a:t>
            </a:r>
            <a:r>
              <a:rPr lang="en" sz="1300">
                <a:solidFill>
                  <a:schemeClr val="dk1"/>
                </a:solidFill>
              </a:rPr>
              <a:t>0</a:t>
            </a:r>
            <a:endParaRPr sz="1800"/>
          </a:p>
        </p:txBody>
      </p:sp>
      <p:sp>
        <p:nvSpPr>
          <p:cNvPr id="239" name="Google Shape;239;p33"/>
          <p:cNvSpPr/>
          <p:nvPr/>
        </p:nvSpPr>
        <p:spPr>
          <a:xfrm>
            <a:off x="2454050" y="1389100"/>
            <a:ext cx="548700" cy="470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sz="1800"/>
              <a:t>K</a:t>
            </a:r>
            <a:endParaRPr i="1" sz="1800"/>
          </a:p>
        </p:txBody>
      </p:sp>
      <p:sp>
        <p:nvSpPr>
          <p:cNvPr id="240" name="Google Shape;240;p33"/>
          <p:cNvSpPr/>
          <p:nvPr/>
        </p:nvSpPr>
        <p:spPr>
          <a:xfrm>
            <a:off x="2160800" y="2170150"/>
            <a:ext cx="1135200" cy="470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OTP Enc</a:t>
            </a:r>
            <a:endParaRPr sz="1800"/>
          </a:p>
        </p:txBody>
      </p:sp>
      <p:cxnSp>
        <p:nvCxnSpPr>
          <p:cNvPr id="241" name="Google Shape;241;p33"/>
          <p:cNvCxnSpPr>
            <a:stCxn id="239" idx="2"/>
            <a:endCxn id="240" idx="0"/>
          </p:cNvCxnSpPr>
          <p:nvPr/>
        </p:nvCxnSpPr>
        <p:spPr>
          <a:xfrm>
            <a:off x="2728400" y="1859200"/>
            <a:ext cx="0" cy="311100"/>
          </a:xfrm>
          <a:prstGeom prst="straightConnector1">
            <a:avLst/>
          </a:prstGeom>
          <a:noFill/>
          <a:ln cap="flat" cmpd="sng" w="9525">
            <a:solidFill>
              <a:schemeClr val="dk2"/>
            </a:solidFill>
            <a:prstDash val="solid"/>
            <a:round/>
            <a:headEnd len="med" w="med" type="none"/>
            <a:tailEnd len="med" w="med" type="triangle"/>
          </a:ln>
        </p:spPr>
      </p:cxnSp>
      <p:cxnSp>
        <p:nvCxnSpPr>
          <p:cNvPr id="242" name="Google Shape;242;p33"/>
          <p:cNvCxnSpPr>
            <a:endCxn id="240" idx="1"/>
          </p:cNvCxnSpPr>
          <p:nvPr/>
        </p:nvCxnSpPr>
        <p:spPr>
          <a:xfrm>
            <a:off x="1534400" y="2405200"/>
            <a:ext cx="626400" cy="0"/>
          </a:xfrm>
          <a:prstGeom prst="straightConnector1">
            <a:avLst/>
          </a:prstGeom>
          <a:noFill/>
          <a:ln cap="flat" cmpd="sng" w="9525">
            <a:solidFill>
              <a:schemeClr val="dk2"/>
            </a:solidFill>
            <a:prstDash val="solid"/>
            <a:round/>
            <a:headEnd len="med" w="med" type="none"/>
            <a:tailEnd len="med" w="med" type="triangle"/>
          </a:ln>
        </p:spPr>
      </p:cxnSp>
      <p:sp>
        <p:nvSpPr>
          <p:cNvPr id="243" name="Google Shape;243;p33"/>
          <p:cNvSpPr/>
          <p:nvPr/>
        </p:nvSpPr>
        <p:spPr>
          <a:xfrm>
            <a:off x="3922500" y="2170150"/>
            <a:ext cx="1135200" cy="470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sz="1800"/>
              <a:t>K</a:t>
            </a:r>
            <a:r>
              <a:rPr lang="en" sz="1800"/>
              <a:t> ⊕ </a:t>
            </a:r>
            <a:r>
              <a:rPr i="1" lang="en" sz="1800"/>
              <a:t>M</a:t>
            </a:r>
            <a:r>
              <a:rPr lang="en" sz="1300">
                <a:solidFill>
                  <a:schemeClr val="dk1"/>
                </a:solidFill>
              </a:rPr>
              <a:t>0</a:t>
            </a:r>
            <a:endParaRPr i="1" sz="1800"/>
          </a:p>
        </p:txBody>
      </p:sp>
      <p:cxnSp>
        <p:nvCxnSpPr>
          <p:cNvPr id="244" name="Google Shape;244;p33"/>
          <p:cNvCxnSpPr>
            <a:stCxn id="240" idx="3"/>
            <a:endCxn id="243" idx="1"/>
          </p:cNvCxnSpPr>
          <p:nvPr/>
        </p:nvCxnSpPr>
        <p:spPr>
          <a:xfrm>
            <a:off x="3296000" y="2405200"/>
            <a:ext cx="626400" cy="0"/>
          </a:xfrm>
          <a:prstGeom prst="straightConnector1">
            <a:avLst/>
          </a:prstGeom>
          <a:noFill/>
          <a:ln cap="flat" cmpd="sng" w="9525">
            <a:solidFill>
              <a:schemeClr val="dk2"/>
            </a:solidFill>
            <a:prstDash val="solid"/>
            <a:round/>
            <a:headEnd len="med" w="med" type="none"/>
            <a:tailEnd len="med" w="med" type="triangle"/>
          </a:ln>
        </p:spPr>
      </p:cxnSp>
      <p:sp>
        <p:nvSpPr>
          <p:cNvPr id="245" name="Google Shape;245;p33"/>
          <p:cNvSpPr txBox="1"/>
          <p:nvPr/>
        </p:nvSpPr>
        <p:spPr>
          <a:xfrm>
            <a:off x="275550" y="1293425"/>
            <a:ext cx="765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Alice</a:t>
            </a:r>
            <a:endParaRPr sz="1800"/>
          </a:p>
        </p:txBody>
      </p:sp>
      <p:sp>
        <p:nvSpPr>
          <p:cNvPr id="246" name="Google Shape;246;p33"/>
          <p:cNvSpPr txBox="1"/>
          <p:nvPr/>
        </p:nvSpPr>
        <p:spPr>
          <a:xfrm>
            <a:off x="3510750" y="1293425"/>
            <a:ext cx="18075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t>Insecure Channel</a:t>
            </a:r>
            <a:endParaRPr sz="1800"/>
          </a:p>
        </p:txBody>
      </p:sp>
      <p:sp>
        <p:nvSpPr>
          <p:cNvPr id="247" name="Google Shape;247;p33"/>
          <p:cNvSpPr/>
          <p:nvPr/>
        </p:nvSpPr>
        <p:spPr>
          <a:xfrm>
            <a:off x="399100" y="3745425"/>
            <a:ext cx="1135200" cy="470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1800">
                <a:solidFill>
                  <a:schemeClr val="dk1"/>
                </a:solidFill>
              </a:rPr>
              <a:t>M</a:t>
            </a:r>
            <a:r>
              <a:rPr lang="en" sz="1300">
                <a:solidFill>
                  <a:schemeClr val="dk1"/>
                </a:solidFill>
              </a:rPr>
              <a:t>1</a:t>
            </a:r>
            <a:endParaRPr sz="1800"/>
          </a:p>
        </p:txBody>
      </p:sp>
      <p:sp>
        <p:nvSpPr>
          <p:cNvPr id="248" name="Google Shape;248;p33"/>
          <p:cNvSpPr/>
          <p:nvPr/>
        </p:nvSpPr>
        <p:spPr>
          <a:xfrm>
            <a:off x="2454050" y="2964375"/>
            <a:ext cx="548700" cy="470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sz="1800"/>
              <a:t>K</a:t>
            </a:r>
            <a:endParaRPr i="1" sz="1800"/>
          </a:p>
        </p:txBody>
      </p:sp>
      <p:sp>
        <p:nvSpPr>
          <p:cNvPr id="249" name="Google Shape;249;p33"/>
          <p:cNvSpPr/>
          <p:nvPr/>
        </p:nvSpPr>
        <p:spPr>
          <a:xfrm>
            <a:off x="2160800" y="3745425"/>
            <a:ext cx="1135200" cy="470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OTP Enc</a:t>
            </a:r>
            <a:endParaRPr sz="1800"/>
          </a:p>
        </p:txBody>
      </p:sp>
      <p:cxnSp>
        <p:nvCxnSpPr>
          <p:cNvPr id="250" name="Google Shape;250;p33"/>
          <p:cNvCxnSpPr>
            <a:stCxn id="248" idx="2"/>
            <a:endCxn id="249" idx="0"/>
          </p:cNvCxnSpPr>
          <p:nvPr/>
        </p:nvCxnSpPr>
        <p:spPr>
          <a:xfrm>
            <a:off x="2728400" y="3434475"/>
            <a:ext cx="0" cy="311100"/>
          </a:xfrm>
          <a:prstGeom prst="straightConnector1">
            <a:avLst/>
          </a:prstGeom>
          <a:noFill/>
          <a:ln cap="flat" cmpd="sng" w="9525">
            <a:solidFill>
              <a:schemeClr val="dk2"/>
            </a:solidFill>
            <a:prstDash val="solid"/>
            <a:round/>
            <a:headEnd len="med" w="med" type="none"/>
            <a:tailEnd len="med" w="med" type="triangle"/>
          </a:ln>
        </p:spPr>
      </p:cxnSp>
      <p:cxnSp>
        <p:nvCxnSpPr>
          <p:cNvPr id="251" name="Google Shape;251;p33"/>
          <p:cNvCxnSpPr>
            <a:endCxn id="249" idx="1"/>
          </p:cNvCxnSpPr>
          <p:nvPr/>
        </p:nvCxnSpPr>
        <p:spPr>
          <a:xfrm>
            <a:off x="1534400" y="3980475"/>
            <a:ext cx="626400" cy="0"/>
          </a:xfrm>
          <a:prstGeom prst="straightConnector1">
            <a:avLst/>
          </a:prstGeom>
          <a:noFill/>
          <a:ln cap="flat" cmpd="sng" w="9525">
            <a:solidFill>
              <a:schemeClr val="dk2"/>
            </a:solidFill>
            <a:prstDash val="solid"/>
            <a:round/>
            <a:headEnd len="med" w="med" type="none"/>
            <a:tailEnd len="med" w="med" type="triangle"/>
          </a:ln>
        </p:spPr>
      </p:cxnSp>
      <p:sp>
        <p:nvSpPr>
          <p:cNvPr id="252" name="Google Shape;252;p33"/>
          <p:cNvSpPr/>
          <p:nvPr/>
        </p:nvSpPr>
        <p:spPr>
          <a:xfrm>
            <a:off x="3922500" y="3745425"/>
            <a:ext cx="1135200" cy="470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sz="1800">
                <a:solidFill>
                  <a:schemeClr val="dk1"/>
                </a:solidFill>
              </a:rPr>
              <a:t>K</a:t>
            </a:r>
            <a:r>
              <a:rPr lang="en" sz="1800">
                <a:solidFill>
                  <a:schemeClr val="dk1"/>
                </a:solidFill>
              </a:rPr>
              <a:t> ⊕ </a:t>
            </a:r>
            <a:r>
              <a:rPr i="1" lang="en" sz="1800">
                <a:solidFill>
                  <a:schemeClr val="dk1"/>
                </a:solidFill>
              </a:rPr>
              <a:t>M</a:t>
            </a:r>
            <a:r>
              <a:rPr lang="en" sz="1300">
                <a:solidFill>
                  <a:schemeClr val="dk1"/>
                </a:solidFill>
              </a:rPr>
              <a:t>1</a:t>
            </a:r>
            <a:endParaRPr sz="1800"/>
          </a:p>
        </p:txBody>
      </p:sp>
      <p:cxnSp>
        <p:nvCxnSpPr>
          <p:cNvPr id="253" name="Google Shape;253;p33"/>
          <p:cNvCxnSpPr>
            <a:stCxn id="249" idx="3"/>
            <a:endCxn id="252" idx="1"/>
          </p:cNvCxnSpPr>
          <p:nvPr/>
        </p:nvCxnSpPr>
        <p:spPr>
          <a:xfrm>
            <a:off x="3296000" y="3980475"/>
            <a:ext cx="626400" cy="0"/>
          </a:xfrm>
          <a:prstGeom prst="straightConnector1">
            <a:avLst/>
          </a:prstGeom>
          <a:noFill/>
          <a:ln cap="flat" cmpd="sng" w="9525">
            <a:solidFill>
              <a:schemeClr val="dk2"/>
            </a:solidFill>
            <a:prstDash val="solid"/>
            <a:round/>
            <a:headEnd len="med" w="med" type="none"/>
            <a:tailEnd len="med" w="med" type="triangle"/>
          </a:ln>
        </p:spPr>
      </p:cxnSp>
      <p:sp>
        <p:nvSpPr>
          <p:cNvPr id="254" name="Google Shape;254;p33"/>
          <p:cNvSpPr txBox="1"/>
          <p:nvPr/>
        </p:nvSpPr>
        <p:spPr>
          <a:xfrm>
            <a:off x="275550" y="4539800"/>
            <a:ext cx="7010400" cy="4617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t>What if we use the same key </a:t>
            </a:r>
            <a:r>
              <a:rPr i="1" lang="en" sz="1800"/>
              <a:t>K</a:t>
            </a:r>
            <a:r>
              <a:rPr lang="en" sz="1800"/>
              <a:t> to encrypt two different messages?</a:t>
            </a:r>
            <a:endParaRPr sz="1800"/>
          </a:p>
        </p:txBody>
      </p:sp>
      <p:sp>
        <p:nvSpPr>
          <p:cNvPr id="255" name="Google Shape;255;p33"/>
          <p:cNvSpPr txBox="1"/>
          <p:nvPr/>
        </p:nvSpPr>
        <p:spPr>
          <a:xfrm>
            <a:off x="5469975" y="2691525"/>
            <a:ext cx="2300400" cy="10158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t>Eve sees two ciphertexts over the insecure channel.</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4"/>
          <p:cNvSpPr/>
          <p:nvPr/>
        </p:nvSpPr>
        <p:spPr>
          <a:xfrm>
            <a:off x="5318300" y="1341275"/>
            <a:ext cx="3432600" cy="2997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4"/>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Two-Time Pads?</a:t>
            </a:r>
            <a:endParaRPr/>
          </a:p>
        </p:txBody>
      </p:sp>
      <p:sp>
        <p:nvSpPr>
          <p:cNvPr id="262" name="Google Shape;262;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63" name="Google Shape;263;p34"/>
          <p:cNvSpPr/>
          <p:nvPr/>
        </p:nvSpPr>
        <p:spPr>
          <a:xfrm>
            <a:off x="275550" y="1293425"/>
            <a:ext cx="3235200" cy="3093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4"/>
          <p:cNvSpPr/>
          <p:nvPr/>
        </p:nvSpPr>
        <p:spPr>
          <a:xfrm>
            <a:off x="399100" y="2170150"/>
            <a:ext cx="1135200" cy="470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1800">
                <a:solidFill>
                  <a:schemeClr val="dk1"/>
                </a:solidFill>
              </a:rPr>
              <a:t>M</a:t>
            </a:r>
            <a:r>
              <a:rPr lang="en" sz="1300">
                <a:solidFill>
                  <a:schemeClr val="dk1"/>
                </a:solidFill>
              </a:rPr>
              <a:t>0</a:t>
            </a:r>
            <a:endParaRPr sz="1800"/>
          </a:p>
        </p:txBody>
      </p:sp>
      <p:sp>
        <p:nvSpPr>
          <p:cNvPr id="265" name="Google Shape;265;p34"/>
          <p:cNvSpPr/>
          <p:nvPr/>
        </p:nvSpPr>
        <p:spPr>
          <a:xfrm>
            <a:off x="2454050" y="1389100"/>
            <a:ext cx="548700" cy="470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sz="1800"/>
              <a:t>K</a:t>
            </a:r>
            <a:endParaRPr i="1" sz="1800"/>
          </a:p>
        </p:txBody>
      </p:sp>
      <p:sp>
        <p:nvSpPr>
          <p:cNvPr id="266" name="Google Shape;266;p34"/>
          <p:cNvSpPr/>
          <p:nvPr/>
        </p:nvSpPr>
        <p:spPr>
          <a:xfrm>
            <a:off x="2160800" y="2170150"/>
            <a:ext cx="1135200" cy="470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OTP Enc</a:t>
            </a:r>
            <a:endParaRPr sz="1800"/>
          </a:p>
        </p:txBody>
      </p:sp>
      <p:cxnSp>
        <p:nvCxnSpPr>
          <p:cNvPr id="267" name="Google Shape;267;p34"/>
          <p:cNvCxnSpPr>
            <a:stCxn id="265" idx="2"/>
            <a:endCxn id="266" idx="0"/>
          </p:cNvCxnSpPr>
          <p:nvPr/>
        </p:nvCxnSpPr>
        <p:spPr>
          <a:xfrm>
            <a:off x="2728400" y="1859200"/>
            <a:ext cx="0" cy="311100"/>
          </a:xfrm>
          <a:prstGeom prst="straightConnector1">
            <a:avLst/>
          </a:prstGeom>
          <a:noFill/>
          <a:ln cap="flat" cmpd="sng" w="9525">
            <a:solidFill>
              <a:schemeClr val="dk2"/>
            </a:solidFill>
            <a:prstDash val="solid"/>
            <a:round/>
            <a:headEnd len="med" w="med" type="none"/>
            <a:tailEnd len="med" w="med" type="triangle"/>
          </a:ln>
        </p:spPr>
      </p:cxnSp>
      <p:cxnSp>
        <p:nvCxnSpPr>
          <p:cNvPr id="268" name="Google Shape;268;p34"/>
          <p:cNvCxnSpPr>
            <a:endCxn id="266" idx="1"/>
          </p:cNvCxnSpPr>
          <p:nvPr/>
        </p:nvCxnSpPr>
        <p:spPr>
          <a:xfrm>
            <a:off x="1534400" y="2405200"/>
            <a:ext cx="626400" cy="0"/>
          </a:xfrm>
          <a:prstGeom prst="straightConnector1">
            <a:avLst/>
          </a:prstGeom>
          <a:noFill/>
          <a:ln cap="flat" cmpd="sng" w="9525">
            <a:solidFill>
              <a:schemeClr val="dk2"/>
            </a:solidFill>
            <a:prstDash val="solid"/>
            <a:round/>
            <a:headEnd len="med" w="med" type="none"/>
            <a:tailEnd len="med" w="med" type="triangle"/>
          </a:ln>
        </p:spPr>
      </p:cxnSp>
      <p:sp>
        <p:nvSpPr>
          <p:cNvPr id="269" name="Google Shape;269;p34"/>
          <p:cNvSpPr/>
          <p:nvPr/>
        </p:nvSpPr>
        <p:spPr>
          <a:xfrm>
            <a:off x="3922500" y="2170150"/>
            <a:ext cx="1135200" cy="470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sz="1800"/>
              <a:t>K</a:t>
            </a:r>
            <a:r>
              <a:rPr lang="en" sz="1800"/>
              <a:t> ⊕ </a:t>
            </a:r>
            <a:r>
              <a:rPr i="1" lang="en" sz="1800"/>
              <a:t>M</a:t>
            </a:r>
            <a:r>
              <a:rPr lang="en" sz="1300">
                <a:solidFill>
                  <a:schemeClr val="dk1"/>
                </a:solidFill>
              </a:rPr>
              <a:t>0</a:t>
            </a:r>
            <a:endParaRPr i="1" sz="1800"/>
          </a:p>
        </p:txBody>
      </p:sp>
      <p:cxnSp>
        <p:nvCxnSpPr>
          <p:cNvPr id="270" name="Google Shape;270;p34"/>
          <p:cNvCxnSpPr>
            <a:stCxn id="266" idx="3"/>
            <a:endCxn id="269" idx="1"/>
          </p:cNvCxnSpPr>
          <p:nvPr/>
        </p:nvCxnSpPr>
        <p:spPr>
          <a:xfrm>
            <a:off x="3296000" y="2405200"/>
            <a:ext cx="626400" cy="0"/>
          </a:xfrm>
          <a:prstGeom prst="straightConnector1">
            <a:avLst/>
          </a:prstGeom>
          <a:noFill/>
          <a:ln cap="flat" cmpd="sng" w="9525">
            <a:solidFill>
              <a:schemeClr val="dk2"/>
            </a:solidFill>
            <a:prstDash val="solid"/>
            <a:round/>
            <a:headEnd len="med" w="med" type="none"/>
            <a:tailEnd len="med" w="med" type="triangle"/>
          </a:ln>
        </p:spPr>
      </p:cxnSp>
      <p:sp>
        <p:nvSpPr>
          <p:cNvPr id="271" name="Google Shape;271;p34"/>
          <p:cNvSpPr txBox="1"/>
          <p:nvPr/>
        </p:nvSpPr>
        <p:spPr>
          <a:xfrm>
            <a:off x="275550" y="1293425"/>
            <a:ext cx="765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Alice</a:t>
            </a:r>
            <a:endParaRPr sz="1800"/>
          </a:p>
        </p:txBody>
      </p:sp>
      <p:sp>
        <p:nvSpPr>
          <p:cNvPr id="272" name="Google Shape;272;p34"/>
          <p:cNvSpPr txBox="1"/>
          <p:nvPr/>
        </p:nvSpPr>
        <p:spPr>
          <a:xfrm>
            <a:off x="3510750" y="1293425"/>
            <a:ext cx="18075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t>Insecure Channel</a:t>
            </a:r>
            <a:endParaRPr sz="1800"/>
          </a:p>
        </p:txBody>
      </p:sp>
      <p:sp>
        <p:nvSpPr>
          <p:cNvPr id="273" name="Google Shape;273;p34"/>
          <p:cNvSpPr/>
          <p:nvPr/>
        </p:nvSpPr>
        <p:spPr>
          <a:xfrm>
            <a:off x="399100" y="3745425"/>
            <a:ext cx="1135200" cy="470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1800">
                <a:solidFill>
                  <a:schemeClr val="dk1"/>
                </a:solidFill>
              </a:rPr>
              <a:t>M</a:t>
            </a:r>
            <a:r>
              <a:rPr lang="en" sz="1300">
                <a:solidFill>
                  <a:schemeClr val="dk1"/>
                </a:solidFill>
              </a:rPr>
              <a:t>1</a:t>
            </a:r>
            <a:endParaRPr sz="1800"/>
          </a:p>
        </p:txBody>
      </p:sp>
      <p:sp>
        <p:nvSpPr>
          <p:cNvPr id="274" name="Google Shape;274;p34"/>
          <p:cNvSpPr/>
          <p:nvPr/>
        </p:nvSpPr>
        <p:spPr>
          <a:xfrm>
            <a:off x="2454050" y="2964375"/>
            <a:ext cx="548700" cy="470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sz="1800"/>
              <a:t>K</a:t>
            </a:r>
            <a:endParaRPr i="1" sz="1800"/>
          </a:p>
        </p:txBody>
      </p:sp>
      <p:sp>
        <p:nvSpPr>
          <p:cNvPr id="275" name="Google Shape;275;p34"/>
          <p:cNvSpPr/>
          <p:nvPr/>
        </p:nvSpPr>
        <p:spPr>
          <a:xfrm>
            <a:off x="2160800" y="3745425"/>
            <a:ext cx="1135200" cy="470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OTP Enc</a:t>
            </a:r>
            <a:endParaRPr sz="1800"/>
          </a:p>
        </p:txBody>
      </p:sp>
      <p:cxnSp>
        <p:nvCxnSpPr>
          <p:cNvPr id="276" name="Google Shape;276;p34"/>
          <p:cNvCxnSpPr>
            <a:stCxn id="274" idx="2"/>
            <a:endCxn id="275" idx="0"/>
          </p:cNvCxnSpPr>
          <p:nvPr/>
        </p:nvCxnSpPr>
        <p:spPr>
          <a:xfrm>
            <a:off x="2728400" y="3434475"/>
            <a:ext cx="0" cy="311100"/>
          </a:xfrm>
          <a:prstGeom prst="straightConnector1">
            <a:avLst/>
          </a:prstGeom>
          <a:noFill/>
          <a:ln cap="flat" cmpd="sng" w="9525">
            <a:solidFill>
              <a:schemeClr val="dk2"/>
            </a:solidFill>
            <a:prstDash val="solid"/>
            <a:round/>
            <a:headEnd len="med" w="med" type="none"/>
            <a:tailEnd len="med" w="med" type="triangle"/>
          </a:ln>
        </p:spPr>
      </p:cxnSp>
      <p:cxnSp>
        <p:nvCxnSpPr>
          <p:cNvPr id="277" name="Google Shape;277;p34"/>
          <p:cNvCxnSpPr>
            <a:endCxn id="275" idx="1"/>
          </p:cNvCxnSpPr>
          <p:nvPr/>
        </p:nvCxnSpPr>
        <p:spPr>
          <a:xfrm>
            <a:off x="1534400" y="3980475"/>
            <a:ext cx="626400" cy="0"/>
          </a:xfrm>
          <a:prstGeom prst="straightConnector1">
            <a:avLst/>
          </a:prstGeom>
          <a:noFill/>
          <a:ln cap="flat" cmpd="sng" w="9525">
            <a:solidFill>
              <a:schemeClr val="dk2"/>
            </a:solidFill>
            <a:prstDash val="solid"/>
            <a:round/>
            <a:headEnd len="med" w="med" type="none"/>
            <a:tailEnd len="med" w="med" type="triangle"/>
          </a:ln>
        </p:spPr>
      </p:cxnSp>
      <p:sp>
        <p:nvSpPr>
          <p:cNvPr id="278" name="Google Shape;278;p34"/>
          <p:cNvSpPr/>
          <p:nvPr/>
        </p:nvSpPr>
        <p:spPr>
          <a:xfrm>
            <a:off x="3922500" y="3745425"/>
            <a:ext cx="1135200" cy="470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sz="1800">
                <a:solidFill>
                  <a:schemeClr val="dk1"/>
                </a:solidFill>
              </a:rPr>
              <a:t>K</a:t>
            </a:r>
            <a:r>
              <a:rPr lang="en" sz="1800">
                <a:solidFill>
                  <a:schemeClr val="dk1"/>
                </a:solidFill>
              </a:rPr>
              <a:t> ⊕ </a:t>
            </a:r>
            <a:r>
              <a:rPr i="1" lang="en" sz="1800">
                <a:solidFill>
                  <a:schemeClr val="dk1"/>
                </a:solidFill>
              </a:rPr>
              <a:t>M</a:t>
            </a:r>
            <a:r>
              <a:rPr lang="en" sz="1300">
                <a:solidFill>
                  <a:schemeClr val="dk1"/>
                </a:solidFill>
              </a:rPr>
              <a:t>1</a:t>
            </a:r>
            <a:endParaRPr sz="1800"/>
          </a:p>
        </p:txBody>
      </p:sp>
      <p:cxnSp>
        <p:nvCxnSpPr>
          <p:cNvPr id="279" name="Google Shape;279;p34"/>
          <p:cNvCxnSpPr>
            <a:stCxn id="275" idx="3"/>
            <a:endCxn id="278" idx="1"/>
          </p:cNvCxnSpPr>
          <p:nvPr/>
        </p:nvCxnSpPr>
        <p:spPr>
          <a:xfrm>
            <a:off x="3296000" y="3980475"/>
            <a:ext cx="626400" cy="0"/>
          </a:xfrm>
          <a:prstGeom prst="straightConnector1">
            <a:avLst/>
          </a:prstGeom>
          <a:noFill/>
          <a:ln cap="flat" cmpd="sng" w="9525">
            <a:solidFill>
              <a:schemeClr val="dk2"/>
            </a:solidFill>
            <a:prstDash val="solid"/>
            <a:round/>
            <a:headEnd len="med" w="med" type="none"/>
            <a:tailEnd len="med" w="med" type="triangle"/>
          </a:ln>
        </p:spPr>
      </p:cxnSp>
      <p:sp>
        <p:nvSpPr>
          <p:cNvPr id="280" name="Google Shape;280;p34"/>
          <p:cNvSpPr/>
          <p:nvPr/>
        </p:nvSpPr>
        <p:spPr>
          <a:xfrm>
            <a:off x="5429775" y="2964375"/>
            <a:ext cx="406500" cy="470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solidFill>
                  <a:schemeClr val="dk1"/>
                </a:solidFill>
              </a:rPr>
              <a:t>⊕</a:t>
            </a:r>
            <a:endParaRPr sz="1800"/>
          </a:p>
        </p:txBody>
      </p:sp>
      <p:sp>
        <p:nvSpPr>
          <p:cNvPr id="281" name="Google Shape;281;p34"/>
          <p:cNvSpPr/>
          <p:nvPr/>
        </p:nvSpPr>
        <p:spPr>
          <a:xfrm>
            <a:off x="6204975" y="2754225"/>
            <a:ext cx="2335500" cy="89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800">
                <a:solidFill>
                  <a:schemeClr val="dk1"/>
                </a:solidFill>
              </a:rPr>
              <a:t>(</a:t>
            </a:r>
            <a:r>
              <a:rPr i="1" lang="en" sz="1800">
                <a:solidFill>
                  <a:schemeClr val="dk1"/>
                </a:solidFill>
              </a:rPr>
              <a:t>K</a:t>
            </a:r>
            <a:r>
              <a:rPr lang="en" sz="1800">
                <a:solidFill>
                  <a:schemeClr val="dk1"/>
                </a:solidFill>
              </a:rPr>
              <a:t> ⊕ </a:t>
            </a:r>
            <a:r>
              <a:rPr i="1" lang="en" sz="1800">
                <a:solidFill>
                  <a:schemeClr val="dk1"/>
                </a:solidFill>
              </a:rPr>
              <a:t>M</a:t>
            </a:r>
            <a:r>
              <a:rPr lang="en" sz="1300">
                <a:solidFill>
                  <a:schemeClr val="dk1"/>
                </a:solidFill>
              </a:rPr>
              <a:t>0</a:t>
            </a:r>
            <a:r>
              <a:rPr lang="en" sz="1800">
                <a:solidFill>
                  <a:schemeClr val="dk1"/>
                </a:solidFill>
              </a:rPr>
              <a:t>) ⊕ (</a:t>
            </a:r>
            <a:r>
              <a:rPr i="1" lang="en" sz="1800">
                <a:solidFill>
                  <a:schemeClr val="dk1"/>
                </a:solidFill>
              </a:rPr>
              <a:t>K</a:t>
            </a:r>
            <a:r>
              <a:rPr lang="en" sz="1800">
                <a:solidFill>
                  <a:schemeClr val="dk1"/>
                </a:solidFill>
              </a:rPr>
              <a:t> ⊕ </a:t>
            </a:r>
            <a:r>
              <a:rPr i="1" lang="en" sz="1800">
                <a:solidFill>
                  <a:schemeClr val="dk1"/>
                </a:solidFill>
              </a:rPr>
              <a:t>M</a:t>
            </a:r>
            <a:r>
              <a:rPr lang="en" sz="1300">
                <a:solidFill>
                  <a:schemeClr val="dk1"/>
                </a:solidFill>
              </a:rPr>
              <a:t>1</a:t>
            </a:r>
            <a:r>
              <a:rPr lang="en" sz="1800">
                <a:solidFill>
                  <a:schemeClr val="dk1"/>
                </a:solidFill>
              </a:rPr>
              <a:t>)</a:t>
            </a:r>
            <a:br>
              <a:rPr lang="en" sz="1800">
                <a:solidFill>
                  <a:schemeClr val="dk1"/>
                </a:solidFill>
              </a:rPr>
            </a:br>
            <a:r>
              <a:rPr lang="en" sz="1800">
                <a:solidFill>
                  <a:schemeClr val="dk1"/>
                </a:solidFill>
              </a:rPr>
              <a:t>= </a:t>
            </a:r>
            <a:r>
              <a:rPr i="1" lang="en" sz="1800">
                <a:solidFill>
                  <a:schemeClr val="dk1"/>
                </a:solidFill>
              </a:rPr>
              <a:t>M</a:t>
            </a:r>
            <a:r>
              <a:rPr lang="en" sz="1300">
                <a:solidFill>
                  <a:schemeClr val="dk1"/>
                </a:solidFill>
              </a:rPr>
              <a:t>0</a:t>
            </a:r>
            <a:r>
              <a:rPr lang="en" sz="1800">
                <a:solidFill>
                  <a:schemeClr val="dk1"/>
                </a:solidFill>
              </a:rPr>
              <a:t> ⊕ </a:t>
            </a:r>
            <a:r>
              <a:rPr i="1" lang="en" sz="1800">
                <a:solidFill>
                  <a:schemeClr val="dk1"/>
                </a:solidFill>
              </a:rPr>
              <a:t>M</a:t>
            </a:r>
            <a:r>
              <a:rPr lang="en" sz="1300">
                <a:solidFill>
                  <a:schemeClr val="dk1"/>
                </a:solidFill>
              </a:rPr>
              <a:t>1</a:t>
            </a:r>
            <a:endParaRPr sz="1800">
              <a:solidFill>
                <a:schemeClr val="dk1"/>
              </a:solidFill>
            </a:endParaRPr>
          </a:p>
        </p:txBody>
      </p:sp>
      <p:cxnSp>
        <p:nvCxnSpPr>
          <p:cNvPr id="282" name="Google Shape;282;p34"/>
          <p:cNvCxnSpPr>
            <a:stCxn id="269" idx="3"/>
            <a:endCxn id="280" idx="0"/>
          </p:cNvCxnSpPr>
          <p:nvPr/>
        </p:nvCxnSpPr>
        <p:spPr>
          <a:xfrm>
            <a:off x="5057700" y="2405200"/>
            <a:ext cx="575400" cy="559200"/>
          </a:xfrm>
          <a:prstGeom prst="bentConnector2">
            <a:avLst/>
          </a:prstGeom>
          <a:noFill/>
          <a:ln cap="flat" cmpd="sng" w="9525">
            <a:solidFill>
              <a:schemeClr val="dk2"/>
            </a:solidFill>
            <a:prstDash val="solid"/>
            <a:round/>
            <a:headEnd len="med" w="med" type="none"/>
            <a:tailEnd len="med" w="med" type="triangle"/>
          </a:ln>
        </p:spPr>
      </p:cxnSp>
      <p:cxnSp>
        <p:nvCxnSpPr>
          <p:cNvPr id="283" name="Google Shape;283;p34"/>
          <p:cNvCxnSpPr>
            <a:stCxn id="278" idx="3"/>
            <a:endCxn id="280" idx="2"/>
          </p:cNvCxnSpPr>
          <p:nvPr/>
        </p:nvCxnSpPr>
        <p:spPr>
          <a:xfrm flipH="1" rot="10800000">
            <a:off x="5057700" y="3434475"/>
            <a:ext cx="575400" cy="546000"/>
          </a:xfrm>
          <a:prstGeom prst="bentConnector2">
            <a:avLst/>
          </a:prstGeom>
          <a:noFill/>
          <a:ln cap="flat" cmpd="sng" w="9525">
            <a:solidFill>
              <a:schemeClr val="dk2"/>
            </a:solidFill>
            <a:prstDash val="solid"/>
            <a:round/>
            <a:headEnd len="med" w="med" type="none"/>
            <a:tailEnd len="med" w="med" type="triangle"/>
          </a:ln>
        </p:spPr>
      </p:cxnSp>
      <p:cxnSp>
        <p:nvCxnSpPr>
          <p:cNvPr id="284" name="Google Shape;284;p34"/>
          <p:cNvCxnSpPr>
            <a:stCxn id="280" idx="3"/>
            <a:endCxn id="281" idx="1"/>
          </p:cNvCxnSpPr>
          <p:nvPr/>
        </p:nvCxnSpPr>
        <p:spPr>
          <a:xfrm>
            <a:off x="5836275" y="3199425"/>
            <a:ext cx="368700" cy="0"/>
          </a:xfrm>
          <a:prstGeom prst="straightConnector1">
            <a:avLst/>
          </a:prstGeom>
          <a:noFill/>
          <a:ln cap="flat" cmpd="sng" w="9525">
            <a:solidFill>
              <a:schemeClr val="dk2"/>
            </a:solidFill>
            <a:prstDash val="solid"/>
            <a:round/>
            <a:headEnd len="med" w="med" type="none"/>
            <a:tailEnd len="med" w="med" type="triangle"/>
          </a:ln>
        </p:spPr>
      </p:cxnSp>
      <p:sp>
        <p:nvSpPr>
          <p:cNvPr id="285" name="Google Shape;285;p34"/>
          <p:cNvSpPr txBox="1"/>
          <p:nvPr/>
        </p:nvSpPr>
        <p:spPr>
          <a:xfrm>
            <a:off x="7985600" y="1293425"/>
            <a:ext cx="765300" cy="461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800"/>
              <a:t>Eve</a:t>
            </a:r>
            <a:endParaRPr sz="1800"/>
          </a:p>
        </p:txBody>
      </p:sp>
      <p:sp>
        <p:nvSpPr>
          <p:cNvPr id="286" name="Google Shape;286;p34"/>
          <p:cNvSpPr txBox="1"/>
          <p:nvPr/>
        </p:nvSpPr>
        <p:spPr>
          <a:xfrm>
            <a:off x="275550" y="4539800"/>
            <a:ext cx="5685300" cy="4617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t>If Eve XORs the two ciphertexts, she learns </a:t>
            </a:r>
            <a:r>
              <a:rPr i="1" lang="en" sz="1800">
                <a:solidFill>
                  <a:schemeClr val="dk1"/>
                </a:solidFill>
              </a:rPr>
              <a:t>M</a:t>
            </a:r>
            <a:r>
              <a:rPr lang="en" sz="1300">
                <a:solidFill>
                  <a:schemeClr val="dk1"/>
                </a:solidFill>
              </a:rPr>
              <a:t>0</a:t>
            </a:r>
            <a:r>
              <a:rPr lang="en" sz="1800">
                <a:solidFill>
                  <a:schemeClr val="dk1"/>
                </a:solidFill>
              </a:rPr>
              <a:t> ⊕ </a:t>
            </a:r>
            <a:r>
              <a:rPr i="1" lang="en" sz="1800">
                <a:solidFill>
                  <a:schemeClr val="dk1"/>
                </a:solidFill>
              </a:rPr>
              <a:t>M</a:t>
            </a:r>
            <a:r>
              <a:rPr lang="en" sz="1300">
                <a:solidFill>
                  <a:schemeClr val="dk1"/>
                </a:solidFill>
              </a:rPr>
              <a:t>1</a:t>
            </a:r>
            <a:r>
              <a:rPr lang="en" sz="1800"/>
              <a:t>!</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5"/>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Two-Time Pads?</a:t>
            </a:r>
            <a:endParaRPr/>
          </a:p>
        </p:txBody>
      </p:sp>
      <p:sp>
        <p:nvSpPr>
          <p:cNvPr id="292" name="Google Shape;292;p35"/>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 if we use the same key </a:t>
            </a:r>
            <a:r>
              <a:rPr i="1" lang="en"/>
              <a:t>twice</a:t>
            </a:r>
            <a:r>
              <a:rPr lang="en"/>
              <a:t>?</a:t>
            </a:r>
            <a:endParaRPr/>
          </a:p>
          <a:p>
            <a:pPr indent="-317500" lvl="1" marL="914400" rtl="0" algn="l">
              <a:spcBef>
                <a:spcPts val="0"/>
              </a:spcBef>
              <a:spcAft>
                <a:spcPts val="0"/>
              </a:spcAft>
              <a:buSzPts val="1400"/>
              <a:buChar char="○"/>
            </a:pPr>
            <a:r>
              <a:rPr lang="en"/>
              <a:t>Alice encrypts </a:t>
            </a:r>
            <a:r>
              <a:rPr i="1" lang="en"/>
              <a:t>M</a:t>
            </a:r>
            <a:r>
              <a:rPr i="1" lang="en" sz="900"/>
              <a:t>0</a:t>
            </a:r>
            <a:r>
              <a:rPr lang="en"/>
              <a:t> and </a:t>
            </a:r>
            <a:r>
              <a:rPr i="1" lang="en"/>
              <a:t>M</a:t>
            </a:r>
            <a:r>
              <a:rPr i="1" lang="en" sz="900"/>
              <a:t>1</a:t>
            </a:r>
            <a:r>
              <a:rPr lang="en"/>
              <a:t> with the same key</a:t>
            </a:r>
            <a:endParaRPr/>
          </a:p>
          <a:p>
            <a:pPr indent="-317500" lvl="1" marL="914400" rtl="0" algn="l">
              <a:spcBef>
                <a:spcPts val="0"/>
              </a:spcBef>
              <a:spcAft>
                <a:spcPts val="0"/>
              </a:spcAft>
              <a:buSzPts val="1400"/>
              <a:buChar char="○"/>
            </a:pPr>
            <a:r>
              <a:rPr lang="en"/>
              <a:t>Eve observes </a:t>
            </a:r>
            <a:r>
              <a:rPr i="1" lang="en"/>
              <a:t>K</a:t>
            </a:r>
            <a:r>
              <a:rPr lang="en"/>
              <a:t> ⊕ </a:t>
            </a:r>
            <a:r>
              <a:rPr i="1" lang="en"/>
              <a:t>M</a:t>
            </a:r>
            <a:r>
              <a:rPr i="1" lang="en" sz="900"/>
              <a:t>0</a:t>
            </a:r>
            <a:r>
              <a:rPr i="1" lang="en"/>
              <a:t> </a:t>
            </a:r>
            <a:r>
              <a:rPr lang="en"/>
              <a:t>and </a:t>
            </a:r>
            <a:r>
              <a:rPr i="1" lang="en"/>
              <a:t>K</a:t>
            </a:r>
            <a:r>
              <a:rPr lang="en"/>
              <a:t> ⊕ </a:t>
            </a:r>
            <a:r>
              <a:rPr i="1" lang="en"/>
              <a:t>M</a:t>
            </a:r>
            <a:r>
              <a:rPr i="1" lang="en" sz="900"/>
              <a:t>1</a:t>
            </a:r>
            <a:r>
              <a:rPr i="1" lang="en"/>
              <a:t> </a:t>
            </a:r>
            <a:endParaRPr/>
          </a:p>
          <a:p>
            <a:pPr indent="-317500" lvl="1" marL="914400" rtl="0" algn="l">
              <a:spcBef>
                <a:spcPts val="0"/>
              </a:spcBef>
              <a:spcAft>
                <a:spcPts val="0"/>
              </a:spcAft>
              <a:buSzPts val="1400"/>
              <a:buChar char="○"/>
            </a:pPr>
            <a:r>
              <a:rPr lang="en"/>
              <a:t>Eve computes (</a:t>
            </a:r>
            <a:r>
              <a:rPr i="1" lang="en"/>
              <a:t>K</a:t>
            </a:r>
            <a:r>
              <a:rPr lang="en"/>
              <a:t> ⊕ </a:t>
            </a:r>
            <a:r>
              <a:rPr i="1" lang="en"/>
              <a:t>M</a:t>
            </a:r>
            <a:r>
              <a:rPr i="1" lang="en" sz="900"/>
              <a:t>0</a:t>
            </a:r>
            <a:r>
              <a:rPr lang="en"/>
              <a:t>) ⊕ (</a:t>
            </a:r>
            <a:r>
              <a:rPr i="1" lang="en"/>
              <a:t>K</a:t>
            </a:r>
            <a:r>
              <a:rPr lang="en"/>
              <a:t> ⊕ </a:t>
            </a:r>
            <a:r>
              <a:rPr i="1" lang="en"/>
              <a:t>M</a:t>
            </a:r>
            <a:r>
              <a:rPr i="1" lang="en" sz="900"/>
              <a:t>1</a:t>
            </a:r>
            <a:r>
              <a:rPr lang="en"/>
              <a:t>) = </a:t>
            </a:r>
            <a:r>
              <a:rPr i="1" lang="en"/>
              <a:t>M</a:t>
            </a:r>
            <a:r>
              <a:rPr i="1" lang="en" sz="900"/>
              <a:t>0</a:t>
            </a:r>
            <a:r>
              <a:rPr i="1" lang="en"/>
              <a:t> </a:t>
            </a:r>
            <a:r>
              <a:rPr lang="en"/>
              <a:t>⊕ </a:t>
            </a:r>
            <a:r>
              <a:rPr i="1" lang="en"/>
              <a:t>M</a:t>
            </a:r>
            <a:r>
              <a:rPr i="1" lang="en" sz="900"/>
              <a:t>1</a:t>
            </a:r>
            <a:endParaRPr/>
          </a:p>
          <a:p>
            <a:pPr indent="-317500" lvl="2" marL="1371600" rtl="0" algn="l">
              <a:spcBef>
                <a:spcPts val="0"/>
              </a:spcBef>
              <a:spcAft>
                <a:spcPts val="0"/>
              </a:spcAft>
              <a:buSzPts val="1400"/>
              <a:buChar char="■"/>
            </a:pPr>
            <a:r>
              <a:rPr lang="en"/>
              <a:t>Recall the XOR property: the </a:t>
            </a:r>
            <a:r>
              <a:rPr i="1" lang="en"/>
              <a:t>K</a:t>
            </a:r>
            <a:r>
              <a:rPr lang="en"/>
              <a:t>'s cancel out</a:t>
            </a:r>
            <a:endParaRPr/>
          </a:p>
          <a:p>
            <a:pPr indent="-342900" lvl="0" marL="457200" rtl="0" algn="l">
              <a:spcBef>
                <a:spcPts val="0"/>
              </a:spcBef>
              <a:spcAft>
                <a:spcPts val="0"/>
              </a:spcAft>
              <a:buSzPts val="1800"/>
              <a:buChar char="●"/>
            </a:pPr>
            <a:r>
              <a:rPr lang="en"/>
              <a:t>Eve has learned </a:t>
            </a:r>
            <a:r>
              <a:rPr i="1" lang="en"/>
              <a:t>M</a:t>
            </a:r>
            <a:r>
              <a:rPr i="1" lang="en" sz="1300"/>
              <a:t>0</a:t>
            </a:r>
            <a:r>
              <a:rPr i="1" lang="en"/>
              <a:t> </a:t>
            </a:r>
            <a:r>
              <a:rPr lang="en"/>
              <a:t>⊕ </a:t>
            </a:r>
            <a:r>
              <a:rPr i="1" lang="en"/>
              <a:t>M</a:t>
            </a:r>
            <a:r>
              <a:rPr i="1" lang="en" sz="1300"/>
              <a:t>1</a:t>
            </a:r>
            <a:r>
              <a:rPr lang="en"/>
              <a:t>. This is partial information about the messages!</a:t>
            </a:r>
            <a:endParaRPr/>
          </a:p>
          <a:p>
            <a:pPr indent="-317500" lvl="1" marL="914400" rtl="0" algn="l">
              <a:spcBef>
                <a:spcPts val="0"/>
              </a:spcBef>
              <a:spcAft>
                <a:spcPts val="0"/>
              </a:spcAft>
              <a:buSzPts val="1400"/>
              <a:buChar char="○"/>
            </a:pPr>
            <a:r>
              <a:rPr lang="en"/>
              <a:t>In words, Eve knows which bits in </a:t>
            </a:r>
            <a:r>
              <a:rPr i="1" lang="en"/>
              <a:t>M</a:t>
            </a:r>
            <a:r>
              <a:rPr i="1" lang="en" sz="900"/>
              <a:t>0</a:t>
            </a:r>
            <a:r>
              <a:rPr lang="en"/>
              <a:t> match bits in </a:t>
            </a:r>
            <a:r>
              <a:rPr i="1" lang="en"/>
              <a:t>M</a:t>
            </a:r>
            <a:r>
              <a:rPr i="1" lang="en" sz="900"/>
              <a:t>1</a:t>
            </a:r>
            <a:endParaRPr/>
          </a:p>
          <a:p>
            <a:pPr indent="-317500" lvl="1" marL="914400" rtl="0" algn="l">
              <a:spcBef>
                <a:spcPts val="0"/>
              </a:spcBef>
              <a:spcAft>
                <a:spcPts val="0"/>
              </a:spcAft>
              <a:buSzPts val="1400"/>
              <a:buChar char="○"/>
            </a:pPr>
            <a:r>
              <a:rPr lang="en"/>
              <a:t>If Eve knows </a:t>
            </a:r>
            <a:r>
              <a:rPr i="1" lang="en"/>
              <a:t>M</a:t>
            </a:r>
            <a:r>
              <a:rPr i="1" lang="en" sz="900"/>
              <a:t>0</a:t>
            </a:r>
            <a:r>
              <a:rPr lang="en"/>
              <a:t>, she can deduce </a:t>
            </a:r>
            <a:r>
              <a:rPr i="1" lang="en"/>
              <a:t>M</a:t>
            </a:r>
            <a:r>
              <a:rPr i="1" lang="en" sz="900"/>
              <a:t>1</a:t>
            </a:r>
            <a:r>
              <a:rPr lang="en"/>
              <a:t> (and vice-versa)</a:t>
            </a:r>
            <a:endParaRPr/>
          </a:p>
          <a:p>
            <a:pPr indent="-317500" lvl="1" marL="914400" rtl="0" algn="l">
              <a:spcBef>
                <a:spcPts val="0"/>
              </a:spcBef>
              <a:spcAft>
                <a:spcPts val="0"/>
              </a:spcAft>
              <a:buSzPts val="1400"/>
              <a:buChar char="○"/>
            </a:pPr>
            <a:r>
              <a:rPr lang="en"/>
              <a:t>Eve can also guess </a:t>
            </a:r>
            <a:r>
              <a:rPr i="1" lang="en"/>
              <a:t>M</a:t>
            </a:r>
            <a:r>
              <a:rPr i="1" lang="en" sz="900"/>
              <a:t>0</a:t>
            </a:r>
            <a:r>
              <a:rPr lang="en"/>
              <a:t> and check that </a:t>
            </a:r>
            <a:r>
              <a:rPr i="1" lang="en"/>
              <a:t>M</a:t>
            </a:r>
            <a:r>
              <a:rPr i="1" lang="en" sz="900"/>
              <a:t>1</a:t>
            </a:r>
            <a:r>
              <a:rPr lang="en"/>
              <a:t> matches her guess for </a:t>
            </a:r>
            <a:r>
              <a:rPr i="1" lang="en"/>
              <a:t>M</a:t>
            </a:r>
            <a:r>
              <a:rPr i="1" lang="en" sz="900"/>
              <a:t>0</a:t>
            </a:r>
            <a:endParaRPr/>
          </a:p>
          <a:p>
            <a:pPr indent="-342900" lvl="0" marL="457200" rtl="0" algn="l">
              <a:spcBef>
                <a:spcPts val="0"/>
              </a:spcBef>
              <a:spcAft>
                <a:spcPts val="0"/>
              </a:spcAft>
              <a:buSzPts val="1800"/>
              <a:buChar char="●"/>
            </a:pPr>
            <a:r>
              <a:rPr lang="en"/>
              <a:t>Result: One-time pads are not secure if the key is reused</a:t>
            </a:r>
            <a:endParaRPr/>
          </a:p>
          <a:p>
            <a:pPr indent="-317500" lvl="1" marL="914400" rtl="0" algn="l">
              <a:spcBef>
                <a:spcPts val="0"/>
              </a:spcBef>
              <a:spcAft>
                <a:spcPts val="0"/>
              </a:spcAft>
              <a:buSzPts val="1400"/>
              <a:buChar char="○"/>
            </a:pPr>
            <a:r>
              <a:rPr lang="en"/>
              <a:t>Alice and Bob must use a different key for every message!</a:t>
            </a:r>
            <a:endParaRPr/>
          </a:p>
        </p:txBody>
      </p:sp>
      <p:sp>
        <p:nvSpPr>
          <p:cNvPr id="293" name="Google Shape;293;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8"/>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79" name="Google Shape;79;p18"/>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What’s cryptography?</a:t>
            </a:r>
            <a:endParaRPr/>
          </a:p>
          <a:p>
            <a:pPr indent="-317500" lvl="1" marL="914400" rtl="0" algn="l">
              <a:spcBef>
                <a:spcPts val="0"/>
              </a:spcBef>
              <a:spcAft>
                <a:spcPts val="0"/>
              </a:spcAft>
              <a:buSzPts val="1400"/>
              <a:buChar char="○"/>
            </a:pPr>
            <a:r>
              <a:rPr lang="en"/>
              <a:t>Communicating securely over insecure channels</a:t>
            </a:r>
            <a:endParaRPr/>
          </a:p>
          <a:p>
            <a:pPr indent="-317500" lvl="1" marL="914400" rtl="0" algn="l">
              <a:spcBef>
                <a:spcPts val="0"/>
              </a:spcBef>
              <a:spcAft>
                <a:spcPts val="0"/>
              </a:spcAft>
              <a:buSzPts val="1400"/>
              <a:buChar char="○"/>
            </a:pPr>
            <a:r>
              <a:rPr lang="en"/>
              <a:t>You should never write your own crypto! Use existing libraries instead.</a:t>
            </a:r>
            <a:endParaRPr/>
          </a:p>
          <a:p>
            <a:pPr indent="-342900" lvl="0" marL="457200" rtl="0" algn="l">
              <a:spcBef>
                <a:spcPts val="0"/>
              </a:spcBef>
              <a:spcAft>
                <a:spcPts val="0"/>
              </a:spcAft>
              <a:buSzPts val="1800"/>
              <a:buChar char="●"/>
            </a:pPr>
            <a:r>
              <a:rPr lang="en"/>
              <a:t>Definitions</a:t>
            </a:r>
            <a:endParaRPr/>
          </a:p>
          <a:p>
            <a:pPr indent="-317500" lvl="1" marL="914400" rtl="0" algn="l">
              <a:spcBef>
                <a:spcPts val="0"/>
              </a:spcBef>
              <a:spcAft>
                <a:spcPts val="0"/>
              </a:spcAft>
              <a:buSzPts val="1400"/>
              <a:buChar char="○"/>
            </a:pPr>
            <a:r>
              <a:rPr lang="en"/>
              <a:t>Alice and Bob want to send messages over an insecure channel. Eve can read anything sent over the insecure channel. Mallory can read or modify anything sent over the insecure channel.</a:t>
            </a:r>
            <a:endParaRPr/>
          </a:p>
          <a:p>
            <a:pPr indent="-317500" lvl="1" marL="914400" rtl="0" algn="l">
              <a:spcBef>
                <a:spcPts val="0"/>
              </a:spcBef>
              <a:spcAft>
                <a:spcPts val="0"/>
              </a:spcAft>
              <a:buSzPts val="1400"/>
              <a:buChar char="○"/>
            </a:pPr>
            <a:r>
              <a:rPr lang="en"/>
              <a:t>We want to ensure confidentiality (adversary can’t read message), integrity (adversary can’t modify message), and authenticity (prove message came from sender)</a:t>
            </a:r>
            <a:endParaRPr/>
          </a:p>
          <a:p>
            <a:pPr indent="-317500" lvl="1" marL="914400" rtl="0" algn="l">
              <a:spcBef>
                <a:spcPts val="0"/>
              </a:spcBef>
              <a:spcAft>
                <a:spcPts val="0"/>
              </a:spcAft>
              <a:buSzPts val="1400"/>
              <a:buChar char="○"/>
            </a:pPr>
            <a:r>
              <a:rPr lang="en"/>
              <a:t>Crypto uses secret keys. Kerckhoff’s principle says to assume the attacker knows the entire system, except the secret keys.</a:t>
            </a:r>
            <a:endParaRPr/>
          </a:p>
          <a:p>
            <a:pPr indent="-317500" lvl="1" marL="914400" rtl="0" algn="l">
              <a:spcBef>
                <a:spcPts val="0"/>
              </a:spcBef>
              <a:spcAft>
                <a:spcPts val="0"/>
              </a:spcAft>
              <a:buSzPts val="1400"/>
              <a:buChar char="○"/>
            </a:pPr>
            <a:r>
              <a:rPr lang="en"/>
              <a:t>There are several different threat models. We’ll focus on the chosen plaintext attack, where Eve tricks Alice into encrypting some messages.</a:t>
            </a:r>
            <a:endParaRPr/>
          </a:p>
        </p:txBody>
      </p:sp>
      <p:sp>
        <p:nvSpPr>
          <p:cNvPr id="80" name="Google Shape;80;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6"/>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Impracticality of One-Time Pads</a:t>
            </a:r>
            <a:endParaRPr/>
          </a:p>
        </p:txBody>
      </p:sp>
      <p:sp>
        <p:nvSpPr>
          <p:cNvPr id="299" name="Google Shape;299;p36"/>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Problem #1: Key generation</a:t>
            </a:r>
            <a:endParaRPr/>
          </a:p>
          <a:p>
            <a:pPr indent="-317500" lvl="1" marL="914400" rtl="0" algn="l">
              <a:spcBef>
                <a:spcPts val="0"/>
              </a:spcBef>
              <a:spcAft>
                <a:spcPts val="0"/>
              </a:spcAft>
              <a:buSzPts val="1400"/>
              <a:buChar char="○"/>
            </a:pPr>
            <a:r>
              <a:rPr lang="en"/>
              <a:t>For security to hold, keys must be randomly generated for every message, and never reused</a:t>
            </a:r>
            <a:endParaRPr/>
          </a:p>
          <a:p>
            <a:pPr indent="-317500" lvl="1" marL="914400" rtl="0" algn="l">
              <a:spcBef>
                <a:spcPts val="0"/>
              </a:spcBef>
              <a:spcAft>
                <a:spcPts val="0"/>
              </a:spcAft>
              <a:buSzPts val="1400"/>
              <a:buChar char="○"/>
            </a:pPr>
            <a:r>
              <a:rPr lang="en"/>
              <a:t>Randomness is expensive, as we’ll see later</a:t>
            </a:r>
            <a:endParaRPr/>
          </a:p>
          <a:p>
            <a:pPr indent="-342900" lvl="0" marL="457200" rtl="0" algn="l">
              <a:spcBef>
                <a:spcPts val="0"/>
              </a:spcBef>
              <a:spcAft>
                <a:spcPts val="0"/>
              </a:spcAft>
              <a:buSzPts val="1800"/>
              <a:buChar char="●"/>
            </a:pPr>
            <a:r>
              <a:rPr lang="en"/>
              <a:t>Problem #2: Key distribution</a:t>
            </a:r>
            <a:endParaRPr/>
          </a:p>
          <a:p>
            <a:pPr indent="-317500" lvl="1" marL="914400" rtl="0" algn="l">
              <a:spcBef>
                <a:spcPts val="0"/>
              </a:spcBef>
              <a:spcAft>
                <a:spcPts val="0"/>
              </a:spcAft>
              <a:buSzPts val="1400"/>
              <a:buChar char="○"/>
            </a:pPr>
            <a:r>
              <a:rPr lang="en"/>
              <a:t>To communicate an </a:t>
            </a:r>
            <a:r>
              <a:rPr i="1" lang="en"/>
              <a:t>n</a:t>
            </a:r>
            <a:r>
              <a:rPr lang="en"/>
              <a:t>-bit message, we need to securely communicate an </a:t>
            </a:r>
            <a:r>
              <a:rPr i="1" lang="en"/>
              <a:t>n</a:t>
            </a:r>
            <a:r>
              <a:rPr lang="en"/>
              <a:t>-bit key first</a:t>
            </a:r>
            <a:endParaRPr/>
          </a:p>
          <a:p>
            <a:pPr indent="-317500" lvl="1" marL="914400" rtl="0" algn="l">
              <a:spcBef>
                <a:spcPts val="0"/>
              </a:spcBef>
              <a:spcAft>
                <a:spcPts val="0"/>
              </a:spcAft>
              <a:buSzPts val="1400"/>
              <a:buChar char="○"/>
            </a:pPr>
            <a:r>
              <a:rPr lang="en"/>
              <a:t>But if we have a way to securely communicate an </a:t>
            </a:r>
            <a:r>
              <a:rPr i="1" lang="en"/>
              <a:t>n</a:t>
            </a:r>
            <a:r>
              <a:rPr lang="en"/>
              <a:t>-bit key, we could have communicated the message directly!</a:t>
            </a:r>
            <a:endParaRPr/>
          </a:p>
          <a:p>
            <a:pPr indent="-342900" lvl="0" marL="457200" rtl="0" algn="l">
              <a:spcBef>
                <a:spcPts val="0"/>
              </a:spcBef>
              <a:spcAft>
                <a:spcPts val="0"/>
              </a:spcAft>
              <a:buSzPts val="1800"/>
              <a:buChar char="●"/>
            </a:pPr>
            <a:r>
              <a:rPr lang="en"/>
              <a:t>Only practical application: Communicate keys in advance</a:t>
            </a:r>
            <a:endParaRPr/>
          </a:p>
          <a:p>
            <a:pPr indent="-317500" lvl="1" marL="914400" rtl="0" algn="l">
              <a:spcBef>
                <a:spcPts val="0"/>
              </a:spcBef>
              <a:spcAft>
                <a:spcPts val="0"/>
              </a:spcAft>
              <a:buSzPts val="1400"/>
              <a:buChar char="○"/>
            </a:pPr>
            <a:r>
              <a:rPr lang="en"/>
              <a:t>You have a secure channel now, but you won’t have it later</a:t>
            </a:r>
            <a:endParaRPr/>
          </a:p>
          <a:p>
            <a:pPr indent="-317500" lvl="1" marL="914400" rtl="0" algn="l">
              <a:spcBef>
                <a:spcPts val="0"/>
              </a:spcBef>
              <a:spcAft>
                <a:spcPts val="0"/>
              </a:spcAft>
              <a:buSzPts val="1400"/>
              <a:buChar char="○"/>
            </a:pPr>
            <a:r>
              <a:rPr lang="en"/>
              <a:t>Use the secure channel now to communicate keys in advance</a:t>
            </a:r>
            <a:endParaRPr/>
          </a:p>
          <a:p>
            <a:pPr indent="-317500" lvl="1" marL="914400" rtl="0" algn="l">
              <a:spcBef>
                <a:spcPts val="0"/>
              </a:spcBef>
              <a:spcAft>
                <a:spcPts val="0"/>
              </a:spcAft>
              <a:buSzPts val="1400"/>
              <a:buChar char="○"/>
            </a:pPr>
            <a:r>
              <a:rPr lang="en"/>
              <a:t>Use one-time pad later to communicate over the insecure channel</a:t>
            </a:r>
            <a:endParaRPr/>
          </a:p>
          <a:p>
            <a:pPr indent="-317500" lvl="1" marL="914400" rtl="0" algn="l">
              <a:spcBef>
                <a:spcPts val="0"/>
              </a:spcBef>
              <a:spcAft>
                <a:spcPts val="0"/>
              </a:spcAft>
              <a:buSzPts val="1400"/>
              <a:buChar char="○"/>
            </a:pPr>
            <a:r>
              <a:rPr lang="en"/>
              <a:t>And people can compute this by hand without computers!</a:t>
            </a:r>
            <a:endParaRPr/>
          </a:p>
        </p:txBody>
      </p:sp>
      <p:sp>
        <p:nvSpPr>
          <p:cNvPr id="300" name="Google Shape;300;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9">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9">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9">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304" name="Shape 304"/>
        <p:cNvGrpSpPr/>
        <p:nvPr/>
      </p:nvGrpSpPr>
      <p:grpSpPr>
        <a:xfrm>
          <a:off x="0" y="0"/>
          <a:ext cx="0" cy="0"/>
          <a:chOff x="0" y="0"/>
          <a:chExt cx="0" cy="0"/>
        </a:xfrm>
      </p:grpSpPr>
      <p:sp>
        <p:nvSpPr>
          <p:cNvPr id="305" name="Google Shape;305;p37"/>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One-Time Pads in Practice: Spies</a:t>
            </a:r>
            <a:endParaRPr/>
          </a:p>
        </p:txBody>
      </p:sp>
      <p:sp>
        <p:nvSpPr>
          <p:cNvPr id="306" name="Google Shape;306;p37"/>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At home base, the spy obtains a large amount of key material (e.g. a book of random bits)</a:t>
            </a:r>
            <a:endParaRPr/>
          </a:p>
          <a:p>
            <a:pPr indent="-342900" lvl="0" marL="457200" rtl="0" algn="l">
              <a:spcBef>
                <a:spcPts val="0"/>
              </a:spcBef>
              <a:spcAft>
                <a:spcPts val="0"/>
              </a:spcAft>
              <a:buSzPts val="1800"/>
              <a:buChar char="●"/>
            </a:pPr>
            <a:r>
              <a:rPr lang="en"/>
              <a:t>In the field, the spy listens for secret messages from their home country</a:t>
            </a:r>
            <a:endParaRPr/>
          </a:p>
          <a:p>
            <a:pPr indent="-317500" lvl="1" marL="914400" rtl="0" algn="l">
              <a:spcBef>
                <a:spcPts val="0"/>
              </a:spcBef>
              <a:spcAft>
                <a:spcPts val="0"/>
              </a:spcAft>
              <a:buSzPts val="1400"/>
              <a:buChar char="○"/>
            </a:pPr>
            <a:r>
              <a:rPr lang="en"/>
              <a:t>There are shortwave and terrestrial radio “number stations”</a:t>
            </a:r>
            <a:endParaRPr/>
          </a:p>
          <a:p>
            <a:pPr indent="-317500" lvl="1" marL="914400" rtl="0" algn="l">
              <a:spcBef>
                <a:spcPts val="0"/>
              </a:spcBef>
              <a:spcAft>
                <a:spcPts val="0"/>
              </a:spcAft>
              <a:buSzPts val="1400"/>
              <a:buChar char="○"/>
            </a:pPr>
            <a:r>
              <a:rPr lang="en"/>
              <a:t>At a regular time, a voice gets on the air and reads a series of numbers</a:t>
            </a:r>
            <a:endParaRPr/>
          </a:p>
          <a:p>
            <a:pPr indent="-317500" lvl="1" marL="914400" rtl="0" algn="l">
              <a:spcBef>
                <a:spcPts val="0"/>
              </a:spcBef>
              <a:spcAft>
                <a:spcPts val="0"/>
              </a:spcAft>
              <a:buSzPts val="1400"/>
              <a:buChar char="○"/>
            </a:pPr>
            <a:r>
              <a:rPr lang="en"/>
              <a:t>If you don’t know the key, this looks like a meaningless sequence of random numbers</a:t>
            </a:r>
            <a:endParaRPr/>
          </a:p>
          <a:p>
            <a:pPr indent="-317500" lvl="1" marL="914400" rtl="0" algn="l">
              <a:spcBef>
                <a:spcPts val="0"/>
              </a:spcBef>
              <a:spcAft>
                <a:spcPts val="0"/>
              </a:spcAft>
              <a:buSzPts val="1400"/>
              <a:buChar char="○"/>
            </a:pPr>
            <a:r>
              <a:rPr lang="en"/>
              <a:t>If you know the key, you can decrypt the spy message!</a:t>
            </a:r>
            <a:endParaRPr/>
          </a:p>
          <a:p>
            <a:pPr indent="-342900" lvl="0" marL="457200" rtl="0" algn="l">
              <a:spcBef>
                <a:spcPts val="0"/>
              </a:spcBef>
              <a:spcAft>
                <a:spcPts val="0"/>
              </a:spcAft>
              <a:buSzPts val="1800"/>
              <a:buChar char="●"/>
            </a:pPr>
            <a:r>
              <a:rPr lang="en"/>
              <a:t>What if you don’t want to send anything to any spies?</a:t>
            </a:r>
            <a:endParaRPr/>
          </a:p>
          <a:p>
            <a:pPr indent="-317500" lvl="1" marL="914400" rtl="0" algn="l">
              <a:spcBef>
                <a:spcPts val="0"/>
              </a:spcBef>
              <a:spcAft>
                <a:spcPts val="0"/>
              </a:spcAft>
              <a:buSzPts val="1400"/>
              <a:buChar char="○"/>
            </a:pPr>
            <a:r>
              <a:rPr lang="en"/>
              <a:t>Read out a list of random numbers anyway</a:t>
            </a:r>
            <a:endParaRPr/>
          </a:p>
          <a:p>
            <a:pPr indent="-317500" lvl="1" marL="914400" rtl="0" algn="l">
              <a:spcBef>
                <a:spcPts val="0"/>
              </a:spcBef>
              <a:spcAft>
                <a:spcPts val="0"/>
              </a:spcAft>
              <a:buSzPts val="1400"/>
              <a:buChar char="○"/>
            </a:pPr>
            <a:r>
              <a:rPr lang="en"/>
              <a:t>Because one-time pad leaks no information, an eavesdropper can’t distinguish between an encrypted message and random numbers!</a:t>
            </a:r>
            <a:endParaRPr/>
          </a:p>
        </p:txBody>
      </p:sp>
      <p:sp>
        <p:nvSpPr>
          <p:cNvPr id="307" name="Google Shape;307;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6">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311" name="Shape 311"/>
        <p:cNvGrpSpPr/>
        <p:nvPr/>
      </p:nvGrpSpPr>
      <p:grpSpPr>
        <a:xfrm>
          <a:off x="0" y="0"/>
          <a:ext cx="0" cy="0"/>
          <a:chOff x="0" y="0"/>
          <a:chExt cx="0" cy="0"/>
        </a:xfrm>
      </p:grpSpPr>
      <p:sp>
        <p:nvSpPr>
          <p:cNvPr id="312" name="Google Shape;312;p38"/>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Two-Time Pads in Practice: VENONA</a:t>
            </a:r>
            <a:endParaRPr/>
          </a:p>
        </p:txBody>
      </p:sp>
      <p:sp>
        <p:nvSpPr>
          <p:cNvPr id="313" name="Google Shape;313;p38"/>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Soviet spies used one-time pads for communication from their spies in the US</a:t>
            </a:r>
            <a:endParaRPr/>
          </a:p>
          <a:p>
            <a:pPr indent="-342900" lvl="0" marL="457200" rtl="0" algn="l">
              <a:spcBef>
                <a:spcPts val="0"/>
              </a:spcBef>
              <a:spcAft>
                <a:spcPts val="0"/>
              </a:spcAft>
              <a:buSzPts val="1800"/>
              <a:buChar char="●"/>
            </a:pPr>
            <a:r>
              <a:rPr lang="en"/>
              <a:t>During WWII, the Soviets started reusing key material</a:t>
            </a:r>
            <a:endParaRPr/>
          </a:p>
          <a:p>
            <a:pPr indent="-317500" lvl="1" marL="914400" rtl="0" algn="l">
              <a:spcBef>
                <a:spcPts val="0"/>
              </a:spcBef>
              <a:spcAft>
                <a:spcPts val="0"/>
              </a:spcAft>
              <a:buSzPts val="1400"/>
              <a:buChar char="○"/>
            </a:pPr>
            <a:r>
              <a:rPr lang="en"/>
              <a:t>Uncertain whether it was just the cost of generating pads or what…</a:t>
            </a:r>
            <a:endParaRPr/>
          </a:p>
          <a:p>
            <a:pPr indent="-342900" lvl="0" marL="457200" rtl="0" algn="l">
              <a:spcBef>
                <a:spcPts val="0"/>
              </a:spcBef>
              <a:spcAft>
                <a:spcPts val="0"/>
              </a:spcAft>
              <a:buSzPts val="1800"/>
              <a:buChar char="●"/>
            </a:pPr>
            <a:r>
              <a:rPr lang="en"/>
              <a:t>VENONA was a US cryptanalysis project designed to break these messages</a:t>
            </a:r>
            <a:endParaRPr/>
          </a:p>
          <a:p>
            <a:pPr indent="-317500" lvl="1" marL="914400" rtl="0" algn="l">
              <a:spcBef>
                <a:spcPts val="0"/>
              </a:spcBef>
              <a:spcAft>
                <a:spcPts val="0"/>
              </a:spcAft>
              <a:buSzPts val="1400"/>
              <a:buChar char="○"/>
            </a:pPr>
            <a:r>
              <a:rPr lang="en"/>
              <a:t>Included confirming/identifying the spies targeting the US Manhattan project</a:t>
            </a:r>
            <a:endParaRPr/>
          </a:p>
          <a:p>
            <a:pPr indent="-317500" lvl="1" marL="914400" rtl="0" algn="l">
              <a:spcBef>
                <a:spcPts val="0"/>
              </a:spcBef>
              <a:spcAft>
                <a:spcPts val="0"/>
              </a:spcAft>
              <a:buSzPts val="1400"/>
              <a:buChar char="○"/>
            </a:pPr>
            <a:r>
              <a:rPr lang="en"/>
              <a:t>Project continued until 1980!</a:t>
            </a:r>
            <a:endParaRPr/>
          </a:p>
          <a:p>
            <a:pPr indent="-342900" lvl="0" marL="457200" rtl="0" algn="l">
              <a:spcBef>
                <a:spcPts val="0"/>
              </a:spcBef>
              <a:spcAft>
                <a:spcPts val="0"/>
              </a:spcAft>
              <a:buSzPts val="1800"/>
              <a:buChar char="●"/>
            </a:pPr>
            <a:r>
              <a:rPr lang="en"/>
              <a:t>Not declassified until 1995!</a:t>
            </a:r>
            <a:endParaRPr/>
          </a:p>
          <a:p>
            <a:pPr indent="-317500" lvl="1" marL="914400" rtl="0" algn="l">
              <a:spcBef>
                <a:spcPts val="0"/>
              </a:spcBef>
              <a:spcAft>
                <a:spcPts val="0"/>
              </a:spcAft>
              <a:buSzPts val="1400"/>
              <a:buChar char="○"/>
            </a:pPr>
            <a:r>
              <a:rPr lang="en"/>
              <a:t>So secret even President Truman wasn’t informed about it</a:t>
            </a:r>
            <a:endParaRPr/>
          </a:p>
          <a:p>
            <a:pPr indent="-317500" lvl="1" marL="914400" rtl="0" algn="l">
              <a:spcBef>
                <a:spcPts val="0"/>
              </a:spcBef>
              <a:spcAft>
                <a:spcPts val="0"/>
              </a:spcAft>
              <a:buSzPts val="1400"/>
              <a:buChar char="○"/>
            </a:pPr>
            <a:r>
              <a:rPr lang="en"/>
              <a:t>The Soviets found out about it in 1949 through their spy Ken Philby, but their one-time pad reuse was fixed after 1948 anyway</a:t>
            </a:r>
            <a:endParaRPr/>
          </a:p>
          <a:p>
            <a:pPr indent="-342900" lvl="0" marL="457200" rtl="0" algn="l">
              <a:spcBef>
                <a:spcPts val="0"/>
              </a:spcBef>
              <a:spcAft>
                <a:spcPts val="0"/>
              </a:spcAft>
              <a:buSzPts val="1800"/>
              <a:buChar char="●"/>
            </a:pPr>
            <a:r>
              <a:rPr b="1" lang="en"/>
              <a:t>Takeaway</a:t>
            </a:r>
            <a:r>
              <a:rPr lang="en"/>
              <a:t>: Otherwise-secure cryptographic systems can fail very badly if used improperly!</a:t>
            </a:r>
            <a:endParaRPr/>
          </a:p>
        </p:txBody>
      </p:sp>
      <p:sp>
        <p:nvSpPr>
          <p:cNvPr id="314" name="Google Shape;314;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3">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9"/>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Block Ciphers</a:t>
            </a:r>
            <a:endParaRPr/>
          </a:p>
        </p:txBody>
      </p:sp>
      <p:sp>
        <p:nvSpPr>
          <p:cNvPr id="320" name="Google Shape;320;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21" name="Google Shape;321;p39"/>
          <p:cNvPicPr preferRelativeResize="0"/>
          <p:nvPr/>
        </p:nvPicPr>
        <p:blipFill>
          <a:blip r:embed="rId3">
            <a:alphaModFix/>
          </a:blip>
          <a:stretch>
            <a:fillRect/>
          </a:stretch>
        </p:blipFill>
        <p:spPr>
          <a:xfrm>
            <a:off x="6469525" y="2790100"/>
            <a:ext cx="2304501" cy="2353401"/>
          </a:xfrm>
          <a:prstGeom prst="rect">
            <a:avLst/>
          </a:prstGeom>
          <a:noFill/>
          <a:ln>
            <a:noFill/>
          </a:ln>
        </p:spPr>
      </p:pic>
      <p:sp>
        <p:nvSpPr>
          <p:cNvPr id="322" name="Google Shape;322;p39"/>
          <p:cNvSpPr txBox="1"/>
          <p:nvPr/>
        </p:nvSpPr>
        <p:spPr>
          <a:xfrm>
            <a:off x="512100" y="4520775"/>
            <a:ext cx="8119800" cy="5727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1200"/>
              </a:spcAft>
              <a:buNone/>
            </a:pPr>
            <a:r>
              <a:rPr lang="en">
                <a:solidFill>
                  <a:srgbClr val="000000"/>
                </a:solidFill>
              </a:rPr>
              <a:t>Textbook Chapter 6</a:t>
            </a:r>
            <a:r>
              <a:rPr lang="en"/>
              <a:t>.4</a:t>
            </a:r>
            <a:r>
              <a:rPr lang="en">
                <a:solidFill>
                  <a:srgbClr val="000000"/>
                </a:solidFill>
              </a:rPr>
              <a:t> &amp; </a:t>
            </a:r>
            <a:r>
              <a:rPr lang="en"/>
              <a:t>6.5</a:t>
            </a:r>
            <a:endParaRPr>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0"/>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Cryptography Roadmap</a:t>
            </a:r>
            <a:endParaRPr/>
          </a:p>
        </p:txBody>
      </p:sp>
      <p:graphicFrame>
        <p:nvGraphicFramePr>
          <p:cNvPr id="328" name="Google Shape;328;p40"/>
          <p:cNvGraphicFramePr/>
          <p:nvPr/>
        </p:nvGraphicFramePr>
        <p:xfrm>
          <a:off x="311700" y="1310650"/>
          <a:ext cx="3000000" cy="3000000"/>
        </p:xfrm>
        <a:graphic>
          <a:graphicData uri="http://schemas.openxmlformats.org/drawingml/2006/table">
            <a:tbl>
              <a:tblPr>
                <a:noFill/>
                <a:tableStyleId>{E9DD69B0-D520-4534-ADE8-26417E264601}</a:tableStyleId>
              </a:tblPr>
              <a:tblGrid>
                <a:gridCol w="1739450"/>
                <a:gridCol w="3241925"/>
                <a:gridCol w="3539225"/>
              </a:tblGrid>
              <a:tr h="374550">
                <a:tc>
                  <a:txBody>
                    <a:bodyPr/>
                    <a:lstStyle/>
                    <a:p>
                      <a:pPr indent="0" lvl="0" marL="0" rtl="0" algn="l">
                        <a:spcBef>
                          <a:spcPts val="0"/>
                        </a:spcBef>
                        <a:spcAft>
                          <a:spcPts val="0"/>
                        </a:spcAft>
                        <a:buNone/>
                      </a:pPr>
                      <a:r>
                        <a:t/>
                      </a:r>
                      <a:endParaRPr sz="1600"/>
                    </a:p>
                  </a:txBody>
                  <a:tcPr marT="91425" marB="91425" marR="91425" marL="91425"/>
                </a:tc>
                <a:tc>
                  <a:txBody>
                    <a:bodyPr/>
                    <a:lstStyle/>
                    <a:p>
                      <a:pPr indent="0" lvl="0" marL="0" rtl="0" algn="l">
                        <a:spcBef>
                          <a:spcPts val="0"/>
                        </a:spcBef>
                        <a:spcAft>
                          <a:spcPts val="0"/>
                        </a:spcAft>
                        <a:buNone/>
                      </a:pPr>
                      <a:r>
                        <a:rPr lang="en" sz="1600"/>
                        <a:t>Symmetric-key</a:t>
                      </a:r>
                      <a:endParaRPr sz="1600"/>
                    </a:p>
                  </a:txBody>
                  <a:tcPr marT="91425" marB="91425" marR="91425" marL="91425"/>
                </a:tc>
                <a:tc>
                  <a:txBody>
                    <a:bodyPr/>
                    <a:lstStyle/>
                    <a:p>
                      <a:pPr indent="0" lvl="0" marL="0" rtl="0" algn="l">
                        <a:spcBef>
                          <a:spcPts val="0"/>
                        </a:spcBef>
                        <a:spcAft>
                          <a:spcPts val="0"/>
                        </a:spcAft>
                        <a:buNone/>
                      </a:pPr>
                      <a:r>
                        <a:rPr lang="en" sz="1600"/>
                        <a:t>Asymmetric-key</a:t>
                      </a:r>
                      <a:endParaRPr sz="1600"/>
                    </a:p>
                  </a:txBody>
                  <a:tcPr marT="91425" marB="91425" marR="91425" marL="91425"/>
                </a:tc>
              </a:tr>
              <a:tr h="802625">
                <a:tc>
                  <a:txBody>
                    <a:bodyPr/>
                    <a:lstStyle/>
                    <a:p>
                      <a:pPr indent="0" lvl="0" marL="0" rtl="0" algn="l">
                        <a:spcBef>
                          <a:spcPts val="0"/>
                        </a:spcBef>
                        <a:spcAft>
                          <a:spcPts val="0"/>
                        </a:spcAft>
                        <a:buNone/>
                      </a:pPr>
                      <a:r>
                        <a:rPr lang="en" sz="1600"/>
                        <a:t>Confidentiality</a:t>
                      </a:r>
                      <a:endParaRPr sz="1600"/>
                    </a:p>
                  </a:txBody>
                  <a:tcPr marT="91425" marB="91425" marR="91425" marL="91425"/>
                </a:tc>
                <a:tc>
                  <a:txBody>
                    <a:bodyPr/>
                    <a:lstStyle/>
                    <a:p>
                      <a:pPr indent="-330200" lvl="0" marL="457200" rtl="0" algn="l">
                        <a:spcBef>
                          <a:spcPts val="0"/>
                        </a:spcBef>
                        <a:spcAft>
                          <a:spcPts val="0"/>
                        </a:spcAft>
                        <a:buClr>
                          <a:srgbClr val="B7B7B7"/>
                        </a:buClr>
                        <a:buSzPts val="1600"/>
                        <a:buChar char="●"/>
                      </a:pPr>
                      <a:r>
                        <a:rPr lang="en" sz="1600">
                          <a:solidFill>
                            <a:srgbClr val="B7B7B7"/>
                          </a:solidFill>
                        </a:rPr>
                        <a:t>One-time pads</a:t>
                      </a:r>
                      <a:endParaRPr sz="1600">
                        <a:solidFill>
                          <a:srgbClr val="B7B7B7"/>
                        </a:solidFill>
                      </a:endParaRPr>
                    </a:p>
                    <a:p>
                      <a:pPr indent="-330200" lvl="0" marL="457200" rtl="0" algn="l">
                        <a:spcBef>
                          <a:spcPts val="0"/>
                        </a:spcBef>
                        <a:spcAft>
                          <a:spcPts val="0"/>
                        </a:spcAft>
                        <a:buClr>
                          <a:srgbClr val="FF0000"/>
                        </a:buClr>
                        <a:buSzPts val="1600"/>
                        <a:buChar char="●"/>
                      </a:pPr>
                      <a:r>
                        <a:rPr lang="en" sz="1600">
                          <a:solidFill>
                            <a:srgbClr val="FF0000"/>
                          </a:solidFill>
                        </a:rPr>
                        <a:t>Block ciphers with chaining modes (e.g. AES-CBC)</a:t>
                      </a:r>
                      <a:endParaRPr sz="1600">
                        <a:solidFill>
                          <a:srgbClr val="FF0000"/>
                        </a:solidFill>
                      </a:endParaRPr>
                    </a:p>
                    <a:p>
                      <a:pPr indent="-330200" lvl="0" marL="457200" rtl="0" algn="l">
                        <a:spcBef>
                          <a:spcPts val="0"/>
                        </a:spcBef>
                        <a:spcAft>
                          <a:spcPts val="0"/>
                        </a:spcAft>
                        <a:buClr>
                          <a:srgbClr val="000000"/>
                        </a:buClr>
                        <a:buSzPts val="1600"/>
                        <a:buChar char="●"/>
                      </a:pPr>
                      <a:r>
                        <a:rPr lang="en" sz="1600">
                          <a:solidFill>
                            <a:schemeClr val="dk1"/>
                          </a:solidFill>
                        </a:rPr>
                        <a:t>Stream ciphers</a:t>
                      </a:r>
                      <a:endParaRPr sz="1600"/>
                    </a:p>
                  </a:txBody>
                  <a:tcPr marT="91425" marB="91425" marR="91425" marL="91425"/>
                </a:tc>
                <a:tc>
                  <a:txBody>
                    <a:bodyPr/>
                    <a:lstStyle/>
                    <a:p>
                      <a:pPr indent="-330200" lvl="0" marL="457200" rtl="0" algn="l">
                        <a:spcBef>
                          <a:spcPts val="0"/>
                        </a:spcBef>
                        <a:spcAft>
                          <a:spcPts val="0"/>
                        </a:spcAft>
                        <a:buSzPts val="1600"/>
                        <a:buChar char="●"/>
                      </a:pPr>
                      <a:r>
                        <a:rPr lang="en" sz="1600"/>
                        <a:t>RSA encryption</a:t>
                      </a:r>
                      <a:endParaRPr sz="1600"/>
                    </a:p>
                    <a:p>
                      <a:pPr indent="-330200" lvl="0" marL="457200" rtl="0" algn="l">
                        <a:spcBef>
                          <a:spcPts val="0"/>
                        </a:spcBef>
                        <a:spcAft>
                          <a:spcPts val="0"/>
                        </a:spcAft>
                        <a:buSzPts val="1600"/>
                        <a:buChar char="●"/>
                      </a:pPr>
                      <a:r>
                        <a:rPr lang="en" sz="1600"/>
                        <a:t>ElGamal encryption</a:t>
                      </a:r>
                      <a:endParaRPr sz="1600"/>
                    </a:p>
                  </a:txBody>
                  <a:tcPr marT="91425" marB="91425" marR="91425" marL="91425"/>
                </a:tc>
              </a:tr>
              <a:tr h="802625">
                <a:tc>
                  <a:txBody>
                    <a:bodyPr/>
                    <a:lstStyle/>
                    <a:p>
                      <a:pPr indent="0" lvl="0" marL="0" rtl="0" algn="l">
                        <a:spcBef>
                          <a:spcPts val="0"/>
                        </a:spcBef>
                        <a:spcAft>
                          <a:spcPts val="0"/>
                        </a:spcAft>
                        <a:buNone/>
                      </a:pPr>
                      <a:r>
                        <a:rPr lang="en" sz="1600"/>
                        <a:t>Integrity,</a:t>
                      </a:r>
                      <a:br>
                        <a:rPr lang="en" sz="1600"/>
                      </a:br>
                      <a:r>
                        <a:rPr lang="en" sz="1600"/>
                        <a:t>Authentication</a:t>
                      </a:r>
                      <a:endParaRPr sz="1600"/>
                    </a:p>
                  </a:txBody>
                  <a:tcPr marT="91425" marB="91425" marR="91425" marL="91425"/>
                </a:tc>
                <a:tc>
                  <a:txBody>
                    <a:bodyPr/>
                    <a:lstStyle/>
                    <a:p>
                      <a:pPr indent="-330200" lvl="0" marL="457200" rtl="0" algn="l">
                        <a:spcBef>
                          <a:spcPts val="0"/>
                        </a:spcBef>
                        <a:spcAft>
                          <a:spcPts val="0"/>
                        </a:spcAft>
                        <a:buSzPts val="1600"/>
                        <a:buChar char="●"/>
                      </a:pPr>
                      <a:r>
                        <a:rPr lang="en" sz="1600"/>
                        <a:t>MACs (e.g. HMAC)</a:t>
                      </a:r>
                      <a:endParaRPr sz="1600"/>
                    </a:p>
                  </a:txBody>
                  <a:tcPr marT="91425" marB="91425" marR="91425" marL="91425"/>
                </a:tc>
                <a:tc>
                  <a:txBody>
                    <a:bodyPr/>
                    <a:lstStyle/>
                    <a:p>
                      <a:pPr indent="-330200" lvl="0" marL="457200" rtl="0" algn="l">
                        <a:spcBef>
                          <a:spcPts val="0"/>
                        </a:spcBef>
                        <a:spcAft>
                          <a:spcPts val="0"/>
                        </a:spcAft>
                        <a:buSzPts val="1600"/>
                        <a:buChar char="●"/>
                      </a:pPr>
                      <a:r>
                        <a:rPr lang="en" sz="1600"/>
                        <a:t>Digital signatures (e.g. RSA signatures)</a:t>
                      </a:r>
                      <a:endParaRPr sz="1600"/>
                    </a:p>
                  </a:txBody>
                  <a:tcPr marT="91425" marB="91425" marR="91425" marL="91425"/>
                </a:tc>
              </a:tr>
            </a:tbl>
          </a:graphicData>
        </a:graphic>
      </p:graphicFrame>
      <p:sp>
        <p:nvSpPr>
          <p:cNvPr id="329" name="Google Shape;329;p40"/>
          <p:cNvSpPr txBox="1"/>
          <p:nvPr>
            <p:ph idx="4294967295" type="body"/>
          </p:nvPr>
        </p:nvSpPr>
        <p:spPr>
          <a:xfrm>
            <a:off x="198500" y="3844625"/>
            <a:ext cx="4373400" cy="11679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Hash functions</a:t>
            </a:r>
            <a:endParaRPr sz="1600"/>
          </a:p>
          <a:p>
            <a:pPr indent="-330200" lvl="0" marL="457200" rtl="0" algn="l">
              <a:spcBef>
                <a:spcPts val="0"/>
              </a:spcBef>
              <a:spcAft>
                <a:spcPts val="0"/>
              </a:spcAft>
              <a:buSzPts val="1600"/>
              <a:buChar char="●"/>
            </a:pPr>
            <a:r>
              <a:rPr lang="en" sz="1600"/>
              <a:t>Pseudorandom number generators</a:t>
            </a:r>
            <a:endParaRPr sz="1600"/>
          </a:p>
          <a:p>
            <a:pPr indent="-330200" lvl="0" marL="457200" rtl="0" algn="l">
              <a:spcBef>
                <a:spcPts val="0"/>
              </a:spcBef>
              <a:spcAft>
                <a:spcPts val="0"/>
              </a:spcAft>
              <a:buSzPts val="1600"/>
              <a:buChar char="●"/>
            </a:pPr>
            <a:r>
              <a:rPr lang="en" sz="1600"/>
              <a:t>Public key exchange (e.g. Diffie-Hellman)</a:t>
            </a:r>
            <a:endParaRPr sz="1600"/>
          </a:p>
        </p:txBody>
      </p:sp>
      <p:sp>
        <p:nvSpPr>
          <p:cNvPr id="330" name="Google Shape;330;p40"/>
          <p:cNvSpPr txBox="1"/>
          <p:nvPr/>
        </p:nvSpPr>
        <p:spPr>
          <a:xfrm>
            <a:off x="5175400" y="3844625"/>
            <a:ext cx="3447900" cy="714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Key management (certificates)</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Password management</a:t>
            </a:r>
            <a:endParaRPr sz="160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1"/>
          <p:cNvSpPr/>
          <p:nvPr/>
        </p:nvSpPr>
        <p:spPr>
          <a:xfrm>
            <a:off x="6081100" y="3097975"/>
            <a:ext cx="2310300" cy="1841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41"/>
          <p:cNvSpPr/>
          <p:nvPr/>
        </p:nvSpPr>
        <p:spPr>
          <a:xfrm>
            <a:off x="6081100" y="1207275"/>
            <a:ext cx="2310300" cy="1841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1"/>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Block Ciphers: Definition</a:t>
            </a:r>
            <a:endParaRPr/>
          </a:p>
        </p:txBody>
      </p:sp>
      <p:sp>
        <p:nvSpPr>
          <p:cNvPr id="338" name="Google Shape;338;p41"/>
          <p:cNvSpPr txBox="1"/>
          <p:nvPr>
            <p:ph idx="1" type="body"/>
          </p:nvPr>
        </p:nvSpPr>
        <p:spPr>
          <a:xfrm>
            <a:off x="198500" y="1246825"/>
            <a:ext cx="5690400" cy="38967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b="1" lang="en"/>
              <a:t>Block cipher</a:t>
            </a:r>
            <a:r>
              <a:rPr lang="en"/>
              <a:t>: An encryption/decryption algorithm that encrypts a fixed-sized block of bits</a:t>
            </a:r>
            <a:endParaRPr/>
          </a:p>
          <a:p>
            <a:pPr indent="-342900" lvl="0" marL="457200" rtl="0" algn="l">
              <a:spcBef>
                <a:spcPts val="0"/>
              </a:spcBef>
              <a:spcAft>
                <a:spcPts val="0"/>
              </a:spcAft>
              <a:buSzPts val="1800"/>
              <a:buChar char="●"/>
            </a:pPr>
            <a:r>
              <a:rPr i="1" lang="en"/>
              <a:t>E</a:t>
            </a:r>
            <a:r>
              <a:rPr i="1" lang="en" sz="1200"/>
              <a:t>K</a:t>
            </a:r>
            <a:r>
              <a:rPr lang="en"/>
              <a:t>(</a:t>
            </a:r>
            <a:r>
              <a:rPr i="1" lang="en"/>
              <a:t>M</a:t>
            </a:r>
            <a:r>
              <a:rPr lang="en"/>
              <a:t>) → </a:t>
            </a:r>
            <a:r>
              <a:rPr i="1" lang="en"/>
              <a:t>C</a:t>
            </a:r>
            <a:r>
              <a:rPr lang="en"/>
              <a:t>: Encryption</a:t>
            </a:r>
            <a:endParaRPr/>
          </a:p>
          <a:p>
            <a:pPr indent="-317500" lvl="1" marL="914400" rtl="0" algn="l">
              <a:spcBef>
                <a:spcPts val="0"/>
              </a:spcBef>
              <a:spcAft>
                <a:spcPts val="0"/>
              </a:spcAft>
              <a:buSzPts val="1400"/>
              <a:buChar char="○"/>
            </a:pPr>
            <a:r>
              <a:rPr lang="en"/>
              <a:t>Inputs: </a:t>
            </a:r>
            <a:r>
              <a:rPr i="1" lang="en"/>
              <a:t>k</a:t>
            </a:r>
            <a:r>
              <a:rPr lang="en"/>
              <a:t>-bit key </a:t>
            </a:r>
            <a:r>
              <a:rPr i="1" lang="en"/>
              <a:t>K</a:t>
            </a:r>
            <a:r>
              <a:rPr lang="en"/>
              <a:t> and an </a:t>
            </a:r>
            <a:r>
              <a:rPr i="1" lang="en"/>
              <a:t>n</a:t>
            </a:r>
            <a:r>
              <a:rPr lang="en"/>
              <a:t>-bit plaintext </a:t>
            </a:r>
            <a:r>
              <a:rPr i="1" lang="en"/>
              <a:t>M</a:t>
            </a:r>
            <a:endParaRPr/>
          </a:p>
          <a:p>
            <a:pPr indent="-317500" lvl="1" marL="914400" rtl="0" algn="l">
              <a:spcBef>
                <a:spcPts val="0"/>
              </a:spcBef>
              <a:spcAft>
                <a:spcPts val="0"/>
              </a:spcAft>
              <a:buSzPts val="1400"/>
              <a:buChar char="○"/>
            </a:pPr>
            <a:r>
              <a:rPr lang="en"/>
              <a:t>Output: An </a:t>
            </a:r>
            <a:r>
              <a:rPr i="1" lang="en"/>
              <a:t>n</a:t>
            </a:r>
            <a:r>
              <a:rPr lang="en"/>
              <a:t>-bit ciphertext </a:t>
            </a:r>
            <a:r>
              <a:rPr i="1" lang="en"/>
              <a:t>C</a:t>
            </a:r>
            <a:endParaRPr/>
          </a:p>
          <a:p>
            <a:pPr indent="-317500" lvl="1" marL="914400" rtl="0" algn="l">
              <a:spcBef>
                <a:spcPts val="0"/>
              </a:spcBef>
              <a:spcAft>
                <a:spcPts val="0"/>
              </a:spcAft>
              <a:buSzPts val="1400"/>
              <a:buChar char="○"/>
            </a:pPr>
            <a:r>
              <a:rPr lang="en"/>
              <a:t>Sometimes written as: {0, 1}</a:t>
            </a:r>
            <a:r>
              <a:rPr baseline="30000" i="1" lang="en"/>
              <a:t>k</a:t>
            </a:r>
            <a:r>
              <a:rPr lang="en"/>
              <a:t> × {0, 1}</a:t>
            </a:r>
            <a:r>
              <a:rPr baseline="30000" i="1" lang="en"/>
              <a:t>n</a:t>
            </a:r>
            <a:r>
              <a:rPr lang="en"/>
              <a:t> → {0, 1}</a:t>
            </a:r>
            <a:r>
              <a:rPr baseline="30000" i="1" lang="en"/>
              <a:t>n</a:t>
            </a:r>
            <a:endParaRPr/>
          </a:p>
          <a:p>
            <a:pPr indent="-342900" lvl="0" marL="457200" rtl="0" algn="l">
              <a:spcBef>
                <a:spcPts val="0"/>
              </a:spcBef>
              <a:spcAft>
                <a:spcPts val="0"/>
              </a:spcAft>
              <a:buSzPts val="1800"/>
              <a:buChar char="●"/>
            </a:pPr>
            <a:r>
              <a:rPr i="1" lang="en"/>
              <a:t>D</a:t>
            </a:r>
            <a:r>
              <a:rPr i="1" lang="en" sz="1200"/>
              <a:t>K</a:t>
            </a:r>
            <a:r>
              <a:rPr lang="en"/>
              <a:t>(</a:t>
            </a:r>
            <a:r>
              <a:rPr i="1" lang="en"/>
              <a:t>C</a:t>
            </a:r>
            <a:r>
              <a:rPr lang="en"/>
              <a:t>) → </a:t>
            </a:r>
            <a:r>
              <a:rPr i="1" lang="en"/>
              <a:t>M</a:t>
            </a:r>
            <a:r>
              <a:rPr lang="en"/>
              <a:t>: Decryption</a:t>
            </a:r>
            <a:endParaRPr/>
          </a:p>
          <a:p>
            <a:pPr indent="-317500" lvl="1" marL="914400" rtl="0" algn="l">
              <a:spcBef>
                <a:spcPts val="0"/>
              </a:spcBef>
              <a:spcAft>
                <a:spcPts val="0"/>
              </a:spcAft>
              <a:buSzPts val="1400"/>
              <a:buChar char="○"/>
            </a:pPr>
            <a:r>
              <a:rPr lang="en"/>
              <a:t>Inputs: a </a:t>
            </a:r>
            <a:r>
              <a:rPr i="1" lang="en"/>
              <a:t>k</a:t>
            </a:r>
            <a:r>
              <a:rPr lang="en"/>
              <a:t>-bit key, and an </a:t>
            </a:r>
            <a:r>
              <a:rPr i="1" lang="en"/>
              <a:t>n</a:t>
            </a:r>
            <a:r>
              <a:rPr lang="en"/>
              <a:t>-bit ciphertext </a:t>
            </a:r>
            <a:r>
              <a:rPr i="1" lang="en"/>
              <a:t>C</a:t>
            </a:r>
            <a:endParaRPr/>
          </a:p>
          <a:p>
            <a:pPr indent="-317500" lvl="1" marL="914400" rtl="0" algn="l">
              <a:spcBef>
                <a:spcPts val="0"/>
              </a:spcBef>
              <a:spcAft>
                <a:spcPts val="0"/>
              </a:spcAft>
              <a:buSzPts val="1400"/>
              <a:buChar char="○"/>
            </a:pPr>
            <a:r>
              <a:rPr lang="en"/>
              <a:t>Output: An </a:t>
            </a:r>
            <a:r>
              <a:rPr i="1" lang="en"/>
              <a:t>n</a:t>
            </a:r>
            <a:r>
              <a:rPr lang="en"/>
              <a:t>-bit plaintext</a:t>
            </a:r>
            <a:endParaRPr/>
          </a:p>
          <a:p>
            <a:pPr indent="-317500" lvl="1" marL="914400" rtl="0" algn="l">
              <a:spcBef>
                <a:spcPts val="0"/>
              </a:spcBef>
              <a:spcAft>
                <a:spcPts val="0"/>
              </a:spcAft>
              <a:buSzPts val="1400"/>
              <a:buChar char="○"/>
            </a:pPr>
            <a:r>
              <a:rPr lang="en"/>
              <a:t>Sometimes written as: {0, 1}</a:t>
            </a:r>
            <a:r>
              <a:rPr baseline="30000" i="1" lang="en"/>
              <a:t>k</a:t>
            </a:r>
            <a:r>
              <a:rPr lang="en"/>
              <a:t> × {0, 1}</a:t>
            </a:r>
            <a:r>
              <a:rPr baseline="30000" i="1" lang="en"/>
              <a:t>n</a:t>
            </a:r>
            <a:r>
              <a:rPr lang="en"/>
              <a:t> → {0, 1}</a:t>
            </a:r>
            <a:r>
              <a:rPr baseline="30000" i="1" lang="en"/>
              <a:t>n</a:t>
            </a:r>
            <a:endParaRPr i="1"/>
          </a:p>
          <a:p>
            <a:pPr indent="-317500" lvl="1" marL="914400" rtl="0" algn="l">
              <a:spcBef>
                <a:spcPts val="0"/>
              </a:spcBef>
              <a:spcAft>
                <a:spcPts val="0"/>
              </a:spcAft>
              <a:buSzPts val="1400"/>
              <a:buChar char="○"/>
            </a:pPr>
            <a:r>
              <a:rPr lang="en"/>
              <a:t>The inverse of the encryption function</a:t>
            </a:r>
            <a:endParaRPr/>
          </a:p>
          <a:p>
            <a:pPr indent="-342900" lvl="0" marL="457200" rtl="0" algn="l">
              <a:spcBef>
                <a:spcPts val="0"/>
              </a:spcBef>
              <a:spcAft>
                <a:spcPts val="0"/>
              </a:spcAft>
              <a:buSzPts val="1800"/>
              <a:buChar char="●"/>
            </a:pPr>
            <a:r>
              <a:rPr lang="en"/>
              <a:t>Properties</a:t>
            </a:r>
            <a:endParaRPr/>
          </a:p>
          <a:p>
            <a:pPr indent="-317500" lvl="1" marL="914400" rtl="0" algn="l">
              <a:spcBef>
                <a:spcPts val="0"/>
              </a:spcBef>
              <a:spcAft>
                <a:spcPts val="0"/>
              </a:spcAft>
              <a:buSzPts val="1400"/>
              <a:buChar char="○"/>
            </a:pPr>
            <a:r>
              <a:rPr b="1" lang="en"/>
              <a:t>Correctness</a:t>
            </a:r>
            <a:r>
              <a:rPr lang="en"/>
              <a:t>: </a:t>
            </a:r>
            <a:r>
              <a:rPr i="1" lang="en"/>
              <a:t>E</a:t>
            </a:r>
            <a:r>
              <a:rPr i="1" lang="en" sz="900"/>
              <a:t>K</a:t>
            </a:r>
            <a:r>
              <a:rPr lang="en"/>
              <a:t> is a permutation, </a:t>
            </a:r>
            <a:r>
              <a:rPr i="1" lang="en"/>
              <a:t>D</a:t>
            </a:r>
            <a:r>
              <a:rPr i="1" lang="en" sz="900"/>
              <a:t>K  </a:t>
            </a:r>
            <a:r>
              <a:rPr lang="en"/>
              <a:t>is its inverse </a:t>
            </a:r>
            <a:endParaRPr/>
          </a:p>
          <a:p>
            <a:pPr indent="-317500" lvl="1" marL="914400" rtl="0" algn="l">
              <a:spcBef>
                <a:spcPts val="0"/>
              </a:spcBef>
              <a:spcAft>
                <a:spcPts val="0"/>
              </a:spcAft>
              <a:buSzPts val="1400"/>
              <a:buChar char="○"/>
            </a:pPr>
            <a:r>
              <a:rPr b="1" lang="en"/>
              <a:t>Efficiency</a:t>
            </a:r>
            <a:r>
              <a:rPr lang="en"/>
              <a:t>: Encryption/decryption should be fast</a:t>
            </a:r>
            <a:endParaRPr/>
          </a:p>
          <a:p>
            <a:pPr indent="-317500" lvl="1" marL="914400" rtl="0" algn="l">
              <a:spcBef>
                <a:spcPts val="0"/>
              </a:spcBef>
              <a:spcAft>
                <a:spcPts val="0"/>
              </a:spcAft>
              <a:buSzPts val="1400"/>
              <a:buChar char="○"/>
            </a:pPr>
            <a:r>
              <a:rPr b="1" lang="en"/>
              <a:t>Security</a:t>
            </a:r>
            <a:r>
              <a:rPr lang="en"/>
              <a:t>: </a:t>
            </a:r>
            <a:r>
              <a:rPr i="1" lang="en"/>
              <a:t>E</a:t>
            </a:r>
            <a:r>
              <a:rPr lang="en"/>
              <a:t> behaves like a random permutation</a:t>
            </a:r>
            <a:endParaRPr/>
          </a:p>
        </p:txBody>
      </p:sp>
      <p:sp>
        <p:nvSpPr>
          <p:cNvPr id="339" name="Google Shape;339;p41"/>
          <p:cNvSpPr/>
          <p:nvPr/>
        </p:nvSpPr>
        <p:spPr>
          <a:xfrm>
            <a:off x="7277100" y="1843525"/>
            <a:ext cx="780000" cy="5400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sz="1800"/>
              <a:t>E</a:t>
            </a:r>
            <a:endParaRPr i="1" sz="1800"/>
          </a:p>
        </p:txBody>
      </p:sp>
      <p:cxnSp>
        <p:nvCxnSpPr>
          <p:cNvPr id="340" name="Google Shape;340;p41"/>
          <p:cNvCxnSpPr>
            <a:stCxn id="339" idx="1"/>
          </p:cNvCxnSpPr>
          <p:nvPr/>
        </p:nvCxnSpPr>
        <p:spPr>
          <a:xfrm rot="10800000">
            <a:off x="6315000" y="2113525"/>
            <a:ext cx="962100" cy="0"/>
          </a:xfrm>
          <a:prstGeom prst="straightConnector1">
            <a:avLst/>
          </a:prstGeom>
          <a:noFill/>
          <a:ln cap="flat" cmpd="sng" w="19050">
            <a:solidFill>
              <a:schemeClr val="dk1"/>
            </a:solidFill>
            <a:prstDash val="solid"/>
            <a:round/>
            <a:headEnd len="med" w="med" type="triangle"/>
            <a:tailEnd len="med" w="med" type="none"/>
          </a:ln>
        </p:spPr>
      </p:cxnSp>
      <p:sp>
        <p:nvSpPr>
          <p:cNvPr id="341" name="Google Shape;341;p41"/>
          <p:cNvSpPr txBox="1"/>
          <p:nvPr/>
        </p:nvSpPr>
        <p:spPr>
          <a:xfrm>
            <a:off x="6065300" y="1913425"/>
            <a:ext cx="30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t>K</a:t>
            </a:r>
            <a:endParaRPr i="1"/>
          </a:p>
        </p:txBody>
      </p:sp>
      <p:sp>
        <p:nvSpPr>
          <p:cNvPr id="342" name="Google Shape;342;p41"/>
          <p:cNvSpPr txBox="1"/>
          <p:nvPr/>
        </p:nvSpPr>
        <p:spPr>
          <a:xfrm>
            <a:off x="6466500" y="1843525"/>
            <a:ext cx="659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t>k</a:t>
            </a:r>
            <a:r>
              <a:rPr lang="en" sz="1200"/>
              <a:t> bits</a:t>
            </a:r>
            <a:endParaRPr sz="1200"/>
          </a:p>
        </p:txBody>
      </p:sp>
      <p:cxnSp>
        <p:nvCxnSpPr>
          <p:cNvPr id="343" name="Google Shape;343;p41"/>
          <p:cNvCxnSpPr>
            <a:stCxn id="339" idx="0"/>
          </p:cNvCxnSpPr>
          <p:nvPr/>
        </p:nvCxnSpPr>
        <p:spPr>
          <a:xfrm rot="10800000">
            <a:off x="7667100" y="1466725"/>
            <a:ext cx="0" cy="376800"/>
          </a:xfrm>
          <a:prstGeom prst="straightConnector1">
            <a:avLst/>
          </a:prstGeom>
          <a:noFill/>
          <a:ln cap="flat" cmpd="sng" w="19050">
            <a:solidFill>
              <a:schemeClr val="dk1"/>
            </a:solidFill>
            <a:prstDash val="solid"/>
            <a:round/>
            <a:headEnd len="med" w="med" type="triangle"/>
            <a:tailEnd len="med" w="med" type="none"/>
          </a:ln>
        </p:spPr>
      </p:cxnSp>
      <p:sp>
        <p:nvSpPr>
          <p:cNvPr id="344" name="Google Shape;344;p41"/>
          <p:cNvSpPr txBox="1"/>
          <p:nvPr/>
        </p:nvSpPr>
        <p:spPr>
          <a:xfrm>
            <a:off x="7667100" y="1394263"/>
            <a:ext cx="659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t>n</a:t>
            </a:r>
            <a:r>
              <a:rPr lang="en" sz="1200"/>
              <a:t> bits</a:t>
            </a:r>
            <a:endParaRPr sz="1200"/>
          </a:p>
        </p:txBody>
      </p:sp>
      <p:sp>
        <p:nvSpPr>
          <p:cNvPr id="345" name="Google Shape;345;p41"/>
          <p:cNvSpPr txBox="1"/>
          <p:nvPr/>
        </p:nvSpPr>
        <p:spPr>
          <a:xfrm>
            <a:off x="7296750" y="1143438"/>
            <a:ext cx="89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plaintext</a:t>
            </a:r>
            <a:endParaRPr/>
          </a:p>
        </p:txBody>
      </p:sp>
      <p:cxnSp>
        <p:nvCxnSpPr>
          <p:cNvPr id="346" name="Google Shape;346;p41"/>
          <p:cNvCxnSpPr>
            <a:endCxn id="339" idx="2"/>
          </p:cNvCxnSpPr>
          <p:nvPr/>
        </p:nvCxnSpPr>
        <p:spPr>
          <a:xfrm rot="10800000">
            <a:off x="7667100" y="2383525"/>
            <a:ext cx="0" cy="407400"/>
          </a:xfrm>
          <a:prstGeom prst="straightConnector1">
            <a:avLst/>
          </a:prstGeom>
          <a:noFill/>
          <a:ln cap="flat" cmpd="sng" w="19050">
            <a:solidFill>
              <a:schemeClr val="dk1"/>
            </a:solidFill>
            <a:prstDash val="solid"/>
            <a:round/>
            <a:headEnd len="med" w="med" type="triangle"/>
            <a:tailEnd len="med" w="med" type="none"/>
          </a:ln>
        </p:spPr>
      </p:cxnSp>
      <p:sp>
        <p:nvSpPr>
          <p:cNvPr id="347" name="Google Shape;347;p41"/>
          <p:cNvSpPr txBox="1"/>
          <p:nvPr/>
        </p:nvSpPr>
        <p:spPr>
          <a:xfrm>
            <a:off x="7618675" y="2366775"/>
            <a:ext cx="659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t>n</a:t>
            </a:r>
            <a:r>
              <a:rPr lang="en" sz="1200"/>
              <a:t> bits</a:t>
            </a:r>
            <a:endParaRPr sz="1200"/>
          </a:p>
        </p:txBody>
      </p:sp>
      <p:sp>
        <p:nvSpPr>
          <p:cNvPr id="348" name="Google Shape;348;p41"/>
          <p:cNvSpPr txBox="1"/>
          <p:nvPr/>
        </p:nvSpPr>
        <p:spPr>
          <a:xfrm>
            <a:off x="7194450" y="2702350"/>
            <a:ext cx="99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ciphertext</a:t>
            </a:r>
            <a:endParaRPr/>
          </a:p>
        </p:txBody>
      </p:sp>
      <p:sp>
        <p:nvSpPr>
          <p:cNvPr id="349" name="Google Shape;349;p41"/>
          <p:cNvSpPr/>
          <p:nvPr/>
        </p:nvSpPr>
        <p:spPr>
          <a:xfrm>
            <a:off x="7277100" y="3748525"/>
            <a:ext cx="780000" cy="5400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sz="1800"/>
              <a:t>D</a:t>
            </a:r>
            <a:endParaRPr i="1" sz="1800"/>
          </a:p>
        </p:txBody>
      </p:sp>
      <p:cxnSp>
        <p:nvCxnSpPr>
          <p:cNvPr id="350" name="Google Shape;350;p41"/>
          <p:cNvCxnSpPr>
            <a:stCxn id="349" idx="1"/>
          </p:cNvCxnSpPr>
          <p:nvPr/>
        </p:nvCxnSpPr>
        <p:spPr>
          <a:xfrm rot="10800000">
            <a:off x="6315000" y="4018525"/>
            <a:ext cx="962100" cy="0"/>
          </a:xfrm>
          <a:prstGeom prst="straightConnector1">
            <a:avLst/>
          </a:prstGeom>
          <a:noFill/>
          <a:ln cap="flat" cmpd="sng" w="19050">
            <a:solidFill>
              <a:schemeClr val="dk1"/>
            </a:solidFill>
            <a:prstDash val="solid"/>
            <a:round/>
            <a:headEnd len="med" w="med" type="triangle"/>
            <a:tailEnd len="med" w="med" type="none"/>
          </a:ln>
        </p:spPr>
      </p:cxnSp>
      <p:sp>
        <p:nvSpPr>
          <p:cNvPr id="351" name="Google Shape;351;p41"/>
          <p:cNvSpPr txBox="1"/>
          <p:nvPr/>
        </p:nvSpPr>
        <p:spPr>
          <a:xfrm>
            <a:off x="6065300" y="3818425"/>
            <a:ext cx="30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t>K</a:t>
            </a:r>
            <a:endParaRPr i="1"/>
          </a:p>
        </p:txBody>
      </p:sp>
      <p:sp>
        <p:nvSpPr>
          <p:cNvPr id="352" name="Google Shape;352;p41"/>
          <p:cNvSpPr txBox="1"/>
          <p:nvPr/>
        </p:nvSpPr>
        <p:spPr>
          <a:xfrm>
            <a:off x="6466500" y="3748525"/>
            <a:ext cx="659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t>k</a:t>
            </a:r>
            <a:r>
              <a:rPr lang="en" sz="1200"/>
              <a:t> bits</a:t>
            </a:r>
            <a:endParaRPr sz="1200"/>
          </a:p>
        </p:txBody>
      </p:sp>
      <p:cxnSp>
        <p:nvCxnSpPr>
          <p:cNvPr id="353" name="Google Shape;353;p41"/>
          <p:cNvCxnSpPr>
            <a:stCxn id="349" idx="0"/>
          </p:cNvCxnSpPr>
          <p:nvPr/>
        </p:nvCxnSpPr>
        <p:spPr>
          <a:xfrm rot="10800000">
            <a:off x="7667100" y="3371725"/>
            <a:ext cx="0" cy="376800"/>
          </a:xfrm>
          <a:prstGeom prst="straightConnector1">
            <a:avLst/>
          </a:prstGeom>
          <a:noFill/>
          <a:ln cap="flat" cmpd="sng" w="19050">
            <a:solidFill>
              <a:schemeClr val="dk1"/>
            </a:solidFill>
            <a:prstDash val="solid"/>
            <a:round/>
            <a:headEnd len="med" w="med" type="triangle"/>
            <a:tailEnd len="med" w="med" type="none"/>
          </a:ln>
        </p:spPr>
      </p:cxnSp>
      <p:sp>
        <p:nvSpPr>
          <p:cNvPr id="354" name="Google Shape;354;p41"/>
          <p:cNvSpPr txBox="1"/>
          <p:nvPr/>
        </p:nvSpPr>
        <p:spPr>
          <a:xfrm>
            <a:off x="7667100" y="3299263"/>
            <a:ext cx="659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t>n</a:t>
            </a:r>
            <a:r>
              <a:rPr lang="en" sz="1200"/>
              <a:t> bits</a:t>
            </a:r>
            <a:endParaRPr sz="1200"/>
          </a:p>
        </p:txBody>
      </p:sp>
      <p:sp>
        <p:nvSpPr>
          <p:cNvPr id="355" name="Google Shape;355;p41"/>
          <p:cNvSpPr txBox="1"/>
          <p:nvPr/>
        </p:nvSpPr>
        <p:spPr>
          <a:xfrm>
            <a:off x="7194450" y="3048450"/>
            <a:ext cx="99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ciphertext</a:t>
            </a:r>
            <a:endParaRPr/>
          </a:p>
        </p:txBody>
      </p:sp>
      <p:cxnSp>
        <p:nvCxnSpPr>
          <p:cNvPr id="356" name="Google Shape;356;p41"/>
          <p:cNvCxnSpPr>
            <a:endCxn id="349" idx="2"/>
          </p:cNvCxnSpPr>
          <p:nvPr/>
        </p:nvCxnSpPr>
        <p:spPr>
          <a:xfrm rot="10800000">
            <a:off x="7667100" y="4288525"/>
            <a:ext cx="0" cy="407400"/>
          </a:xfrm>
          <a:prstGeom prst="straightConnector1">
            <a:avLst/>
          </a:prstGeom>
          <a:noFill/>
          <a:ln cap="flat" cmpd="sng" w="19050">
            <a:solidFill>
              <a:schemeClr val="dk1"/>
            </a:solidFill>
            <a:prstDash val="solid"/>
            <a:round/>
            <a:headEnd len="med" w="med" type="triangle"/>
            <a:tailEnd len="med" w="med" type="none"/>
          </a:ln>
        </p:spPr>
      </p:cxnSp>
      <p:sp>
        <p:nvSpPr>
          <p:cNvPr id="357" name="Google Shape;357;p41"/>
          <p:cNvSpPr txBox="1"/>
          <p:nvPr/>
        </p:nvSpPr>
        <p:spPr>
          <a:xfrm>
            <a:off x="7618675" y="4271775"/>
            <a:ext cx="659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t>n</a:t>
            </a:r>
            <a:r>
              <a:rPr lang="en" sz="1200"/>
              <a:t> bits</a:t>
            </a:r>
            <a:endParaRPr sz="1200"/>
          </a:p>
        </p:txBody>
      </p:sp>
      <p:sp>
        <p:nvSpPr>
          <p:cNvPr id="358" name="Google Shape;358;p41"/>
          <p:cNvSpPr txBox="1"/>
          <p:nvPr/>
        </p:nvSpPr>
        <p:spPr>
          <a:xfrm>
            <a:off x="7245600" y="4588400"/>
            <a:ext cx="99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plaintext</a:t>
            </a:r>
            <a:endParaRPr/>
          </a:p>
        </p:txBody>
      </p:sp>
      <p:sp>
        <p:nvSpPr>
          <p:cNvPr id="359" name="Google Shape;359;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8">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8">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8">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8">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8">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8">
                                            <p:txEl>
                                              <p:pRg end="13" st="1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2"/>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Block Ciphers: Correctness</a:t>
            </a:r>
            <a:endParaRPr/>
          </a:p>
        </p:txBody>
      </p:sp>
      <p:sp>
        <p:nvSpPr>
          <p:cNvPr id="365" name="Google Shape;365;p42"/>
          <p:cNvSpPr txBox="1"/>
          <p:nvPr>
            <p:ph idx="1" type="body"/>
          </p:nvPr>
        </p:nvSpPr>
        <p:spPr>
          <a:xfrm>
            <a:off x="198500" y="1246825"/>
            <a:ext cx="8520600" cy="16773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i="1" lang="en"/>
              <a:t>E</a:t>
            </a:r>
            <a:r>
              <a:rPr i="1" lang="en" sz="1200"/>
              <a:t>K</a:t>
            </a:r>
            <a:r>
              <a:rPr lang="en"/>
              <a:t>(</a:t>
            </a:r>
            <a:r>
              <a:rPr i="1" lang="en"/>
              <a:t>M</a:t>
            </a:r>
            <a:r>
              <a:rPr lang="en"/>
              <a:t>) must be a </a:t>
            </a:r>
            <a:r>
              <a:rPr b="1" lang="en"/>
              <a:t>permutation</a:t>
            </a:r>
            <a:r>
              <a:rPr lang="en"/>
              <a:t> (</a:t>
            </a:r>
            <a:r>
              <a:rPr b="1" lang="en"/>
              <a:t>bijective function</a:t>
            </a:r>
            <a:r>
              <a:rPr lang="en"/>
              <a:t>) on </a:t>
            </a:r>
            <a:r>
              <a:rPr i="1" lang="en"/>
              <a:t>n</a:t>
            </a:r>
            <a:r>
              <a:rPr lang="en"/>
              <a:t>-bit strings</a:t>
            </a:r>
            <a:endParaRPr/>
          </a:p>
          <a:p>
            <a:pPr indent="-317500" lvl="1" marL="914400" rtl="0" algn="l">
              <a:spcBef>
                <a:spcPts val="0"/>
              </a:spcBef>
              <a:spcAft>
                <a:spcPts val="0"/>
              </a:spcAft>
              <a:buSzPts val="1400"/>
              <a:buChar char="○"/>
            </a:pPr>
            <a:r>
              <a:rPr lang="en"/>
              <a:t>Each input must correspond to exactly one unique output</a:t>
            </a:r>
            <a:endParaRPr/>
          </a:p>
          <a:p>
            <a:pPr indent="-342900" lvl="0" marL="457200" rtl="0" algn="l">
              <a:spcBef>
                <a:spcPts val="0"/>
              </a:spcBef>
              <a:spcAft>
                <a:spcPts val="0"/>
              </a:spcAft>
              <a:buSzPts val="1800"/>
              <a:buChar char="●"/>
            </a:pPr>
            <a:r>
              <a:rPr lang="en"/>
              <a:t>Intuition</a:t>
            </a:r>
            <a:endParaRPr/>
          </a:p>
          <a:p>
            <a:pPr indent="-317500" lvl="1" marL="914400" rtl="0" algn="l">
              <a:spcBef>
                <a:spcPts val="0"/>
              </a:spcBef>
              <a:spcAft>
                <a:spcPts val="0"/>
              </a:spcAft>
              <a:buSzPts val="1400"/>
              <a:buChar char="○"/>
            </a:pPr>
            <a:r>
              <a:rPr lang="en"/>
              <a:t>Suppose </a:t>
            </a:r>
            <a:r>
              <a:rPr i="1" lang="en"/>
              <a:t>E</a:t>
            </a:r>
            <a:r>
              <a:rPr i="1" lang="en" sz="900"/>
              <a:t>K</a:t>
            </a:r>
            <a:r>
              <a:rPr lang="en"/>
              <a:t>(</a:t>
            </a:r>
            <a:r>
              <a:rPr i="1" lang="en"/>
              <a:t>M</a:t>
            </a:r>
            <a:r>
              <a:rPr lang="en"/>
              <a:t>) is not bijective</a:t>
            </a:r>
            <a:endParaRPr/>
          </a:p>
          <a:p>
            <a:pPr indent="-317500" lvl="1" marL="914400" rtl="0" algn="l">
              <a:spcBef>
                <a:spcPts val="0"/>
              </a:spcBef>
              <a:spcAft>
                <a:spcPts val="0"/>
              </a:spcAft>
              <a:buSzPts val="1400"/>
              <a:buChar char="○"/>
            </a:pPr>
            <a:r>
              <a:rPr lang="en"/>
              <a:t>Then two inputs might correspond to the same output: </a:t>
            </a:r>
            <a:r>
              <a:rPr i="1" lang="en"/>
              <a:t>E</a:t>
            </a:r>
            <a:r>
              <a:rPr lang="en"/>
              <a:t>(</a:t>
            </a:r>
            <a:r>
              <a:rPr i="1" lang="en"/>
              <a:t>K</a:t>
            </a:r>
            <a:r>
              <a:rPr lang="en"/>
              <a:t>, </a:t>
            </a:r>
            <a:r>
              <a:rPr i="1" lang="en"/>
              <a:t>x</a:t>
            </a:r>
            <a:r>
              <a:rPr lang="en" sz="900"/>
              <a:t>1</a:t>
            </a:r>
            <a:r>
              <a:rPr lang="en"/>
              <a:t>) = </a:t>
            </a:r>
            <a:r>
              <a:rPr i="1" lang="en"/>
              <a:t>E</a:t>
            </a:r>
            <a:r>
              <a:rPr lang="en"/>
              <a:t>(</a:t>
            </a:r>
            <a:r>
              <a:rPr i="1" lang="en"/>
              <a:t>K</a:t>
            </a:r>
            <a:r>
              <a:rPr lang="en"/>
              <a:t>, </a:t>
            </a:r>
            <a:r>
              <a:rPr i="1" lang="en"/>
              <a:t>x</a:t>
            </a:r>
            <a:r>
              <a:rPr lang="en" sz="900"/>
              <a:t>2</a:t>
            </a:r>
            <a:r>
              <a:rPr lang="en"/>
              <a:t>) = </a:t>
            </a:r>
            <a:r>
              <a:rPr i="1" lang="en"/>
              <a:t>y</a:t>
            </a:r>
            <a:endParaRPr i="1"/>
          </a:p>
          <a:p>
            <a:pPr indent="-317500" lvl="1" marL="914400" rtl="0" algn="l">
              <a:spcBef>
                <a:spcPts val="0"/>
              </a:spcBef>
              <a:spcAft>
                <a:spcPts val="0"/>
              </a:spcAft>
              <a:buSzPts val="1400"/>
              <a:buChar char="○"/>
            </a:pPr>
            <a:r>
              <a:rPr lang="en"/>
              <a:t>Given ciphertext </a:t>
            </a:r>
            <a:r>
              <a:rPr i="1" lang="en"/>
              <a:t>y</a:t>
            </a:r>
            <a:r>
              <a:rPr lang="en"/>
              <a:t>, you can’t uniquely decrypt. </a:t>
            </a:r>
            <a:r>
              <a:rPr i="1" lang="en"/>
              <a:t>D</a:t>
            </a:r>
            <a:r>
              <a:rPr lang="en"/>
              <a:t>(</a:t>
            </a:r>
            <a:r>
              <a:rPr i="1" lang="en"/>
              <a:t>K</a:t>
            </a:r>
            <a:r>
              <a:rPr lang="en"/>
              <a:t>, </a:t>
            </a:r>
            <a:r>
              <a:rPr i="1" lang="en"/>
              <a:t>y</a:t>
            </a:r>
            <a:r>
              <a:rPr lang="en"/>
              <a:t>) = </a:t>
            </a:r>
            <a:r>
              <a:rPr i="1" lang="en"/>
              <a:t>x</a:t>
            </a:r>
            <a:r>
              <a:rPr lang="en" sz="900"/>
              <a:t>1</a:t>
            </a:r>
            <a:r>
              <a:rPr lang="en"/>
              <a:t>? </a:t>
            </a:r>
            <a:r>
              <a:rPr i="1" lang="en"/>
              <a:t>D</a:t>
            </a:r>
            <a:r>
              <a:rPr lang="en"/>
              <a:t>(</a:t>
            </a:r>
            <a:r>
              <a:rPr i="1" lang="en"/>
              <a:t>K</a:t>
            </a:r>
            <a:r>
              <a:rPr lang="en"/>
              <a:t>, </a:t>
            </a:r>
            <a:r>
              <a:rPr i="1" lang="en"/>
              <a:t>y</a:t>
            </a:r>
            <a:r>
              <a:rPr lang="en"/>
              <a:t>) = </a:t>
            </a:r>
            <a:r>
              <a:rPr i="1" lang="en"/>
              <a:t>x</a:t>
            </a:r>
            <a:r>
              <a:rPr lang="en" sz="900"/>
              <a:t>2</a:t>
            </a:r>
            <a:r>
              <a:rPr lang="en"/>
              <a:t>?</a:t>
            </a:r>
            <a:endParaRPr/>
          </a:p>
        </p:txBody>
      </p:sp>
      <p:sp>
        <p:nvSpPr>
          <p:cNvPr id="366" name="Google Shape;366;p42"/>
          <p:cNvSpPr txBox="1"/>
          <p:nvPr/>
        </p:nvSpPr>
        <p:spPr>
          <a:xfrm>
            <a:off x="1697225" y="3063250"/>
            <a:ext cx="4992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sp>
        <p:nvSpPr>
          <p:cNvPr id="367" name="Google Shape;367;p42"/>
          <p:cNvSpPr txBox="1"/>
          <p:nvPr/>
        </p:nvSpPr>
        <p:spPr>
          <a:xfrm>
            <a:off x="2985025" y="3063250"/>
            <a:ext cx="4992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sp>
        <p:nvSpPr>
          <p:cNvPr id="368" name="Google Shape;368;p42"/>
          <p:cNvSpPr txBox="1"/>
          <p:nvPr/>
        </p:nvSpPr>
        <p:spPr>
          <a:xfrm>
            <a:off x="4572000" y="3063250"/>
            <a:ext cx="4992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sp>
        <p:nvSpPr>
          <p:cNvPr id="369" name="Google Shape;369;p42"/>
          <p:cNvSpPr txBox="1"/>
          <p:nvPr/>
        </p:nvSpPr>
        <p:spPr>
          <a:xfrm>
            <a:off x="5859800" y="3063250"/>
            <a:ext cx="4992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cxnSp>
        <p:nvCxnSpPr>
          <p:cNvPr id="370" name="Google Shape;370;p42"/>
          <p:cNvCxnSpPr/>
          <p:nvPr/>
        </p:nvCxnSpPr>
        <p:spPr>
          <a:xfrm>
            <a:off x="2092975" y="3282125"/>
            <a:ext cx="937200" cy="225600"/>
          </a:xfrm>
          <a:prstGeom prst="straightConnector1">
            <a:avLst/>
          </a:prstGeom>
          <a:noFill/>
          <a:ln cap="flat" cmpd="sng" w="19050">
            <a:solidFill>
              <a:schemeClr val="dk1"/>
            </a:solidFill>
            <a:prstDash val="solid"/>
            <a:round/>
            <a:headEnd len="med" w="med" type="none"/>
            <a:tailEnd len="med" w="med" type="triangle"/>
          </a:ln>
        </p:spPr>
      </p:cxnSp>
      <p:cxnSp>
        <p:nvCxnSpPr>
          <p:cNvPr id="371" name="Google Shape;371;p42"/>
          <p:cNvCxnSpPr/>
          <p:nvPr/>
        </p:nvCxnSpPr>
        <p:spPr>
          <a:xfrm flipH="1" rot="10800000">
            <a:off x="2092975" y="3282225"/>
            <a:ext cx="937200" cy="259800"/>
          </a:xfrm>
          <a:prstGeom prst="straightConnector1">
            <a:avLst/>
          </a:prstGeom>
          <a:noFill/>
          <a:ln cap="flat" cmpd="sng" w="19050">
            <a:solidFill>
              <a:schemeClr val="dk1"/>
            </a:solidFill>
            <a:prstDash val="solid"/>
            <a:round/>
            <a:headEnd len="med" w="med" type="none"/>
            <a:tailEnd len="med" w="med" type="triangle"/>
          </a:ln>
        </p:spPr>
      </p:cxnSp>
      <p:cxnSp>
        <p:nvCxnSpPr>
          <p:cNvPr id="372" name="Google Shape;372;p42"/>
          <p:cNvCxnSpPr/>
          <p:nvPr/>
        </p:nvCxnSpPr>
        <p:spPr>
          <a:xfrm>
            <a:off x="2079275" y="3795100"/>
            <a:ext cx="998700" cy="179400"/>
          </a:xfrm>
          <a:prstGeom prst="straightConnector1">
            <a:avLst/>
          </a:prstGeom>
          <a:noFill/>
          <a:ln cap="flat" cmpd="sng" w="19050">
            <a:solidFill>
              <a:schemeClr val="dk1"/>
            </a:solidFill>
            <a:prstDash val="solid"/>
            <a:round/>
            <a:headEnd len="med" w="med" type="none"/>
            <a:tailEnd len="med" w="med" type="triangle"/>
          </a:ln>
        </p:spPr>
      </p:cxnSp>
      <p:cxnSp>
        <p:nvCxnSpPr>
          <p:cNvPr id="373" name="Google Shape;373;p42"/>
          <p:cNvCxnSpPr/>
          <p:nvPr/>
        </p:nvCxnSpPr>
        <p:spPr>
          <a:xfrm>
            <a:off x="2106775" y="4027650"/>
            <a:ext cx="909600" cy="0"/>
          </a:xfrm>
          <a:prstGeom prst="straightConnector1">
            <a:avLst/>
          </a:prstGeom>
          <a:noFill/>
          <a:ln cap="flat" cmpd="sng" w="19050">
            <a:solidFill>
              <a:schemeClr val="dk1"/>
            </a:solidFill>
            <a:prstDash val="solid"/>
            <a:round/>
            <a:headEnd len="med" w="med" type="none"/>
            <a:tailEnd len="med" w="med" type="triangle"/>
          </a:ln>
        </p:spPr>
      </p:cxnSp>
      <p:cxnSp>
        <p:nvCxnSpPr>
          <p:cNvPr id="374" name="Google Shape;374;p42"/>
          <p:cNvCxnSpPr/>
          <p:nvPr/>
        </p:nvCxnSpPr>
        <p:spPr>
          <a:xfrm>
            <a:off x="4994950" y="3275338"/>
            <a:ext cx="937200" cy="225600"/>
          </a:xfrm>
          <a:prstGeom prst="straightConnector1">
            <a:avLst/>
          </a:prstGeom>
          <a:noFill/>
          <a:ln cap="flat" cmpd="sng" w="19050">
            <a:solidFill>
              <a:schemeClr val="dk1"/>
            </a:solidFill>
            <a:prstDash val="solid"/>
            <a:round/>
            <a:headEnd len="med" w="med" type="none"/>
            <a:tailEnd len="med" w="med" type="triangle"/>
          </a:ln>
        </p:spPr>
      </p:cxnSp>
      <p:cxnSp>
        <p:nvCxnSpPr>
          <p:cNvPr id="375" name="Google Shape;375;p42"/>
          <p:cNvCxnSpPr/>
          <p:nvPr/>
        </p:nvCxnSpPr>
        <p:spPr>
          <a:xfrm flipH="1" rot="10800000">
            <a:off x="4994950" y="3275438"/>
            <a:ext cx="937200" cy="259800"/>
          </a:xfrm>
          <a:prstGeom prst="straightConnector1">
            <a:avLst/>
          </a:prstGeom>
          <a:noFill/>
          <a:ln cap="flat" cmpd="sng" w="19050">
            <a:solidFill>
              <a:schemeClr val="dk1"/>
            </a:solidFill>
            <a:prstDash val="solid"/>
            <a:round/>
            <a:headEnd len="med" w="med" type="none"/>
            <a:tailEnd len="med" w="med" type="triangle"/>
          </a:ln>
        </p:spPr>
      </p:cxnSp>
      <p:cxnSp>
        <p:nvCxnSpPr>
          <p:cNvPr id="376" name="Google Shape;376;p42"/>
          <p:cNvCxnSpPr/>
          <p:nvPr/>
        </p:nvCxnSpPr>
        <p:spPr>
          <a:xfrm>
            <a:off x="4994950" y="3732538"/>
            <a:ext cx="937200" cy="225600"/>
          </a:xfrm>
          <a:prstGeom prst="straightConnector1">
            <a:avLst/>
          </a:prstGeom>
          <a:noFill/>
          <a:ln cap="flat" cmpd="sng" w="19050">
            <a:solidFill>
              <a:schemeClr val="dk1"/>
            </a:solidFill>
            <a:prstDash val="solid"/>
            <a:round/>
            <a:headEnd len="med" w="med" type="none"/>
            <a:tailEnd len="med" w="med" type="triangle"/>
          </a:ln>
        </p:spPr>
      </p:cxnSp>
      <p:cxnSp>
        <p:nvCxnSpPr>
          <p:cNvPr id="377" name="Google Shape;377;p42"/>
          <p:cNvCxnSpPr/>
          <p:nvPr/>
        </p:nvCxnSpPr>
        <p:spPr>
          <a:xfrm flipH="1" rot="10800000">
            <a:off x="4994950" y="3732638"/>
            <a:ext cx="937200" cy="259800"/>
          </a:xfrm>
          <a:prstGeom prst="straightConnector1">
            <a:avLst/>
          </a:prstGeom>
          <a:noFill/>
          <a:ln cap="flat" cmpd="sng" w="19050">
            <a:solidFill>
              <a:schemeClr val="dk1"/>
            </a:solidFill>
            <a:prstDash val="solid"/>
            <a:round/>
            <a:headEnd len="med" w="med" type="none"/>
            <a:tailEnd len="med" w="med" type="triangle"/>
          </a:ln>
        </p:spPr>
      </p:cxnSp>
      <p:sp>
        <p:nvSpPr>
          <p:cNvPr id="378" name="Google Shape;378;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79" name="Google Shape;379;p42"/>
          <p:cNvSpPr txBox="1"/>
          <p:nvPr/>
        </p:nvSpPr>
        <p:spPr>
          <a:xfrm>
            <a:off x="1568825" y="4188200"/>
            <a:ext cx="20196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Not bijective: Two inputs encrypt to the same output</a:t>
            </a:r>
            <a:endParaRPr/>
          </a:p>
        </p:txBody>
      </p:sp>
      <p:sp>
        <p:nvSpPr>
          <p:cNvPr id="380" name="Google Shape;380;p42"/>
          <p:cNvSpPr txBox="1"/>
          <p:nvPr/>
        </p:nvSpPr>
        <p:spPr>
          <a:xfrm>
            <a:off x="4453750" y="4189850"/>
            <a:ext cx="20196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Bijective: Each input maps to exactly one unique output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5">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3"/>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Block Ciphers: Security</a:t>
            </a:r>
            <a:endParaRPr/>
          </a:p>
        </p:txBody>
      </p:sp>
      <p:sp>
        <p:nvSpPr>
          <p:cNvPr id="386" name="Google Shape;386;p43"/>
          <p:cNvSpPr txBox="1"/>
          <p:nvPr>
            <p:ph idx="1" type="body"/>
          </p:nvPr>
        </p:nvSpPr>
        <p:spPr>
          <a:xfrm>
            <a:off x="198500" y="1246825"/>
            <a:ext cx="8520600" cy="16773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A secure block cipher behaves like a randomly chosen permutation from the set of all permutations on </a:t>
            </a:r>
            <a:r>
              <a:rPr i="1" lang="en"/>
              <a:t>n</a:t>
            </a:r>
            <a:r>
              <a:rPr lang="en"/>
              <a:t>-bit strings</a:t>
            </a:r>
            <a:endParaRPr/>
          </a:p>
          <a:p>
            <a:pPr indent="-310832" lvl="1" marL="914400" rtl="0" algn="l">
              <a:spcBef>
                <a:spcPts val="0"/>
              </a:spcBef>
              <a:spcAft>
                <a:spcPts val="0"/>
              </a:spcAft>
              <a:buSzPct val="100000"/>
              <a:buChar char="○"/>
            </a:pPr>
            <a:r>
              <a:rPr lang="en"/>
              <a:t>A random permutation: Each </a:t>
            </a:r>
            <a:r>
              <a:rPr i="1" lang="en"/>
              <a:t>n</a:t>
            </a:r>
            <a:r>
              <a:rPr lang="en"/>
              <a:t>-bit input is mapped to one randomly-chosen </a:t>
            </a:r>
            <a:r>
              <a:rPr i="1" lang="en"/>
              <a:t>n</a:t>
            </a:r>
            <a:r>
              <a:rPr lang="en"/>
              <a:t>-bit output</a:t>
            </a:r>
            <a:endParaRPr/>
          </a:p>
          <a:p>
            <a:pPr indent="-334327" lvl="0" marL="457200" rtl="0" algn="l">
              <a:spcBef>
                <a:spcPts val="0"/>
              </a:spcBef>
              <a:spcAft>
                <a:spcPts val="0"/>
              </a:spcAft>
              <a:buSzPct val="100000"/>
              <a:buChar char="●"/>
            </a:pPr>
            <a:r>
              <a:rPr lang="en"/>
              <a:t>Defined by a distinguishing game</a:t>
            </a:r>
            <a:endParaRPr/>
          </a:p>
          <a:p>
            <a:pPr indent="-310832" lvl="1" marL="914400" rtl="0" algn="l">
              <a:spcBef>
                <a:spcPts val="0"/>
              </a:spcBef>
              <a:spcAft>
                <a:spcPts val="0"/>
              </a:spcAft>
              <a:buSzPct val="100000"/>
              <a:buChar char="○"/>
            </a:pPr>
            <a:r>
              <a:rPr lang="en"/>
              <a:t>Eve gets two boxes: One is a randomly chosen permutation, and one is </a:t>
            </a:r>
            <a:r>
              <a:rPr i="1" lang="en"/>
              <a:t>E</a:t>
            </a:r>
            <a:r>
              <a:rPr i="1" lang="en" sz="900"/>
              <a:t>K</a:t>
            </a:r>
            <a:r>
              <a:rPr lang="en"/>
              <a:t> with a randomly chosen key </a:t>
            </a:r>
            <a:r>
              <a:rPr i="1" lang="en"/>
              <a:t>K</a:t>
            </a:r>
            <a:endParaRPr/>
          </a:p>
          <a:p>
            <a:pPr indent="-310832" lvl="1" marL="914400" rtl="0" algn="l">
              <a:spcBef>
                <a:spcPts val="0"/>
              </a:spcBef>
              <a:spcAft>
                <a:spcPts val="0"/>
              </a:spcAft>
              <a:buSzPct val="100000"/>
              <a:buChar char="○"/>
            </a:pPr>
            <a:r>
              <a:rPr lang="en"/>
              <a:t>Eve should not be able to tell which is which with probability &gt; 1/2</a:t>
            </a:r>
            <a:endParaRPr/>
          </a:p>
        </p:txBody>
      </p:sp>
      <p:sp>
        <p:nvSpPr>
          <p:cNvPr id="387" name="Google Shape;387;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88" name="Google Shape;388;p43"/>
          <p:cNvSpPr txBox="1"/>
          <p:nvPr/>
        </p:nvSpPr>
        <p:spPr>
          <a:xfrm>
            <a:off x="1697225" y="3063250"/>
            <a:ext cx="4992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sp>
        <p:nvSpPr>
          <p:cNvPr id="389" name="Google Shape;389;p43"/>
          <p:cNvSpPr txBox="1"/>
          <p:nvPr/>
        </p:nvSpPr>
        <p:spPr>
          <a:xfrm>
            <a:off x="2985025" y="3063250"/>
            <a:ext cx="4992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sp>
        <p:nvSpPr>
          <p:cNvPr id="390" name="Google Shape;390;p43"/>
          <p:cNvSpPr txBox="1"/>
          <p:nvPr/>
        </p:nvSpPr>
        <p:spPr>
          <a:xfrm>
            <a:off x="4572000" y="3063250"/>
            <a:ext cx="4992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sp>
        <p:nvSpPr>
          <p:cNvPr id="391" name="Google Shape;391;p43"/>
          <p:cNvSpPr txBox="1"/>
          <p:nvPr/>
        </p:nvSpPr>
        <p:spPr>
          <a:xfrm>
            <a:off x="5859800" y="3063250"/>
            <a:ext cx="4992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cxnSp>
        <p:nvCxnSpPr>
          <p:cNvPr id="392" name="Google Shape;392;p43"/>
          <p:cNvCxnSpPr/>
          <p:nvPr/>
        </p:nvCxnSpPr>
        <p:spPr>
          <a:xfrm>
            <a:off x="2092825" y="3282100"/>
            <a:ext cx="978900" cy="485100"/>
          </a:xfrm>
          <a:prstGeom prst="straightConnector1">
            <a:avLst/>
          </a:prstGeom>
          <a:noFill/>
          <a:ln cap="flat" cmpd="sng" w="19050">
            <a:solidFill>
              <a:schemeClr val="dk1"/>
            </a:solidFill>
            <a:prstDash val="solid"/>
            <a:round/>
            <a:headEnd len="med" w="med" type="none"/>
            <a:tailEnd len="med" w="med" type="triangle"/>
          </a:ln>
        </p:spPr>
      </p:cxnSp>
      <p:cxnSp>
        <p:nvCxnSpPr>
          <p:cNvPr id="393" name="Google Shape;393;p43"/>
          <p:cNvCxnSpPr/>
          <p:nvPr/>
        </p:nvCxnSpPr>
        <p:spPr>
          <a:xfrm flipH="1" rot="10800000">
            <a:off x="2092975" y="3282225"/>
            <a:ext cx="937200" cy="259800"/>
          </a:xfrm>
          <a:prstGeom prst="straightConnector1">
            <a:avLst/>
          </a:prstGeom>
          <a:noFill/>
          <a:ln cap="flat" cmpd="sng" w="19050">
            <a:solidFill>
              <a:schemeClr val="dk1"/>
            </a:solidFill>
            <a:prstDash val="solid"/>
            <a:round/>
            <a:headEnd len="med" w="med" type="none"/>
            <a:tailEnd len="med" w="med" type="triangle"/>
          </a:ln>
        </p:spPr>
      </p:cxnSp>
      <p:cxnSp>
        <p:nvCxnSpPr>
          <p:cNvPr id="394" name="Google Shape;394;p43"/>
          <p:cNvCxnSpPr/>
          <p:nvPr/>
        </p:nvCxnSpPr>
        <p:spPr>
          <a:xfrm flipH="1" rot="10800000">
            <a:off x="2079275" y="3533800"/>
            <a:ext cx="968700" cy="261300"/>
          </a:xfrm>
          <a:prstGeom prst="straightConnector1">
            <a:avLst/>
          </a:prstGeom>
          <a:noFill/>
          <a:ln cap="flat" cmpd="sng" w="19050">
            <a:solidFill>
              <a:schemeClr val="dk1"/>
            </a:solidFill>
            <a:prstDash val="solid"/>
            <a:round/>
            <a:headEnd len="med" w="med" type="none"/>
            <a:tailEnd len="med" w="med" type="triangle"/>
          </a:ln>
        </p:spPr>
      </p:cxnSp>
      <p:cxnSp>
        <p:nvCxnSpPr>
          <p:cNvPr id="395" name="Google Shape;395;p43"/>
          <p:cNvCxnSpPr/>
          <p:nvPr/>
        </p:nvCxnSpPr>
        <p:spPr>
          <a:xfrm>
            <a:off x="2106775" y="4027650"/>
            <a:ext cx="909600" cy="0"/>
          </a:xfrm>
          <a:prstGeom prst="straightConnector1">
            <a:avLst/>
          </a:prstGeom>
          <a:noFill/>
          <a:ln cap="flat" cmpd="sng" w="19050">
            <a:solidFill>
              <a:schemeClr val="dk1"/>
            </a:solidFill>
            <a:prstDash val="solid"/>
            <a:round/>
            <a:headEnd len="med" w="med" type="none"/>
            <a:tailEnd len="med" w="med" type="triangle"/>
          </a:ln>
        </p:spPr>
      </p:cxnSp>
      <p:cxnSp>
        <p:nvCxnSpPr>
          <p:cNvPr id="396" name="Google Shape;396;p43"/>
          <p:cNvCxnSpPr/>
          <p:nvPr/>
        </p:nvCxnSpPr>
        <p:spPr>
          <a:xfrm>
            <a:off x="4994950" y="3275338"/>
            <a:ext cx="937200" cy="225600"/>
          </a:xfrm>
          <a:prstGeom prst="straightConnector1">
            <a:avLst/>
          </a:prstGeom>
          <a:noFill/>
          <a:ln cap="flat" cmpd="sng" w="19050">
            <a:solidFill>
              <a:schemeClr val="dk1"/>
            </a:solidFill>
            <a:prstDash val="solid"/>
            <a:round/>
            <a:headEnd len="med" w="med" type="none"/>
            <a:tailEnd len="med" w="med" type="triangle"/>
          </a:ln>
        </p:spPr>
      </p:cxnSp>
      <p:cxnSp>
        <p:nvCxnSpPr>
          <p:cNvPr id="397" name="Google Shape;397;p43"/>
          <p:cNvCxnSpPr/>
          <p:nvPr/>
        </p:nvCxnSpPr>
        <p:spPr>
          <a:xfrm flipH="1" rot="10800000">
            <a:off x="4994950" y="3275438"/>
            <a:ext cx="937200" cy="259800"/>
          </a:xfrm>
          <a:prstGeom prst="straightConnector1">
            <a:avLst/>
          </a:prstGeom>
          <a:noFill/>
          <a:ln cap="flat" cmpd="sng" w="19050">
            <a:solidFill>
              <a:schemeClr val="dk1"/>
            </a:solidFill>
            <a:prstDash val="solid"/>
            <a:round/>
            <a:headEnd len="med" w="med" type="none"/>
            <a:tailEnd len="med" w="med" type="triangle"/>
          </a:ln>
        </p:spPr>
      </p:cxnSp>
      <p:cxnSp>
        <p:nvCxnSpPr>
          <p:cNvPr id="398" name="Google Shape;398;p43"/>
          <p:cNvCxnSpPr/>
          <p:nvPr/>
        </p:nvCxnSpPr>
        <p:spPr>
          <a:xfrm>
            <a:off x="4994950" y="3732538"/>
            <a:ext cx="937200" cy="225600"/>
          </a:xfrm>
          <a:prstGeom prst="straightConnector1">
            <a:avLst/>
          </a:prstGeom>
          <a:noFill/>
          <a:ln cap="flat" cmpd="sng" w="19050">
            <a:solidFill>
              <a:schemeClr val="dk1"/>
            </a:solidFill>
            <a:prstDash val="solid"/>
            <a:round/>
            <a:headEnd len="med" w="med" type="none"/>
            <a:tailEnd len="med" w="med" type="triangle"/>
          </a:ln>
        </p:spPr>
      </p:cxnSp>
      <p:cxnSp>
        <p:nvCxnSpPr>
          <p:cNvPr id="399" name="Google Shape;399;p43"/>
          <p:cNvCxnSpPr/>
          <p:nvPr/>
        </p:nvCxnSpPr>
        <p:spPr>
          <a:xfrm flipH="1" rot="10800000">
            <a:off x="4994950" y="3732638"/>
            <a:ext cx="937200" cy="259800"/>
          </a:xfrm>
          <a:prstGeom prst="straightConnector1">
            <a:avLst/>
          </a:prstGeom>
          <a:noFill/>
          <a:ln cap="flat" cmpd="sng" w="19050">
            <a:solidFill>
              <a:schemeClr val="dk1"/>
            </a:solidFill>
            <a:prstDash val="solid"/>
            <a:round/>
            <a:headEnd len="med" w="med" type="none"/>
            <a:tailEnd len="med" w="med" type="triangle"/>
          </a:ln>
        </p:spPr>
      </p:cxnSp>
      <p:sp>
        <p:nvSpPr>
          <p:cNvPr id="400" name="Google Shape;400;p43"/>
          <p:cNvSpPr txBox="1"/>
          <p:nvPr/>
        </p:nvSpPr>
        <p:spPr>
          <a:xfrm>
            <a:off x="574200" y="4189850"/>
            <a:ext cx="75189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One of these is </a:t>
            </a:r>
            <a:r>
              <a:rPr i="1" lang="en"/>
              <a:t>E</a:t>
            </a:r>
            <a:r>
              <a:rPr i="1" lang="en" sz="900"/>
              <a:t>K</a:t>
            </a:r>
            <a:r>
              <a:rPr lang="en"/>
              <a:t> with a randomly chosen </a:t>
            </a:r>
            <a:r>
              <a:rPr i="1" lang="en"/>
              <a:t>K</a:t>
            </a:r>
            <a:r>
              <a:rPr lang="en"/>
              <a:t>, and the other one is a randomly chosen permutation. Eve can’t distinguish them.</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6">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44"/>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Block ciphers: Brute-force attacks?</a:t>
            </a:r>
            <a:endParaRPr/>
          </a:p>
        </p:txBody>
      </p:sp>
      <p:sp>
        <p:nvSpPr>
          <p:cNvPr id="406" name="Google Shape;406;p44"/>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How hard is it to run a brute-force attack on a 128-bit key?</a:t>
            </a:r>
            <a:endParaRPr/>
          </a:p>
          <a:p>
            <a:pPr indent="-317500" lvl="1" marL="914400" rtl="0" algn="l">
              <a:spcBef>
                <a:spcPts val="0"/>
              </a:spcBef>
              <a:spcAft>
                <a:spcPts val="0"/>
              </a:spcAft>
              <a:buSzPts val="1400"/>
              <a:buChar char="○"/>
            </a:pPr>
            <a:r>
              <a:rPr lang="en"/>
              <a:t>We have to try 2</a:t>
            </a:r>
            <a:r>
              <a:rPr baseline="30000" lang="en"/>
              <a:t>128</a:t>
            </a:r>
            <a:r>
              <a:rPr lang="en"/>
              <a:t> possibilities. How big is 2</a:t>
            </a:r>
            <a:r>
              <a:rPr baseline="30000" lang="en"/>
              <a:t>128</a:t>
            </a:r>
            <a:r>
              <a:rPr lang="en"/>
              <a:t>?</a:t>
            </a:r>
            <a:endParaRPr/>
          </a:p>
          <a:p>
            <a:pPr indent="-342900" lvl="0" marL="457200" rtl="0" algn="l">
              <a:spcBef>
                <a:spcPts val="0"/>
              </a:spcBef>
              <a:spcAft>
                <a:spcPts val="0"/>
              </a:spcAft>
              <a:buSzPts val="1800"/>
              <a:buChar char="●"/>
            </a:pPr>
            <a:r>
              <a:rPr lang="en"/>
              <a:t>Handy approximation: 2</a:t>
            </a:r>
            <a:r>
              <a:rPr baseline="30000" lang="en"/>
              <a:t>10</a:t>
            </a:r>
            <a:r>
              <a:rPr lang="en"/>
              <a:t> ≈ 10</a:t>
            </a:r>
            <a:r>
              <a:rPr baseline="30000" lang="en"/>
              <a:t>3</a:t>
            </a:r>
            <a:endParaRPr/>
          </a:p>
          <a:p>
            <a:pPr indent="-317500" lvl="1" marL="914400" rtl="0" algn="l">
              <a:spcBef>
                <a:spcPts val="0"/>
              </a:spcBef>
              <a:spcAft>
                <a:spcPts val="0"/>
              </a:spcAft>
              <a:buSzPts val="1400"/>
              <a:buChar char="○"/>
            </a:pPr>
            <a:r>
              <a:rPr lang="en"/>
              <a:t>2</a:t>
            </a:r>
            <a:r>
              <a:rPr baseline="30000" lang="en"/>
              <a:t>128</a:t>
            </a:r>
            <a:r>
              <a:rPr lang="en"/>
              <a:t> = 2</a:t>
            </a:r>
            <a:r>
              <a:rPr baseline="30000" lang="en"/>
              <a:t>10*12.8</a:t>
            </a:r>
            <a:r>
              <a:rPr lang="en"/>
              <a:t> ≈ (10</a:t>
            </a:r>
            <a:r>
              <a:rPr baseline="30000" lang="en"/>
              <a:t>3</a:t>
            </a:r>
            <a:r>
              <a:rPr lang="en"/>
              <a:t>)</a:t>
            </a:r>
            <a:r>
              <a:rPr baseline="30000" lang="en"/>
              <a:t>12.8</a:t>
            </a:r>
            <a:r>
              <a:rPr lang="en"/>
              <a:t> ≈ (10</a:t>
            </a:r>
            <a:r>
              <a:rPr baseline="30000" lang="en"/>
              <a:t>3</a:t>
            </a:r>
            <a:r>
              <a:rPr lang="en"/>
              <a:t>)</a:t>
            </a:r>
            <a:r>
              <a:rPr baseline="30000" lang="en"/>
              <a:t>13</a:t>
            </a:r>
            <a:r>
              <a:rPr lang="en"/>
              <a:t> = 10</a:t>
            </a:r>
            <a:r>
              <a:rPr baseline="30000" lang="en"/>
              <a:t>39</a:t>
            </a:r>
            <a:endParaRPr/>
          </a:p>
          <a:p>
            <a:pPr indent="-342900" lvl="0" marL="457200" rtl="0" algn="l">
              <a:spcBef>
                <a:spcPts val="0"/>
              </a:spcBef>
              <a:spcAft>
                <a:spcPts val="0"/>
              </a:spcAft>
              <a:buSzPts val="1800"/>
              <a:buChar char="●"/>
            </a:pPr>
            <a:r>
              <a:rPr lang="en"/>
              <a:t>Suppose we have massive hardware that can try 10</a:t>
            </a:r>
            <a:r>
              <a:rPr baseline="30000" lang="en"/>
              <a:t>9</a:t>
            </a:r>
            <a:r>
              <a:rPr lang="en"/>
              <a:t> (1 billion) keys in 1 nanosecond (a billionth of a second). That’s 10</a:t>
            </a:r>
            <a:r>
              <a:rPr baseline="30000" lang="en"/>
              <a:t>18</a:t>
            </a:r>
            <a:r>
              <a:rPr lang="en"/>
              <a:t> keys per second</a:t>
            </a:r>
            <a:endParaRPr/>
          </a:p>
          <a:p>
            <a:pPr indent="-317500" lvl="1" marL="914400" rtl="0" algn="l">
              <a:spcBef>
                <a:spcPts val="0"/>
              </a:spcBef>
              <a:spcAft>
                <a:spcPts val="0"/>
              </a:spcAft>
              <a:buSzPts val="1400"/>
              <a:buChar char="○"/>
            </a:pPr>
            <a:r>
              <a:rPr lang="en"/>
              <a:t>We’ll need 10</a:t>
            </a:r>
            <a:r>
              <a:rPr baseline="30000" lang="en"/>
              <a:t>39</a:t>
            </a:r>
            <a:r>
              <a:rPr lang="en"/>
              <a:t> / 10</a:t>
            </a:r>
            <a:r>
              <a:rPr baseline="30000" lang="en"/>
              <a:t>18</a:t>
            </a:r>
            <a:r>
              <a:rPr lang="en"/>
              <a:t> = 10</a:t>
            </a:r>
            <a:r>
              <a:rPr baseline="30000" lang="en"/>
              <a:t>21</a:t>
            </a:r>
            <a:r>
              <a:rPr lang="en"/>
              <a:t> seconds. How long is that?</a:t>
            </a:r>
            <a:endParaRPr/>
          </a:p>
          <a:p>
            <a:pPr indent="-317500" lvl="1" marL="914400" rtl="0" algn="l">
              <a:spcBef>
                <a:spcPts val="0"/>
              </a:spcBef>
              <a:spcAft>
                <a:spcPts val="0"/>
              </a:spcAft>
              <a:buSzPts val="1400"/>
              <a:buChar char="○"/>
            </a:pPr>
            <a:r>
              <a:rPr lang="en"/>
              <a:t>One year ≈ 3×10</a:t>
            </a:r>
            <a:r>
              <a:rPr baseline="30000" lang="en"/>
              <a:t>7</a:t>
            </a:r>
            <a:r>
              <a:rPr lang="en"/>
              <a:t> seconds</a:t>
            </a:r>
            <a:endParaRPr/>
          </a:p>
          <a:p>
            <a:pPr indent="-317500" lvl="1" marL="914400" rtl="0" algn="l">
              <a:spcBef>
                <a:spcPts val="0"/>
              </a:spcBef>
              <a:spcAft>
                <a:spcPts val="0"/>
              </a:spcAft>
              <a:buSzPts val="1400"/>
              <a:buChar char="○"/>
            </a:pPr>
            <a:r>
              <a:rPr lang="en"/>
              <a:t>10</a:t>
            </a:r>
            <a:r>
              <a:rPr baseline="30000" lang="en"/>
              <a:t>21</a:t>
            </a:r>
            <a:r>
              <a:rPr lang="en"/>
              <a:t> seconds / 3×10</a:t>
            </a:r>
            <a:r>
              <a:rPr baseline="30000" lang="en"/>
              <a:t>7</a:t>
            </a:r>
            <a:r>
              <a:rPr lang="en"/>
              <a:t> ≈ 3×10</a:t>
            </a:r>
            <a:r>
              <a:rPr baseline="30000" lang="en"/>
              <a:t>13</a:t>
            </a:r>
            <a:r>
              <a:rPr lang="en"/>
              <a:t> years ≈ 30 trillion years</a:t>
            </a:r>
            <a:endParaRPr/>
          </a:p>
          <a:p>
            <a:pPr indent="-342900" lvl="0" marL="457200" rtl="0" algn="l">
              <a:spcBef>
                <a:spcPts val="0"/>
              </a:spcBef>
              <a:spcAft>
                <a:spcPts val="0"/>
              </a:spcAft>
              <a:buSzPts val="1800"/>
              <a:buChar char="●"/>
            </a:pPr>
            <a:r>
              <a:rPr b="1" lang="en"/>
              <a:t>Takeaway</a:t>
            </a:r>
            <a:r>
              <a:rPr lang="en"/>
              <a:t>: Brute-forcing a 128-bit key takes astronomically long.</a:t>
            </a:r>
            <a:br>
              <a:rPr lang="en"/>
            </a:br>
            <a:r>
              <a:rPr lang="en"/>
              <a:t>Don’t even try.</a:t>
            </a:r>
            <a:endParaRPr/>
          </a:p>
        </p:txBody>
      </p:sp>
      <p:sp>
        <p:nvSpPr>
          <p:cNvPr id="407" name="Google Shape;407;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5"/>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Block ciphers: Brute-force attacks?</a:t>
            </a:r>
            <a:endParaRPr/>
          </a:p>
        </p:txBody>
      </p:sp>
      <p:sp>
        <p:nvSpPr>
          <p:cNvPr id="413" name="Google Shape;413;p45"/>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How hard is it to run a brute-force attack on a 256-bit key in the same time?</a:t>
            </a:r>
            <a:endParaRPr/>
          </a:p>
          <a:p>
            <a:pPr indent="-317500" lvl="1" marL="914400" rtl="0" algn="l">
              <a:spcBef>
                <a:spcPts val="0"/>
              </a:spcBef>
              <a:spcAft>
                <a:spcPts val="0"/>
              </a:spcAft>
              <a:buSzPts val="1400"/>
              <a:buChar char="○"/>
            </a:pPr>
            <a:r>
              <a:rPr lang="en"/>
              <a:t>We need 10</a:t>
            </a:r>
            <a:r>
              <a:rPr baseline="30000" lang="en"/>
              <a:t>52</a:t>
            </a:r>
            <a:r>
              <a:rPr lang="en"/>
              <a:t> of the brute-force devices from before</a:t>
            </a:r>
            <a:endParaRPr/>
          </a:p>
          <a:p>
            <a:pPr indent="-317500" lvl="1" marL="914400" rtl="0" algn="l">
              <a:spcBef>
                <a:spcPts val="0"/>
              </a:spcBef>
              <a:spcAft>
                <a:spcPts val="0"/>
              </a:spcAft>
              <a:buSzPts val="1400"/>
              <a:buChar char="○"/>
            </a:pPr>
            <a:r>
              <a:rPr lang="en"/>
              <a:t>If each brute-force device from before is 1 cubic millimeter, this would take 10</a:t>
            </a:r>
            <a:r>
              <a:rPr baseline="30000" lang="en"/>
              <a:t>43</a:t>
            </a:r>
            <a:r>
              <a:rPr lang="en"/>
              <a:t> cubic meters of space</a:t>
            </a:r>
            <a:endParaRPr/>
          </a:p>
          <a:p>
            <a:pPr indent="-317500" lvl="1" marL="914400" rtl="0" algn="l">
              <a:spcBef>
                <a:spcPts val="0"/>
              </a:spcBef>
              <a:spcAft>
                <a:spcPts val="0"/>
              </a:spcAft>
              <a:buSzPts val="1400"/>
              <a:buChar char="○"/>
            </a:pPr>
            <a:r>
              <a:rPr lang="en"/>
              <a:t>That’s the volume of 7×10</a:t>
            </a:r>
            <a:r>
              <a:rPr baseline="30000" lang="en"/>
              <a:t>15</a:t>
            </a:r>
            <a:r>
              <a:rPr lang="en"/>
              <a:t> suns!</a:t>
            </a:r>
            <a:endParaRPr/>
          </a:p>
          <a:p>
            <a:pPr indent="-317500" lvl="1" marL="914400" rtl="0" algn="l">
              <a:spcBef>
                <a:spcPts val="0"/>
              </a:spcBef>
              <a:spcAft>
                <a:spcPts val="0"/>
              </a:spcAft>
              <a:buSzPts val="1400"/>
              <a:buChar char="○"/>
            </a:pPr>
            <a:r>
              <a:rPr lang="en"/>
              <a:t>For reference, the Milky Way galaxy has just 10</a:t>
            </a:r>
            <a:r>
              <a:rPr baseline="30000" lang="en"/>
              <a:t>11</a:t>
            </a:r>
            <a:r>
              <a:rPr lang="en"/>
              <a:t> stars</a:t>
            </a:r>
            <a:endParaRPr/>
          </a:p>
          <a:p>
            <a:pPr indent="-342900" lvl="0" marL="457200" rtl="0" algn="l">
              <a:spcBef>
                <a:spcPts val="0"/>
              </a:spcBef>
              <a:spcAft>
                <a:spcPts val="0"/>
              </a:spcAft>
              <a:buSzPts val="1800"/>
              <a:buChar char="●"/>
            </a:pPr>
            <a:r>
              <a:rPr b="1" lang="en"/>
              <a:t>Takeaway</a:t>
            </a:r>
            <a:r>
              <a:rPr lang="en"/>
              <a:t>: </a:t>
            </a:r>
            <a:r>
              <a:rPr lang="en"/>
              <a:t>Brute-force attacks on modern block ciphers are not possible, assuming the key is random and secret</a:t>
            </a:r>
            <a:endParaRPr/>
          </a:p>
          <a:p>
            <a:pPr indent="-317500" lvl="1" marL="914400" rtl="0" algn="l">
              <a:spcBef>
                <a:spcPts val="0"/>
              </a:spcBef>
              <a:spcAft>
                <a:spcPts val="0"/>
              </a:spcAft>
              <a:buSzPts val="1400"/>
              <a:buChar char="○"/>
            </a:pPr>
            <a:r>
              <a:rPr lang="en"/>
              <a:t>128-bit key? Definitely not happening.</a:t>
            </a:r>
            <a:endParaRPr/>
          </a:p>
          <a:p>
            <a:pPr indent="-317500" lvl="1" marL="914400" rtl="0" algn="l">
              <a:spcBef>
                <a:spcPts val="0"/>
              </a:spcBef>
              <a:spcAft>
                <a:spcPts val="0"/>
              </a:spcAft>
              <a:buSzPts val="1400"/>
              <a:buChar char="○"/>
            </a:pPr>
            <a:r>
              <a:rPr lang="en"/>
              <a:t>256-bit key? Lol no.</a:t>
            </a:r>
            <a:endParaRPr/>
          </a:p>
        </p:txBody>
      </p:sp>
      <p:sp>
        <p:nvSpPr>
          <p:cNvPr id="414" name="Google Shape;414;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9"/>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86" name="Google Shape;86;p19"/>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IND-CPA security</a:t>
            </a:r>
            <a:endParaRPr/>
          </a:p>
          <a:p>
            <a:pPr indent="-317500" lvl="1" marL="914400" rtl="0" algn="l">
              <a:spcBef>
                <a:spcPts val="0"/>
              </a:spcBef>
              <a:spcAft>
                <a:spcPts val="0"/>
              </a:spcAft>
              <a:buSzPts val="1400"/>
              <a:buChar char="○"/>
            </a:pPr>
            <a:r>
              <a:rPr lang="en"/>
              <a:t>Even if Eve can trick Alice into encrypting some messages of Eve’s choosing, given the encryption of either </a:t>
            </a:r>
            <a:r>
              <a:rPr i="1" lang="en"/>
              <a:t>M</a:t>
            </a:r>
            <a:r>
              <a:rPr lang="en" sz="900"/>
              <a:t>0</a:t>
            </a:r>
            <a:r>
              <a:rPr lang="en"/>
              <a:t> or </a:t>
            </a:r>
            <a:r>
              <a:rPr i="1" lang="en"/>
              <a:t>M</a:t>
            </a:r>
            <a:r>
              <a:rPr lang="en" sz="900"/>
              <a:t>1</a:t>
            </a:r>
            <a:r>
              <a:rPr lang="en"/>
              <a:t>, Eve cannot distinguish which message was sent with probability greater than 1/2.</a:t>
            </a:r>
            <a:endParaRPr/>
          </a:p>
          <a:p>
            <a:pPr indent="-317500" lvl="1" marL="914400" rtl="0" algn="l">
              <a:spcBef>
                <a:spcPts val="0"/>
              </a:spcBef>
              <a:spcAft>
                <a:spcPts val="0"/>
              </a:spcAft>
              <a:buSzPts val="1400"/>
              <a:buChar char="○"/>
            </a:pPr>
            <a:r>
              <a:rPr lang="en"/>
              <a:t>We can use the IND-CPA game to test for IND-CPA security</a:t>
            </a:r>
            <a:endParaRPr/>
          </a:p>
          <a:p>
            <a:pPr indent="-317500" lvl="1" marL="914400" rtl="0" algn="l">
              <a:spcBef>
                <a:spcPts val="0"/>
              </a:spcBef>
              <a:spcAft>
                <a:spcPts val="0"/>
              </a:spcAft>
              <a:buSzPts val="1400"/>
              <a:buChar char="○"/>
            </a:pPr>
            <a:r>
              <a:rPr lang="en"/>
              <a:t>Edge cases: IND-CPA secure schemes can leak length. Eve is limited to polynomial-time algorithms, and must have a non-negligible advantage to win.</a:t>
            </a:r>
            <a:endParaRPr/>
          </a:p>
        </p:txBody>
      </p:sp>
      <p:sp>
        <p:nvSpPr>
          <p:cNvPr id="87" name="Google Shape;87;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46"/>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Block Ciphers: Efficiency</a:t>
            </a:r>
            <a:endParaRPr/>
          </a:p>
        </p:txBody>
      </p:sp>
      <p:sp>
        <p:nvSpPr>
          <p:cNvPr id="420" name="Google Shape;420;p46"/>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Encryption and decryption should be computable in microseconds</a:t>
            </a:r>
            <a:endParaRPr/>
          </a:p>
          <a:p>
            <a:pPr indent="-317500" lvl="1" marL="914400" rtl="0" algn="l">
              <a:spcBef>
                <a:spcPts val="0"/>
              </a:spcBef>
              <a:spcAft>
                <a:spcPts val="0"/>
              </a:spcAft>
              <a:buSzPts val="1400"/>
              <a:buChar char="○"/>
            </a:pPr>
            <a:r>
              <a:rPr lang="en"/>
              <a:t>Formally: KeyGen(), Enc(), and Dec(), should not take exponential time</a:t>
            </a:r>
            <a:endParaRPr/>
          </a:p>
          <a:p>
            <a:pPr indent="-342900" lvl="0" marL="457200" rtl="0" algn="l">
              <a:spcBef>
                <a:spcPts val="0"/>
              </a:spcBef>
              <a:spcAft>
                <a:spcPts val="0"/>
              </a:spcAft>
              <a:buSzPts val="1800"/>
              <a:buChar char="●"/>
            </a:pPr>
            <a:r>
              <a:rPr lang="en"/>
              <a:t>Block cipher algorithms typically use operations like XOR, bit-shifting, and small table lookups</a:t>
            </a:r>
            <a:endParaRPr/>
          </a:p>
          <a:p>
            <a:pPr indent="-317500" lvl="1" marL="914400" rtl="0" algn="l">
              <a:spcBef>
                <a:spcPts val="0"/>
              </a:spcBef>
              <a:spcAft>
                <a:spcPts val="0"/>
              </a:spcAft>
              <a:buSzPts val="1400"/>
              <a:buChar char="○"/>
            </a:pPr>
            <a:r>
              <a:rPr lang="en"/>
              <a:t>Very fast on modern processors</a:t>
            </a:r>
            <a:endParaRPr/>
          </a:p>
          <a:p>
            <a:pPr indent="-342900" lvl="0" marL="457200" rtl="0" algn="l">
              <a:spcBef>
                <a:spcPts val="0"/>
              </a:spcBef>
              <a:spcAft>
                <a:spcPts val="0"/>
              </a:spcAft>
              <a:buSzPts val="1800"/>
              <a:buChar char="●"/>
            </a:pPr>
            <a:r>
              <a:rPr lang="en"/>
              <a:t>Modern CPUs provide dedicated hardware support for block ciphers</a:t>
            </a:r>
            <a:endParaRPr/>
          </a:p>
        </p:txBody>
      </p:sp>
      <p:sp>
        <p:nvSpPr>
          <p:cNvPr id="421" name="Google Shape;421;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0">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47"/>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 (Data Encryption Standard)</a:t>
            </a:r>
            <a:endParaRPr/>
          </a:p>
        </p:txBody>
      </p:sp>
      <p:sp>
        <p:nvSpPr>
          <p:cNvPr id="427" name="Google Shape;427;p47"/>
          <p:cNvSpPr txBox="1"/>
          <p:nvPr>
            <p:ph idx="1" type="body"/>
          </p:nvPr>
        </p:nvSpPr>
        <p:spPr>
          <a:xfrm>
            <a:off x="198500" y="1246825"/>
            <a:ext cx="8520600" cy="37656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Designed in late 1970s</a:t>
            </a:r>
            <a:endParaRPr/>
          </a:p>
          <a:p>
            <a:pPr indent="-342900" lvl="0" marL="457200" rtl="0" algn="l">
              <a:spcBef>
                <a:spcPts val="0"/>
              </a:spcBef>
              <a:spcAft>
                <a:spcPts val="0"/>
              </a:spcAft>
              <a:buSzPts val="1800"/>
              <a:buChar char="●"/>
            </a:pPr>
            <a:r>
              <a:rPr lang="en"/>
              <a:t>Block size 64 bits (</a:t>
            </a:r>
            <a:r>
              <a:rPr i="1" lang="en"/>
              <a:t>n</a:t>
            </a:r>
            <a:r>
              <a:rPr lang="en"/>
              <a:t> = 64)</a:t>
            </a:r>
            <a:endParaRPr/>
          </a:p>
          <a:p>
            <a:pPr indent="-342900" lvl="0" marL="457200" rtl="0" algn="l">
              <a:spcBef>
                <a:spcPts val="0"/>
              </a:spcBef>
              <a:spcAft>
                <a:spcPts val="0"/>
              </a:spcAft>
              <a:buSzPts val="1800"/>
              <a:buChar char="●"/>
            </a:pPr>
            <a:r>
              <a:rPr lang="en"/>
              <a:t>Key size 56 bits (</a:t>
            </a:r>
            <a:r>
              <a:rPr i="1" lang="en"/>
              <a:t>k</a:t>
            </a:r>
            <a:r>
              <a:rPr lang="en"/>
              <a:t> = 56)</a:t>
            </a:r>
            <a:endParaRPr/>
          </a:p>
          <a:p>
            <a:pPr indent="-342900" lvl="0" marL="457200" rtl="0" algn="l">
              <a:spcBef>
                <a:spcPts val="0"/>
              </a:spcBef>
              <a:spcAft>
                <a:spcPts val="0"/>
              </a:spcAft>
              <a:buSzPts val="1800"/>
              <a:buChar char="●"/>
            </a:pPr>
            <a:r>
              <a:rPr lang="en"/>
              <a:t>NSA influenced two facets of its design</a:t>
            </a:r>
            <a:endParaRPr/>
          </a:p>
          <a:p>
            <a:pPr indent="-317500" lvl="1" marL="914400" rtl="0" algn="l">
              <a:spcBef>
                <a:spcPts val="0"/>
              </a:spcBef>
              <a:spcAft>
                <a:spcPts val="0"/>
              </a:spcAft>
              <a:buSzPts val="1400"/>
              <a:buChar char="○"/>
            </a:pPr>
            <a:r>
              <a:rPr lang="en"/>
              <a:t>Altered some subtle internal workings in a mysterious way</a:t>
            </a:r>
            <a:endParaRPr/>
          </a:p>
          <a:p>
            <a:pPr indent="-317500" lvl="1" marL="914400" rtl="0" algn="l">
              <a:spcBef>
                <a:spcPts val="0"/>
              </a:spcBef>
              <a:spcAft>
                <a:spcPts val="0"/>
              </a:spcAft>
              <a:buSzPts val="1400"/>
              <a:buChar char="○"/>
            </a:pPr>
            <a:r>
              <a:rPr lang="en"/>
              <a:t>Reduced key size from 64 bits to 56 bits</a:t>
            </a:r>
            <a:endParaRPr/>
          </a:p>
          <a:p>
            <a:pPr indent="-317500" lvl="1" marL="914400" rtl="0" algn="l">
              <a:spcBef>
                <a:spcPts val="0"/>
              </a:spcBef>
              <a:spcAft>
                <a:spcPts val="0"/>
              </a:spcAft>
              <a:buSzPts val="1400"/>
              <a:buChar char="○"/>
            </a:pPr>
            <a:r>
              <a:rPr lang="en"/>
              <a:t>Made brute force attacks feasible for an attacker with massive computational resources (by 1970s standards)</a:t>
            </a:r>
            <a:endParaRPr/>
          </a:p>
          <a:p>
            <a:pPr indent="-342900" lvl="0" marL="457200" rtl="0" algn="l">
              <a:spcBef>
                <a:spcPts val="0"/>
              </a:spcBef>
              <a:spcAft>
                <a:spcPts val="0"/>
              </a:spcAft>
              <a:buSzPts val="1800"/>
              <a:buChar char="●"/>
            </a:pPr>
            <a:r>
              <a:rPr lang="en"/>
              <a:t>The algorithm remains essentially unbroken 40 years later</a:t>
            </a:r>
            <a:endParaRPr/>
          </a:p>
          <a:p>
            <a:pPr indent="-317500" lvl="1" marL="914400" rtl="0" algn="l">
              <a:spcBef>
                <a:spcPts val="0"/>
              </a:spcBef>
              <a:spcAft>
                <a:spcPts val="0"/>
              </a:spcAft>
              <a:buSzPts val="1400"/>
              <a:buChar char="○"/>
            </a:pPr>
            <a:r>
              <a:rPr lang="en"/>
              <a:t>The NSA’s tweaking hardened it against an attack publicly revealed a decade later</a:t>
            </a:r>
            <a:endParaRPr/>
          </a:p>
          <a:p>
            <a:pPr indent="-342900" lvl="0" marL="457200" rtl="0" algn="l">
              <a:spcBef>
                <a:spcPts val="0"/>
              </a:spcBef>
              <a:spcAft>
                <a:spcPts val="0"/>
              </a:spcAft>
              <a:buSzPts val="1800"/>
              <a:buChar char="●"/>
            </a:pPr>
            <a:r>
              <a:rPr lang="en"/>
              <a:t>However, modern computer speeds make it completely unsafe due to small key size</a:t>
            </a:r>
            <a:endParaRPr/>
          </a:p>
          <a:p>
            <a:pPr indent="-317500" lvl="1" marL="914400" rtl="0" algn="l">
              <a:spcBef>
                <a:spcPts val="0"/>
              </a:spcBef>
              <a:spcAft>
                <a:spcPts val="0"/>
              </a:spcAft>
              <a:buSzPts val="1400"/>
              <a:buChar char="○"/>
            </a:pPr>
            <a:r>
              <a:rPr lang="en"/>
              <a:t>~6.4 × 10</a:t>
            </a:r>
            <a:r>
              <a:rPr baseline="30000" lang="en"/>
              <a:t>16</a:t>
            </a:r>
            <a:r>
              <a:rPr lang="en"/>
              <a:t>, say 10</a:t>
            </a:r>
            <a:r>
              <a:rPr baseline="30000" lang="en"/>
              <a:t>10</a:t>
            </a:r>
            <a:r>
              <a:rPr lang="en"/>
              <a:t> tries per second on my single desktop computer's Nvidia graphics card: Takes ~6.4 × 10</a:t>
            </a:r>
            <a:r>
              <a:rPr baseline="30000" lang="en"/>
              <a:t>6</a:t>
            </a:r>
            <a:r>
              <a:rPr lang="en"/>
              <a:t> seconds or ~70 days</a:t>
            </a:r>
            <a:endParaRPr/>
          </a:p>
        </p:txBody>
      </p:sp>
      <p:sp>
        <p:nvSpPr>
          <p:cNvPr id="428" name="Google Shape;428;p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7">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7">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7">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48"/>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AES (Advanced Encryption Standard)</a:t>
            </a:r>
            <a:endParaRPr/>
          </a:p>
        </p:txBody>
      </p:sp>
      <p:sp>
        <p:nvSpPr>
          <p:cNvPr id="434" name="Google Shape;434;p48"/>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1997–2000: NIST (National Institute of Standards and Technology) in the US held a competition to pick a new block cipher standard</a:t>
            </a:r>
            <a:endParaRPr/>
          </a:p>
          <a:p>
            <a:pPr indent="-317500" lvl="1" marL="914400" rtl="0" algn="l">
              <a:spcBef>
                <a:spcPts val="0"/>
              </a:spcBef>
              <a:spcAft>
                <a:spcPts val="0"/>
              </a:spcAft>
              <a:buSzPts val="1400"/>
              <a:buChar char="○"/>
            </a:pPr>
            <a:r>
              <a:rPr lang="en"/>
              <a:t>One of the finalists, Twofish, was designed by Berkeley professor and occasional CS 161 instructor David Wagner!</a:t>
            </a:r>
            <a:endParaRPr/>
          </a:p>
          <a:p>
            <a:pPr indent="-342900" lvl="0" marL="457200" rtl="0" algn="l">
              <a:spcBef>
                <a:spcPts val="0"/>
              </a:spcBef>
              <a:spcAft>
                <a:spcPts val="0"/>
              </a:spcAft>
              <a:buSzPts val="1800"/>
              <a:buChar char="●"/>
            </a:pPr>
            <a:r>
              <a:rPr lang="en"/>
              <a:t>Out of the 5 finalists:</a:t>
            </a:r>
            <a:endParaRPr/>
          </a:p>
          <a:p>
            <a:pPr indent="-317500" lvl="1" marL="914400" rtl="0" algn="l">
              <a:spcBef>
                <a:spcPts val="0"/>
              </a:spcBef>
              <a:spcAft>
                <a:spcPts val="0"/>
              </a:spcAft>
              <a:buSzPts val="1400"/>
              <a:buChar char="○"/>
            </a:pPr>
            <a:r>
              <a:rPr lang="en"/>
              <a:t>Rijndael, Twofish, and Serpent had really good performance</a:t>
            </a:r>
            <a:endParaRPr/>
          </a:p>
          <a:p>
            <a:pPr indent="-317500" lvl="1" marL="914400" rtl="0" algn="l">
              <a:spcBef>
                <a:spcPts val="0"/>
              </a:spcBef>
              <a:spcAft>
                <a:spcPts val="0"/>
              </a:spcAft>
              <a:buSzPts val="1400"/>
              <a:buChar char="○"/>
            </a:pPr>
            <a:r>
              <a:rPr lang="en"/>
              <a:t>RC6 had okay performance</a:t>
            </a:r>
            <a:endParaRPr/>
          </a:p>
          <a:p>
            <a:pPr indent="-317500" lvl="1" marL="914400" rtl="0" algn="l">
              <a:spcBef>
                <a:spcPts val="0"/>
              </a:spcBef>
              <a:spcAft>
                <a:spcPts val="0"/>
              </a:spcAft>
              <a:buSzPts val="1400"/>
              <a:buChar char="○"/>
            </a:pPr>
            <a:r>
              <a:rPr lang="en"/>
              <a:t>Mars had ugly performance</a:t>
            </a:r>
            <a:endParaRPr/>
          </a:p>
          <a:p>
            <a:pPr indent="-342900" lvl="0" marL="457200" rtl="0" algn="l">
              <a:spcBef>
                <a:spcPts val="0"/>
              </a:spcBef>
              <a:spcAft>
                <a:spcPts val="0"/>
              </a:spcAft>
              <a:buSzPts val="1800"/>
              <a:buChar char="●"/>
            </a:pPr>
            <a:r>
              <a:rPr lang="en"/>
              <a:t>On any given computing platform, Rijndael was </a:t>
            </a:r>
            <a:r>
              <a:rPr i="1" lang="en"/>
              <a:t>never</a:t>
            </a:r>
            <a:r>
              <a:rPr lang="en"/>
              <a:t> the fastest</a:t>
            </a:r>
            <a:endParaRPr/>
          </a:p>
          <a:p>
            <a:pPr indent="-342900" lvl="0" marL="457200" rtl="0" algn="l">
              <a:spcBef>
                <a:spcPts val="0"/>
              </a:spcBef>
              <a:spcAft>
                <a:spcPts val="0"/>
              </a:spcAft>
              <a:buSzPts val="1800"/>
              <a:buChar char="●"/>
            </a:pPr>
            <a:r>
              <a:rPr lang="en"/>
              <a:t>But on every computing platform, Rijndael was </a:t>
            </a:r>
            <a:r>
              <a:rPr i="1" lang="en"/>
              <a:t>always</a:t>
            </a:r>
            <a:r>
              <a:rPr lang="en"/>
              <a:t> the second-fastest</a:t>
            </a:r>
            <a:endParaRPr/>
          </a:p>
          <a:p>
            <a:pPr indent="-317500" lvl="1" marL="914400" rtl="0" algn="l">
              <a:spcBef>
                <a:spcPts val="0"/>
              </a:spcBef>
              <a:spcAft>
                <a:spcPts val="0"/>
              </a:spcAft>
              <a:buSzPts val="1400"/>
              <a:buChar char="○"/>
            </a:pPr>
            <a:r>
              <a:rPr lang="en"/>
              <a:t>Twofish and Serpent each had at least one compute platform they were bad at</a:t>
            </a:r>
            <a:endParaRPr/>
          </a:p>
          <a:p>
            <a:pPr indent="-342900" lvl="0" marL="457200" rtl="0" algn="l">
              <a:spcBef>
                <a:spcPts val="0"/>
              </a:spcBef>
              <a:spcAft>
                <a:spcPts val="0"/>
              </a:spcAft>
              <a:buSzPts val="1800"/>
              <a:buChar char="●"/>
            </a:pPr>
            <a:r>
              <a:rPr lang="en"/>
              <a:t>Rijndael was selected as the new block cipher standard</a:t>
            </a:r>
            <a:endParaRPr/>
          </a:p>
        </p:txBody>
      </p:sp>
      <p:sp>
        <p:nvSpPr>
          <p:cNvPr id="435" name="Google Shape;435;p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4">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4">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49"/>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AES (Advanced Encryption Standard)</a:t>
            </a:r>
            <a:endParaRPr/>
          </a:p>
        </p:txBody>
      </p:sp>
      <p:sp>
        <p:nvSpPr>
          <p:cNvPr id="441" name="Google Shape;441;p49"/>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Key size 128, 192, or 256 bits (</a:t>
            </a:r>
            <a:r>
              <a:rPr i="1" lang="en"/>
              <a:t>k</a:t>
            </a:r>
            <a:r>
              <a:rPr lang="en"/>
              <a:t> = 128, 192, or 256)</a:t>
            </a:r>
            <a:endParaRPr/>
          </a:p>
          <a:p>
            <a:pPr indent="-317500" lvl="1" marL="914400" rtl="0" algn="l">
              <a:spcBef>
                <a:spcPts val="0"/>
              </a:spcBef>
              <a:spcAft>
                <a:spcPts val="0"/>
              </a:spcAft>
              <a:buSzPts val="1400"/>
              <a:buChar char="○"/>
            </a:pPr>
            <a:r>
              <a:rPr lang="en"/>
              <a:t>Actual cipher names are AES-128, AES-192, and AES-256</a:t>
            </a:r>
            <a:endParaRPr/>
          </a:p>
          <a:p>
            <a:pPr indent="-317500" lvl="1" marL="914400" rtl="0" algn="l">
              <a:spcBef>
                <a:spcPts val="0"/>
              </a:spcBef>
              <a:spcAft>
                <a:spcPts val="0"/>
              </a:spcAft>
              <a:buSzPts val="1400"/>
              <a:buChar char="○"/>
            </a:pPr>
            <a:r>
              <a:rPr lang="en"/>
              <a:t>Paranoid people like the NSA use AES-256 keys, but AES-128 is just fine in practice</a:t>
            </a:r>
            <a:endParaRPr/>
          </a:p>
          <a:p>
            <a:pPr indent="-342900" lvl="0" marL="457200" rtl="0" algn="l">
              <a:spcBef>
                <a:spcPts val="0"/>
              </a:spcBef>
              <a:spcAft>
                <a:spcPts val="0"/>
              </a:spcAft>
              <a:buSzPts val="1800"/>
              <a:buChar char="●"/>
            </a:pPr>
            <a:r>
              <a:rPr lang="en"/>
              <a:t>Block size 128 bits (</a:t>
            </a:r>
            <a:r>
              <a:rPr i="1" lang="en"/>
              <a:t>n</a:t>
            </a:r>
            <a:r>
              <a:rPr lang="en"/>
              <a:t> = 128)</a:t>
            </a:r>
            <a:endParaRPr/>
          </a:p>
          <a:p>
            <a:pPr indent="-317500" lvl="1" marL="914400" rtl="0" algn="l">
              <a:spcBef>
                <a:spcPts val="0"/>
              </a:spcBef>
              <a:spcAft>
                <a:spcPts val="0"/>
              </a:spcAft>
              <a:buSzPts val="1400"/>
              <a:buChar char="○"/>
            </a:pPr>
            <a:r>
              <a:rPr lang="en"/>
              <a:t>Note: The block size is still always 128 bits, regardless of key size</a:t>
            </a:r>
            <a:endParaRPr/>
          </a:p>
          <a:p>
            <a:pPr indent="-342900" lvl="0" marL="457200" rtl="0" algn="l">
              <a:spcBef>
                <a:spcPts val="0"/>
              </a:spcBef>
              <a:spcAft>
                <a:spcPts val="0"/>
              </a:spcAft>
              <a:buSzPts val="1800"/>
              <a:buChar char="●"/>
            </a:pPr>
            <a:r>
              <a:rPr lang="en"/>
              <a:t>You don’t need to know how AES works, but you do need to know its parameters</a:t>
            </a:r>
            <a:endParaRPr/>
          </a:p>
          <a:p>
            <a:pPr indent="-317500" lvl="1" marL="914400" rtl="0" algn="l">
              <a:spcBef>
                <a:spcPts val="0"/>
              </a:spcBef>
              <a:spcAft>
                <a:spcPts val="0"/>
              </a:spcAft>
              <a:buSzPts val="1400"/>
              <a:buChar char="○"/>
            </a:pPr>
            <a:r>
              <a:rPr lang="en" u="sng">
                <a:solidFill>
                  <a:schemeClr val="hlink"/>
                </a:solidFill>
                <a:hlinkClick r:id="rId3"/>
              </a:rPr>
              <a:t>here’s a comic</a:t>
            </a:r>
            <a:endParaRPr/>
          </a:p>
        </p:txBody>
      </p:sp>
      <p:sp>
        <p:nvSpPr>
          <p:cNvPr id="442" name="Google Shape;442;p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1">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50"/>
          <p:cNvSpPr txBox="1"/>
          <p:nvPr>
            <p:ph idx="1" type="body"/>
          </p:nvPr>
        </p:nvSpPr>
        <p:spPr>
          <a:xfrm>
            <a:off x="198500" y="1246825"/>
            <a:ext cx="47187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Different key sizes use different numbers of rounds</a:t>
            </a:r>
            <a:endParaRPr/>
          </a:p>
          <a:p>
            <a:pPr indent="-317500" lvl="1" marL="914400" rtl="0" algn="l">
              <a:spcBef>
                <a:spcPts val="0"/>
              </a:spcBef>
              <a:spcAft>
                <a:spcPts val="0"/>
              </a:spcAft>
              <a:buSzPts val="1400"/>
              <a:buChar char="○"/>
            </a:pPr>
            <a:r>
              <a:rPr lang="en"/>
              <a:t>10 rounds for 128-bit keys</a:t>
            </a:r>
            <a:endParaRPr/>
          </a:p>
          <a:p>
            <a:pPr indent="-317500" lvl="1" marL="914400" rtl="0" algn="l">
              <a:spcBef>
                <a:spcPts val="0"/>
              </a:spcBef>
              <a:spcAft>
                <a:spcPts val="0"/>
              </a:spcAft>
              <a:buSzPts val="1400"/>
              <a:buChar char="○"/>
            </a:pPr>
            <a:r>
              <a:rPr lang="en"/>
              <a:t>12 rounds for 192-bit keys</a:t>
            </a:r>
            <a:endParaRPr/>
          </a:p>
          <a:p>
            <a:pPr indent="-317500" lvl="1" marL="914400" rtl="0" algn="l">
              <a:spcBef>
                <a:spcPts val="0"/>
              </a:spcBef>
              <a:spcAft>
                <a:spcPts val="0"/>
              </a:spcAft>
              <a:buSzPts val="1400"/>
              <a:buChar char="○"/>
            </a:pPr>
            <a:r>
              <a:rPr lang="en"/>
              <a:t>14 rounds for 256-bit keys</a:t>
            </a:r>
            <a:endParaRPr/>
          </a:p>
          <a:p>
            <a:pPr indent="-342900" lvl="0" marL="457200" rtl="0" algn="l">
              <a:spcBef>
                <a:spcPts val="0"/>
              </a:spcBef>
              <a:spcAft>
                <a:spcPts val="0"/>
              </a:spcAft>
              <a:buSzPts val="1800"/>
              <a:buChar char="●"/>
            </a:pPr>
            <a:r>
              <a:rPr lang="en"/>
              <a:t>Each round uses its own “round key” derived from the cipher key</a:t>
            </a:r>
            <a:endParaRPr/>
          </a:p>
          <a:p>
            <a:pPr indent="-342900" lvl="0" marL="457200" rtl="0" algn="l">
              <a:spcBef>
                <a:spcPts val="0"/>
              </a:spcBef>
              <a:spcAft>
                <a:spcPts val="0"/>
              </a:spcAft>
              <a:buSzPts val="1800"/>
              <a:buChar char="●"/>
            </a:pPr>
            <a:r>
              <a:rPr lang="en"/>
              <a:t>Each round:</a:t>
            </a:r>
            <a:endParaRPr/>
          </a:p>
          <a:p>
            <a:pPr indent="-317500" lvl="1" marL="914400" rtl="0" algn="l">
              <a:spcBef>
                <a:spcPts val="0"/>
              </a:spcBef>
              <a:spcAft>
                <a:spcPts val="0"/>
              </a:spcAft>
              <a:buSzPts val="1400"/>
              <a:buChar char="○"/>
            </a:pPr>
            <a:r>
              <a:rPr lang="en"/>
              <a:t>SubBytes()</a:t>
            </a:r>
            <a:endParaRPr/>
          </a:p>
          <a:p>
            <a:pPr indent="-317500" lvl="1" marL="914400" rtl="0" algn="l">
              <a:spcBef>
                <a:spcPts val="0"/>
              </a:spcBef>
              <a:spcAft>
                <a:spcPts val="0"/>
              </a:spcAft>
              <a:buSzPts val="1400"/>
              <a:buChar char="○"/>
            </a:pPr>
            <a:r>
              <a:rPr lang="en"/>
              <a:t>ShiftRows()</a:t>
            </a:r>
            <a:endParaRPr/>
          </a:p>
          <a:p>
            <a:pPr indent="-317500" lvl="1" marL="914400" rtl="0" algn="l">
              <a:spcBef>
                <a:spcPts val="0"/>
              </a:spcBef>
              <a:spcAft>
                <a:spcPts val="0"/>
              </a:spcAft>
              <a:buSzPts val="1400"/>
              <a:buChar char="○"/>
            </a:pPr>
            <a:r>
              <a:rPr lang="en"/>
              <a:t>MixColumns() (if not last round)</a:t>
            </a:r>
            <a:endParaRPr/>
          </a:p>
          <a:p>
            <a:pPr indent="-317500" lvl="1" marL="914400" rtl="0" algn="l">
              <a:spcBef>
                <a:spcPts val="0"/>
              </a:spcBef>
              <a:spcAft>
                <a:spcPts val="0"/>
              </a:spcAft>
              <a:buSzPts val="1400"/>
              <a:buChar char="○"/>
            </a:pPr>
            <a:r>
              <a:rPr lang="en"/>
              <a:t>AddRoundKey()</a:t>
            </a:r>
            <a:endParaRPr/>
          </a:p>
        </p:txBody>
      </p:sp>
      <p:sp>
        <p:nvSpPr>
          <p:cNvPr id="448" name="Google Shape;448;p50"/>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AES Algorithm</a:t>
            </a:r>
            <a:endParaRPr/>
          </a:p>
        </p:txBody>
      </p:sp>
      <p:sp>
        <p:nvSpPr>
          <p:cNvPr id="449" name="Google Shape;449;p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450" name="Google Shape;450;p50" title="Diagram of one round of AES encryption"/>
          <p:cNvPicPr preferRelativeResize="0"/>
          <p:nvPr/>
        </p:nvPicPr>
        <p:blipFill rotWithShape="1">
          <a:blip r:embed="rId3">
            <a:alphaModFix/>
          </a:blip>
          <a:srcRect b="9730" l="0" r="36240" t="0"/>
          <a:stretch/>
        </p:blipFill>
        <p:spPr>
          <a:xfrm>
            <a:off x="5031574" y="1246825"/>
            <a:ext cx="3742527" cy="34164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7">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7">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51"/>
          <p:cNvSpPr txBox="1"/>
          <p:nvPr>
            <p:ph idx="1" type="body"/>
          </p:nvPr>
        </p:nvSpPr>
        <p:spPr>
          <a:xfrm>
            <a:off x="198500" y="1246825"/>
            <a:ext cx="8520600" cy="1677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Replace each byte in the block with another byte using an 8-bit substitution box</a:t>
            </a:r>
            <a:endParaRPr/>
          </a:p>
        </p:txBody>
      </p:sp>
      <p:sp>
        <p:nvSpPr>
          <p:cNvPr id="456" name="Google Shape;456;p51"/>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AES Algorithm: SubBytes()</a:t>
            </a:r>
            <a:endParaRPr/>
          </a:p>
        </p:txBody>
      </p:sp>
      <p:sp>
        <p:nvSpPr>
          <p:cNvPr id="457" name="Google Shape;457;p5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458" name="Google Shape;458;p51" title="Diagram of SubBytes procedure in AES algorithm"/>
          <p:cNvPicPr preferRelativeResize="0"/>
          <p:nvPr/>
        </p:nvPicPr>
        <p:blipFill rotWithShape="1">
          <a:blip r:embed="rId3">
            <a:alphaModFix/>
          </a:blip>
          <a:srcRect b="2004" l="16454" r="17439" t="33341"/>
          <a:stretch/>
        </p:blipFill>
        <p:spPr>
          <a:xfrm>
            <a:off x="1553075" y="1970975"/>
            <a:ext cx="5843849" cy="29759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52"/>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Cyclically shifts the bytes in each row by a certain offset</a:t>
            </a:r>
            <a:endParaRPr/>
          </a:p>
          <a:p>
            <a:pPr indent="-342900" lvl="0" marL="457200" rtl="0" algn="l">
              <a:spcBef>
                <a:spcPts val="0"/>
              </a:spcBef>
              <a:spcAft>
                <a:spcPts val="0"/>
              </a:spcAft>
              <a:buSzPts val="1800"/>
              <a:buChar char="●"/>
            </a:pPr>
            <a:r>
              <a:rPr lang="en"/>
              <a:t>The number of places each byte is shifted differs for each row</a:t>
            </a:r>
            <a:endParaRPr/>
          </a:p>
        </p:txBody>
      </p:sp>
      <p:sp>
        <p:nvSpPr>
          <p:cNvPr id="464" name="Google Shape;464;p52"/>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AES Algorithm: ShiftRows()</a:t>
            </a:r>
            <a:endParaRPr/>
          </a:p>
        </p:txBody>
      </p:sp>
      <p:sp>
        <p:nvSpPr>
          <p:cNvPr id="465" name="Google Shape;465;p5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466" name="Google Shape;466;p52" title="Diagram of ShiftRows procedure in AES algorithm"/>
          <p:cNvPicPr preferRelativeResize="0"/>
          <p:nvPr/>
        </p:nvPicPr>
        <p:blipFill rotWithShape="1">
          <a:blip r:embed="rId3">
            <a:alphaModFix/>
          </a:blip>
          <a:srcRect b="0" l="9286" r="7505" t="41971"/>
          <a:stretch/>
        </p:blipFill>
        <p:spPr>
          <a:xfrm>
            <a:off x="1478687" y="2447676"/>
            <a:ext cx="6186625" cy="22837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53"/>
          <p:cNvSpPr txBox="1"/>
          <p:nvPr>
            <p:ph idx="1" type="body"/>
          </p:nvPr>
        </p:nvSpPr>
        <p:spPr>
          <a:xfrm>
            <a:off x="198500" y="1246825"/>
            <a:ext cx="8520600" cy="1677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Treats the 16-byte block as a 4 × 4 matrix and multiply it by by another matrix</a:t>
            </a:r>
            <a:endParaRPr/>
          </a:p>
        </p:txBody>
      </p:sp>
      <p:sp>
        <p:nvSpPr>
          <p:cNvPr id="472" name="Google Shape;472;p53"/>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AES Algorithm: MixColumns()</a:t>
            </a:r>
            <a:endParaRPr/>
          </a:p>
        </p:txBody>
      </p:sp>
      <p:sp>
        <p:nvSpPr>
          <p:cNvPr id="473" name="Google Shape;473;p5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474" name="Google Shape;474;p53" title="Diagram of MixColumns procedure in AES algorithm"/>
          <p:cNvPicPr preferRelativeResize="0"/>
          <p:nvPr/>
        </p:nvPicPr>
        <p:blipFill>
          <a:blip r:embed="rId3">
            <a:alphaModFix/>
          </a:blip>
          <a:stretch>
            <a:fillRect/>
          </a:stretch>
        </p:blipFill>
        <p:spPr>
          <a:xfrm>
            <a:off x="1696028" y="1930250"/>
            <a:ext cx="5751951" cy="30540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54"/>
          <p:cNvSpPr txBox="1"/>
          <p:nvPr>
            <p:ph idx="1" type="body"/>
          </p:nvPr>
        </p:nvSpPr>
        <p:spPr>
          <a:xfrm>
            <a:off x="198500" y="1246825"/>
            <a:ext cx="8520600" cy="1677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XOR the 16-byte block with the 16-byte round key</a:t>
            </a:r>
            <a:endParaRPr/>
          </a:p>
        </p:txBody>
      </p:sp>
      <p:sp>
        <p:nvSpPr>
          <p:cNvPr id="480" name="Google Shape;480;p54"/>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AES Algorithm: AddRoundKey()</a:t>
            </a:r>
            <a:endParaRPr/>
          </a:p>
        </p:txBody>
      </p:sp>
      <p:sp>
        <p:nvSpPr>
          <p:cNvPr id="481" name="Google Shape;481;p5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482" name="Google Shape;482;p54" title="Diagram of AddRoundKey procedure in AES algorithm"/>
          <p:cNvPicPr preferRelativeResize="0"/>
          <p:nvPr/>
        </p:nvPicPr>
        <p:blipFill>
          <a:blip r:embed="rId3">
            <a:alphaModFix/>
          </a:blip>
          <a:stretch>
            <a:fillRect/>
          </a:stretch>
        </p:blipFill>
        <p:spPr>
          <a:xfrm>
            <a:off x="2408958" y="1789350"/>
            <a:ext cx="4099676" cy="31893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55"/>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AES (Advanced Encryption Standard)</a:t>
            </a:r>
            <a:endParaRPr/>
          </a:p>
        </p:txBody>
      </p:sp>
      <p:sp>
        <p:nvSpPr>
          <p:cNvPr id="488" name="Google Shape;488;p55"/>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There is no formal proof that AES is secure (indistinguishable from a random permutation)</a:t>
            </a:r>
            <a:endParaRPr/>
          </a:p>
          <a:p>
            <a:pPr indent="-342900" lvl="0" marL="457200" rtl="0" algn="l">
              <a:spcBef>
                <a:spcPts val="0"/>
              </a:spcBef>
              <a:spcAft>
                <a:spcPts val="0"/>
              </a:spcAft>
              <a:buSzPts val="1800"/>
              <a:buChar char="●"/>
            </a:pPr>
            <a:r>
              <a:rPr lang="en"/>
              <a:t>However, in 20 years, nobody has been able to break it, so it is </a:t>
            </a:r>
            <a:r>
              <a:rPr i="1" lang="en"/>
              <a:t>assumed</a:t>
            </a:r>
            <a:r>
              <a:rPr lang="en"/>
              <a:t> to be secure</a:t>
            </a:r>
            <a:endParaRPr/>
          </a:p>
          <a:p>
            <a:pPr indent="-317500" lvl="1" marL="914400" rtl="0" algn="l">
              <a:spcBef>
                <a:spcPts val="0"/>
              </a:spcBef>
              <a:spcAft>
                <a:spcPts val="0"/>
              </a:spcAft>
              <a:buSzPts val="1400"/>
              <a:buChar char="○"/>
            </a:pPr>
            <a:r>
              <a:rPr lang="en"/>
              <a:t>The NSA uses AES-256 for secrets they want to keep secure for the 40 years (even in the face of unknown breakthroughs in research)</a:t>
            </a:r>
            <a:endParaRPr/>
          </a:p>
          <a:p>
            <a:pPr indent="-342900" lvl="0" marL="457200" rtl="0" algn="l">
              <a:spcBef>
                <a:spcPts val="0"/>
              </a:spcBef>
              <a:spcAft>
                <a:spcPts val="0"/>
              </a:spcAft>
              <a:buSzPts val="1800"/>
              <a:buChar char="●"/>
            </a:pPr>
            <a:r>
              <a:rPr b="1" lang="en"/>
              <a:t>Takeaway</a:t>
            </a:r>
            <a:r>
              <a:rPr lang="en"/>
              <a:t>: AES is the modern standard block cipher algorithm</a:t>
            </a:r>
            <a:endParaRPr/>
          </a:p>
          <a:p>
            <a:pPr indent="-317500" lvl="1" marL="914400" rtl="0" algn="l">
              <a:spcBef>
                <a:spcPts val="0"/>
              </a:spcBef>
              <a:spcAft>
                <a:spcPts val="0"/>
              </a:spcAft>
              <a:buSzPts val="1400"/>
              <a:buChar char="○"/>
            </a:pPr>
            <a:r>
              <a:rPr lang="en"/>
              <a:t>The standard key size (128 bits) is large enough to prevent brute-force attacks</a:t>
            </a:r>
            <a:endParaRPr/>
          </a:p>
        </p:txBody>
      </p:sp>
      <p:sp>
        <p:nvSpPr>
          <p:cNvPr id="489" name="Google Shape;489;p5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8">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0"/>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One-Time Pads</a:t>
            </a:r>
            <a:endParaRPr/>
          </a:p>
        </p:txBody>
      </p:sp>
      <p:sp>
        <p:nvSpPr>
          <p:cNvPr id="93" name="Google Shape;93;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94" name="Google Shape;94;p20"/>
          <p:cNvPicPr preferRelativeResize="0"/>
          <p:nvPr/>
        </p:nvPicPr>
        <p:blipFill>
          <a:blip r:embed="rId3">
            <a:alphaModFix/>
          </a:blip>
          <a:stretch>
            <a:fillRect/>
          </a:stretch>
        </p:blipFill>
        <p:spPr>
          <a:xfrm>
            <a:off x="6583397" y="2115175"/>
            <a:ext cx="1973928" cy="3028325"/>
          </a:xfrm>
          <a:prstGeom prst="rect">
            <a:avLst/>
          </a:prstGeom>
          <a:noFill/>
          <a:ln>
            <a:noFill/>
          </a:ln>
        </p:spPr>
      </p:pic>
      <p:sp>
        <p:nvSpPr>
          <p:cNvPr id="95" name="Google Shape;95;p20"/>
          <p:cNvSpPr txBox="1"/>
          <p:nvPr/>
        </p:nvSpPr>
        <p:spPr>
          <a:xfrm>
            <a:off x="512100" y="4520775"/>
            <a:ext cx="8119800" cy="5727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1200"/>
              </a:spcAft>
              <a:buNone/>
            </a:pPr>
            <a:r>
              <a:rPr lang="en">
                <a:solidFill>
                  <a:srgbClr val="000000"/>
                </a:solidFill>
              </a:rPr>
              <a:t>Textbook Chapter 6.2 &amp; </a:t>
            </a:r>
            <a:r>
              <a:rPr lang="en"/>
              <a:t>6.3</a:t>
            </a:r>
            <a:endParaRPr>
              <a:solidFill>
                <a:srgbClr val="000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56"/>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Are Block Ciphers IND-CPA Secure?</a:t>
            </a:r>
            <a:endParaRPr/>
          </a:p>
        </p:txBody>
      </p:sp>
      <p:sp>
        <p:nvSpPr>
          <p:cNvPr id="495" name="Google Shape;495;p56"/>
          <p:cNvSpPr txBox="1"/>
          <p:nvPr>
            <p:ph idx="1" type="body"/>
          </p:nvPr>
        </p:nvSpPr>
        <p:spPr>
          <a:xfrm>
            <a:off x="198500" y="1246825"/>
            <a:ext cx="50670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Consider the following adversary:</a:t>
            </a:r>
            <a:endParaRPr/>
          </a:p>
          <a:p>
            <a:pPr indent="-317500" lvl="1" marL="914400" rtl="0" algn="l">
              <a:spcBef>
                <a:spcPts val="0"/>
              </a:spcBef>
              <a:spcAft>
                <a:spcPts val="0"/>
              </a:spcAft>
              <a:buSzPts val="1400"/>
              <a:buChar char="○"/>
            </a:pPr>
            <a:r>
              <a:rPr lang="en"/>
              <a:t>Eve sends two different messages </a:t>
            </a:r>
            <a:r>
              <a:rPr i="1" lang="en"/>
              <a:t>M</a:t>
            </a:r>
            <a:r>
              <a:rPr lang="en" sz="900"/>
              <a:t>0</a:t>
            </a:r>
            <a:r>
              <a:rPr lang="en"/>
              <a:t> and </a:t>
            </a:r>
            <a:r>
              <a:rPr i="1" lang="en"/>
              <a:t>M</a:t>
            </a:r>
            <a:r>
              <a:rPr lang="en" sz="900"/>
              <a:t>1</a:t>
            </a:r>
            <a:endParaRPr/>
          </a:p>
          <a:p>
            <a:pPr indent="-317500" lvl="1" marL="914400" rtl="0" algn="l">
              <a:spcBef>
                <a:spcPts val="0"/>
              </a:spcBef>
              <a:spcAft>
                <a:spcPts val="0"/>
              </a:spcAft>
              <a:buSzPts val="1400"/>
              <a:buChar char="○"/>
            </a:pPr>
            <a:r>
              <a:rPr lang="en"/>
              <a:t>Eve receives either </a:t>
            </a:r>
            <a:r>
              <a:rPr i="1" lang="en"/>
              <a:t>E</a:t>
            </a:r>
            <a:r>
              <a:rPr i="1" lang="en" sz="900"/>
              <a:t>K</a:t>
            </a:r>
            <a:r>
              <a:rPr lang="en"/>
              <a:t>(</a:t>
            </a:r>
            <a:r>
              <a:rPr i="1" lang="en"/>
              <a:t>M</a:t>
            </a:r>
            <a:r>
              <a:rPr lang="en" sz="900"/>
              <a:t>0</a:t>
            </a:r>
            <a:r>
              <a:rPr lang="en"/>
              <a:t>) or </a:t>
            </a:r>
            <a:r>
              <a:rPr i="1" lang="en"/>
              <a:t>E</a:t>
            </a:r>
            <a:r>
              <a:rPr i="1" lang="en" sz="900"/>
              <a:t>K</a:t>
            </a:r>
            <a:r>
              <a:rPr lang="en"/>
              <a:t>(</a:t>
            </a:r>
            <a:r>
              <a:rPr i="1" lang="en"/>
              <a:t>M</a:t>
            </a:r>
            <a:r>
              <a:rPr lang="en" sz="900"/>
              <a:t>1</a:t>
            </a:r>
            <a:r>
              <a:rPr lang="en"/>
              <a:t>)</a:t>
            </a:r>
            <a:endParaRPr/>
          </a:p>
          <a:p>
            <a:pPr indent="-317500" lvl="1" marL="914400" rtl="0" algn="l">
              <a:spcBef>
                <a:spcPts val="0"/>
              </a:spcBef>
              <a:spcAft>
                <a:spcPts val="0"/>
              </a:spcAft>
              <a:buSzPts val="1400"/>
              <a:buChar char="○"/>
            </a:pPr>
            <a:r>
              <a:rPr lang="en"/>
              <a:t>Eve requests the encryption of </a:t>
            </a:r>
            <a:r>
              <a:rPr i="1" lang="en"/>
              <a:t>M</a:t>
            </a:r>
            <a:r>
              <a:rPr lang="en" sz="900"/>
              <a:t>0</a:t>
            </a:r>
            <a:r>
              <a:rPr lang="en"/>
              <a:t> again</a:t>
            </a:r>
            <a:endParaRPr/>
          </a:p>
          <a:p>
            <a:pPr indent="-317500" lvl="1" marL="914400" rtl="0" algn="l">
              <a:spcBef>
                <a:spcPts val="0"/>
              </a:spcBef>
              <a:spcAft>
                <a:spcPts val="0"/>
              </a:spcAft>
              <a:buSzPts val="1400"/>
              <a:buChar char="○"/>
            </a:pPr>
            <a:r>
              <a:rPr lang="en"/>
              <a:t>Strategy: If the encryption of </a:t>
            </a:r>
            <a:r>
              <a:rPr i="1" lang="en"/>
              <a:t>M</a:t>
            </a:r>
            <a:r>
              <a:rPr lang="en" sz="900"/>
              <a:t>0</a:t>
            </a:r>
            <a:r>
              <a:rPr lang="en"/>
              <a:t> matches what she received, guess b = 0. Else, guess b = 1.</a:t>
            </a:r>
            <a:endParaRPr/>
          </a:p>
          <a:p>
            <a:pPr indent="-342900" lvl="0" marL="457200" rtl="0" algn="l">
              <a:spcBef>
                <a:spcPts val="0"/>
              </a:spcBef>
              <a:spcAft>
                <a:spcPts val="0"/>
              </a:spcAft>
              <a:buSzPts val="1800"/>
              <a:buChar char="●"/>
            </a:pPr>
            <a:r>
              <a:rPr lang="en"/>
              <a:t>Eve can win the IND-CPA game with probability 1!</a:t>
            </a:r>
            <a:endParaRPr/>
          </a:p>
          <a:p>
            <a:pPr indent="-317500" lvl="1" marL="914400" rtl="0" algn="l">
              <a:spcBef>
                <a:spcPts val="0"/>
              </a:spcBef>
              <a:spcAft>
                <a:spcPts val="0"/>
              </a:spcAft>
              <a:buSzPts val="1400"/>
              <a:buChar char="○"/>
            </a:pPr>
            <a:r>
              <a:rPr lang="en"/>
              <a:t>Block ciphers are not IND-CPA secure</a:t>
            </a:r>
            <a:endParaRPr/>
          </a:p>
        </p:txBody>
      </p:sp>
      <p:sp>
        <p:nvSpPr>
          <p:cNvPr id="496" name="Google Shape;496;p5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97" name="Google Shape;497;p56"/>
          <p:cNvSpPr/>
          <p:nvPr/>
        </p:nvSpPr>
        <p:spPr>
          <a:xfrm>
            <a:off x="5723802" y="1619402"/>
            <a:ext cx="3211500" cy="8559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8" name="Google Shape;498;p56"/>
          <p:cNvCxnSpPr/>
          <p:nvPr/>
        </p:nvCxnSpPr>
        <p:spPr>
          <a:xfrm>
            <a:off x="5776622" y="1900774"/>
            <a:ext cx="2322300" cy="0"/>
          </a:xfrm>
          <a:prstGeom prst="straightConnector1">
            <a:avLst/>
          </a:prstGeom>
          <a:noFill/>
          <a:ln cap="flat" cmpd="sng" w="28575">
            <a:solidFill>
              <a:srgbClr val="000000"/>
            </a:solidFill>
            <a:prstDash val="solid"/>
            <a:round/>
            <a:headEnd len="med" w="med" type="none"/>
            <a:tailEnd len="med" w="med" type="triangle"/>
          </a:ln>
        </p:spPr>
      </p:cxnSp>
      <p:sp>
        <p:nvSpPr>
          <p:cNvPr id="499" name="Google Shape;499;p56"/>
          <p:cNvSpPr txBox="1"/>
          <p:nvPr/>
        </p:nvSpPr>
        <p:spPr>
          <a:xfrm>
            <a:off x="5776627" y="1607258"/>
            <a:ext cx="23223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i="1" lang="en">
                <a:solidFill>
                  <a:srgbClr val="000000"/>
                </a:solidFill>
              </a:rPr>
              <a:t>M</a:t>
            </a:r>
            <a:endParaRPr i="1" sz="1000"/>
          </a:p>
        </p:txBody>
      </p:sp>
      <p:cxnSp>
        <p:nvCxnSpPr>
          <p:cNvPr id="500" name="Google Shape;500;p56"/>
          <p:cNvCxnSpPr/>
          <p:nvPr/>
        </p:nvCxnSpPr>
        <p:spPr>
          <a:xfrm>
            <a:off x="5776614" y="2356182"/>
            <a:ext cx="2322300" cy="0"/>
          </a:xfrm>
          <a:prstGeom prst="straightConnector1">
            <a:avLst/>
          </a:prstGeom>
          <a:noFill/>
          <a:ln cap="flat" cmpd="sng" w="28575">
            <a:solidFill>
              <a:srgbClr val="000000"/>
            </a:solidFill>
            <a:prstDash val="solid"/>
            <a:round/>
            <a:headEnd len="med" w="med" type="triangle"/>
            <a:tailEnd len="med" w="med" type="none"/>
          </a:ln>
        </p:spPr>
      </p:cxnSp>
      <p:sp>
        <p:nvSpPr>
          <p:cNvPr id="501" name="Google Shape;501;p56"/>
          <p:cNvSpPr txBox="1"/>
          <p:nvPr/>
        </p:nvSpPr>
        <p:spPr>
          <a:xfrm>
            <a:off x="5776619" y="2004647"/>
            <a:ext cx="23223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a:solidFill>
                  <a:srgbClr val="000000"/>
                </a:solidFill>
              </a:rPr>
              <a:t>Enc(</a:t>
            </a:r>
            <a:r>
              <a:rPr i="1" lang="en">
                <a:solidFill>
                  <a:srgbClr val="000000"/>
                </a:solidFill>
              </a:rPr>
              <a:t>K</a:t>
            </a:r>
            <a:r>
              <a:rPr lang="en">
                <a:solidFill>
                  <a:srgbClr val="000000"/>
                </a:solidFill>
              </a:rPr>
              <a:t>, </a:t>
            </a:r>
            <a:r>
              <a:rPr i="1" lang="en">
                <a:solidFill>
                  <a:srgbClr val="000000"/>
                </a:solidFill>
              </a:rPr>
              <a:t>M</a:t>
            </a:r>
            <a:r>
              <a:rPr lang="en">
                <a:solidFill>
                  <a:srgbClr val="000000"/>
                </a:solidFill>
              </a:rPr>
              <a:t>)</a:t>
            </a:r>
            <a:endParaRPr sz="1000"/>
          </a:p>
        </p:txBody>
      </p:sp>
      <p:sp>
        <p:nvSpPr>
          <p:cNvPr id="502" name="Google Shape;502;p56"/>
          <p:cNvSpPr txBox="1"/>
          <p:nvPr/>
        </p:nvSpPr>
        <p:spPr>
          <a:xfrm>
            <a:off x="8154540" y="1871575"/>
            <a:ext cx="790800" cy="369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sz="1200">
                <a:solidFill>
                  <a:srgbClr val="000000"/>
                </a:solidFill>
              </a:rPr>
              <a:t>(repeat)</a:t>
            </a:r>
            <a:endParaRPr sz="1200"/>
          </a:p>
        </p:txBody>
      </p:sp>
      <p:sp>
        <p:nvSpPr>
          <p:cNvPr id="503" name="Google Shape;503;p56"/>
          <p:cNvSpPr/>
          <p:nvPr/>
        </p:nvSpPr>
        <p:spPr>
          <a:xfrm>
            <a:off x="5723802" y="3448202"/>
            <a:ext cx="3211500" cy="8559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56"/>
          <p:cNvSpPr txBox="1"/>
          <p:nvPr/>
        </p:nvSpPr>
        <p:spPr>
          <a:xfrm>
            <a:off x="7026179" y="1094425"/>
            <a:ext cx="1368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Alice (challenger)</a:t>
            </a:r>
            <a:endParaRPr sz="1200"/>
          </a:p>
        </p:txBody>
      </p:sp>
      <p:sp>
        <p:nvSpPr>
          <p:cNvPr id="505" name="Google Shape;505;p56"/>
          <p:cNvSpPr txBox="1"/>
          <p:nvPr/>
        </p:nvSpPr>
        <p:spPr>
          <a:xfrm>
            <a:off x="5524451" y="1094425"/>
            <a:ext cx="1368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Eve (adversary)</a:t>
            </a:r>
            <a:endParaRPr sz="1200"/>
          </a:p>
        </p:txBody>
      </p:sp>
      <p:cxnSp>
        <p:nvCxnSpPr>
          <p:cNvPr id="506" name="Google Shape;506;p56"/>
          <p:cNvCxnSpPr/>
          <p:nvPr/>
        </p:nvCxnSpPr>
        <p:spPr>
          <a:xfrm>
            <a:off x="5776613" y="2847578"/>
            <a:ext cx="2322300" cy="0"/>
          </a:xfrm>
          <a:prstGeom prst="straightConnector1">
            <a:avLst/>
          </a:prstGeom>
          <a:noFill/>
          <a:ln cap="flat" cmpd="sng" w="28575">
            <a:solidFill>
              <a:srgbClr val="000000"/>
            </a:solidFill>
            <a:prstDash val="solid"/>
            <a:round/>
            <a:headEnd len="med" w="med" type="none"/>
            <a:tailEnd len="med" w="med" type="triangle"/>
          </a:ln>
        </p:spPr>
      </p:cxnSp>
      <p:sp>
        <p:nvSpPr>
          <p:cNvPr id="507" name="Google Shape;507;p56"/>
          <p:cNvSpPr txBox="1"/>
          <p:nvPr/>
        </p:nvSpPr>
        <p:spPr>
          <a:xfrm>
            <a:off x="5776618" y="2496043"/>
            <a:ext cx="23223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i="1" lang="en">
                <a:solidFill>
                  <a:srgbClr val="000000"/>
                </a:solidFill>
              </a:rPr>
              <a:t>M</a:t>
            </a:r>
            <a:r>
              <a:rPr lang="en" sz="800">
                <a:solidFill>
                  <a:srgbClr val="000000"/>
                </a:solidFill>
              </a:rPr>
              <a:t>0</a:t>
            </a:r>
            <a:r>
              <a:rPr lang="en">
                <a:solidFill>
                  <a:srgbClr val="000000"/>
                </a:solidFill>
              </a:rPr>
              <a:t> and </a:t>
            </a:r>
            <a:r>
              <a:rPr i="1" lang="en">
                <a:solidFill>
                  <a:srgbClr val="000000"/>
                </a:solidFill>
              </a:rPr>
              <a:t>M</a:t>
            </a:r>
            <a:r>
              <a:rPr lang="en" sz="800">
                <a:solidFill>
                  <a:srgbClr val="000000"/>
                </a:solidFill>
              </a:rPr>
              <a:t>1</a:t>
            </a:r>
            <a:endParaRPr sz="1000"/>
          </a:p>
        </p:txBody>
      </p:sp>
      <p:cxnSp>
        <p:nvCxnSpPr>
          <p:cNvPr id="508" name="Google Shape;508;p56"/>
          <p:cNvCxnSpPr/>
          <p:nvPr/>
        </p:nvCxnSpPr>
        <p:spPr>
          <a:xfrm>
            <a:off x="5776604" y="3302986"/>
            <a:ext cx="2322300" cy="0"/>
          </a:xfrm>
          <a:prstGeom prst="straightConnector1">
            <a:avLst/>
          </a:prstGeom>
          <a:noFill/>
          <a:ln cap="flat" cmpd="sng" w="28575">
            <a:solidFill>
              <a:srgbClr val="000000"/>
            </a:solidFill>
            <a:prstDash val="solid"/>
            <a:round/>
            <a:headEnd len="med" w="med" type="triangle"/>
            <a:tailEnd len="med" w="med" type="none"/>
          </a:ln>
        </p:spPr>
      </p:cxnSp>
      <p:sp>
        <p:nvSpPr>
          <p:cNvPr id="509" name="Google Shape;509;p56"/>
          <p:cNvSpPr txBox="1"/>
          <p:nvPr/>
        </p:nvSpPr>
        <p:spPr>
          <a:xfrm>
            <a:off x="5776609" y="2951451"/>
            <a:ext cx="23223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a:solidFill>
                  <a:srgbClr val="000000"/>
                </a:solidFill>
              </a:rPr>
              <a:t>Enc(</a:t>
            </a:r>
            <a:r>
              <a:rPr i="1" lang="en">
                <a:solidFill>
                  <a:srgbClr val="000000"/>
                </a:solidFill>
              </a:rPr>
              <a:t>K</a:t>
            </a:r>
            <a:r>
              <a:rPr lang="en">
                <a:solidFill>
                  <a:srgbClr val="000000"/>
                </a:solidFill>
              </a:rPr>
              <a:t>, </a:t>
            </a:r>
            <a:r>
              <a:rPr i="1" lang="en">
                <a:solidFill>
                  <a:srgbClr val="000000"/>
                </a:solidFill>
              </a:rPr>
              <a:t>M</a:t>
            </a:r>
            <a:r>
              <a:rPr i="1" lang="en" sz="800">
                <a:solidFill>
                  <a:srgbClr val="000000"/>
                </a:solidFill>
              </a:rPr>
              <a:t>b</a:t>
            </a:r>
            <a:r>
              <a:rPr lang="en">
                <a:solidFill>
                  <a:srgbClr val="000000"/>
                </a:solidFill>
              </a:rPr>
              <a:t>)</a:t>
            </a:r>
            <a:endParaRPr sz="1000"/>
          </a:p>
        </p:txBody>
      </p:sp>
      <p:cxnSp>
        <p:nvCxnSpPr>
          <p:cNvPr id="510" name="Google Shape;510;p56"/>
          <p:cNvCxnSpPr/>
          <p:nvPr/>
        </p:nvCxnSpPr>
        <p:spPr>
          <a:xfrm>
            <a:off x="5776622" y="3729574"/>
            <a:ext cx="2322300" cy="0"/>
          </a:xfrm>
          <a:prstGeom prst="straightConnector1">
            <a:avLst/>
          </a:prstGeom>
          <a:noFill/>
          <a:ln cap="flat" cmpd="sng" w="28575">
            <a:solidFill>
              <a:srgbClr val="000000"/>
            </a:solidFill>
            <a:prstDash val="solid"/>
            <a:round/>
            <a:headEnd len="med" w="med" type="none"/>
            <a:tailEnd len="med" w="med" type="triangle"/>
          </a:ln>
        </p:spPr>
      </p:cxnSp>
      <p:sp>
        <p:nvSpPr>
          <p:cNvPr id="511" name="Google Shape;511;p56"/>
          <p:cNvSpPr txBox="1"/>
          <p:nvPr/>
        </p:nvSpPr>
        <p:spPr>
          <a:xfrm>
            <a:off x="5776627" y="3436058"/>
            <a:ext cx="23223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i="1" lang="en">
                <a:solidFill>
                  <a:srgbClr val="000000"/>
                </a:solidFill>
              </a:rPr>
              <a:t>M</a:t>
            </a:r>
            <a:endParaRPr i="1" sz="1000"/>
          </a:p>
        </p:txBody>
      </p:sp>
      <p:cxnSp>
        <p:nvCxnSpPr>
          <p:cNvPr id="512" name="Google Shape;512;p56"/>
          <p:cNvCxnSpPr/>
          <p:nvPr/>
        </p:nvCxnSpPr>
        <p:spPr>
          <a:xfrm>
            <a:off x="5776614" y="4184982"/>
            <a:ext cx="2322300" cy="0"/>
          </a:xfrm>
          <a:prstGeom prst="straightConnector1">
            <a:avLst/>
          </a:prstGeom>
          <a:noFill/>
          <a:ln cap="flat" cmpd="sng" w="28575">
            <a:solidFill>
              <a:srgbClr val="000000"/>
            </a:solidFill>
            <a:prstDash val="solid"/>
            <a:round/>
            <a:headEnd len="med" w="med" type="triangle"/>
            <a:tailEnd len="med" w="med" type="none"/>
          </a:ln>
        </p:spPr>
      </p:cxnSp>
      <p:sp>
        <p:nvSpPr>
          <p:cNvPr id="513" name="Google Shape;513;p56"/>
          <p:cNvSpPr txBox="1"/>
          <p:nvPr/>
        </p:nvSpPr>
        <p:spPr>
          <a:xfrm>
            <a:off x="5776619" y="3833447"/>
            <a:ext cx="23223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a:solidFill>
                  <a:srgbClr val="000000"/>
                </a:solidFill>
              </a:rPr>
              <a:t>Enc(</a:t>
            </a:r>
            <a:r>
              <a:rPr i="1" lang="en">
                <a:solidFill>
                  <a:srgbClr val="000000"/>
                </a:solidFill>
              </a:rPr>
              <a:t>K</a:t>
            </a:r>
            <a:r>
              <a:rPr lang="en">
                <a:solidFill>
                  <a:srgbClr val="000000"/>
                </a:solidFill>
              </a:rPr>
              <a:t>, </a:t>
            </a:r>
            <a:r>
              <a:rPr i="1" lang="en">
                <a:solidFill>
                  <a:srgbClr val="000000"/>
                </a:solidFill>
              </a:rPr>
              <a:t>M</a:t>
            </a:r>
            <a:r>
              <a:rPr lang="en">
                <a:solidFill>
                  <a:srgbClr val="000000"/>
                </a:solidFill>
              </a:rPr>
              <a:t>)</a:t>
            </a:r>
            <a:endParaRPr sz="1000"/>
          </a:p>
        </p:txBody>
      </p:sp>
      <p:cxnSp>
        <p:nvCxnSpPr>
          <p:cNvPr id="514" name="Google Shape;514;p56"/>
          <p:cNvCxnSpPr/>
          <p:nvPr/>
        </p:nvCxnSpPr>
        <p:spPr>
          <a:xfrm>
            <a:off x="5808581" y="4697018"/>
            <a:ext cx="0" cy="412200"/>
          </a:xfrm>
          <a:prstGeom prst="straightConnector1">
            <a:avLst/>
          </a:prstGeom>
          <a:noFill/>
          <a:ln cap="flat" cmpd="sng" w="28575">
            <a:solidFill>
              <a:srgbClr val="000000"/>
            </a:solidFill>
            <a:prstDash val="solid"/>
            <a:round/>
            <a:headEnd len="med" w="med" type="none"/>
            <a:tailEnd len="med" w="med" type="triangle"/>
          </a:ln>
        </p:spPr>
      </p:cxnSp>
      <p:sp>
        <p:nvSpPr>
          <p:cNvPr id="515" name="Google Shape;515;p56"/>
          <p:cNvSpPr txBox="1"/>
          <p:nvPr/>
        </p:nvSpPr>
        <p:spPr>
          <a:xfrm>
            <a:off x="5808577" y="4659925"/>
            <a:ext cx="18816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a:solidFill>
                  <a:srgbClr val="000000"/>
                </a:solidFill>
              </a:rPr>
              <a:t>Guess </a:t>
            </a:r>
            <a:r>
              <a:rPr i="1" lang="en">
                <a:solidFill>
                  <a:srgbClr val="000000"/>
                </a:solidFill>
              </a:rPr>
              <a:t>b</a:t>
            </a:r>
            <a:r>
              <a:rPr lang="en">
                <a:solidFill>
                  <a:srgbClr val="000000"/>
                </a:solidFill>
              </a:rPr>
              <a:t> = 0 or </a:t>
            </a:r>
            <a:r>
              <a:rPr i="1" lang="en">
                <a:solidFill>
                  <a:srgbClr val="000000"/>
                </a:solidFill>
              </a:rPr>
              <a:t>b</a:t>
            </a:r>
            <a:r>
              <a:rPr lang="en">
                <a:solidFill>
                  <a:srgbClr val="000000"/>
                </a:solidFill>
              </a:rPr>
              <a:t> = 1</a:t>
            </a:r>
            <a:endParaRPr sz="1000"/>
          </a:p>
        </p:txBody>
      </p:sp>
      <p:cxnSp>
        <p:nvCxnSpPr>
          <p:cNvPr id="516" name="Google Shape;516;p56"/>
          <p:cNvCxnSpPr/>
          <p:nvPr/>
        </p:nvCxnSpPr>
        <p:spPr>
          <a:xfrm>
            <a:off x="5681075" y="1463725"/>
            <a:ext cx="0" cy="3452400"/>
          </a:xfrm>
          <a:prstGeom prst="straightConnector1">
            <a:avLst/>
          </a:prstGeom>
          <a:noFill/>
          <a:ln cap="flat" cmpd="sng" w="28575">
            <a:solidFill>
              <a:srgbClr val="000000"/>
            </a:solidFill>
            <a:prstDash val="solid"/>
            <a:round/>
            <a:headEnd len="med" w="med" type="none"/>
            <a:tailEnd len="med" w="med" type="none"/>
          </a:ln>
        </p:spPr>
      </p:cxnSp>
      <p:cxnSp>
        <p:nvCxnSpPr>
          <p:cNvPr id="517" name="Google Shape;517;p56"/>
          <p:cNvCxnSpPr/>
          <p:nvPr/>
        </p:nvCxnSpPr>
        <p:spPr>
          <a:xfrm>
            <a:off x="8171825" y="1463725"/>
            <a:ext cx="0" cy="3452400"/>
          </a:xfrm>
          <a:prstGeom prst="straightConnector1">
            <a:avLst/>
          </a:prstGeom>
          <a:noFill/>
          <a:ln cap="flat" cmpd="sng" w="28575">
            <a:solidFill>
              <a:srgbClr val="000000"/>
            </a:solidFill>
            <a:prstDash val="solid"/>
            <a:round/>
            <a:headEnd len="med" w="med" type="none"/>
            <a:tailEnd len="med" w="med" type="none"/>
          </a:ln>
        </p:spPr>
      </p:cxnSp>
      <p:sp>
        <p:nvSpPr>
          <p:cNvPr id="518" name="Google Shape;518;p56"/>
          <p:cNvSpPr txBox="1"/>
          <p:nvPr/>
        </p:nvSpPr>
        <p:spPr>
          <a:xfrm>
            <a:off x="8154540" y="3700375"/>
            <a:ext cx="790800" cy="369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sz="1200">
                <a:solidFill>
                  <a:srgbClr val="000000"/>
                </a:solidFill>
              </a:rPr>
              <a:t>(repeat)</a:t>
            </a:r>
            <a:endParaRPr sz="1200"/>
          </a:p>
        </p:txBody>
      </p:sp>
      <p:sp>
        <p:nvSpPr>
          <p:cNvPr id="519" name="Google Shape;519;p56"/>
          <p:cNvSpPr txBox="1"/>
          <p:nvPr/>
        </p:nvSpPr>
        <p:spPr>
          <a:xfrm>
            <a:off x="8194722" y="2800296"/>
            <a:ext cx="7908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200">
                <a:solidFill>
                  <a:srgbClr val="000000"/>
                </a:solidFill>
              </a:rPr>
              <a:t>pick </a:t>
            </a:r>
            <a:r>
              <a:rPr i="1" lang="en" sz="1200">
                <a:solidFill>
                  <a:srgbClr val="000000"/>
                </a:solidFill>
              </a:rPr>
              <a:t>b</a:t>
            </a:r>
            <a:endParaRPr i="1" sz="1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5">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57"/>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Issues with Block Ciphers</a:t>
            </a:r>
            <a:endParaRPr/>
          </a:p>
        </p:txBody>
      </p:sp>
      <p:sp>
        <p:nvSpPr>
          <p:cNvPr id="525" name="Google Shape;525;p57"/>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Block ciphers are not IND-CPA secure, because they’re deterministic</a:t>
            </a:r>
            <a:endParaRPr/>
          </a:p>
          <a:p>
            <a:pPr indent="-317500" lvl="1" marL="914400" rtl="0" algn="l">
              <a:spcBef>
                <a:spcPts val="0"/>
              </a:spcBef>
              <a:spcAft>
                <a:spcPts val="0"/>
              </a:spcAft>
              <a:buSzPts val="1400"/>
              <a:buChar char="○"/>
            </a:pPr>
            <a:r>
              <a:rPr lang="en"/>
              <a:t>A scheme is </a:t>
            </a:r>
            <a:r>
              <a:rPr b="1" lang="en"/>
              <a:t>deterministic</a:t>
            </a:r>
            <a:r>
              <a:rPr lang="en"/>
              <a:t> if the same input always produces the same output</a:t>
            </a:r>
            <a:endParaRPr/>
          </a:p>
          <a:p>
            <a:pPr indent="-317500" lvl="1" marL="914400" rtl="0" algn="l">
              <a:spcBef>
                <a:spcPts val="0"/>
              </a:spcBef>
              <a:spcAft>
                <a:spcPts val="0"/>
              </a:spcAft>
              <a:buSzPts val="1400"/>
              <a:buChar char="○"/>
            </a:pPr>
            <a:r>
              <a:rPr lang="en"/>
              <a:t>No deterministic scheme can be IND-CPA secure because the adversary can always tell if the same message was encrypted twice</a:t>
            </a:r>
            <a:endParaRPr/>
          </a:p>
          <a:p>
            <a:pPr indent="-342900" lvl="0" marL="457200" rtl="0" algn="l">
              <a:spcBef>
                <a:spcPts val="0"/>
              </a:spcBef>
              <a:spcAft>
                <a:spcPts val="0"/>
              </a:spcAft>
              <a:buSzPts val="1800"/>
              <a:buChar char="●"/>
            </a:pPr>
            <a:r>
              <a:rPr lang="en"/>
              <a:t>Block ciphers can only encrypt messages of a fixed size</a:t>
            </a:r>
            <a:endParaRPr/>
          </a:p>
          <a:p>
            <a:pPr indent="-317500" lvl="1" marL="914400" rtl="0" algn="l">
              <a:spcBef>
                <a:spcPts val="0"/>
              </a:spcBef>
              <a:spcAft>
                <a:spcPts val="0"/>
              </a:spcAft>
              <a:buSzPts val="1400"/>
              <a:buChar char="○"/>
            </a:pPr>
            <a:r>
              <a:rPr lang="en"/>
              <a:t>For example, AES can only encrypt-decrypt 128-bit messages</a:t>
            </a:r>
            <a:endParaRPr/>
          </a:p>
          <a:p>
            <a:pPr indent="-317500" lvl="1" marL="914400" rtl="0" algn="l">
              <a:spcBef>
                <a:spcPts val="0"/>
              </a:spcBef>
              <a:spcAft>
                <a:spcPts val="0"/>
              </a:spcAft>
              <a:buSzPts val="1400"/>
              <a:buChar char="○"/>
            </a:pPr>
            <a:r>
              <a:rPr lang="en"/>
              <a:t>What if we want to encrypt something longer than 128 bits?</a:t>
            </a:r>
            <a:endParaRPr/>
          </a:p>
          <a:p>
            <a:pPr indent="-342900" lvl="0" marL="457200" rtl="0" algn="l">
              <a:spcBef>
                <a:spcPts val="0"/>
              </a:spcBef>
              <a:spcAft>
                <a:spcPts val="0"/>
              </a:spcAft>
              <a:buSzPts val="1800"/>
              <a:buChar char="●"/>
            </a:pPr>
            <a:r>
              <a:rPr lang="en"/>
              <a:t>To address these problems, we’ll add </a:t>
            </a:r>
            <a:r>
              <a:rPr b="1" lang="en"/>
              <a:t>modes of operation</a:t>
            </a:r>
            <a:r>
              <a:rPr lang="en"/>
              <a:t> that use block ciphers as a building block!</a:t>
            </a:r>
            <a:endParaRPr/>
          </a:p>
        </p:txBody>
      </p:sp>
      <p:sp>
        <p:nvSpPr>
          <p:cNvPr id="526" name="Google Shape;526;p5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58"/>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One-Time Pads</a:t>
            </a:r>
            <a:endParaRPr/>
          </a:p>
        </p:txBody>
      </p:sp>
      <p:sp>
        <p:nvSpPr>
          <p:cNvPr id="532" name="Google Shape;532;p58"/>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One-time pads</a:t>
            </a:r>
            <a:endParaRPr/>
          </a:p>
          <a:p>
            <a:pPr indent="-317500" lvl="1" marL="914400" rtl="0" algn="l">
              <a:spcBef>
                <a:spcPts val="0"/>
              </a:spcBef>
              <a:spcAft>
                <a:spcPts val="0"/>
              </a:spcAft>
              <a:buSzPts val="1400"/>
              <a:buChar char="○"/>
            </a:pPr>
            <a:r>
              <a:rPr lang="en"/>
              <a:t>Symmetric encryption scheme: Alice and Bob share a secret key.</a:t>
            </a:r>
            <a:endParaRPr/>
          </a:p>
          <a:p>
            <a:pPr indent="-317500" lvl="1" marL="914400" rtl="0" algn="l">
              <a:spcBef>
                <a:spcPts val="0"/>
              </a:spcBef>
              <a:spcAft>
                <a:spcPts val="0"/>
              </a:spcAft>
              <a:buSzPts val="1400"/>
              <a:buChar char="○"/>
            </a:pPr>
            <a:r>
              <a:rPr lang="en"/>
              <a:t>Encryption and decryption: Bitwise XOR with the key.</a:t>
            </a:r>
            <a:endParaRPr/>
          </a:p>
          <a:p>
            <a:pPr indent="-317500" lvl="1" marL="914400" rtl="0" algn="l">
              <a:spcBef>
                <a:spcPts val="0"/>
              </a:spcBef>
              <a:spcAft>
                <a:spcPts val="0"/>
              </a:spcAft>
              <a:buSzPts val="1400"/>
              <a:buChar char="○"/>
            </a:pPr>
            <a:r>
              <a:rPr lang="en"/>
              <a:t>No information leakage if the key is never reused.</a:t>
            </a:r>
            <a:endParaRPr/>
          </a:p>
          <a:p>
            <a:pPr indent="-317500" lvl="1" marL="914400" rtl="0" algn="l">
              <a:spcBef>
                <a:spcPts val="0"/>
              </a:spcBef>
              <a:spcAft>
                <a:spcPts val="0"/>
              </a:spcAft>
              <a:buSzPts val="1400"/>
              <a:buChar char="○"/>
            </a:pPr>
            <a:r>
              <a:rPr lang="en"/>
              <a:t>Information leaks if the key is reused.</a:t>
            </a:r>
            <a:endParaRPr/>
          </a:p>
          <a:p>
            <a:pPr indent="-317500" lvl="1" marL="914400" rtl="0" algn="l">
              <a:spcBef>
                <a:spcPts val="0"/>
              </a:spcBef>
              <a:spcAft>
                <a:spcPts val="0"/>
              </a:spcAft>
              <a:buSzPts val="1400"/>
              <a:buChar char="○"/>
            </a:pPr>
            <a:r>
              <a:rPr lang="en"/>
              <a:t>Impractical for real-world usage, unless you’re a spy.</a:t>
            </a:r>
            <a:endParaRPr/>
          </a:p>
        </p:txBody>
      </p:sp>
      <p:sp>
        <p:nvSpPr>
          <p:cNvPr id="533" name="Google Shape;533;p5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59"/>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Block Ciphers</a:t>
            </a:r>
            <a:endParaRPr/>
          </a:p>
        </p:txBody>
      </p:sp>
      <p:sp>
        <p:nvSpPr>
          <p:cNvPr id="539" name="Google Shape;539;p59"/>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Encryption: input a </a:t>
            </a:r>
            <a:r>
              <a:rPr i="1" lang="en"/>
              <a:t>k</a:t>
            </a:r>
            <a:r>
              <a:rPr lang="en"/>
              <a:t>-bit key and </a:t>
            </a:r>
            <a:r>
              <a:rPr i="1" lang="en"/>
              <a:t>n</a:t>
            </a:r>
            <a:r>
              <a:rPr lang="en"/>
              <a:t>-bit plaintext, receive </a:t>
            </a:r>
            <a:r>
              <a:rPr i="1" lang="en"/>
              <a:t>n</a:t>
            </a:r>
            <a:r>
              <a:rPr lang="en"/>
              <a:t>-bit ciphertext</a:t>
            </a:r>
            <a:endParaRPr/>
          </a:p>
          <a:p>
            <a:pPr indent="-342900" lvl="0" marL="457200" rtl="0" algn="l">
              <a:spcBef>
                <a:spcPts val="0"/>
              </a:spcBef>
              <a:spcAft>
                <a:spcPts val="0"/>
              </a:spcAft>
              <a:buSzPts val="1800"/>
              <a:buChar char="●"/>
            </a:pPr>
            <a:r>
              <a:rPr lang="en"/>
              <a:t>Decryption: input a </a:t>
            </a:r>
            <a:r>
              <a:rPr i="1" lang="en"/>
              <a:t>k</a:t>
            </a:r>
            <a:r>
              <a:rPr lang="en"/>
              <a:t>-bit key and </a:t>
            </a:r>
            <a:r>
              <a:rPr i="1" lang="en"/>
              <a:t>n</a:t>
            </a:r>
            <a:r>
              <a:rPr lang="en"/>
              <a:t>-bit ciphertext, receive </a:t>
            </a:r>
            <a:r>
              <a:rPr i="1" lang="en"/>
              <a:t>n</a:t>
            </a:r>
            <a:r>
              <a:rPr lang="en"/>
              <a:t>-bit plaintext</a:t>
            </a:r>
            <a:endParaRPr/>
          </a:p>
          <a:p>
            <a:pPr indent="-342900" lvl="0" marL="457200" rtl="0" algn="l">
              <a:spcBef>
                <a:spcPts val="0"/>
              </a:spcBef>
              <a:spcAft>
                <a:spcPts val="0"/>
              </a:spcAft>
              <a:buSzPts val="1800"/>
              <a:buChar char="●"/>
            </a:pPr>
            <a:r>
              <a:rPr lang="en"/>
              <a:t>Correctness: when the key is fixed, </a:t>
            </a:r>
            <a:r>
              <a:rPr i="1" lang="en"/>
              <a:t>E</a:t>
            </a:r>
            <a:r>
              <a:rPr i="1" lang="en" sz="1300"/>
              <a:t>K</a:t>
            </a:r>
            <a:r>
              <a:rPr lang="en"/>
              <a:t>(</a:t>
            </a:r>
            <a:r>
              <a:rPr i="1" lang="en"/>
              <a:t>M</a:t>
            </a:r>
            <a:r>
              <a:rPr lang="en"/>
              <a:t>) should be bijective</a:t>
            </a:r>
            <a:endParaRPr/>
          </a:p>
          <a:p>
            <a:pPr indent="-342900" lvl="0" marL="457200" rtl="0" algn="l">
              <a:spcBef>
                <a:spcPts val="0"/>
              </a:spcBef>
              <a:spcAft>
                <a:spcPts val="0"/>
              </a:spcAft>
              <a:buSzPts val="1800"/>
              <a:buChar char="●"/>
            </a:pPr>
            <a:r>
              <a:rPr lang="en"/>
              <a:t>Security</a:t>
            </a:r>
            <a:endParaRPr/>
          </a:p>
          <a:p>
            <a:pPr indent="-317500" lvl="1" marL="914400" rtl="0" algn="l">
              <a:spcBef>
                <a:spcPts val="0"/>
              </a:spcBef>
              <a:spcAft>
                <a:spcPts val="0"/>
              </a:spcAft>
              <a:buSzPts val="1400"/>
              <a:buChar char="○"/>
            </a:pPr>
            <a:r>
              <a:rPr lang="en"/>
              <a:t>Without the key, </a:t>
            </a:r>
            <a:r>
              <a:rPr i="1" lang="en"/>
              <a:t>E</a:t>
            </a:r>
            <a:r>
              <a:rPr i="1" lang="en" sz="900"/>
              <a:t>K</a:t>
            </a:r>
            <a:r>
              <a:rPr lang="en"/>
              <a:t>(m) is computationally indistinguishable from a random permutation</a:t>
            </a:r>
            <a:endParaRPr/>
          </a:p>
          <a:p>
            <a:pPr indent="-317500" lvl="1" marL="914400" rtl="0" algn="l">
              <a:spcBef>
                <a:spcPts val="0"/>
              </a:spcBef>
              <a:spcAft>
                <a:spcPts val="0"/>
              </a:spcAft>
              <a:buSzPts val="1400"/>
              <a:buChar char="○"/>
            </a:pPr>
            <a:r>
              <a:rPr lang="en"/>
              <a:t>Brute-force attacks take astronomically long and are not possible</a:t>
            </a:r>
            <a:endParaRPr/>
          </a:p>
          <a:p>
            <a:pPr indent="-342900" lvl="0" marL="457200" rtl="0" algn="l">
              <a:spcBef>
                <a:spcPts val="0"/>
              </a:spcBef>
              <a:spcAft>
                <a:spcPts val="0"/>
              </a:spcAft>
              <a:buSzPts val="1800"/>
              <a:buChar char="●"/>
            </a:pPr>
            <a:r>
              <a:rPr lang="en"/>
              <a:t>Efficiency: algorithms use XORs and bit-shifting (very fast)</a:t>
            </a:r>
            <a:endParaRPr/>
          </a:p>
          <a:p>
            <a:pPr indent="-342900" lvl="0" marL="457200" rtl="0" algn="l">
              <a:spcBef>
                <a:spcPts val="0"/>
              </a:spcBef>
              <a:spcAft>
                <a:spcPts val="0"/>
              </a:spcAft>
              <a:buSzPts val="1800"/>
              <a:buChar char="●"/>
            </a:pPr>
            <a:r>
              <a:rPr lang="en"/>
              <a:t>Implementation: AES is the modern standard</a:t>
            </a:r>
            <a:endParaRPr/>
          </a:p>
          <a:p>
            <a:pPr indent="-342900" lvl="0" marL="457200" rtl="0" algn="l">
              <a:spcBef>
                <a:spcPts val="0"/>
              </a:spcBef>
              <a:spcAft>
                <a:spcPts val="0"/>
              </a:spcAft>
              <a:buSzPts val="1800"/>
              <a:buChar char="●"/>
            </a:pPr>
            <a:r>
              <a:rPr lang="en"/>
              <a:t>Issues</a:t>
            </a:r>
            <a:endParaRPr/>
          </a:p>
          <a:p>
            <a:pPr indent="-317500" lvl="1" marL="914400" rtl="0" algn="l">
              <a:spcBef>
                <a:spcPts val="0"/>
              </a:spcBef>
              <a:spcAft>
                <a:spcPts val="0"/>
              </a:spcAft>
              <a:buSzPts val="1400"/>
              <a:buChar char="○"/>
            </a:pPr>
            <a:r>
              <a:rPr lang="en"/>
              <a:t>Not IND-CPA secure because they’re deterministic</a:t>
            </a:r>
            <a:endParaRPr/>
          </a:p>
          <a:p>
            <a:pPr indent="-317500" lvl="1" marL="914400" rtl="0" algn="l">
              <a:spcBef>
                <a:spcPts val="0"/>
              </a:spcBef>
              <a:spcAft>
                <a:spcPts val="0"/>
              </a:spcAft>
              <a:buSzPts val="1400"/>
              <a:buChar char="○"/>
            </a:pPr>
            <a:r>
              <a:rPr lang="en"/>
              <a:t>Can only encrypt </a:t>
            </a:r>
            <a:r>
              <a:rPr i="1" lang="en"/>
              <a:t>n</a:t>
            </a:r>
            <a:r>
              <a:rPr lang="en"/>
              <a:t>-bit messages</a:t>
            </a:r>
            <a:endParaRPr/>
          </a:p>
        </p:txBody>
      </p:sp>
      <p:sp>
        <p:nvSpPr>
          <p:cNvPr id="540" name="Google Shape;540;p5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1"/>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Cryptography Roadmap</a:t>
            </a:r>
            <a:endParaRPr/>
          </a:p>
        </p:txBody>
      </p:sp>
      <p:graphicFrame>
        <p:nvGraphicFramePr>
          <p:cNvPr id="101" name="Google Shape;101;p21"/>
          <p:cNvGraphicFramePr/>
          <p:nvPr/>
        </p:nvGraphicFramePr>
        <p:xfrm>
          <a:off x="311700" y="1310650"/>
          <a:ext cx="3000000" cy="3000000"/>
        </p:xfrm>
        <a:graphic>
          <a:graphicData uri="http://schemas.openxmlformats.org/drawingml/2006/table">
            <a:tbl>
              <a:tblPr>
                <a:noFill/>
                <a:tableStyleId>{E9DD69B0-D520-4534-ADE8-26417E264601}</a:tableStyleId>
              </a:tblPr>
              <a:tblGrid>
                <a:gridCol w="1739450"/>
                <a:gridCol w="3241925"/>
                <a:gridCol w="3539225"/>
              </a:tblGrid>
              <a:tr h="374550">
                <a:tc>
                  <a:txBody>
                    <a:bodyPr/>
                    <a:lstStyle/>
                    <a:p>
                      <a:pPr indent="0" lvl="0" marL="0" rtl="0" algn="l">
                        <a:spcBef>
                          <a:spcPts val="0"/>
                        </a:spcBef>
                        <a:spcAft>
                          <a:spcPts val="0"/>
                        </a:spcAft>
                        <a:buNone/>
                      </a:pPr>
                      <a:r>
                        <a:t/>
                      </a:r>
                      <a:endParaRPr sz="1600"/>
                    </a:p>
                  </a:txBody>
                  <a:tcPr marT="91425" marB="91425" marR="91425" marL="91425"/>
                </a:tc>
                <a:tc>
                  <a:txBody>
                    <a:bodyPr/>
                    <a:lstStyle/>
                    <a:p>
                      <a:pPr indent="0" lvl="0" marL="0" rtl="0" algn="l">
                        <a:spcBef>
                          <a:spcPts val="0"/>
                        </a:spcBef>
                        <a:spcAft>
                          <a:spcPts val="0"/>
                        </a:spcAft>
                        <a:buNone/>
                      </a:pPr>
                      <a:r>
                        <a:rPr lang="en" sz="1600"/>
                        <a:t>Symmetric-key</a:t>
                      </a:r>
                      <a:endParaRPr sz="1600"/>
                    </a:p>
                  </a:txBody>
                  <a:tcPr marT="91425" marB="91425" marR="91425" marL="91425"/>
                </a:tc>
                <a:tc>
                  <a:txBody>
                    <a:bodyPr/>
                    <a:lstStyle/>
                    <a:p>
                      <a:pPr indent="0" lvl="0" marL="0" rtl="0" algn="l">
                        <a:spcBef>
                          <a:spcPts val="0"/>
                        </a:spcBef>
                        <a:spcAft>
                          <a:spcPts val="0"/>
                        </a:spcAft>
                        <a:buNone/>
                      </a:pPr>
                      <a:r>
                        <a:rPr lang="en" sz="1600"/>
                        <a:t>Asymmetric-key</a:t>
                      </a:r>
                      <a:endParaRPr sz="1600"/>
                    </a:p>
                  </a:txBody>
                  <a:tcPr marT="91425" marB="91425" marR="91425" marL="91425"/>
                </a:tc>
              </a:tr>
              <a:tr h="802625">
                <a:tc>
                  <a:txBody>
                    <a:bodyPr/>
                    <a:lstStyle/>
                    <a:p>
                      <a:pPr indent="0" lvl="0" marL="0" rtl="0" algn="l">
                        <a:spcBef>
                          <a:spcPts val="0"/>
                        </a:spcBef>
                        <a:spcAft>
                          <a:spcPts val="0"/>
                        </a:spcAft>
                        <a:buNone/>
                      </a:pPr>
                      <a:r>
                        <a:rPr lang="en" sz="1600"/>
                        <a:t>Confidentiality</a:t>
                      </a:r>
                      <a:endParaRPr sz="1600"/>
                    </a:p>
                  </a:txBody>
                  <a:tcPr marT="91425" marB="91425" marR="91425" marL="91425"/>
                </a:tc>
                <a:tc>
                  <a:txBody>
                    <a:bodyPr/>
                    <a:lstStyle/>
                    <a:p>
                      <a:pPr indent="-330200" lvl="0" marL="457200" rtl="0" algn="l">
                        <a:spcBef>
                          <a:spcPts val="0"/>
                        </a:spcBef>
                        <a:spcAft>
                          <a:spcPts val="0"/>
                        </a:spcAft>
                        <a:buClr>
                          <a:srgbClr val="FF0000"/>
                        </a:buClr>
                        <a:buSzPts val="1600"/>
                        <a:buChar char="●"/>
                      </a:pPr>
                      <a:r>
                        <a:rPr lang="en" sz="1600">
                          <a:solidFill>
                            <a:srgbClr val="FF0000"/>
                          </a:solidFill>
                        </a:rPr>
                        <a:t>One-time pads</a:t>
                      </a:r>
                      <a:endParaRPr sz="1600"/>
                    </a:p>
                    <a:p>
                      <a:pPr indent="-330200" lvl="0" marL="457200" rtl="0" algn="l">
                        <a:spcBef>
                          <a:spcPts val="0"/>
                        </a:spcBef>
                        <a:spcAft>
                          <a:spcPts val="0"/>
                        </a:spcAft>
                        <a:buSzPts val="1600"/>
                        <a:buChar char="●"/>
                      </a:pPr>
                      <a:r>
                        <a:rPr lang="en" sz="1600"/>
                        <a:t>Block ciphers with chaining modes (e.g. AES-CBC)</a:t>
                      </a:r>
                      <a:endParaRPr sz="1600"/>
                    </a:p>
                    <a:p>
                      <a:pPr indent="-330200" lvl="0" marL="457200" rtl="0" algn="l">
                        <a:spcBef>
                          <a:spcPts val="0"/>
                        </a:spcBef>
                        <a:spcAft>
                          <a:spcPts val="0"/>
                        </a:spcAft>
                        <a:buClr>
                          <a:srgbClr val="000000"/>
                        </a:buClr>
                        <a:buSzPts val="1600"/>
                        <a:buChar char="●"/>
                      </a:pPr>
                      <a:r>
                        <a:rPr lang="en" sz="1600">
                          <a:solidFill>
                            <a:schemeClr val="dk1"/>
                          </a:solidFill>
                        </a:rPr>
                        <a:t>Stream ciphers</a:t>
                      </a:r>
                      <a:endParaRPr sz="1600"/>
                    </a:p>
                  </a:txBody>
                  <a:tcPr marT="91425" marB="91425" marR="91425" marL="91425"/>
                </a:tc>
                <a:tc>
                  <a:txBody>
                    <a:bodyPr/>
                    <a:lstStyle/>
                    <a:p>
                      <a:pPr indent="-330200" lvl="0" marL="457200" rtl="0" algn="l">
                        <a:spcBef>
                          <a:spcPts val="0"/>
                        </a:spcBef>
                        <a:spcAft>
                          <a:spcPts val="0"/>
                        </a:spcAft>
                        <a:buSzPts val="1600"/>
                        <a:buChar char="●"/>
                      </a:pPr>
                      <a:r>
                        <a:rPr lang="en" sz="1600"/>
                        <a:t>RSA encryption</a:t>
                      </a:r>
                      <a:endParaRPr sz="1600"/>
                    </a:p>
                    <a:p>
                      <a:pPr indent="-330200" lvl="0" marL="457200" rtl="0" algn="l">
                        <a:spcBef>
                          <a:spcPts val="0"/>
                        </a:spcBef>
                        <a:spcAft>
                          <a:spcPts val="0"/>
                        </a:spcAft>
                        <a:buSzPts val="1600"/>
                        <a:buChar char="●"/>
                      </a:pPr>
                      <a:r>
                        <a:rPr lang="en" sz="1600"/>
                        <a:t>ElGamal encryption</a:t>
                      </a:r>
                      <a:endParaRPr sz="1600"/>
                    </a:p>
                  </a:txBody>
                  <a:tcPr marT="91425" marB="91425" marR="91425" marL="91425"/>
                </a:tc>
              </a:tr>
              <a:tr h="802625">
                <a:tc>
                  <a:txBody>
                    <a:bodyPr/>
                    <a:lstStyle/>
                    <a:p>
                      <a:pPr indent="0" lvl="0" marL="0" rtl="0" algn="l">
                        <a:spcBef>
                          <a:spcPts val="0"/>
                        </a:spcBef>
                        <a:spcAft>
                          <a:spcPts val="0"/>
                        </a:spcAft>
                        <a:buNone/>
                      </a:pPr>
                      <a:r>
                        <a:rPr lang="en" sz="1600"/>
                        <a:t>Integrity,</a:t>
                      </a:r>
                      <a:br>
                        <a:rPr lang="en" sz="1600"/>
                      </a:br>
                      <a:r>
                        <a:rPr lang="en" sz="1600"/>
                        <a:t>Authentication</a:t>
                      </a:r>
                      <a:endParaRPr sz="1600"/>
                    </a:p>
                  </a:txBody>
                  <a:tcPr marT="91425" marB="91425" marR="91425" marL="91425"/>
                </a:tc>
                <a:tc>
                  <a:txBody>
                    <a:bodyPr/>
                    <a:lstStyle/>
                    <a:p>
                      <a:pPr indent="-330200" lvl="0" marL="457200" rtl="0" algn="l">
                        <a:spcBef>
                          <a:spcPts val="0"/>
                        </a:spcBef>
                        <a:spcAft>
                          <a:spcPts val="0"/>
                        </a:spcAft>
                        <a:buSzPts val="1600"/>
                        <a:buChar char="●"/>
                      </a:pPr>
                      <a:r>
                        <a:rPr lang="en" sz="1600"/>
                        <a:t>MACs (e.g. HMAC)</a:t>
                      </a:r>
                      <a:endParaRPr sz="1600"/>
                    </a:p>
                  </a:txBody>
                  <a:tcPr marT="91425" marB="91425" marR="91425" marL="91425"/>
                </a:tc>
                <a:tc>
                  <a:txBody>
                    <a:bodyPr/>
                    <a:lstStyle/>
                    <a:p>
                      <a:pPr indent="-330200" lvl="0" marL="457200" rtl="0" algn="l">
                        <a:spcBef>
                          <a:spcPts val="0"/>
                        </a:spcBef>
                        <a:spcAft>
                          <a:spcPts val="0"/>
                        </a:spcAft>
                        <a:buSzPts val="1600"/>
                        <a:buChar char="●"/>
                      </a:pPr>
                      <a:r>
                        <a:rPr lang="en" sz="1600"/>
                        <a:t>Digital signatures (e.g. RSA signatures)</a:t>
                      </a:r>
                      <a:endParaRPr sz="1600"/>
                    </a:p>
                  </a:txBody>
                  <a:tcPr marT="91425" marB="91425" marR="91425" marL="91425"/>
                </a:tc>
              </a:tr>
            </a:tbl>
          </a:graphicData>
        </a:graphic>
      </p:graphicFrame>
      <p:sp>
        <p:nvSpPr>
          <p:cNvPr id="102" name="Google Shape;102;p21"/>
          <p:cNvSpPr txBox="1"/>
          <p:nvPr>
            <p:ph idx="4294967295" type="body"/>
          </p:nvPr>
        </p:nvSpPr>
        <p:spPr>
          <a:xfrm>
            <a:off x="198500" y="3844625"/>
            <a:ext cx="4373400" cy="11679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Hash functions</a:t>
            </a:r>
            <a:endParaRPr sz="1600"/>
          </a:p>
          <a:p>
            <a:pPr indent="-330200" lvl="0" marL="457200" rtl="0" algn="l">
              <a:spcBef>
                <a:spcPts val="0"/>
              </a:spcBef>
              <a:spcAft>
                <a:spcPts val="0"/>
              </a:spcAft>
              <a:buSzPts val="1600"/>
              <a:buChar char="●"/>
            </a:pPr>
            <a:r>
              <a:rPr lang="en" sz="1600"/>
              <a:t>Pseudorandom number generators</a:t>
            </a:r>
            <a:endParaRPr sz="1600"/>
          </a:p>
          <a:p>
            <a:pPr indent="-330200" lvl="0" marL="457200" rtl="0" algn="l">
              <a:spcBef>
                <a:spcPts val="0"/>
              </a:spcBef>
              <a:spcAft>
                <a:spcPts val="0"/>
              </a:spcAft>
              <a:buSzPts val="1600"/>
              <a:buChar char="●"/>
            </a:pPr>
            <a:r>
              <a:rPr lang="en" sz="1600"/>
              <a:t>Public key exchange (e.g. Diffie-Hellman)</a:t>
            </a:r>
            <a:endParaRPr sz="1600"/>
          </a:p>
        </p:txBody>
      </p:sp>
      <p:sp>
        <p:nvSpPr>
          <p:cNvPr id="103" name="Google Shape;103;p21"/>
          <p:cNvSpPr txBox="1"/>
          <p:nvPr/>
        </p:nvSpPr>
        <p:spPr>
          <a:xfrm>
            <a:off x="5175400" y="3844625"/>
            <a:ext cx="3447900" cy="714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Key management (certificates)</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Password management</a:t>
            </a:r>
            <a:endParaRPr sz="1600">
              <a:solidFill>
                <a:schemeClr val="dk1"/>
              </a:solidFill>
            </a:endParaRPr>
          </a:p>
        </p:txBody>
      </p:sp>
      <p:sp>
        <p:nvSpPr>
          <p:cNvPr id="104" name="Google Shape;104;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Review: XOR</a:t>
            </a:r>
            <a:endParaRPr/>
          </a:p>
        </p:txBody>
      </p:sp>
      <p:sp>
        <p:nvSpPr>
          <p:cNvPr id="110" name="Google Shape;110;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111" name="Google Shape;111;p22"/>
          <p:cNvGraphicFramePr/>
          <p:nvPr/>
        </p:nvGraphicFramePr>
        <p:xfrm>
          <a:off x="1311938" y="2267325"/>
          <a:ext cx="3000000" cy="3000000"/>
        </p:xfrm>
        <a:graphic>
          <a:graphicData uri="http://schemas.openxmlformats.org/drawingml/2006/table">
            <a:tbl>
              <a:tblPr>
                <a:noFill/>
                <a:tableStyleId>{E9DD69B0-D520-4534-ADE8-26417E264601}</a:tableStyleId>
              </a:tblPr>
              <a:tblGrid>
                <a:gridCol w="1308925"/>
              </a:tblGrid>
              <a:tr h="396200">
                <a:tc>
                  <a:txBody>
                    <a:bodyPr/>
                    <a:lstStyle/>
                    <a:p>
                      <a:pPr indent="0" lvl="0" marL="0" rtl="0" algn="ctr">
                        <a:lnSpc>
                          <a:spcPct val="115000"/>
                        </a:lnSpc>
                        <a:spcBef>
                          <a:spcPts val="0"/>
                        </a:spcBef>
                        <a:spcAft>
                          <a:spcPts val="1200"/>
                        </a:spcAft>
                        <a:buNone/>
                      </a:pPr>
                      <a:r>
                        <a:rPr lang="en" sz="1800">
                          <a:solidFill>
                            <a:schemeClr val="dk1"/>
                          </a:solidFill>
                        </a:rPr>
                        <a:t>0 ⊕ 0 = 0</a:t>
                      </a:r>
                      <a:endParaRPr sz="1800"/>
                    </a:p>
                  </a:txBody>
                  <a:tcPr marT="91425" marB="91425" marR="91425" marL="91425"/>
                </a:tc>
              </a:tr>
              <a:tr h="396200">
                <a:tc>
                  <a:txBody>
                    <a:bodyPr/>
                    <a:lstStyle/>
                    <a:p>
                      <a:pPr indent="0" lvl="0" marL="0" rtl="0" algn="ctr">
                        <a:lnSpc>
                          <a:spcPct val="115000"/>
                        </a:lnSpc>
                        <a:spcBef>
                          <a:spcPts val="0"/>
                        </a:spcBef>
                        <a:spcAft>
                          <a:spcPts val="1200"/>
                        </a:spcAft>
                        <a:buNone/>
                      </a:pPr>
                      <a:r>
                        <a:rPr lang="en" sz="1800">
                          <a:solidFill>
                            <a:schemeClr val="dk1"/>
                          </a:solidFill>
                        </a:rPr>
                        <a:t>0 ⊕ 1 = 1</a:t>
                      </a:r>
                      <a:endParaRPr sz="1800"/>
                    </a:p>
                  </a:txBody>
                  <a:tcPr marT="91425" marB="91425" marR="91425" marL="91425"/>
                </a:tc>
              </a:tr>
              <a:tr h="396200">
                <a:tc>
                  <a:txBody>
                    <a:bodyPr/>
                    <a:lstStyle/>
                    <a:p>
                      <a:pPr indent="0" lvl="0" marL="0" rtl="0" algn="ctr">
                        <a:lnSpc>
                          <a:spcPct val="115000"/>
                        </a:lnSpc>
                        <a:spcBef>
                          <a:spcPts val="0"/>
                        </a:spcBef>
                        <a:spcAft>
                          <a:spcPts val="1200"/>
                        </a:spcAft>
                        <a:buNone/>
                      </a:pPr>
                      <a:r>
                        <a:rPr lang="en" sz="1800">
                          <a:solidFill>
                            <a:schemeClr val="dk1"/>
                          </a:solidFill>
                        </a:rPr>
                        <a:t>1 ⊕ 0 = 1</a:t>
                      </a:r>
                      <a:endParaRPr sz="1800"/>
                    </a:p>
                  </a:txBody>
                  <a:tcPr marT="91425" marB="91425" marR="91425" marL="91425"/>
                </a:tc>
              </a:tr>
              <a:tr h="396200">
                <a:tc>
                  <a:txBody>
                    <a:bodyPr/>
                    <a:lstStyle/>
                    <a:p>
                      <a:pPr indent="0" lvl="0" marL="0" rtl="0" algn="ctr">
                        <a:lnSpc>
                          <a:spcPct val="115000"/>
                        </a:lnSpc>
                        <a:spcBef>
                          <a:spcPts val="0"/>
                        </a:spcBef>
                        <a:spcAft>
                          <a:spcPts val="1200"/>
                        </a:spcAft>
                        <a:buNone/>
                      </a:pPr>
                      <a:r>
                        <a:rPr lang="en" sz="1800">
                          <a:solidFill>
                            <a:schemeClr val="dk1"/>
                          </a:solidFill>
                        </a:rPr>
                        <a:t>1 ⊕ 1 = 0</a:t>
                      </a:r>
                      <a:endParaRPr sz="1800"/>
                    </a:p>
                  </a:txBody>
                  <a:tcPr marT="91425" marB="91425" marR="91425" marL="91425"/>
                </a:tc>
              </a:tr>
            </a:tbl>
          </a:graphicData>
        </a:graphic>
      </p:graphicFrame>
      <p:sp>
        <p:nvSpPr>
          <p:cNvPr id="112" name="Google Shape;112;p22"/>
          <p:cNvSpPr txBox="1"/>
          <p:nvPr/>
        </p:nvSpPr>
        <p:spPr>
          <a:xfrm>
            <a:off x="331850" y="1413375"/>
            <a:ext cx="32691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t>The XOR operator takes two bits and outputs one bit:</a:t>
            </a:r>
            <a:endParaRPr sz="1800"/>
          </a:p>
        </p:txBody>
      </p:sp>
      <p:sp>
        <p:nvSpPr>
          <p:cNvPr id="113" name="Google Shape;113;p22"/>
          <p:cNvSpPr txBox="1"/>
          <p:nvPr/>
        </p:nvSpPr>
        <p:spPr>
          <a:xfrm>
            <a:off x="4503700" y="1690575"/>
            <a:ext cx="3774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t>Useful properties of XOR:</a:t>
            </a:r>
            <a:endParaRPr sz="1800"/>
          </a:p>
        </p:txBody>
      </p:sp>
      <p:graphicFrame>
        <p:nvGraphicFramePr>
          <p:cNvPr id="114" name="Google Shape;114;p22"/>
          <p:cNvGraphicFramePr/>
          <p:nvPr/>
        </p:nvGraphicFramePr>
        <p:xfrm>
          <a:off x="4503688" y="2267325"/>
          <a:ext cx="3000000" cy="3000000"/>
        </p:xfrm>
        <a:graphic>
          <a:graphicData uri="http://schemas.openxmlformats.org/drawingml/2006/table">
            <a:tbl>
              <a:tblPr>
                <a:noFill/>
                <a:tableStyleId>{E9DD69B0-D520-4534-ADE8-26417E264601}</a:tableStyleId>
              </a:tblPr>
              <a:tblGrid>
                <a:gridCol w="3773925"/>
              </a:tblGrid>
              <a:tr h="457175">
                <a:tc>
                  <a:txBody>
                    <a:bodyPr/>
                    <a:lstStyle/>
                    <a:p>
                      <a:pPr indent="0" lvl="0" marL="1085850" rtl="0" algn="l">
                        <a:lnSpc>
                          <a:spcPct val="115000"/>
                        </a:lnSpc>
                        <a:spcBef>
                          <a:spcPts val="0"/>
                        </a:spcBef>
                        <a:spcAft>
                          <a:spcPts val="1200"/>
                        </a:spcAft>
                        <a:buNone/>
                      </a:pPr>
                      <a:r>
                        <a:rPr lang="en" sz="800">
                          <a:solidFill>
                            <a:schemeClr val="dk1"/>
                          </a:solidFill>
                        </a:rPr>
                        <a:t> </a:t>
                      </a:r>
                      <a:r>
                        <a:rPr lang="en" sz="1800">
                          <a:solidFill>
                            <a:schemeClr val="dk1"/>
                          </a:solidFill>
                        </a:rPr>
                        <a:t>x ⊕ 0 = x</a:t>
                      </a:r>
                      <a:endParaRPr sz="1800"/>
                    </a:p>
                  </a:txBody>
                  <a:tcPr marT="91425" marB="91425" marR="91425" marL="91425"/>
                </a:tc>
              </a:tr>
              <a:tr h="457175">
                <a:tc>
                  <a:txBody>
                    <a:bodyPr/>
                    <a:lstStyle/>
                    <a:p>
                      <a:pPr indent="0" lvl="0" marL="1085850" rtl="0" algn="l">
                        <a:lnSpc>
                          <a:spcPct val="115000"/>
                        </a:lnSpc>
                        <a:spcBef>
                          <a:spcPts val="0"/>
                        </a:spcBef>
                        <a:spcAft>
                          <a:spcPts val="1200"/>
                        </a:spcAft>
                        <a:buNone/>
                      </a:pPr>
                      <a:r>
                        <a:rPr lang="en" sz="800">
                          <a:solidFill>
                            <a:schemeClr val="dk1"/>
                          </a:solidFill>
                        </a:rPr>
                        <a:t> </a:t>
                      </a:r>
                      <a:r>
                        <a:rPr lang="en" sz="1800">
                          <a:solidFill>
                            <a:schemeClr val="dk1"/>
                          </a:solidFill>
                        </a:rPr>
                        <a:t>x ⊕ x = 0</a:t>
                      </a:r>
                      <a:endParaRPr sz="1800"/>
                    </a:p>
                  </a:txBody>
                  <a:tcPr marT="91425" marB="91425" marR="91425" marL="91425"/>
                </a:tc>
              </a:tr>
              <a:tr h="457175">
                <a:tc>
                  <a:txBody>
                    <a:bodyPr/>
                    <a:lstStyle/>
                    <a:p>
                      <a:pPr indent="0" lvl="0" marL="0" rtl="0" algn="ctr">
                        <a:lnSpc>
                          <a:spcPct val="115000"/>
                        </a:lnSpc>
                        <a:spcBef>
                          <a:spcPts val="0"/>
                        </a:spcBef>
                        <a:spcAft>
                          <a:spcPts val="1200"/>
                        </a:spcAft>
                        <a:buNone/>
                      </a:pPr>
                      <a:r>
                        <a:rPr lang="en" sz="1800">
                          <a:solidFill>
                            <a:schemeClr val="dk1"/>
                          </a:solidFill>
                        </a:rPr>
                        <a:t>x ⊕ y = y ⊕ x</a:t>
                      </a:r>
                      <a:endParaRPr sz="1800"/>
                    </a:p>
                  </a:txBody>
                  <a:tcPr marT="91425" marB="91425" marR="91425" marL="91425"/>
                </a:tc>
              </a:tr>
              <a:tr h="457175">
                <a:tc>
                  <a:txBody>
                    <a:bodyPr/>
                    <a:lstStyle/>
                    <a:p>
                      <a:pPr indent="0" lvl="0" marL="0" rtl="0" algn="ctr">
                        <a:lnSpc>
                          <a:spcPct val="115000"/>
                        </a:lnSpc>
                        <a:spcBef>
                          <a:spcPts val="0"/>
                        </a:spcBef>
                        <a:spcAft>
                          <a:spcPts val="1200"/>
                        </a:spcAft>
                        <a:buNone/>
                      </a:pPr>
                      <a:r>
                        <a:rPr lang="en" sz="1800">
                          <a:solidFill>
                            <a:schemeClr val="dk1"/>
                          </a:solidFill>
                        </a:rPr>
                        <a:t>(x ⊕ y) ⊕ z = x ⊕ (y ⊕ z)</a:t>
                      </a:r>
                      <a:endParaRPr sz="1800"/>
                    </a:p>
                  </a:txBody>
                  <a:tcPr marT="91425" marB="91425" marR="91425" marL="91425"/>
                </a:tc>
              </a:tr>
              <a:tr h="457175">
                <a:tc>
                  <a:txBody>
                    <a:bodyPr/>
                    <a:lstStyle/>
                    <a:p>
                      <a:pPr indent="0" lvl="0" marL="514350" rtl="0" algn="l">
                        <a:lnSpc>
                          <a:spcPct val="115000"/>
                        </a:lnSpc>
                        <a:spcBef>
                          <a:spcPts val="0"/>
                        </a:spcBef>
                        <a:spcAft>
                          <a:spcPts val="1200"/>
                        </a:spcAft>
                        <a:buNone/>
                      </a:pPr>
                      <a:r>
                        <a:rPr lang="en" sz="600">
                          <a:solidFill>
                            <a:schemeClr val="dk1"/>
                          </a:solidFill>
                        </a:rPr>
                        <a:t> </a:t>
                      </a:r>
                      <a:r>
                        <a:rPr lang="en" sz="1800">
                          <a:solidFill>
                            <a:schemeClr val="dk1"/>
                          </a:solidFill>
                        </a:rPr>
                        <a:t>(x ⊕ y) ⊕ x = y</a:t>
                      </a:r>
                      <a:endParaRPr sz="1800">
                        <a:solidFill>
                          <a:schemeClr val="dk1"/>
                        </a:solidFill>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Review: XOR Algebra</a:t>
            </a:r>
            <a:endParaRPr/>
          </a:p>
        </p:txBody>
      </p:sp>
      <p:sp>
        <p:nvSpPr>
          <p:cNvPr id="120" name="Google Shape;120;p23"/>
          <p:cNvSpPr txBox="1"/>
          <p:nvPr>
            <p:ph idx="1" type="body"/>
          </p:nvPr>
        </p:nvSpPr>
        <p:spPr>
          <a:xfrm>
            <a:off x="198500" y="1246825"/>
            <a:ext cx="8520600" cy="1050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Algebra works on XOR too</a:t>
            </a:r>
            <a:endParaRPr/>
          </a:p>
          <a:p>
            <a:pPr indent="0" lvl="0" marL="0" rtl="0" algn="l">
              <a:spcBef>
                <a:spcPts val="1200"/>
              </a:spcBef>
              <a:spcAft>
                <a:spcPts val="1200"/>
              </a:spcAft>
              <a:buNone/>
            </a:pPr>
            <a:r>
              <a:t/>
            </a:r>
            <a:endParaRPr/>
          </a:p>
        </p:txBody>
      </p:sp>
      <p:sp>
        <p:nvSpPr>
          <p:cNvPr id="121" name="Google Shape;121;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122" name="Google Shape;122;p23"/>
          <p:cNvGraphicFramePr/>
          <p:nvPr/>
        </p:nvGraphicFramePr>
        <p:xfrm>
          <a:off x="739025" y="1827450"/>
          <a:ext cx="3000000" cy="3000000"/>
        </p:xfrm>
        <a:graphic>
          <a:graphicData uri="http://schemas.openxmlformats.org/drawingml/2006/table">
            <a:tbl>
              <a:tblPr>
                <a:noFill/>
                <a:tableStyleId>{E9DD69B0-D520-4534-ADE8-26417E264601}</a:tableStyleId>
              </a:tblPr>
              <a:tblGrid>
                <a:gridCol w="2828925"/>
                <a:gridCol w="2574300"/>
              </a:tblGrid>
              <a:tr h="381000">
                <a:tc>
                  <a:txBody>
                    <a:bodyPr/>
                    <a:lstStyle/>
                    <a:p>
                      <a:pPr indent="0" lvl="0" marL="400050" rtl="0" algn="l">
                        <a:lnSpc>
                          <a:spcPct val="115000"/>
                        </a:lnSpc>
                        <a:spcBef>
                          <a:spcPts val="0"/>
                        </a:spcBef>
                        <a:spcAft>
                          <a:spcPts val="1200"/>
                        </a:spcAft>
                        <a:buClr>
                          <a:schemeClr val="dk1"/>
                        </a:buClr>
                        <a:buSzPts val="1100"/>
                        <a:buFont typeface="Arial"/>
                        <a:buNone/>
                      </a:pPr>
                      <a:r>
                        <a:rPr lang="en" sz="1100">
                          <a:solidFill>
                            <a:schemeClr val="dk1"/>
                          </a:solidFill>
                        </a:rPr>
                        <a:t> </a:t>
                      </a:r>
                      <a:r>
                        <a:rPr lang="en" sz="1800">
                          <a:solidFill>
                            <a:schemeClr val="dk1"/>
                          </a:solidFill>
                        </a:rPr>
                        <a:t>y ⊕ 1 = 0</a:t>
                      </a:r>
                      <a:endParaRPr/>
                    </a:p>
                  </a:txBody>
                  <a:tcPr marT="91425" marB="91425" marR="91425" marL="91425"/>
                </a:tc>
                <a:tc>
                  <a:txBody>
                    <a:bodyPr/>
                    <a:lstStyle/>
                    <a:p>
                      <a:pPr indent="0" lvl="0" marL="0" rtl="0" algn="l">
                        <a:lnSpc>
                          <a:spcPct val="115000"/>
                        </a:lnSpc>
                        <a:spcBef>
                          <a:spcPts val="0"/>
                        </a:spcBef>
                        <a:spcAft>
                          <a:spcPts val="1200"/>
                        </a:spcAft>
                        <a:buNone/>
                      </a:pPr>
                      <a:r>
                        <a:rPr lang="en" sz="1800">
                          <a:solidFill>
                            <a:schemeClr val="dk1"/>
                          </a:solidFill>
                        </a:rPr>
                        <a:t>Goal: Solve for y</a:t>
                      </a:r>
                      <a:endParaRPr/>
                    </a:p>
                  </a:txBody>
                  <a:tcPr marT="91425" marB="91425" marR="91425" marL="91425"/>
                </a:tc>
              </a:tr>
              <a:tr h="381000">
                <a:tc>
                  <a:txBody>
                    <a:bodyPr/>
                    <a:lstStyle/>
                    <a:p>
                      <a:pPr indent="0" lvl="0" marL="0" rtl="0" algn="l">
                        <a:lnSpc>
                          <a:spcPct val="115000"/>
                        </a:lnSpc>
                        <a:spcBef>
                          <a:spcPts val="0"/>
                        </a:spcBef>
                        <a:spcAft>
                          <a:spcPts val="1200"/>
                        </a:spcAft>
                        <a:buClr>
                          <a:schemeClr val="dk1"/>
                        </a:buClr>
                        <a:buSzPts val="1100"/>
                        <a:buFont typeface="Arial"/>
                        <a:buNone/>
                      </a:pPr>
                      <a:r>
                        <a:rPr lang="en" sz="1800">
                          <a:solidFill>
                            <a:schemeClr val="dk1"/>
                          </a:solidFill>
                        </a:rPr>
                        <a:t>y ⊕ 1 ⊕ 1 = 0 ⊕ 1</a:t>
                      </a:r>
                      <a:endParaRPr/>
                    </a:p>
                  </a:txBody>
                  <a:tcPr marT="91425" marB="91425" marR="91425" marL="91425"/>
                </a:tc>
                <a:tc>
                  <a:txBody>
                    <a:bodyPr/>
                    <a:lstStyle/>
                    <a:p>
                      <a:pPr indent="0" lvl="0" marL="0" rtl="0" algn="l">
                        <a:lnSpc>
                          <a:spcPct val="115000"/>
                        </a:lnSpc>
                        <a:spcBef>
                          <a:spcPts val="0"/>
                        </a:spcBef>
                        <a:spcAft>
                          <a:spcPts val="1200"/>
                        </a:spcAft>
                        <a:buClr>
                          <a:schemeClr val="dk1"/>
                        </a:buClr>
                        <a:buSzPts val="1100"/>
                        <a:buFont typeface="Arial"/>
                        <a:buNone/>
                      </a:pPr>
                      <a:r>
                        <a:rPr lang="en" sz="1800">
                          <a:solidFill>
                            <a:schemeClr val="dk1"/>
                          </a:solidFill>
                        </a:rPr>
                        <a:t>XOR both sides by 1</a:t>
                      </a:r>
                      <a:endParaRPr/>
                    </a:p>
                  </a:txBody>
                  <a:tcPr marT="91425" marB="91425" marR="91425" marL="91425"/>
                </a:tc>
              </a:tr>
              <a:tr h="381000">
                <a:tc>
                  <a:txBody>
                    <a:bodyPr/>
                    <a:lstStyle/>
                    <a:p>
                      <a:pPr indent="0" lvl="0" marL="857250" rtl="0" algn="l">
                        <a:lnSpc>
                          <a:spcPct val="115000"/>
                        </a:lnSpc>
                        <a:spcBef>
                          <a:spcPts val="0"/>
                        </a:spcBef>
                        <a:spcAft>
                          <a:spcPts val="1200"/>
                        </a:spcAft>
                        <a:buClr>
                          <a:schemeClr val="dk1"/>
                        </a:buClr>
                        <a:buSzPts val="1100"/>
                        <a:buFont typeface="Arial"/>
                        <a:buNone/>
                      </a:pPr>
                      <a:r>
                        <a:rPr lang="en" sz="1300">
                          <a:solidFill>
                            <a:schemeClr val="dk1"/>
                          </a:solidFill>
                        </a:rPr>
                        <a:t> </a:t>
                      </a:r>
                      <a:r>
                        <a:rPr lang="en" sz="1800">
                          <a:solidFill>
                            <a:schemeClr val="dk1"/>
                          </a:solidFill>
                        </a:rPr>
                        <a:t>y = 1</a:t>
                      </a:r>
                      <a:endParaRPr/>
                    </a:p>
                  </a:txBody>
                  <a:tcPr marT="91425" marB="91425" marR="91425" marL="91425"/>
                </a:tc>
                <a:tc>
                  <a:txBody>
                    <a:bodyPr/>
                    <a:lstStyle/>
                    <a:p>
                      <a:pPr indent="0" lvl="0" marL="0" rtl="0" algn="l">
                        <a:lnSpc>
                          <a:spcPct val="115000"/>
                        </a:lnSpc>
                        <a:spcBef>
                          <a:spcPts val="0"/>
                        </a:spcBef>
                        <a:spcAft>
                          <a:spcPts val="1200"/>
                        </a:spcAft>
                        <a:buClr>
                          <a:schemeClr val="dk1"/>
                        </a:buClr>
                        <a:buSzPts val="1100"/>
                        <a:buFont typeface="Arial"/>
                        <a:buNone/>
                      </a:pPr>
                      <a:r>
                        <a:rPr lang="en" sz="1800">
                          <a:solidFill>
                            <a:schemeClr val="dk1"/>
                          </a:solidFill>
                        </a:rPr>
                        <a:t>Simplify with identities</a:t>
                      </a:r>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p:nvPr/>
        </p:nvSpPr>
        <p:spPr>
          <a:xfrm>
            <a:off x="179425" y="1265350"/>
            <a:ext cx="8718900" cy="1832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4"/>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One-Time Pads: Key Generation</a:t>
            </a:r>
            <a:endParaRPr/>
          </a:p>
        </p:txBody>
      </p:sp>
      <p:sp>
        <p:nvSpPr>
          <p:cNvPr id="129" name="Google Shape;129;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30" name="Google Shape;130;p24"/>
          <p:cNvSpPr txBox="1"/>
          <p:nvPr/>
        </p:nvSpPr>
        <p:spPr>
          <a:xfrm>
            <a:off x="179425" y="1265350"/>
            <a:ext cx="765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Alice</a:t>
            </a:r>
            <a:endParaRPr sz="1800"/>
          </a:p>
        </p:txBody>
      </p:sp>
      <p:graphicFrame>
        <p:nvGraphicFramePr>
          <p:cNvPr id="131" name="Google Shape;131;p24"/>
          <p:cNvGraphicFramePr/>
          <p:nvPr/>
        </p:nvGraphicFramePr>
        <p:xfrm>
          <a:off x="952600" y="1785625"/>
          <a:ext cx="3000000" cy="3000000"/>
        </p:xfrm>
        <a:graphic>
          <a:graphicData uri="http://schemas.openxmlformats.org/drawingml/2006/table">
            <a:tbl>
              <a:tblPr>
                <a:noFill/>
                <a:tableStyleId>{E9DD69B0-D520-4534-ADE8-26417E264601}</a:tableStyleId>
              </a:tblPr>
              <a:tblGrid>
                <a:gridCol w="650450"/>
                <a:gridCol w="650450"/>
                <a:gridCol w="650450"/>
                <a:gridCol w="650450"/>
                <a:gridCol w="650450"/>
                <a:gridCol w="650450"/>
                <a:gridCol w="650450"/>
                <a:gridCol w="650450"/>
                <a:gridCol w="650450"/>
                <a:gridCol w="650450"/>
                <a:gridCol w="650450"/>
                <a:gridCol w="650450"/>
              </a:tblGrid>
              <a:tr h="396200">
                <a:tc>
                  <a:txBody>
                    <a:bodyPr/>
                    <a:lstStyle/>
                    <a:p>
                      <a:pPr indent="0" lvl="0" marL="0" rtl="0" algn="ctr">
                        <a:spcBef>
                          <a:spcPts val="0"/>
                        </a:spcBef>
                        <a:spcAft>
                          <a:spcPts val="0"/>
                        </a:spcAft>
                        <a:buNone/>
                      </a:pPr>
                      <a:r>
                        <a:rPr b="1" lang="en">
                          <a:latin typeface="Courier New"/>
                          <a:ea typeface="Courier New"/>
                          <a:cs typeface="Courier New"/>
                          <a:sym typeface="Courier New"/>
                        </a:rPr>
                        <a:t>0</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1</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1</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0</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0</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1</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0</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1</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0</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1</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1</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1</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32" name="Google Shape;132;p24"/>
          <p:cNvSpPr txBox="1"/>
          <p:nvPr/>
        </p:nvSpPr>
        <p:spPr>
          <a:xfrm>
            <a:off x="386000" y="1783625"/>
            <a:ext cx="548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a:t>K</a:t>
            </a:r>
            <a:endParaRPr/>
          </a:p>
        </p:txBody>
      </p:sp>
      <p:sp>
        <p:nvSpPr>
          <p:cNvPr id="133" name="Google Shape;133;p24"/>
          <p:cNvSpPr txBox="1"/>
          <p:nvPr/>
        </p:nvSpPr>
        <p:spPr>
          <a:xfrm>
            <a:off x="574025" y="3255300"/>
            <a:ext cx="4393200" cy="4617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t>The key </a:t>
            </a:r>
            <a:r>
              <a:rPr i="1" lang="en" sz="1800"/>
              <a:t>K</a:t>
            </a:r>
            <a:r>
              <a:rPr lang="en" sz="1800"/>
              <a:t> is a randomly-chosen bitstring.</a:t>
            </a:r>
            <a:endParaRPr sz="1800"/>
          </a:p>
        </p:txBody>
      </p:sp>
      <p:sp>
        <p:nvSpPr>
          <p:cNvPr id="134" name="Google Shape;134;p24"/>
          <p:cNvSpPr txBox="1"/>
          <p:nvPr/>
        </p:nvSpPr>
        <p:spPr>
          <a:xfrm>
            <a:off x="790525" y="3653400"/>
            <a:ext cx="5031300" cy="7389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t>Recall: We are in the symmetric-key setting, so we’ll assume Alice and Bob both know this key.</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p:nvPr/>
        </p:nvSpPr>
        <p:spPr>
          <a:xfrm>
            <a:off x="179425" y="1265350"/>
            <a:ext cx="8718900" cy="1832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5"/>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One-Time Pads: Encryption</a:t>
            </a:r>
            <a:endParaRPr/>
          </a:p>
        </p:txBody>
      </p:sp>
      <p:sp>
        <p:nvSpPr>
          <p:cNvPr id="141" name="Google Shape;141;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42" name="Google Shape;142;p25"/>
          <p:cNvSpPr txBox="1"/>
          <p:nvPr/>
        </p:nvSpPr>
        <p:spPr>
          <a:xfrm>
            <a:off x="179425" y="1265350"/>
            <a:ext cx="765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Alice</a:t>
            </a:r>
            <a:endParaRPr sz="1800"/>
          </a:p>
        </p:txBody>
      </p:sp>
      <p:graphicFrame>
        <p:nvGraphicFramePr>
          <p:cNvPr id="143" name="Google Shape;143;p25"/>
          <p:cNvGraphicFramePr/>
          <p:nvPr/>
        </p:nvGraphicFramePr>
        <p:xfrm>
          <a:off x="952600" y="1785625"/>
          <a:ext cx="3000000" cy="3000000"/>
        </p:xfrm>
        <a:graphic>
          <a:graphicData uri="http://schemas.openxmlformats.org/drawingml/2006/table">
            <a:tbl>
              <a:tblPr>
                <a:noFill/>
                <a:tableStyleId>{E9DD69B0-D520-4534-ADE8-26417E264601}</a:tableStyleId>
              </a:tblPr>
              <a:tblGrid>
                <a:gridCol w="650450"/>
                <a:gridCol w="650450"/>
                <a:gridCol w="650450"/>
                <a:gridCol w="650450"/>
                <a:gridCol w="650450"/>
                <a:gridCol w="650450"/>
                <a:gridCol w="650450"/>
                <a:gridCol w="650450"/>
                <a:gridCol w="650450"/>
                <a:gridCol w="650450"/>
                <a:gridCol w="650450"/>
                <a:gridCol w="650450"/>
              </a:tblGrid>
              <a:tr h="396200">
                <a:tc>
                  <a:txBody>
                    <a:bodyPr/>
                    <a:lstStyle/>
                    <a:p>
                      <a:pPr indent="0" lvl="0" marL="0" rtl="0" algn="ctr">
                        <a:spcBef>
                          <a:spcPts val="0"/>
                        </a:spcBef>
                        <a:spcAft>
                          <a:spcPts val="0"/>
                        </a:spcAft>
                        <a:buNone/>
                      </a:pPr>
                      <a:r>
                        <a:rPr b="1" lang="en">
                          <a:latin typeface="Courier New"/>
                          <a:ea typeface="Courier New"/>
                          <a:cs typeface="Courier New"/>
                          <a:sym typeface="Courier New"/>
                        </a:rPr>
                        <a:t>0</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1</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1</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0</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0</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1</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0</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1</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0</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1</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1</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1</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44" name="Google Shape;144;p25"/>
          <p:cNvSpPr txBox="1"/>
          <p:nvPr/>
        </p:nvSpPr>
        <p:spPr>
          <a:xfrm>
            <a:off x="386000" y="1783625"/>
            <a:ext cx="548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a:t>K</a:t>
            </a:r>
            <a:endParaRPr/>
          </a:p>
        </p:txBody>
      </p:sp>
      <p:graphicFrame>
        <p:nvGraphicFramePr>
          <p:cNvPr id="145" name="Google Shape;145;p25"/>
          <p:cNvGraphicFramePr/>
          <p:nvPr/>
        </p:nvGraphicFramePr>
        <p:xfrm>
          <a:off x="952600" y="2505600"/>
          <a:ext cx="3000000" cy="3000000"/>
        </p:xfrm>
        <a:graphic>
          <a:graphicData uri="http://schemas.openxmlformats.org/drawingml/2006/table">
            <a:tbl>
              <a:tblPr>
                <a:noFill/>
                <a:tableStyleId>{E9DD69B0-D520-4534-ADE8-26417E264601}</a:tableStyleId>
              </a:tblPr>
              <a:tblGrid>
                <a:gridCol w="650450"/>
                <a:gridCol w="650450"/>
                <a:gridCol w="650450"/>
                <a:gridCol w="650450"/>
                <a:gridCol w="650450"/>
                <a:gridCol w="650450"/>
                <a:gridCol w="650450"/>
                <a:gridCol w="650450"/>
                <a:gridCol w="650450"/>
                <a:gridCol w="650450"/>
                <a:gridCol w="650450"/>
                <a:gridCol w="650450"/>
              </a:tblGrid>
              <a:tr h="396200">
                <a:tc>
                  <a:txBody>
                    <a:bodyPr/>
                    <a:lstStyle/>
                    <a:p>
                      <a:pPr indent="0" lvl="0" marL="0" rtl="0" algn="ctr">
                        <a:spcBef>
                          <a:spcPts val="0"/>
                        </a:spcBef>
                        <a:spcAft>
                          <a:spcPts val="0"/>
                        </a:spcAft>
                        <a:buNone/>
                      </a:pPr>
                      <a:r>
                        <a:rPr b="1" lang="en">
                          <a:latin typeface="Courier New"/>
                          <a:ea typeface="Courier New"/>
                          <a:cs typeface="Courier New"/>
                          <a:sym typeface="Courier New"/>
                        </a:rPr>
                        <a:t>1</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0</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0</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1</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1</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0</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0</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1</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0</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1</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0</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0</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46" name="Google Shape;146;p25"/>
          <p:cNvSpPr txBox="1"/>
          <p:nvPr/>
        </p:nvSpPr>
        <p:spPr>
          <a:xfrm>
            <a:off x="386000" y="2503600"/>
            <a:ext cx="548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a:t>M</a:t>
            </a:r>
            <a:endParaRPr/>
          </a:p>
        </p:txBody>
      </p:sp>
      <p:sp>
        <p:nvSpPr>
          <p:cNvPr id="147" name="Google Shape;147;p25"/>
          <p:cNvSpPr txBox="1"/>
          <p:nvPr/>
        </p:nvSpPr>
        <p:spPr>
          <a:xfrm>
            <a:off x="702200" y="3227850"/>
            <a:ext cx="3395700" cy="7389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t>The plaintext </a:t>
            </a:r>
            <a:r>
              <a:rPr i="1" lang="en" sz="1800"/>
              <a:t>M</a:t>
            </a:r>
            <a:r>
              <a:rPr lang="en" sz="1800"/>
              <a:t> is the bitstring that Alice wants to encrypt.</a:t>
            </a:r>
            <a:endParaRPr sz="1800"/>
          </a:p>
        </p:txBody>
      </p:sp>
      <p:sp>
        <p:nvSpPr>
          <p:cNvPr id="148" name="Google Shape;148;p25"/>
          <p:cNvSpPr txBox="1"/>
          <p:nvPr/>
        </p:nvSpPr>
        <p:spPr>
          <a:xfrm>
            <a:off x="4369075" y="3227850"/>
            <a:ext cx="3012300" cy="7389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t>Idea: Use XOR to scramble up </a:t>
            </a:r>
            <a:r>
              <a:rPr i="1" lang="en" sz="1800"/>
              <a:t>M</a:t>
            </a:r>
            <a:r>
              <a:rPr lang="en" sz="1800"/>
              <a:t> with the bits of </a:t>
            </a:r>
            <a:r>
              <a:rPr i="1" lang="en" sz="1800"/>
              <a:t>K</a:t>
            </a:r>
            <a:r>
              <a:rPr lang="en" sz="1800"/>
              <a:t>.</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S 16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