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630617-E3CB-400B-A715-2B8B25F949E5}">
  <a:tblStyle styleId="{FE630617-E3CB-400B-A715-2B8B25F949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ols.ietf.org/html/rfc5280"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print.iacr.org/2022/208"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stechnica.com/information-technology/2019/08/company-accused-of-crypto-snake-oil-sues-black-hat-anonymous-detractors/"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stechnica.com/information-technology/2019/08/company-accused-of-crypto-snake-oil-sues-black-hat-anonymous-detractors/"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stechnica.com/information-technology/2019/08/snake-oil-or-genius-crown-sterling-tells-its-side-of-black-hat-controversy/"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stechnica.com/information-technology/2019/09/medicine-show-crown-sterling-demos-256-bit-rsa-key-cracking-at-private-event/"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stechnica.com/information-technology/2019/09/medicine-show-crown-sterling-demos-256-bit-rsa-key-cracking-at-private-event/"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ncweaver/status/1175518694534860800"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2db2307d3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2db2307d3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4d7a3618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4d7a3618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Why not just Sign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4d7a3618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4d7a3618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at the end of the slide: What are some problems with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4d7a3618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4d7a3618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4d7a3618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4d7a3618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4d7a3618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4d7a3618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4d7a3618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4d7a3618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4d7a3618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4d7a3618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6395d61b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6395d61b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https://tools.ietf.org/html/rfc5280</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6395d61b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6395d61b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7a3618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4d7a3618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6395d61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6395d6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5532b82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5532b82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6395d61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6395d61b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5532b820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5532b820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5532b820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5532b820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5532b820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5532b820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5532b820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5532b820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5532b82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5532b82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5532b820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5532b820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5532b82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5532b82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5532b820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5532b820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6395d61b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6395d61b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ba61734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ba61734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ba61734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5ba61734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5ba61734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5ba61734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Revealed inadvertently by Struck and analyzed by Matt Blaze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TODO Nick</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ec43eaf9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2ec43eaf9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ba617344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ba617344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ba617344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ba617344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ba617344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5ba617344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ba617344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ba617344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5ba617344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5ba617344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Juniper: "But we did it safely, we used a different Q"</a:t>
            </a:r>
            <a:endParaRPr/>
          </a:p>
          <a:p>
            <a:pPr indent="0" lvl="0" marL="0" rtl="0" algn="l">
              <a:spcBef>
                <a:spcPts val="0"/>
              </a:spcBef>
              <a:spcAft>
                <a:spcPts val="0"/>
              </a:spcAft>
              <a:buClr>
                <a:schemeClr val="dk1"/>
              </a:buClr>
              <a:buSzPts val="1100"/>
              <a:buFont typeface="Arial"/>
              <a:buNone/>
            </a:pPr>
            <a:r>
              <a:rPr lang="en"/>
              <a:t>Sometime later, someone else notices: "Hmm, P and Q are the keys to the backdoor...let’s hack Juniper and re-key the lock!"</a:t>
            </a:r>
            <a:endParaRPr/>
          </a:p>
          <a:p>
            <a:pPr indent="0" lvl="0" marL="0" rtl="0" algn="l">
              <a:spcBef>
                <a:spcPts val="0"/>
              </a:spcBef>
              <a:spcAft>
                <a:spcPts val="0"/>
              </a:spcAft>
              <a:buClr>
                <a:schemeClr val="dk1"/>
              </a:buClr>
              <a:buSzPts val="1100"/>
              <a:buFont typeface="Arial"/>
              <a:buNone/>
            </a:pPr>
            <a:r>
              <a:rPr lang="en"/>
              <a:t>Whoever put in the first Dual_EC then went: "Oh crap, we got locked out but we can’t do anything about it!"</a:t>
            </a:r>
            <a:endParaRPr/>
          </a:p>
          <a:p>
            <a:pPr indent="0" lvl="0" marL="0" rtl="0" algn="l">
              <a:spcBef>
                <a:spcPts val="0"/>
              </a:spcBef>
              <a:spcAft>
                <a:spcPts val="0"/>
              </a:spcAft>
              <a:buClr>
                <a:schemeClr val="dk1"/>
              </a:buClr>
              <a:buSzPts val="1100"/>
              <a:buFont typeface="Arial"/>
              <a:buNone/>
            </a:pPr>
            <a:r>
              <a:rPr lang="en"/>
              <a:t>Sometime later, someone else goes: "Hey, let’s add an SSH backdoor"</a:t>
            </a:r>
            <a:endParaRPr/>
          </a:p>
          <a:p>
            <a:pPr indent="0" lvl="0" marL="0" rtl="0" algn="l">
              <a:spcBef>
                <a:spcPts val="0"/>
              </a:spcBef>
              <a:spcAft>
                <a:spcPts val="0"/>
              </a:spcAft>
              <a:buClr>
                <a:schemeClr val="dk1"/>
              </a:buClr>
              <a:buSzPts val="1100"/>
              <a:buFont typeface="Arial"/>
              <a:buNone/>
            </a:pPr>
            <a:r>
              <a:rPr lang="en"/>
              <a:t>Sometime later, Juniper goes: "Whoops, someone added an SSH backdoor. Let’s see what else got F’d with...oh, this number in the PRNG"</a:t>
            </a:r>
            <a:endParaRPr/>
          </a:p>
          <a:p>
            <a:pPr indent="0" lvl="0" marL="0" rtl="0" algn="l">
              <a:spcBef>
                <a:spcPts val="0"/>
              </a:spcBef>
              <a:spcAft>
                <a:spcPts val="0"/>
              </a:spcAft>
              <a:buNone/>
            </a:pPr>
            <a:r>
              <a:rPr lang="en"/>
              <a:t>And then everyone else went: "Ohh, patch for a backdoor. Let’s see what got fixed. Oh, these look like Dual_EC parameters..."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5ba617344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5ba617344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4d7a361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4d7a361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5ba617344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5ba617344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trust them because they are in CNSA, so the NSA uses them for top-secret communication: A backdoor here would be absolutely unacceptable...but only because I actually believe the NSA wouldn’t try to sabotage itself!" ~Nick Weaver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ba617344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ba617344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6395d6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6395d6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6395d63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6395d63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6395d63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6395d63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6395d63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6395d63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6395d63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6395d63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4a8c5b6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4a8c5b6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https://eprint.iacr.org/2022/208</a:t>
            </a:r>
            <a:r>
              <a:rPr lang="en"/>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6395d630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16395d630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6395d6305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6395d630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4d7a361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4d7a361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6395d630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6395d630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6395d630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6395d630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Telegram quotes</a:t>
            </a:r>
            <a:endParaRPr/>
          </a:p>
          <a:p>
            <a:pPr indent="0" lvl="0" marL="0" rtl="0" algn="l">
              <a:spcBef>
                <a:spcPts val="0"/>
              </a:spcBef>
              <a:spcAft>
                <a:spcPts val="0"/>
              </a:spcAft>
              <a:buNone/>
            </a:pPr>
            <a:r>
              <a:rPr lang="en"/>
              <a:t>"It's like someone who had never seen cake but heard it described tried to bake one. With thumbtacks and iron filings." ~Matthew D. Green</a:t>
            </a:r>
            <a:endParaRPr/>
          </a:p>
          <a:p>
            <a:pPr indent="0" lvl="0" marL="0" rtl="0" algn="l">
              <a:spcBef>
                <a:spcPts val="0"/>
              </a:spcBef>
              <a:spcAft>
                <a:spcPts val="0"/>
              </a:spcAft>
              <a:buNone/>
            </a:pPr>
            <a:r>
              <a:rPr lang="en"/>
              <a:t>"Exactly! GLaDOS-cake encryption. Odd ingredients; strange recipe; probably not tasty; may explode oven. :)" ~Alyssa Rowan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6395d6305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6395d630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https://arstechnica.com/information-technology/2019/08/company-accused-of-crypto-snake-oil-sues-black-hat-anonymous-detractors/</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6395d630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6395d630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https://arstechnica.com/information-technology/2019/08/company-accused-of-crypto-snake-oil-sues-black-hat-anonymous-detractors/</a:t>
            </a:r>
            <a:r>
              <a:rPr lang="en"/>
              <a:t>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6395d630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6395d630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https://arstechnica.com/information-technology/2019/08/snake-oil-or-genius-crown-sterling-tells-its-side-of-black-hat-controversy/</a:t>
            </a:r>
            <a:r>
              <a:rPr lang="en"/>
              <a:t>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6395d630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6395d630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actually used an off-the-shelf tool instead of their own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https://arstechnica.com/information-technology/2019/09/medicine-show-crown-sterling-demos-256-bit-rsa-key-cracking-at-private-event/</a:t>
            </a:r>
            <a:r>
              <a:rPr lang="en"/>
              <a:t>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16395d630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16395d630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https://arstechnica.com/information-technology/2019/09/medicine-show-crown-sterling-demos-256-bit-rsa-key-cracking-at-private-event/</a:t>
            </a:r>
            <a:r>
              <a:rPr lang="en"/>
              <a:t>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16395d6305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16395d6305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https://twitter.com/ncweaver/status/1175518694534860800</a:t>
            </a:r>
            <a:r>
              <a:rPr lang="en"/>
              <a:t>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6395d630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6395d630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t>"aka IdiOTA" ~Nick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4d7a361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4d7a361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4d7a3618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4d7a3618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4d7a3618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4d7a3618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4d7a3618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4d7a3618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A4C2F4"/>
        </a:solidFill>
      </p:bgPr>
    </p:bg>
    <p:spTree>
      <p:nvGrpSpPr>
        <p:cNvPr id="44" name="Shape 44"/>
        <p:cNvGrpSpPr/>
        <p:nvPr/>
      </p:nvGrpSpPr>
      <p:grpSpPr>
        <a:xfrm>
          <a:off x="0" y="0"/>
          <a:ext cx="0" cy="0"/>
          <a:chOff x="0" y="0"/>
          <a:chExt cx="0" cy="0"/>
        </a:xfrm>
      </p:grpSpPr>
      <p:sp>
        <p:nvSpPr>
          <p:cNvPr id="45" name="Google Shape;45;p1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11"/>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11"/>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A4C2F4"/>
        </a:solidFill>
      </p:bgPr>
    </p:bg>
    <p:spTree>
      <p:nvGrpSpPr>
        <p:cNvPr id="49" name="Shape 49"/>
        <p:cNvGrpSpPr/>
        <p:nvPr/>
      </p:nvGrpSpPr>
      <p:grpSpPr>
        <a:xfrm>
          <a:off x="0" y="0"/>
          <a:ext cx="0" cy="0"/>
          <a:chOff x="0" y="0"/>
          <a:chExt cx="0" cy="0"/>
        </a:xfrm>
      </p:grpSpPr>
      <p:sp>
        <p:nvSpPr>
          <p:cNvPr id="50" name="Google Shape;50;p1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A4C2F4"/>
        </a:solidFill>
      </p:bgPr>
    </p:bg>
    <p:spTree>
      <p:nvGrpSpPr>
        <p:cNvPr id="52" name="Shape 52"/>
        <p:cNvGrpSpPr/>
        <p:nvPr/>
      </p:nvGrpSpPr>
      <p:grpSpPr>
        <a:xfrm>
          <a:off x="0" y="0"/>
          <a:ext cx="0" cy="0"/>
          <a:chOff x="0" y="0"/>
          <a:chExt cx="0" cy="0"/>
        </a:xfrm>
      </p:grpSpPr>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3"/>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A4C2F4"/>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5"/>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5" name="Google Shape;25;p5"/>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7"/>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33" name="Shape 33"/>
        <p:cNvGrpSpPr/>
        <p:nvPr/>
      </p:nvGrpSpPr>
      <p:grpSpPr>
        <a:xfrm>
          <a:off x="0" y="0"/>
          <a:ext cx="0" cy="0"/>
          <a:chOff x="0" y="0"/>
          <a:chExt cx="0" cy="0"/>
        </a:xfrm>
      </p:grpSpPr>
      <p:sp>
        <p:nvSpPr>
          <p:cNvPr id="34" name="Google Shape;34;p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8"/>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A4C2F4"/>
        </a:solidFill>
      </p:bgPr>
    </p:bg>
    <p:spTree>
      <p:nvGrpSpPr>
        <p:cNvPr id="37" name="Shape 37"/>
        <p:cNvGrpSpPr/>
        <p:nvPr/>
      </p:nvGrpSpPr>
      <p:grpSpPr>
        <a:xfrm>
          <a:off x="0" y="0"/>
          <a:ext cx="0" cy="0"/>
          <a:chOff x="0" y="0"/>
          <a:chExt cx="0" cy="0"/>
        </a:xfrm>
      </p:grpSpPr>
      <p:sp>
        <p:nvSpPr>
          <p:cNvPr id="38" name="Google Shape;38;p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A4C2F4"/>
        </a:solidFill>
      </p:bgPr>
    </p:bg>
    <p:spTree>
      <p:nvGrpSpPr>
        <p:cNvPr id="40" name="Shape 40"/>
        <p:cNvGrpSpPr/>
        <p:nvPr/>
      </p:nvGrpSpPr>
      <p:grpSpPr>
        <a:xfrm>
          <a:off x="0" y="0"/>
          <a:ext cx="0" cy="0"/>
          <a:chOff x="0" y="0"/>
          <a:chExt cx="0" cy="0"/>
        </a:xfrm>
      </p:grpSpPr>
      <p:sp>
        <p:nvSpPr>
          <p:cNvPr id="41" name="Google Shape;41;p1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1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9" name="Google Shape;9;p1"/>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CSE 405</a:t>
            </a:r>
            <a:endParaRPr b="1" sz="6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 Id="rId3" Type="http://schemas.openxmlformats.org/officeDocument/2006/relationships/hyperlink" Target="https://eprint.iacr.org/2022/208"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hyperlink" Target="https://arstechnica.com/information-technology/2019/08/company-accused-of-crypto-snake-oil-sues-black-hat-anonymous-detractors/" TargetMode="Externa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hyperlink" Target="https://arstechnica.com/information-technology/2019/08/company-accused-of-crypto-snake-oil-sues-black-hat-anonymous-detractors/" TargetMode="External"/><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hyperlink" Target="https://arstechnica.com/information-technology/2019/08/snake-oil-or-genius-crown-sterling-tells-its-side-of-black-hat-controversy/" TargetMode="External"/><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hyperlink" Target="https://arstechnica.com/information-technology/2019/09/medicine-show-crown-sterling-demos-256-bit-rsa-key-cracking-at-private-event/" TargetMode="Externa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hyperlink" Target="https://arstechnica.com/information-technology/2019/09/medicine-show-crown-sterling-demos-256-bit-rsa-key-cracking-at-private-event/" TargetMode="External"/><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hyperlink" Target="https://twitter.com/ncweaver/status/1175518694534860800" TargetMode="External"/><Relationship Id="rId4" Type="http://schemas.openxmlformats.org/officeDocument/2006/relationships/image" Target="../media/image5.png"/><Relationship Id="rId5"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311700" y="1429000"/>
            <a:ext cx="8520600" cy="14109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3400"/>
              <a:t>Certificates, Password Hashing,</a:t>
            </a:r>
            <a:br>
              <a:rPr lang="en" sz="3400"/>
            </a:br>
            <a:r>
              <a:rPr lang="en" sz="3400"/>
              <a:t>and Case Studies</a:t>
            </a:r>
            <a:endParaRPr sz="3400">
              <a:solidFill>
                <a:srgbClr val="000000"/>
              </a:solidFill>
            </a:endParaRPr>
          </a:p>
        </p:txBody>
      </p:sp>
      <p:sp>
        <p:nvSpPr>
          <p:cNvPr id="65" name="Google Shape;65;p15"/>
          <p:cNvSpPr txBox="1"/>
          <p:nvPr/>
        </p:nvSpPr>
        <p:spPr>
          <a:xfrm>
            <a:off x="311700" y="2917900"/>
            <a:ext cx="8520600" cy="792600"/>
          </a:xfrm>
          <a:prstGeom prst="rect">
            <a:avLst/>
          </a:prstGeom>
          <a:noFill/>
          <a:ln>
            <a:noFill/>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2400">
                <a:solidFill>
                  <a:srgbClr val="000000"/>
                </a:solidFill>
              </a:rPr>
              <a:t>CSE </a:t>
            </a:r>
            <a:r>
              <a:rPr lang="en" sz="2400"/>
              <a:t>405</a:t>
            </a:r>
            <a:r>
              <a:rPr lang="en" sz="2400">
                <a:solidFill>
                  <a:srgbClr val="000000"/>
                </a:solidFill>
              </a:rPr>
              <a:t> </a:t>
            </a:r>
            <a:r>
              <a:rPr lang="en" sz="2400"/>
              <a:t>Fall </a:t>
            </a:r>
            <a:r>
              <a:rPr lang="en" sz="2400">
                <a:solidFill>
                  <a:srgbClr val="000000"/>
                </a:solidFill>
              </a:rPr>
              <a:t>202</a:t>
            </a:r>
            <a:r>
              <a:rPr lang="en" sz="2400"/>
              <a:t>3</a:t>
            </a:r>
            <a:r>
              <a:rPr lang="en" sz="2400">
                <a:solidFill>
                  <a:srgbClr val="000000"/>
                </a:solidFill>
              </a:rPr>
              <a:t> </a:t>
            </a:r>
            <a:endParaRPr sz="2400">
              <a:solidFill>
                <a:srgbClr val="000000"/>
              </a:solidFill>
            </a:endParaRPr>
          </a:p>
          <a:p>
            <a:pPr indent="0" lvl="0" marL="0" rtl="0" algn="ctr">
              <a:spcBef>
                <a:spcPts val="0"/>
              </a:spcBef>
              <a:spcAft>
                <a:spcPts val="0"/>
              </a:spcAft>
              <a:buNone/>
            </a:pPr>
            <a:r>
              <a:rPr lang="en" sz="2400">
                <a:solidFill>
                  <a:srgbClr val="000000"/>
                </a:solidFill>
              </a:rPr>
              <a:t>Lecture </a:t>
            </a:r>
            <a:r>
              <a:rPr lang="en" sz="2400"/>
              <a:t>8</a:t>
            </a:r>
            <a:endParaRPr sz="2400">
              <a:solidFill>
                <a:srgbClr val="000000"/>
              </a:solidFill>
            </a:endParaRPr>
          </a:p>
        </p:txBody>
      </p:sp>
      <p:pic>
        <p:nvPicPr>
          <p:cNvPr id="66" name="Google Shape;66;p15"/>
          <p:cNvPicPr preferRelativeResize="0"/>
          <p:nvPr/>
        </p:nvPicPr>
        <p:blipFill>
          <a:blip r:embed="rId3">
            <a:alphaModFix/>
          </a:blip>
          <a:stretch>
            <a:fillRect/>
          </a:stretch>
        </p:blipFill>
        <p:spPr>
          <a:xfrm>
            <a:off x="85875" y="2571750"/>
            <a:ext cx="2397751" cy="2283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Certificates</a:t>
            </a:r>
            <a:endParaRPr/>
          </a:p>
        </p:txBody>
      </p:sp>
      <p:sp>
        <p:nvSpPr>
          <p:cNvPr id="138" name="Google Shape;138;p2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Certificate</a:t>
            </a:r>
            <a:r>
              <a:rPr lang="en"/>
              <a:t>: A signed endorsement of someone’s public key</a:t>
            </a:r>
            <a:endParaRPr/>
          </a:p>
          <a:p>
            <a:pPr indent="-317500" lvl="1" marL="914400" rtl="0" algn="l">
              <a:spcBef>
                <a:spcPts val="0"/>
              </a:spcBef>
              <a:spcAft>
                <a:spcPts val="0"/>
              </a:spcAft>
              <a:buSzPts val="1400"/>
              <a:buChar char="○"/>
            </a:pPr>
            <a:r>
              <a:rPr lang="en"/>
              <a:t>A certificate contains at least two things: The </a:t>
            </a:r>
            <a:r>
              <a:rPr b="1" lang="en"/>
              <a:t>identity</a:t>
            </a:r>
            <a:r>
              <a:rPr lang="en"/>
              <a:t> of the person, and the </a:t>
            </a:r>
            <a:r>
              <a:rPr b="1" lang="en"/>
              <a:t>key</a:t>
            </a:r>
            <a:endParaRPr/>
          </a:p>
          <a:p>
            <a:pPr indent="-342900" lvl="0" marL="457200" rtl="0" algn="l">
              <a:spcBef>
                <a:spcPts val="0"/>
              </a:spcBef>
              <a:spcAft>
                <a:spcPts val="0"/>
              </a:spcAft>
              <a:buSzPts val="1800"/>
              <a:buChar char="●"/>
            </a:pPr>
            <a:r>
              <a:rPr lang="en"/>
              <a:t>Abbreviated notation</a:t>
            </a:r>
            <a:endParaRPr/>
          </a:p>
          <a:p>
            <a:pPr indent="-317500" lvl="1" marL="914400" rtl="0" algn="l">
              <a:spcBef>
                <a:spcPts val="0"/>
              </a:spcBef>
              <a:spcAft>
                <a:spcPts val="0"/>
              </a:spcAft>
              <a:buSzPts val="1400"/>
              <a:buChar char="○"/>
            </a:pPr>
            <a:r>
              <a:rPr lang="en"/>
              <a:t>Encryption under a public key </a:t>
            </a:r>
            <a:r>
              <a:rPr i="1" lang="en"/>
              <a:t>PK</a:t>
            </a:r>
            <a:r>
              <a:rPr lang="en"/>
              <a:t>: {“Message”}</a:t>
            </a:r>
            <a:r>
              <a:rPr i="1" lang="en" sz="1000"/>
              <a:t>PK</a:t>
            </a:r>
            <a:endParaRPr sz="1500"/>
          </a:p>
          <a:p>
            <a:pPr indent="-317500" lvl="1" marL="914400" rtl="0" algn="l">
              <a:spcBef>
                <a:spcPts val="0"/>
              </a:spcBef>
              <a:spcAft>
                <a:spcPts val="0"/>
              </a:spcAft>
              <a:buSzPts val="1400"/>
              <a:buChar char="○"/>
            </a:pPr>
            <a:r>
              <a:rPr lang="en"/>
              <a:t>Signing with a private key </a:t>
            </a:r>
            <a:r>
              <a:rPr i="1" lang="en"/>
              <a:t>SK</a:t>
            </a:r>
            <a:r>
              <a:rPr lang="en"/>
              <a:t>: {“Message”}</a:t>
            </a:r>
            <a:r>
              <a:rPr i="1" lang="en" sz="1000"/>
              <a:t>SK</a:t>
            </a:r>
            <a:r>
              <a:rPr baseline="30000" lang="en" sz="1000"/>
              <a:t>-1</a:t>
            </a:r>
            <a:endParaRPr sz="1500"/>
          </a:p>
          <a:p>
            <a:pPr indent="-317500" lvl="2" marL="1371600" rtl="0" algn="l">
              <a:spcBef>
                <a:spcPts val="0"/>
              </a:spcBef>
              <a:spcAft>
                <a:spcPts val="0"/>
              </a:spcAft>
              <a:buSzPts val="1400"/>
              <a:buChar char="■"/>
            </a:pPr>
            <a:r>
              <a:rPr lang="en"/>
              <a:t>Recall: A signed message must contain the message along with the signature; you can’t send the signature by itself!</a:t>
            </a:r>
            <a:endParaRPr/>
          </a:p>
          <a:p>
            <a:pPr indent="-342900" lvl="0" marL="457200" rtl="0" algn="l">
              <a:spcBef>
                <a:spcPts val="0"/>
              </a:spcBef>
              <a:spcAft>
                <a:spcPts val="0"/>
              </a:spcAft>
              <a:buSzPts val="1800"/>
              <a:buChar char="●"/>
            </a:pPr>
            <a:r>
              <a:rPr lang="en"/>
              <a:t>Scenario: Alice wants Bob’s public key. Alice trusts EvanBot (</a:t>
            </a:r>
            <a:r>
              <a:rPr i="1" lang="en"/>
              <a:t>PK</a:t>
            </a:r>
            <a:r>
              <a:rPr i="1" lang="en" sz="1200"/>
              <a:t>E</a:t>
            </a:r>
            <a:r>
              <a:rPr lang="en"/>
              <a:t>, </a:t>
            </a:r>
            <a:r>
              <a:rPr i="1" lang="en"/>
              <a:t>SK</a:t>
            </a:r>
            <a:r>
              <a:rPr i="1" lang="en" sz="1200"/>
              <a:t>E</a:t>
            </a:r>
            <a:r>
              <a:rPr lang="en"/>
              <a:t>)</a:t>
            </a:r>
            <a:endParaRPr/>
          </a:p>
          <a:p>
            <a:pPr indent="-317500" lvl="1" marL="914400" rtl="0" algn="l">
              <a:spcBef>
                <a:spcPts val="0"/>
              </a:spcBef>
              <a:spcAft>
                <a:spcPts val="0"/>
              </a:spcAft>
              <a:buSzPts val="1400"/>
              <a:buChar char="○"/>
            </a:pPr>
            <a:r>
              <a:rPr lang="en"/>
              <a:t>EvanBot is our trust anchor</a:t>
            </a:r>
            <a:endParaRPr/>
          </a:p>
          <a:p>
            <a:pPr indent="-317500" lvl="1" marL="914400" rtl="0" algn="l">
              <a:spcBef>
                <a:spcPts val="0"/>
              </a:spcBef>
              <a:spcAft>
                <a:spcPts val="0"/>
              </a:spcAft>
              <a:buSzPts val="1400"/>
              <a:buChar char="○"/>
            </a:pPr>
            <a:r>
              <a:rPr lang="en"/>
              <a:t>If we trust </a:t>
            </a:r>
            <a:r>
              <a:rPr i="1" lang="en"/>
              <a:t>PK</a:t>
            </a:r>
            <a:r>
              <a:rPr i="1" lang="en" sz="900"/>
              <a:t>E</a:t>
            </a:r>
            <a:r>
              <a:rPr lang="en"/>
              <a:t>, a certificate we would trust is {“Bob’s public key is </a:t>
            </a:r>
            <a:r>
              <a:rPr i="1" lang="en"/>
              <a:t>PK</a:t>
            </a:r>
            <a:r>
              <a:rPr i="1" lang="en" sz="900"/>
              <a:t>B</a:t>
            </a:r>
            <a:r>
              <a:rPr lang="en"/>
              <a:t>”}</a:t>
            </a:r>
            <a:r>
              <a:rPr i="1" lang="en" sz="1000"/>
              <a:t>SK</a:t>
            </a:r>
            <a:r>
              <a:rPr i="1" lang="en" sz="700"/>
              <a:t>E</a:t>
            </a:r>
            <a:r>
              <a:rPr baseline="30000" lang="en" sz="1000"/>
              <a:t>-1</a:t>
            </a:r>
            <a:endParaRPr baseline="30000"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Attempt #1: The Trusted Directory</a:t>
            </a:r>
            <a:endParaRPr/>
          </a:p>
        </p:txBody>
      </p:sp>
      <p:sp>
        <p:nvSpPr>
          <p:cNvPr id="144" name="Google Shape;144;p2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Idea: Make a central, trusted directory (TD) from where you can fetch anybody’s public key</a:t>
            </a:r>
            <a:endParaRPr/>
          </a:p>
          <a:p>
            <a:pPr indent="-317500" lvl="1" marL="914400" rtl="0" algn="l">
              <a:spcBef>
                <a:spcPts val="0"/>
              </a:spcBef>
              <a:spcAft>
                <a:spcPts val="0"/>
              </a:spcAft>
              <a:buSzPts val="1400"/>
              <a:buChar char="○"/>
            </a:pPr>
            <a:r>
              <a:rPr lang="en"/>
              <a:t>The TD has a public/private keypair </a:t>
            </a:r>
            <a:r>
              <a:rPr i="1" lang="en"/>
              <a:t>PK</a:t>
            </a:r>
            <a:r>
              <a:rPr lang="en" sz="900"/>
              <a:t>TD</a:t>
            </a:r>
            <a:r>
              <a:rPr lang="en"/>
              <a:t>, </a:t>
            </a:r>
            <a:r>
              <a:rPr i="1" lang="en"/>
              <a:t>SK</a:t>
            </a:r>
            <a:r>
              <a:rPr lang="en" sz="900"/>
              <a:t>TD</a:t>
            </a:r>
            <a:endParaRPr sz="900"/>
          </a:p>
          <a:p>
            <a:pPr indent="-317500" lvl="1" marL="914400" rtl="0" algn="l">
              <a:spcBef>
                <a:spcPts val="0"/>
              </a:spcBef>
              <a:spcAft>
                <a:spcPts val="0"/>
              </a:spcAft>
              <a:buSzPts val="1400"/>
              <a:buChar char="○"/>
            </a:pPr>
            <a:r>
              <a:rPr lang="en"/>
              <a:t>The directory publishes </a:t>
            </a:r>
            <a:r>
              <a:rPr i="1" lang="en"/>
              <a:t>PK</a:t>
            </a:r>
            <a:r>
              <a:rPr lang="en" sz="900"/>
              <a:t>TD</a:t>
            </a:r>
            <a:r>
              <a:rPr lang="en"/>
              <a:t> so that everyone knows it (baked into computers, phones, OS, etc.)</a:t>
            </a:r>
            <a:endParaRPr/>
          </a:p>
          <a:p>
            <a:pPr indent="-317500" lvl="1" marL="914400" rtl="0" algn="l">
              <a:spcBef>
                <a:spcPts val="0"/>
              </a:spcBef>
              <a:spcAft>
                <a:spcPts val="0"/>
              </a:spcAft>
              <a:buSzPts val="1400"/>
              <a:buChar char="○"/>
            </a:pPr>
            <a:r>
              <a:rPr lang="en"/>
              <a:t>When you request Bob’s public key, the directory sends a certificate for Bob’s public key</a:t>
            </a:r>
            <a:endParaRPr/>
          </a:p>
          <a:p>
            <a:pPr indent="-317500" lvl="2" marL="1371600" rtl="0" algn="l">
              <a:spcBef>
                <a:spcPts val="0"/>
              </a:spcBef>
              <a:spcAft>
                <a:spcPts val="0"/>
              </a:spcAft>
              <a:buSzPts val="1400"/>
              <a:buChar char="■"/>
            </a:pPr>
            <a:r>
              <a:rPr lang="en"/>
              <a:t>{“Bob’s public key is </a:t>
            </a:r>
            <a:r>
              <a:rPr i="1" lang="en"/>
              <a:t>PK</a:t>
            </a:r>
            <a:r>
              <a:rPr i="1" lang="en" sz="900"/>
              <a:t>B</a:t>
            </a:r>
            <a:r>
              <a:rPr lang="en"/>
              <a:t>”}</a:t>
            </a:r>
            <a:r>
              <a:rPr i="1" lang="en" sz="900"/>
              <a:t>SK</a:t>
            </a:r>
            <a:r>
              <a:rPr lang="en" sz="600"/>
              <a:t>TD</a:t>
            </a:r>
            <a:r>
              <a:rPr baseline="30000" lang="en" sz="900"/>
              <a:t>-1</a:t>
            </a:r>
            <a:endParaRPr baseline="30000" sz="900"/>
          </a:p>
          <a:p>
            <a:pPr indent="-317500" lvl="1" marL="914400" rtl="0" algn="l">
              <a:spcBef>
                <a:spcPts val="0"/>
              </a:spcBef>
              <a:spcAft>
                <a:spcPts val="0"/>
              </a:spcAft>
              <a:buSzPts val="1400"/>
              <a:buChar char="○"/>
            </a:pPr>
            <a:r>
              <a:rPr lang="en"/>
              <a:t>If you trust the directory, then now you trust every public key from the directory</a:t>
            </a:r>
            <a:endParaRPr/>
          </a:p>
          <a:p>
            <a:pPr indent="-342900" lvl="0" marL="457200" rtl="0" algn="l">
              <a:spcBef>
                <a:spcPts val="0"/>
              </a:spcBef>
              <a:spcAft>
                <a:spcPts val="0"/>
              </a:spcAft>
              <a:buSzPts val="1800"/>
              <a:buChar char="●"/>
            </a:pPr>
            <a:r>
              <a:rPr lang="en"/>
              <a:t>What do we have to trust?</a:t>
            </a:r>
            <a:endParaRPr/>
          </a:p>
          <a:p>
            <a:pPr indent="-317500" lvl="1" marL="914400" rtl="0" algn="l">
              <a:spcBef>
                <a:spcPts val="0"/>
              </a:spcBef>
              <a:spcAft>
                <a:spcPts val="0"/>
              </a:spcAft>
              <a:buSzPts val="1400"/>
              <a:buChar char="○"/>
            </a:pPr>
            <a:r>
              <a:rPr lang="en"/>
              <a:t>We have received TD’s key correctly</a:t>
            </a:r>
            <a:endParaRPr/>
          </a:p>
          <a:p>
            <a:pPr indent="-317500" lvl="1" marL="914400" rtl="0" algn="l">
              <a:spcBef>
                <a:spcPts val="0"/>
              </a:spcBef>
              <a:spcAft>
                <a:spcPts val="0"/>
              </a:spcAft>
              <a:buSzPts val="1400"/>
              <a:buChar char="○"/>
            </a:pPr>
            <a:r>
              <a:rPr lang="en"/>
              <a:t>TD won’t sign a key without verifying the identity of the owner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Attempt #1: The Trusted Directory</a:t>
            </a:r>
            <a:endParaRPr/>
          </a:p>
        </p:txBody>
      </p:sp>
      <p:sp>
        <p:nvSpPr>
          <p:cNvPr id="150" name="Google Shape;150;p2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Let’s say that Michael Drake (MD, President of UC) runs the TD</a:t>
            </a:r>
            <a:endParaRPr/>
          </a:p>
          <a:p>
            <a:pPr indent="-317500" lvl="1" marL="914400" rtl="0" algn="l">
              <a:spcBef>
                <a:spcPts val="0"/>
              </a:spcBef>
              <a:spcAft>
                <a:spcPts val="0"/>
              </a:spcAft>
              <a:buSzPts val="1400"/>
              <a:buChar char="○"/>
            </a:pPr>
            <a:r>
              <a:rPr lang="en"/>
              <a:t>We want Nick Weaver’s public key: Ask MD</a:t>
            </a:r>
            <a:endParaRPr/>
          </a:p>
          <a:p>
            <a:pPr indent="-317500" lvl="1" marL="914400" rtl="0" algn="l">
              <a:spcBef>
                <a:spcPts val="0"/>
              </a:spcBef>
              <a:spcAft>
                <a:spcPts val="0"/>
              </a:spcAft>
              <a:buSzPts val="1400"/>
              <a:buChar char="○"/>
            </a:pPr>
            <a:r>
              <a:rPr lang="en"/>
              <a:t>We want David Wagner’s public key: Ask MD</a:t>
            </a:r>
            <a:endParaRPr/>
          </a:p>
          <a:p>
            <a:pPr indent="-317500" lvl="1" marL="914400" rtl="0" algn="l">
              <a:spcBef>
                <a:spcPts val="0"/>
              </a:spcBef>
              <a:spcAft>
                <a:spcPts val="0"/>
              </a:spcAft>
              <a:buSzPts val="1400"/>
              <a:buChar char="○"/>
            </a:pPr>
            <a:r>
              <a:rPr lang="en"/>
              <a:t>We want Raluca Ada Popa’s public key: Ask MD</a:t>
            </a:r>
            <a:endParaRPr/>
          </a:p>
          <a:p>
            <a:pPr indent="-317500" lvl="1" marL="914400" rtl="0" algn="l">
              <a:spcBef>
                <a:spcPts val="0"/>
              </a:spcBef>
              <a:spcAft>
                <a:spcPts val="0"/>
              </a:spcAft>
              <a:buSzPts val="1400"/>
              <a:buChar char="○"/>
            </a:pPr>
            <a:r>
              <a:rPr lang="en"/>
              <a:t>MD has better things to do (like making sure his private key isn’t stolen)!</a:t>
            </a:r>
            <a:endParaRPr/>
          </a:p>
          <a:p>
            <a:pPr indent="-342900" lvl="0" marL="457200" rtl="0" algn="l">
              <a:spcBef>
                <a:spcPts val="0"/>
              </a:spcBef>
              <a:spcAft>
                <a:spcPts val="0"/>
              </a:spcAft>
              <a:buSzPts val="1800"/>
              <a:buChar char="●"/>
            </a:pPr>
            <a:r>
              <a:rPr lang="en"/>
              <a:t>Problems: Scalability</a:t>
            </a:r>
            <a:endParaRPr/>
          </a:p>
          <a:p>
            <a:pPr indent="-317500" lvl="1" marL="914400" rtl="0" algn="l">
              <a:spcBef>
                <a:spcPts val="0"/>
              </a:spcBef>
              <a:spcAft>
                <a:spcPts val="0"/>
              </a:spcAft>
              <a:buSzPts val="1400"/>
              <a:buChar char="○"/>
            </a:pPr>
            <a:r>
              <a:rPr lang="en"/>
              <a:t>One directory won’t have enough compute power to serve the entire world</a:t>
            </a:r>
            <a:endParaRPr/>
          </a:p>
          <a:p>
            <a:pPr indent="-342900" lvl="0" marL="457200" rtl="0" algn="l">
              <a:spcBef>
                <a:spcPts val="0"/>
              </a:spcBef>
              <a:spcAft>
                <a:spcPts val="0"/>
              </a:spcAft>
              <a:buSzPts val="1800"/>
              <a:buChar char="●"/>
            </a:pPr>
            <a:r>
              <a:rPr lang="en"/>
              <a:t>Problem: Single point of failure</a:t>
            </a:r>
            <a:endParaRPr/>
          </a:p>
          <a:p>
            <a:pPr indent="-317500" lvl="1" marL="914400" rtl="0" algn="l">
              <a:spcBef>
                <a:spcPts val="0"/>
              </a:spcBef>
              <a:spcAft>
                <a:spcPts val="0"/>
              </a:spcAft>
              <a:buSzPts val="1400"/>
              <a:buChar char="○"/>
            </a:pPr>
            <a:r>
              <a:rPr lang="en"/>
              <a:t>If the directory fails, </a:t>
            </a:r>
            <a:r>
              <a:rPr i="1" lang="en"/>
              <a:t>cryptography stops working</a:t>
            </a:r>
            <a:endParaRPr i="1"/>
          </a:p>
          <a:p>
            <a:pPr indent="-317500" lvl="1" marL="914400" rtl="0" algn="l">
              <a:spcBef>
                <a:spcPts val="0"/>
              </a:spcBef>
              <a:spcAft>
                <a:spcPts val="0"/>
              </a:spcAft>
              <a:buSzPts val="1400"/>
              <a:buChar char="○"/>
            </a:pPr>
            <a:r>
              <a:rPr lang="en"/>
              <a:t>If the directory is compromised, you can’t trust anyone</a:t>
            </a:r>
            <a:endParaRPr/>
          </a:p>
          <a:p>
            <a:pPr indent="-317500" lvl="1" marL="914400" rtl="0" algn="l">
              <a:spcBef>
                <a:spcPts val="0"/>
              </a:spcBef>
              <a:spcAft>
                <a:spcPts val="0"/>
              </a:spcAft>
              <a:buSzPts val="1400"/>
              <a:buChar char="○"/>
            </a:pPr>
            <a:r>
              <a:rPr lang="en"/>
              <a:t>If the directory is compromised, it is difficult to recover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Authorities</a:t>
            </a:r>
            <a:endParaRPr/>
          </a:p>
        </p:txBody>
      </p:sp>
      <p:sp>
        <p:nvSpPr>
          <p:cNvPr id="156" name="Google Shape;156;p2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Addressing scalability: Hierarchical trust</a:t>
            </a:r>
            <a:endParaRPr/>
          </a:p>
          <a:p>
            <a:pPr indent="-317500" lvl="1" marL="914400" rtl="0" algn="l">
              <a:spcBef>
                <a:spcPts val="0"/>
              </a:spcBef>
              <a:spcAft>
                <a:spcPts val="0"/>
              </a:spcAft>
              <a:buSzPts val="1400"/>
              <a:buChar char="○"/>
            </a:pPr>
            <a:r>
              <a:rPr lang="en"/>
              <a:t>The roots of trust may </a:t>
            </a:r>
            <a:r>
              <a:rPr b="1" lang="en"/>
              <a:t>delegate</a:t>
            </a:r>
            <a:r>
              <a:rPr lang="en"/>
              <a:t> trust and signing power to other authorities</a:t>
            </a:r>
            <a:endParaRPr/>
          </a:p>
          <a:p>
            <a:pPr indent="-317500" lvl="2" marL="1371600" rtl="0" algn="l">
              <a:spcBef>
                <a:spcPts val="0"/>
              </a:spcBef>
              <a:spcAft>
                <a:spcPts val="0"/>
              </a:spcAft>
              <a:buSzPts val="1400"/>
              <a:buChar char="■"/>
            </a:pPr>
            <a:r>
              <a:rPr lang="en"/>
              <a:t>{“Carol Christ’s public key is </a:t>
            </a:r>
            <a:r>
              <a:rPr i="1" lang="en"/>
              <a:t>PK</a:t>
            </a:r>
            <a:r>
              <a:rPr lang="en" sz="900"/>
              <a:t>CC</a:t>
            </a:r>
            <a:r>
              <a:rPr lang="en"/>
              <a:t>, and I trust her to sign for UCB”}</a:t>
            </a:r>
            <a:r>
              <a:rPr i="1" lang="en" sz="900"/>
              <a:t>SK</a:t>
            </a:r>
            <a:r>
              <a:rPr lang="en" sz="600"/>
              <a:t>MD</a:t>
            </a:r>
            <a:r>
              <a:rPr baseline="30000" lang="en" sz="900"/>
              <a:t>-1</a:t>
            </a:r>
            <a:endParaRPr/>
          </a:p>
          <a:p>
            <a:pPr indent="-317500" lvl="2" marL="1371600" rtl="0" algn="l">
              <a:spcBef>
                <a:spcPts val="0"/>
              </a:spcBef>
              <a:spcAft>
                <a:spcPts val="0"/>
              </a:spcAft>
              <a:buSzPts val="1400"/>
              <a:buChar char="■"/>
            </a:pPr>
            <a:r>
              <a:rPr lang="en"/>
              <a:t>{“Dave Wagner’s public key is </a:t>
            </a:r>
            <a:r>
              <a:rPr i="1" lang="en"/>
              <a:t>PK</a:t>
            </a:r>
            <a:r>
              <a:rPr lang="en" sz="900"/>
              <a:t>DW</a:t>
            </a:r>
            <a:r>
              <a:rPr lang="en"/>
              <a:t>, and I trust him to sign for the CS department”}</a:t>
            </a:r>
            <a:r>
              <a:rPr i="1" lang="en" sz="900"/>
              <a:t>SK</a:t>
            </a:r>
            <a:r>
              <a:rPr lang="en" sz="600"/>
              <a:t>CC</a:t>
            </a:r>
            <a:r>
              <a:rPr baseline="30000" lang="en" sz="900"/>
              <a:t>-1</a:t>
            </a:r>
            <a:endParaRPr/>
          </a:p>
          <a:p>
            <a:pPr indent="-317500" lvl="2" marL="1371600" rtl="0" algn="l">
              <a:spcBef>
                <a:spcPts val="0"/>
              </a:spcBef>
              <a:spcAft>
                <a:spcPts val="0"/>
              </a:spcAft>
              <a:buSzPts val="1400"/>
              <a:buChar char="■"/>
            </a:pPr>
            <a:r>
              <a:rPr lang="en"/>
              <a:t>{“Nick Weaver’s public key is </a:t>
            </a:r>
            <a:r>
              <a:rPr i="1" lang="en"/>
              <a:t>PK</a:t>
            </a:r>
            <a:r>
              <a:rPr lang="en" sz="900"/>
              <a:t>NW</a:t>
            </a:r>
            <a:r>
              <a:rPr lang="en"/>
              <a:t> (but I don’t trust him to sign for anyone else)”}</a:t>
            </a:r>
            <a:r>
              <a:rPr i="1" lang="en" sz="900"/>
              <a:t>SK</a:t>
            </a:r>
            <a:r>
              <a:rPr lang="en" sz="600"/>
              <a:t>DW</a:t>
            </a:r>
            <a:r>
              <a:rPr baseline="30000" lang="en" sz="900"/>
              <a:t>-1</a:t>
            </a:r>
            <a:endParaRPr/>
          </a:p>
          <a:p>
            <a:pPr indent="-317500" lvl="1" marL="914400" rtl="0" algn="l">
              <a:spcBef>
                <a:spcPts val="0"/>
              </a:spcBef>
              <a:spcAft>
                <a:spcPts val="0"/>
              </a:spcAft>
              <a:buSzPts val="1400"/>
              <a:buChar char="○"/>
            </a:pPr>
            <a:r>
              <a:rPr lang="en"/>
              <a:t>MD is still the root of trust (</a:t>
            </a:r>
            <a:r>
              <a:rPr b="1" lang="en"/>
              <a:t>root certificate authority</a:t>
            </a:r>
            <a:r>
              <a:rPr lang="en"/>
              <a:t>, or </a:t>
            </a:r>
            <a:r>
              <a:rPr b="1" lang="en"/>
              <a:t>root CA</a:t>
            </a:r>
            <a:r>
              <a:rPr lang="en"/>
              <a:t>)</a:t>
            </a:r>
            <a:endParaRPr/>
          </a:p>
          <a:p>
            <a:pPr indent="-317500" lvl="1" marL="914400" rtl="0" algn="l">
              <a:spcBef>
                <a:spcPts val="0"/>
              </a:spcBef>
              <a:spcAft>
                <a:spcPts val="0"/>
              </a:spcAft>
              <a:buSzPts val="1400"/>
              <a:buChar char="○"/>
            </a:pPr>
            <a:r>
              <a:rPr lang="en"/>
              <a:t>CC and DW receive delegated trust (</a:t>
            </a:r>
            <a:r>
              <a:rPr b="1" lang="en"/>
              <a:t>intermediate CAs</a:t>
            </a:r>
            <a:r>
              <a:rPr lang="en"/>
              <a:t>)</a:t>
            </a:r>
            <a:endParaRPr/>
          </a:p>
          <a:p>
            <a:pPr indent="-317500" lvl="1" marL="914400" rtl="0" algn="l">
              <a:spcBef>
                <a:spcPts val="0"/>
              </a:spcBef>
              <a:spcAft>
                <a:spcPts val="0"/>
              </a:spcAft>
              <a:buSzPts val="1400"/>
              <a:buChar char="○"/>
            </a:pPr>
            <a:r>
              <a:rPr lang="en"/>
              <a:t>NW’s identity can be trusted</a:t>
            </a:r>
            <a:endParaRPr/>
          </a:p>
          <a:p>
            <a:pPr indent="-330200" lvl="0" marL="457200" rtl="0" algn="l">
              <a:spcBef>
                <a:spcPts val="0"/>
              </a:spcBef>
              <a:spcAft>
                <a:spcPts val="0"/>
              </a:spcAft>
              <a:buSzPts val="1600"/>
              <a:buChar char="●"/>
            </a:pPr>
            <a:r>
              <a:rPr lang="en" sz="1600"/>
              <a:t>Addressing scalability: Multiple trust anchors</a:t>
            </a:r>
            <a:endParaRPr sz="1600"/>
          </a:p>
          <a:p>
            <a:pPr indent="-317500" lvl="1" marL="914400" rtl="0" algn="l">
              <a:spcBef>
                <a:spcPts val="0"/>
              </a:spcBef>
              <a:spcAft>
                <a:spcPts val="0"/>
              </a:spcAft>
              <a:buSzPts val="1400"/>
              <a:buChar char="○"/>
            </a:pPr>
            <a:r>
              <a:rPr lang="en"/>
              <a:t>There are ~150 root CAs who are implicitly trusted by most devices</a:t>
            </a:r>
            <a:endParaRPr/>
          </a:p>
          <a:p>
            <a:pPr indent="-317500" lvl="1" marL="914400" rtl="0" algn="l">
              <a:spcBef>
                <a:spcPts val="0"/>
              </a:spcBef>
              <a:spcAft>
                <a:spcPts val="0"/>
              </a:spcAft>
              <a:buSzPts val="1400"/>
              <a:buChar char="○"/>
            </a:pPr>
            <a:r>
              <a:rPr lang="en"/>
              <a:t>Public keys are hard-coded into operating systems and devices</a:t>
            </a:r>
            <a:endParaRPr/>
          </a:p>
          <a:p>
            <a:pPr indent="-317500" lvl="1" marL="914400" rtl="0" algn="l">
              <a:spcBef>
                <a:spcPts val="0"/>
              </a:spcBef>
              <a:spcAft>
                <a:spcPts val="0"/>
              </a:spcAft>
              <a:buSzPts val="1400"/>
              <a:buChar char="○"/>
            </a:pPr>
            <a:r>
              <a:rPr lang="en"/>
              <a:t>Each delegation step can restrict the scope of a certificate’s validity</a:t>
            </a:r>
            <a:endParaRPr/>
          </a:p>
          <a:p>
            <a:pPr indent="-317500" lvl="1" marL="914400" rtl="0" algn="l">
              <a:spcBef>
                <a:spcPts val="0"/>
              </a:spcBef>
              <a:spcAft>
                <a:spcPts val="0"/>
              </a:spcAft>
              <a:buSzPts val="1400"/>
              <a:buChar char="○"/>
            </a:pPr>
            <a:r>
              <a:rPr lang="en"/>
              <a:t>Creating the certificates is an </a:t>
            </a:r>
            <a:r>
              <a:rPr i="1" lang="en"/>
              <a:t>offline</a:t>
            </a:r>
            <a:r>
              <a:rPr lang="en"/>
              <a:t> task: The certificate is created once in advance, and then served to users when requested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Revocation</a:t>
            </a:r>
            <a:endParaRPr/>
          </a:p>
        </p:txBody>
      </p:sp>
      <p:sp>
        <p:nvSpPr>
          <p:cNvPr id="162" name="Google Shape;162;p2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if a certificate authority messes up and issues a bad certificate?</a:t>
            </a:r>
            <a:endParaRPr/>
          </a:p>
          <a:p>
            <a:pPr indent="-317500" lvl="1" marL="914400" rtl="0" algn="l">
              <a:spcBef>
                <a:spcPts val="0"/>
              </a:spcBef>
              <a:spcAft>
                <a:spcPts val="0"/>
              </a:spcAft>
              <a:buSzPts val="1400"/>
              <a:buChar char="○"/>
            </a:pPr>
            <a:r>
              <a:rPr lang="en"/>
              <a:t>Example: {“Bob’s public key is </a:t>
            </a:r>
            <a:r>
              <a:rPr i="1" lang="en"/>
              <a:t>PK</a:t>
            </a:r>
            <a:r>
              <a:rPr i="1" lang="en" sz="900"/>
              <a:t>M</a:t>
            </a:r>
            <a:r>
              <a:rPr lang="en"/>
              <a:t>”}</a:t>
            </a:r>
            <a:r>
              <a:rPr i="1" lang="en" sz="900"/>
              <a:t>SK</a:t>
            </a:r>
            <a:r>
              <a:rPr lang="en" sz="600"/>
              <a:t>CA</a:t>
            </a:r>
            <a:r>
              <a:rPr baseline="30000" lang="en" sz="900"/>
              <a:t>-1</a:t>
            </a:r>
            <a:endParaRPr baseline="30000" sz="900"/>
          </a:p>
          <a:p>
            <a:pPr indent="-317500" lvl="1" marL="914400" rtl="0" algn="l">
              <a:spcBef>
                <a:spcPts val="0"/>
              </a:spcBef>
              <a:spcAft>
                <a:spcPts val="0"/>
              </a:spcAft>
              <a:buSzPts val="1400"/>
              <a:buChar char="○"/>
            </a:pPr>
            <a:r>
              <a:rPr lang="en"/>
              <a:t>Example: Verisign (a certificate authority) accidentally issued a certificate saying that an average Internet user’s public key belonged to Microsoft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Revocation: Expiration Dates</a:t>
            </a:r>
            <a:endParaRPr/>
          </a:p>
        </p:txBody>
      </p:sp>
      <p:sp>
        <p:nvSpPr>
          <p:cNvPr id="168" name="Google Shape;168;p2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Approach #1: Each certificate has an expiration date</a:t>
            </a:r>
            <a:endParaRPr/>
          </a:p>
          <a:p>
            <a:pPr indent="-317500" lvl="1" marL="914400" rtl="0" algn="l">
              <a:spcBef>
                <a:spcPts val="0"/>
              </a:spcBef>
              <a:spcAft>
                <a:spcPts val="0"/>
              </a:spcAft>
              <a:buSzPts val="1400"/>
              <a:buChar char="○"/>
            </a:pPr>
            <a:r>
              <a:rPr lang="en"/>
              <a:t>When the certificate expires, request a new certificate from the certificate authority</a:t>
            </a:r>
            <a:endParaRPr/>
          </a:p>
          <a:p>
            <a:pPr indent="-317500" lvl="1" marL="914400" rtl="0" algn="l">
              <a:spcBef>
                <a:spcPts val="0"/>
              </a:spcBef>
              <a:spcAft>
                <a:spcPts val="0"/>
              </a:spcAft>
              <a:buSzPts val="1400"/>
              <a:buChar char="○"/>
            </a:pPr>
            <a:r>
              <a:rPr lang="en"/>
              <a:t>The bad certificate will eventually become invalid once it expires</a:t>
            </a:r>
            <a:endParaRPr/>
          </a:p>
          <a:p>
            <a:pPr indent="-342900" lvl="0" marL="457200" rtl="0" algn="l">
              <a:spcBef>
                <a:spcPts val="0"/>
              </a:spcBef>
              <a:spcAft>
                <a:spcPts val="0"/>
              </a:spcAft>
              <a:buSzPts val="1800"/>
              <a:buChar char="●"/>
            </a:pPr>
            <a:r>
              <a:rPr lang="en"/>
              <a:t>Benefits</a:t>
            </a:r>
            <a:endParaRPr/>
          </a:p>
          <a:p>
            <a:pPr indent="-317500" lvl="1" marL="914400" rtl="0" algn="l">
              <a:spcBef>
                <a:spcPts val="0"/>
              </a:spcBef>
              <a:spcAft>
                <a:spcPts val="0"/>
              </a:spcAft>
              <a:buSzPts val="1400"/>
              <a:buChar char="○"/>
            </a:pPr>
            <a:r>
              <a:rPr lang="en"/>
              <a:t>Mitigates damage: Eventually, the bad certificate will become harmless</a:t>
            </a:r>
            <a:endParaRPr/>
          </a:p>
          <a:p>
            <a:pPr indent="-342900" lvl="0" marL="457200" rtl="0" algn="l">
              <a:spcBef>
                <a:spcPts val="0"/>
              </a:spcBef>
              <a:spcAft>
                <a:spcPts val="0"/>
              </a:spcAft>
              <a:buSzPts val="1800"/>
              <a:buChar char="●"/>
            </a:pPr>
            <a:r>
              <a:rPr lang="en"/>
              <a:t>Drawbacks</a:t>
            </a:r>
            <a:endParaRPr/>
          </a:p>
          <a:p>
            <a:pPr indent="-317500" lvl="1" marL="914400" rtl="0" algn="l">
              <a:spcBef>
                <a:spcPts val="0"/>
              </a:spcBef>
              <a:spcAft>
                <a:spcPts val="0"/>
              </a:spcAft>
              <a:buSzPts val="1400"/>
              <a:buChar char="○"/>
            </a:pPr>
            <a:r>
              <a:rPr lang="en"/>
              <a:t>Adds management burden: Everybody has to renew their certificates frequently</a:t>
            </a:r>
            <a:endParaRPr/>
          </a:p>
          <a:p>
            <a:pPr indent="-317500" lvl="1" marL="914400" rtl="0" algn="l">
              <a:spcBef>
                <a:spcPts val="0"/>
              </a:spcBef>
              <a:spcAft>
                <a:spcPts val="0"/>
              </a:spcAft>
              <a:buSzPts val="1400"/>
              <a:buChar char="○"/>
            </a:pPr>
            <a:r>
              <a:rPr lang="en"/>
              <a:t>If someone forgets to renew a certificate, their website might stop working</a:t>
            </a:r>
            <a:endParaRPr/>
          </a:p>
          <a:p>
            <a:pPr indent="-342900" lvl="0" marL="457200" rtl="0" algn="l">
              <a:spcBef>
                <a:spcPts val="0"/>
              </a:spcBef>
              <a:spcAft>
                <a:spcPts val="0"/>
              </a:spcAft>
              <a:buSzPts val="1800"/>
              <a:buChar char="●"/>
            </a:pPr>
            <a:r>
              <a:rPr lang="en"/>
              <a:t>Tradeoff: How often should certificates be renewed?</a:t>
            </a:r>
            <a:endParaRPr/>
          </a:p>
          <a:p>
            <a:pPr indent="-317500" lvl="1" marL="914400" rtl="0" algn="l">
              <a:spcBef>
                <a:spcPts val="0"/>
              </a:spcBef>
              <a:spcAft>
                <a:spcPts val="0"/>
              </a:spcAft>
              <a:buSzPts val="1400"/>
              <a:buChar char="○"/>
            </a:pPr>
            <a:r>
              <a:rPr lang="en"/>
              <a:t>Frequent renewal: More secure, less usable</a:t>
            </a:r>
            <a:endParaRPr/>
          </a:p>
          <a:p>
            <a:pPr indent="-317500" lvl="1" marL="914400" rtl="0" algn="l">
              <a:spcBef>
                <a:spcPts val="0"/>
              </a:spcBef>
              <a:spcAft>
                <a:spcPts val="0"/>
              </a:spcAft>
              <a:buSzPts val="1400"/>
              <a:buChar char="○"/>
            </a:pPr>
            <a:r>
              <a:rPr lang="en"/>
              <a:t>Infrequent renewal: Less secure, more usable</a:t>
            </a:r>
            <a:endParaRPr/>
          </a:p>
          <a:p>
            <a:pPr indent="-342900" lvl="0" marL="457200" rtl="0" algn="l">
              <a:spcBef>
                <a:spcPts val="0"/>
              </a:spcBef>
              <a:spcAft>
                <a:spcPts val="0"/>
              </a:spcAft>
              <a:buSzPts val="1800"/>
              <a:buChar char="●"/>
            </a:pPr>
            <a:r>
              <a:rPr lang="en"/>
              <a:t>LetsEncrypt (a certificate authority) chose very frequent renewal</a:t>
            </a:r>
            <a:endParaRPr/>
          </a:p>
          <a:p>
            <a:pPr indent="-317500" lvl="1" marL="914400" rtl="0" algn="l">
              <a:spcBef>
                <a:spcPts val="0"/>
              </a:spcBef>
              <a:spcAft>
                <a:spcPts val="0"/>
              </a:spcAft>
              <a:buSzPts val="1400"/>
              <a:buChar char="○"/>
            </a:pPr>
            <a:r>
              <a:rPr lang="en"/>
              <a:t>It turns out frequent renewal is more usable:</a:t>
            </a:r>
            <a:br>
              <a:rPr lang="en"/>
            </a:br>
            <a:r>
              <a:rPr lang="en"/>
              <a:t>It forces automated renewal instead of a once-every 3 year task that gets forgotten!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Revocation: Announcing Revoked Certificates</a:t>
            </a:r>
            <a:endParaRPr/>
          </a:p>
        </p:txBody>
      </p:sp>
      <p:sp>
        <p:nvSpPr>
          <p:cNvPr id="174" name="Google Shape;174;p3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Approach #2: Periodically release a list of invalidated certificates</a:t>
            </a:r>
            <a:endParaRPr/>
          </a:p>
          <a:p>
            <a:pPr indent="-317500" lvl="1" marL="914400" rtl="0" algn="l">
              <a:spcBef>
                <a:spcPts val="0"/>
              </a:spcBef>
              <a:spcAft>
                <a:spcPts val="0"/>
              </a:spcAft>
              <a:buSzPts val="1400"/>
              <a:buChar char="○"/>
            </a:pPr>
            <a:r>
              <a:rPr lang="en"/>
              <a:t>Users must periodically download a Certification Revocation List (CRL)</a:t>
            </a:r>
            <a:endParaRPr/>
          </a:p>
          <a:p>
            <a:pPr indent="-342900" lvl="0" marL="457200" rtl="0" algn="l">
              <a:spcBef>
                <a:spcPts val="0"/>
              </a:spcBef>
              <a:spcAft>
                <a:spcPts val="0"/>
              </a:spcAft>
              <a:buSzPts val="1800"/>
              <a:buChar char="●"/>
            </a:pPr>
            <a:r>
              <a:rPr lang="en"/>
              <a:t>How do we authenticate the list?</a:t>
            </a:r>
            <a:endParaRPr/>
          </a:p>
          <a:p>
            <a:pPr indent="-317500" lvl="1" marL="914400" rtl="0" algn="l">
              <a:spcBef>
                <a:spcPts val="0"/>
              </a:spcBef>
              <a:spcAft>
                <a:spcPts val="0"/>
              </a:spcAft>
              <a:buSzPts val="1400"/>
              <a:buChar char="○"/>
            </a:pPr>
            <a:r>
              <a:rPr lang="en"/>
              <a:t>The certificate authority signs the list!</a:t>
            </a:r>
            <a:endParaRPr/>
          </a:p>
          <a:p>
            <a:pPr indent="-317500" lvl="2" marL="1371600" rtl="0" algn="l">
              <a:spcBef>
                <a:spcPts val="0"/>
              </a:spcBef>
              <a:spcAft>
                <a:spcPts val="0"/>
              </a:spcAft>
              <a:buSzPts val="1400"/>
              <a:buChar char="■"/>
            </a:pPr>
            <a:r>
              <a:rPr lang="en"/>
              <a:t>{“The certificate with serial number 0xdeadbeef is now revoked”}</a:t>
            </a:r>
            <a:r>
              <a:rPr i="1" lang="en" sz="900"/>
              <a:t>SK</a:t>
            </a:r>
            <a:r>
              <a:rPr lang="en" sz="600"/>
              <a:t>CA</a:t>
            </a:r>
            <a:r>
              <a:rPr baseline="30000" lang="en" sz="900"/>
              <a:t>-1</a:t>
            </a:r>
            <a:endParaRPr baseline="30000" sz="900"/>
          </a:p>
          <a:p>
            <a:pPr indent="-342900" lvl="0" marL="457200" rtl="0" algn="l">
              <a:spcBef>
                <a:spcPts val="0"/>
              </a:spcBef>
              <a:spcAft>
                <a:spcPts val="0"/>
              </a:spcAft>
              <a:buSzPts val="1800"/>
              <a:buChar char="●"/>
            </a:pPr>
            <a:r>
              <a:rPr lang="en"/>
              <a:t>Drawbacks</a:t>
            </a:r>
            <a:endParaRPr/>
          </a:p>
          <a:p>
            <a:pPr indent="-317500" lvl="1" marL="914400" rtl="0" algn="l">
              <a:spcBef>
                <a:spcPts val="0"/>
              </a:spcBef>
              <a:spcAft>
                <a:spcPts val="0"/>
              </a:spcAft>
              <a:buSzPts val="1400"/>
              <a:buChar char="○"/>
            </a:pPr>
            <a:r>
              <a:rPr lang="en"/>
              <a:t>Lists can get large</a:t>
            </a:r>
            <a:endParaRPr/>
          </a:p>
          <a:p>
            <a:pPr indent="-317500" lvl="2" marL="1371600" rtl="0" algn="l">
              <a:spcBef>
                <a:spcPts val="0"/>
              </a:spcBef>
              <a:spcAft>
                <a:spcPts val="0"/>
              </a:spcAft>
              <a:buSzPts val="1400"/>
              <a:buChar char="■"/>
            </a:pPr>
            <a:r>
              <a:rPr lang="en"/>
              <a:t>Mitigated by shorter expiration dates (don’t have to list them once they expire)</a:t>
            </a:r>
            <a:endParaRPr/>
          </a:p>
          <a:p>
            <a:pPr indent="-317500" lvl="1" marL="914400" rtl="0" algn="l">
              <a:spcBef>
                <a:spcPts val="0"/>
              </a:spcBef>
              <a:spcAft>
                <a:spcPts val="0"/>
              </a:spcAft>
              <a:buSzPts val="1400"/>
              <a:buChar char="○"/>
            </a:pPr>
            <a:r>
              <a:rPr lang="en"/>
              <a:t>Until a user downloads a list, they won’t know which certificates are revoked</a:t>
            </a:r>
            <a:endParaRPr/>
          </a:p>
          <a:p>
            <a:pPr indent="-342900" lvl="0" marL="457200" rtl="0" algn="l">
              <a:spcBef>
                <a:spcPts val="0"/>
              </a:spcBef>
              <a:spcAft>
                <a:spcPts val="0"/>
              </a:spcAft>
              <a:buSzPts val="1800"/>
              <a:buChar char="●"/>
            </a:pPr>
            <a:r>
              <a:rPr lang="en"/>
              <a:t>What happens if the certificate authority is unavailable?</a:t>
            </a:r>
            <a:endParaRPr/>
          </a:p>
          <a:p>
            <a:pPr indent="-317500" lvl="1" marL="914400" rtl="0" algn="l">
              <a:spcBef>
                <a:spcPts val="0"/>
              </a:spcBef>
              <a:spcAft>
                <a:spcPts val="0"/>
              </a:spcAft>
              <a:buSzPts val="1400"/>
              <a:buChar char="○"/>
            </a:pPr>
            <a:r>
              <a:rPr lang="en"/>
              <a:t>Fail-safe default: Assume all certificates are invalid? Now we can’t trust anybody!</a:t>
            </a:r>
            <a:endParaRPr/>
          </a:p>
          <a:p>
            <a:pPr indent="-317500" lvl="2" marL="1371600" rtl="0" algn="l">
              <a:spcBef>
                <a:spcPts val="0"/>
              </a:spcBef>
              <a:spcAft>
                <a:spcPts val="0"/>
              </a:spcAft>
              <a:buSzPts val="1400"/>
              <a:buChar char="■"/>
            </a:pPr>
            <a:r>
              <a:rPr lang="en"/>
              <a:t>Possible attack: Attacker forces the CA to be unavailable (denial of service attack)</a:t>
            </a:r>
            <a:endParaRPr/>
          </a:p>
          <a:p>
            <a:pPr indent="-317500" lvl="1" marL="914400" rtl="0" algn="l">
              <a:spcBef>
                <a:spcPts val="0"/>
              </a:spcBef>
              <a:spcAft>
                <a:spcPts val="0"/>
              </a:spcAft>
              <a:buSzPts val="1400"/>
              <a:buChar char="○"/>
            </a:pPr>
            <a:r>
              <a:rPr lang="en"/>
              <a:t>Use old list: Potentially dangerous if the old list is missing newly revoked certificates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Certificates: Complexity</a:t>
            </a:r>
            <a:endParaRPr/>
          </a:p>
        </p:txBody>
      </p:sp>
      <p:sp>
        <p:nvSpPr>
          <p:cNvPr id="180" name="Google Shape;180;p31"/>
          <p:cNvSpPr txBox="1"/>
          <p:nvPr>
            <p:ph idx="1" type="body"/>
          </p:nvPr>
        </p:nvSpPr>
        <p:spPr>
          <a:xfrm>
            <a:off x="198500" y="1246825"/>
            <a:ext cx="33483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Certificate protocols can get very complicated</a:t>
            </a:r>
            <a:endParaRPr/>
          </a:p>
          <a:p>
            <a:pPr indent="-317500" lvl="1" marL="914400" rtl="0" algn="l">
              <a:spcBef>
                <a:spcPts val="0"/>
              </a:spcBef>
              <a:spcAft>
                <a:spcPts val="0"/>
              </a:spcAft>
              <a:buSzPts val="1400"/>
              <a:buChar char="○"/>
            </a:pPr>
            <a:r>
              <a:rPr lang="en"/>
              <a:t>Example: X.509 is incredibly complicated (a 236 page standard!) because it tried to do everything</a:t>
            </a:r>
            <a:endParaRPr/>
          </a:p>
        </p:txBody>
      </p:sp>
      <p:pic>
        <p:nvPicPr>
          <p:cNvPr id="181" name="Google Shape;181;p31" title="Cover of the complicated 236-page X.506 certificate standard."/>
          <p:cNvPicPr preferRelativeResize="0"/>
          <p:nvPr/>
        </p:nvPicPr>
        <p:blipFill>
          <a:blip r:embed="rId3">
            <a:alphaModFix/>
          </a:blip>
          <a:stretch>
            <a:fillRect/>
          </a:stretch>
        </p:blipFill>
        <p:spPr>
          <a:xfrm>
            <a:off x="4819075" y="1132063"/>
            <a:ext cx="4324914" cy="39951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Web of Trust</a:t>
            </a:r>
            <a:endParaRPr/>
          </a:p>
        </p:txBody>
      </p:sp>
      <p:sp>
        <p:nvSpPr>
          <p:cNvPr id="187" name="Google Shape;187;p3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Modern public-key infrastructures are structured like trees</a:t>
            </a:r>
            <a:endParaRPr/>
          </a:p>
          <a:p>
            <a:pPr indent="-342900" lvl="0" marL="457200" rtl="0" algn="l">
              <a:spcBef>
                <a:spcPts val="0"/>
              </a:spcBef>
              <a:spcAft>
                <a:spcPts val="0"/>
              </a:spcAft>
              <a:buSzPts val="1800"/>
              <a:buChar char="●"/>
            </a:pPr>
            <a:r>
              <a:rPr lang="en"/>
              <a:t>Originally, public-key infrastructures looked like graphs instead</a:t>
            </a:r>
            <a:endParaRPr/>
          </a:p>
          <a:p>
            <a:pPr indent="-317500" lvl="1" marL="914400" rtl="0" algn="l">
              <a:spcBef>
                <a:spcPts val="0"/>
              </a:spcBef>
              <a:spcAft>
                <a:spcPts val="0"/>
              </a:spcAft>
              <a:buSzPts val="1400"/>
              <a:buChar char="○"/>
            </a:pPr>
            <a:r>
              <a:rPr lang="en"/>
              <a:t>Everybody can issue certificates for anyone else</a:t>
            </a:r>
            <a:endParaRPr/>
          </a:p>
          <a:p>
            <a:pPr indent="-317500" lvl="1" marL="914400" rtl="0" algn="l">
              <a:spcBef>
                <a:spcPts val="0"/>
              </a:spcBef>
              <a:spcAft>
                <a:spcPts val="0"/>
              </a:spcAft>
              <a:buSzPts val="1400"/>
              <a:buChar char="○"/>
            </a:pPr>
            <a:r>
              <a:rPr lang="en"/>
              <a:t>Example: Alice signs Bob’s key. Bob signs Carol’s key. If Dave trusts Alice, he trusts Bob and Carol.</a:t>
            </a:r>
            <a:endParaRPr/>
          </a:p>
          <a:p>
            <a:pPr indent="-317500" lvl="1" marL="914400" rtl="0" algn="l">
              <a:spcBef>
                <a:spcPts val="0"/>
              </a:spcBef>
              <a:spcAft>
                <a:spcPts val="0"/>
              </a:spcAft>
              <a:buSzPts val="1400"/>
              <a:buChar char="○"/>
            </a:pPr>
            <a:r>
              <a:rPr lang="en"/>
              <a:t>Benefit: You know the trust anchor personally (e.g. because you met them in-person, or because you signed their key)</a:t>
            </a:r>
            <a:endParaRPr/>
          </a:p>
          <a:p>
            <a:pPr indent="-317500" lvl="1" marL="914400" rtl="0" algn="l">
              <a:spcBef>
                <a:spcPts val="0"/>
              </a:spcBef>
              <a:spcAft>
                <a:spcPts val="0"/>
              </a:spcAft>
              <a:buSzPts val="1400"/>
              <a:buChar char="○"/>
            </a:pPr>
            <a:r>
              <a:rPr lang="en"/>
              <a:t>Problem: Graphs get far more complex than trees!</a:t>
            </a:r>
            <a:endParaRPr/>
          </a:p>
          <a:p>
            <a:pPr indent="-342900" lvl="0" marL="457200" rtl="0" algn="l">
              <a:spcBef>
                <a:spcPts val="0"/>
              </a:spcBef>
              <a:spcAft>
                <a:spcPts val="0"/>
              </a:spcAft>
              <a:buSzPts val="1800"/>
              <a:buChar char="●"/>
            </a:pPr>
            <a:r>
              <a:rPr lang="en"/>
              <a:t>OpenPGP (Pretty Good Privacy) originally used the web of trust model</a:t>
            </a:r>
            <a:endParaRPr/>
          </a:p>
          <a:p>
            <a:pPr indent="-317500" lvl="1" marL="914400" rtl="0" algn="l">
              <a:spcBef>
                <a:spcPts val="0"/>
              </a:spcBef>
              <a:spcAft>
                <a:spcPts val="0"/>
              </a:spcAft>
              <a:buSzPts val="1400"/>
              <a:buChar char="○"/>
            </a:pPr>
            <a:r>
              <a:rPr lang="en"/>
              <a:t>Key-signing parties: meeting in-person to sign each other’s public keys</a:t>
            </a:r>
            <a:endParaRPr/>
          </a:p>
          <a:p>
            <a:pPr indent="-317500" lvl="1" marL="914400" rtl="0" algn="l">
              <a:spcBef>
                <a:spcPts val="0"/>
              </a:spcBef>
              <a:spcAft>
                <a:spcPts val="0"/>
              </a:spcAft>
              <a:buSzPts val="1400"/>
              <a:buChar char="○"/>
            </a:pPr>
            <a:r>
              <a:rPr lang="en"/>
              <a:t>It quickly proved to be a disaster</a:t>
            </a:r>
            <a:endParaRPr/>
          </a:p>
          <a:p>
            <a:pPr indent="-317500" lvl="1" marL="914400" rtl="0" algn="l">
              <a:spcBef>
                <a:spcPts val="0"/>
              </a:spcBef>
              <a:spcAft>
                <a:spcPts val="0"/>
              </a:spcAft>
              <a:buSzPts val="1400"/>
              <a:buChar char="○"/>
            </a:pPr>
            <a:r>
              <a:rPr lang="en"/>
              <a:t>Instead, everyone just relies on MIT’s central keyserver which is broken!</a:t>
            </a:r>
            <a:endParaRPr/>
          </a:p>
          <a:p>
            <a:pPr indent="-342900" lvl="0" marL="457200" rtl="0" algn="l">
              <a:spcBef>
                <a:spcPts val="0"/>
              </a:spcBef>
              <a:spcAft>
                <a:spcPts val="0"/>
              </a:spcAft>
              <a:buSzPts val="1800"/>
              <a:buChar char="●"/>
            </a:pPr>
            <a:r>
              <a:rPr b="1" lang="en"/>
              <a:t>Takeaway</a:t>
            </a:r>
            <a:r>
              <a:rPr lang="en"/>
              <a:t>: Trust anchors make public-key infrastructures much simpler!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Certificates</a:t>
            </a:r>
            <a:endParaRPr/>
          </a:p>
        </p:txBody>
      </p:sp>
      <p:sp>
        <p:nvSpPr>
          <p:cNvPr id="193" name="Google Shape;193;p3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Certificates: A signed attestation of identity</a:t>
            </a:r>
            <a:endParaRPr/>
          </a:p>
          <a:p>
            <a:pPr indent="-342900" lvl="0" marL="457200" rtl="0" algn="l">
              <a:spcBef>
                <a:spcPts val="0"/>
              </a:spcBef>
              <a:spcAft>
                <a:spcPts val="0"/>
              </a:spcAft>
              <a:buSzPts val="1800"/>
              <a:buChar char="●"/>
            </a:pPr>
            <a:r>
              <a:rPr lang="en"/>
              <a:t>Trusted directory: One server holds all the keys, and everyone has the TD’s public key</a:t>
            </a:r>
            <a:endParaRPr/>
          </a:p>
          <a:p>
            <a:pPr indent="-317500" lvl="1" marL="914400" rtl="0" algn="l">
              <a:spcBef>
                <a:spcPts val="0"/>
              </a:spcBef>
              <a:spcAft>
                <a:spcPts val="0"/>
              </a:spcAft>
              <a:buSzPts val="1400"/>
              <a:buChar char="○"/>
            </a:pPr>
            <a:r>
              <a:rPr lang="en"/>
              <a:t>Not scalable: Doesn’t work for billions of keys</a:t>
            </a:r>
            <a:endParaRPr/>
          </a:p>
          <a:p>
            <a:pPr indent="-317500" lvl="1" marL="914400" rtl="0" algn="l">
              <a:spcBef>
                <a:spcPts val="0"/>
              </a:spcBef>
              <a:spcAft>
                <a:spcPts val="0"/>
              </a:spcAft>
              <a:buSzPts val="1400"/>
              <a:buChar char="○"/>
            </a:pPr>
            <a:r>
              <a:rPr lang="en"/>
              <a:t>Single point of failure: If the TD is hacked or is down, cryptography is broken</a:t>
            </a:r>
            <a:endParaRPr/>
          </a:p>
          <a:p>
            <a:pPr indent="-342900" lvl="0" marL="457200" rtl="0" algn="l">
              <a:spcBef>
                <a:spcPts val="0"/>
              </a:spcBef>
              <a:spcAft>
                <a:spcPts val="0"/>
              </a:spcAft>
              <a:buSzPts val="1800"/>
              <a:buChar char="●"/>
            </a:pPr>
            <a:r>
              <a:rPr lang="en"/>
              <a:t>Certificate authorities: Delegated trust from a pool of multiple root CAs</a:t>
            </a:r>
            <a:endParaRPr/>
          </a:p>
          <a:p>
            <a:pPr indent="-317500" lvl="1" marL="914400" rtl="0" algn="l">
              <a:spcBef>
                <a:spcPts val="0"/>
              </a:spcBef>
              <a:spcAft>
                <a:spcPts val="0"/>
              </a:spcAft>
              <a:buSzPts val="1400"/>
              <a:buChar char="○"/>
            </a:pPr>
            <a:r>
              <a:rPr lang="en"/>
              <a:t>Root CAs can sign certificates for intermediate CAs</a:t>
            </a:r>
            <a:endParaRPr/>
          </a:p>
          <a:p>
            <a:pPr indent="-317500" lvl="1" marL="914400" rtl="0" algn="l">
              <a:spcBef>
                <a:spcPts val="0"/>
              </a:spcBef>
              <a:spcAft>
                <a:spcPts val="0"/>
              </a:spcAft>
              <a:buSzPts val="1400"/>
              <a:buChar char="○"/>
            </a:pPr>
            <a:r>
              <a:rPr lang="en"/>
              <a:t>Revocation: Certificates contain an expiration date</a:t>
            </a:r>
            <a:endParaRPr/>
          </a:p>
          <a:p>
            <a:pPr indent="-317500" lvl="1" marL="914400" rtl="0" algn="l">
              <a:spcBef>
                <a:spcPts val="0"/>
              </a:spcBef>
              <a:spcAft>
                <a:spcPts val="0"/>
              </a:spcAft>
              <a:buSzPts val="1400"/>
              <a:buChar char="○"/>
            </a:pPr>
            <a:r>
              <a:rPr lang="en"/>
              <a:t>Revocation: CAs sign a list of revoked certificates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Public-Key Encryption and Digital Signatures</a:t>
            </a:r>
            <a:endParaRPr/>
          </a:p>
        </p:txBody>
      </p:sp>
      <p:sp>
        <p:nvSpPr>
          <p:cNvPr id="72" name="Google Shape;72;p1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Public-key cryptography: Two keys; one undoes the other</a:t>
            </a:r>
            <a:endParaRPr/>
          </a:p>
          <a:p>
            <a:pPr indent="-342900" lvl="0" marL="457200" rtl="0" algn="l">
              <a:spcBef>
                <a:spcPts val="0"/>
              </a:spcBef>
              <a:spcAft>
                <a:spcPts val="0"/>
              </a:spcAft>
              <a:buSzPts val="1800"/>
              <a:buChar char="●"/>
            </a:pPr>
            <a:r>
              <a:rPr lang="en"/>
              <a:t>Public-key encryption: One key encrypts, the other decrypts</a:t>
            </a:r>
            <a:endParaRPr/>
          </a:p>
          <a:p>
            <a:pPr indent="-317500" lvl="1" marL="914400" rtl="0" algn="l">
              <a:spcBef>
                <a:spcPts val="0"/>
              </a:spcBef>
              <a:spcAft>
                <a:spcPts val="0"/>
              </a:spcAft>
              <a:buSzPts val="1400"/>
              <a:buChar char="○"/>
            </a:pPr>
            <a:r>
              <a:rPr lang="en"/>
              <a:t>Security properties similar to symmetric encryption</a:t>
            </a:r>
            <a:endParaRPr/>
          </a:p>
          <a:p>
            <a:pPr indent="-317500" lvl="1" marL="914400" rtl="0" algn="l">
              <a:spcBef>
                <a:spcPts val="0"/>
              </a:spcBef>
              <a:spcAft>
                <a:spcPts val="0"/>
              </a:spcAft>
              <a:buSzPts val="1400"/>
              <a:buChar char="○"/>
            </a:pPr>
            <a:r>
              <a:rPr lang="en"/>
              <a:t>ElGamal: Based on Diffie-Hellman</a:t>
            </a:r>
            <a:endParaRPr/>
          </a:p>
          <a:p>
            <a:pPr indent="-317500" lvl="2" marL="1371600" rtl="0" algn="l">
              <a:spcBef>
                <a:spcPts val="0"/>
              </a:spcBef>
              <a:spcAft>
                <a:spcPts val="0"/>
              </a:spcAft>
              <a:buSzPts val="1400"/>
              <a:buChar char="■"/>
            </a:pPr>
            <a:r>
              <a:rPr lang="en"/>
              <a:t>The public key is </a:t>
            </a:r>
            <a:r>
              <a:rPr i="1" lang="en"/>
              <a:t>g</a:t>
            </a:r>
            <a:r>
              <a:rPr baseline="30000" i="1" lang="en"/>
              <a:t>b</a:t>
            </a:r>
            <a:r>
              <a:rPr lang="en"/>
              <a:t>, and </a:t>
            </a:r>
            <a:r>
              <a:rPr i="1" lang="en"/>
              <a:t>C</a:t>
            </a:r>
            <a:r>
              <a:rPr lang="en" sz="900"/>
              <a:t>1</a:t>
            </a:r>
            <a:r>
              <a:rPr lang="en"/>
              <a:t> is </a:t>
            </a:r>
            <a:r>
              <a:rPr i="1" lang="en"/>
              <a:t>g</a:t>
            </a:r>
            <a:r>
              <a:rPr baseline="30000" i="1" lang="en"/>
              <a:t>r</a:t>
            </a:r>
            <a:r>
              <a:rPr lang="en"/>
              <a:t>.</a:t>
            </a:r>
            <a:endParaRPr/>
          </a:p>
          <a:p>
            <a:pPr indent="-317500" lvl="2" marL="1371600" rtl="0" algn="l">
              <a:spcBef>
                <a:spcPts val="0"/>
              </a:spcBef>
              <a:spcAft>
                <a:spcPts val="0"/>
              </a:spcAft>
              <a:buSzPts val="1400"/>
              <a:buChar char="■"/>
            </a:pPr>
            <a:r>
              <a:rPr lang="en"/>
              <a:t>Not IND-CPA secure on its own</a:t>
            </a:r>
            <a:endParaRPr/>
          </a:p>
          <a:p>
            <a:pPr indent="-317500" lvl="1" marL="914400" rtl="0" algn="l">
              <a:spcBef>
                <a:spcPts val="0"/>
              </a:spcBef>
              <a:spcAft>
                <a:spcPts val="0"/>
              </a:spcAft>
              <a:buSzPts val="1400"/>
              <a:buChar char="○"/>
            </a:pPr>
            <a:r>
              <a:rPr lang="en"/>
              <a:t>RSA: Produce a pair </a:t>
            </a:r>
            <a:r>
              <a:rPr i="1" lang="en"/>
              <a:t>e</a:t>
            </a:r>
            <a:r>
              <a:rPr lang="en"/>
              <a:t> and </a:t>
            </a:r>
            <a:r>
              <a:rPr i="1" lang="en"/>
              <a:t>d</a:t>
            </a:r>
            <a:r>
              <a:rPr lang="en"/>
              <a:t> such that </a:t>
            </a:r>
            <a:r>
              <a:rPr i="1" lang="en"/>
              <a:t>M</a:t>
            </a:r>
            <a:r>
              <a:rPr baseline="30000" i="1" lang="en"/>
              <a:t>ed</a:t>
            </a:r>
            <a:r>
              <a:rPr lang="en"/>
              <a:t> = </a:t>
            </a:r>
            <a:r>
              <a:rPr i="1" lang="en"/>
              <a:t>M</a:t>
            </a:r>
            <a:r>
              <a:rPr lang="en"/>
              <a:t> mod </a:t>
            </a:r>
            <a:r>
              <a:rPr i="1" lang="en"/>
              <a:t>N</a:t>
            </a:r>
            <a:endParaRPr/>
          </a:p>
          <a:p>
            <a:pPr indent="-317500" lvl="2" marL="1371600" rtl="0" algn="l">
              <a:spcBef>
                <a:spcPts val="0"/>
              </a:spcBef>
              <a:spcAft>
                <a:spcPts val="0"/>
              </a:spcAft>
              <a:buSzPts val="1400"/>
              <a:buChar char="■"/>
            </a:pPr>
            <a:r>
              <a:rPr lang="en"/>
              <a:t>Not IND-CPA secure on its own</a:t>
            </a:r>
            <a:endParaRPr/>
          </a:p>
          <a:p>
            <a:pPr indent="-342900" lvl="0" marL="457200" rtl="0" algn="l">
              <a:spcBef>
                <a:spcPts val="0"/>
              </a:spcBef>
              <a:spcAft>
                <a:spcPts val="0"/>
              </a:spcAft>
              <a:buSzPts val="1800"/>
              <a:buChar char="●"/>
            </a:pPr>
            <a:r>
              <a:rPr lang="en"/>
              <a:t>Hybrid encryption: Encrypt a symmetric key, and use the symmetric key to encrypt the message</a:t>
            </a:r>
            <a:endParaRPr/>
          </a:p>
          <a:p>
            <a:pPr indent="-342900" lvl="0" marL="457200" rtl="0" algn="l">
              <a:spcBef>
                <a:spcPts val="0"/>
              </a:spcBef>
              <a:spcAft>
                <a:spcPts val="0"/>
              </a:spcAft>
              <a:buSzPts val="1800"/>
              <a:buChar char="●"/>
            </a:pPr>
            <a:r>
              <a:rPr lang="en"/>
              <a:t>Digital signatures: Integrity and authenticity for asymmetric schemes</a:t>
            </a:r>
            <a:endParaRPr/>
          </a:p>
          <a:p>
            <a:pPr indent="-317500" lvl="1" marL="914400" rtl="0" algn="l">
              <a:spcBef>
                <a:spcPts val="0"/>
              </a:spcBef>
              <a:spcAft>
                <a:spcPts val="0"/>
              </a:spcAft>
              <a:buSzPts val="1400"/>
              <a:buChar char="○"/>
            </a:pPr>
            <a:r>
              <a:rPr lang="en"/>
              <a:t>RSA: Same as RSA encryption, but encrypt the hash with the private key</a:t>
            </a:r>
            <a:endParaRPr/>
          </a:p>
        </p:txBody>
      </p:sp>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Password Hashing</a:t>
            </a:r>
            <a:endParaRPr/>
          </a:p>
        </p:txBody>
      </p:sp>
      <p:sp>
        <p:nvSpPr>
          <p:cNvPr id="199" name="Google Shape;199;p34"/>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a:t>
            </a:r>
            <a:r>
              <a:rPr lang="en"/>
              <a:t> 14</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Cryptographic Hashes</a:t>
            </a:r>
            <a:endParaRPr/>
          </a:p>
        </p:txBody>
      </p:sp>
      <p:sp>
        <p:nvSpPr>
          <p:cNvPr id="205" name="Google Shape;205;p3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Hashes accept arbitrarily large inputs</a:t>
            </a:r>
            <a:endParaRPr/>
          </a:p>
          <a:p>
            <a:pPr indent="-342900" lvl="0" marL="457200" rtl="0" algn="l">
              <a:spcBef>
                <a:spcPts val="0"/>
              </a:spcBef>
              <a:spcAft>
                <a:spcPts val="0"/>
              </a:spcAft>
              <a:buSzPts val="1800"/>
              <a:buChar char="●"/>
            </a:pPr>
            <a:r>
              <a:rPr lang="en"/>
              <a:t>Hashes “look” random</a:t>
            </a:r>
            <a:endParaRPr/>
          </a:p>
          <a:p>
            <a:pPr indent="-317500" lvl="1" marL="914400" rtl="0" algn="l">
              <a:spcBef>
                <a:spcPts val="0"/>
              </a:spcBef>
              <a:spcAft>
                <a:spcPts val="0"/>
              </a:spcAft>
              <a:buSzPts val="1400"/>
              <a:buChar char="○"/>
            </a:pPr>
            <a:r>
              <a:rPr lang="en"/>
              <a:t>Change a single bit on the input and each output bit has a 50% chance of flipping</a:t>
            </a:r>
            <a:endParaRPr/>
          </a:p>
          <a:p>
            <a:pPr indent="-317500" lvl="1" marL="914400" rtl="0" algn="l">
              <a:spcBef>
                <a:spcPts val="0"/>
              </a:spcBef>
              <a:spcAft>
                <a:spcPts val="0"/>
              </a:spcAft>
              <a:buSzPts val="1400"/>
              <a:buChar char="○"/>
            </a:pPr>
            <a:r>
              <a:rPr lang="en"/>
              <a:t>And until you change the input, you can't predict which output bits are going to change</a:t>
            </a:r>
            <a:endParaRPr/>
          </a:p>
          <a:p>
            <a:pPr indent="-342900" lvl="0" marL="457200" rtl="0" algn="l">
              <a:spcBef>
                <a:spcPts val="0"/>
              </a:spcBef>
              <a:spcAft>
                <a:spcPts val="0"/>
              </a:spcAft>
              <a:buSzPts val="1800"/>
              <a:buChar char="●"/>
            </a:pPr>
            <a:r>
              <a:rPr lang="en"/>
              <a:t>The ones we talked about are </a:t>
            </a:r>
            <a:r>
              <a:rPr i="1" lang="en"/>
              <a:t>fast</a:t>
            </a:r>
            <a:endParaRPr i="1"/>
          </a:p>
          <a:p>
            <a:pPr indent="-317500" lvl="1" marL="914400" rtl="0" algn="l">
              <a:spcBef>
                <a:spcPts val="0"/>
              </a:spcBef>
              <a:spcAft>
                <a:spcPts val="0"/>
              </a:spcAft>
              <a:buSzPts val="1400"/>
              <a:buChar char="○"/>
            </a:pPr>
            <a:r>
              <a:rPr lang="en"/>
              <a:t>Can operate at many many MB/s: Faster at processing data than block ciphers</a:t>
            </a:r>
            <a:endParaRPr/>
          </a:p>
          <a:p>
            <a:pPr indent="-342900" lvl="0" marL="457200" rtl="0" algn="l">
              <a:spcBef>
                <a:spcPts val="0"/>
              </a:spcBef>
              <a:spcAft>
                <a:spcPts val="0"/>
              </a:spcAft>
              <a:buSzPts val="1800"/>
              <a:buChar char="●"/>
            </a:pPr>
            <a:r>
              <a:rPr lang="en"/>
              <a:t>Recall: Security properties</a:t>
            </a:r>
            <a:endParaRPr/>
          </a:p>
          <a:p>
            <a:pPr indent="-317500" lvl="1" marL="914400" rtl="0" algn="l">
              <a:spcBef>
                <a:spcPts val="0"/>
              </a:spcBef>
              <a:spcAft>
                <a:spcPts val="0"/>
              </a:spcAft>
              <a:buSzPts val="1400"/>
              <a:buChar char="○"/>
            </a:pPr>
            <a:r>
              <a:rPr lang="en"/>
              <a:t>One way: Given an output </a:t>
            </a:r>
            <a:r>
              <a:rPr i="1" lang="en"/>
              <a:t>y</a:t>
            </a:r>
            <a:r>
              <a:rPr lang="en"/>
              <a:t>, it is infeasible to find any input </a:t>
            </a:r>
            <a:r>
              <a:rPr i="1" lang="en"/>
              <a:t>x</a:t>
            </a:r>
            <a:r>
              <a:rPr lang="en"/>
              <a:t> such that </a:t>
            </a:r>
            <a:r>
              <a:rPr i="1" lang="en"/>
              <a:t>H</a:t>
            </a:r>
            <a:r>
              <a:rPr lang="en"/>
              <a:t>(</a:t>
            </a:r>
            <a:r>
              <a:rPr i="1" lang="en"/>
              <a:t>x</a:t>
            </a:r>
            <a:r>
              <a:rPr lang="en"/>
              <a:t>) = </a:t>
            </a:r>
            <a:r>
              <a:rPr i="1" lang="en"/>
              <a:t>y</a:t>
            </a:r>
            <a:r>
              <a:rPr lang="en"/>
              <a:t>.</a:t>
            </a:r>
            <a:endParaRPr/>
          </a:p>
          <a:p>
            <a:pPr indent="-317500" lvl="1" marL="914400" rtl="0" algn="l">
              <a:spcBef>
                <a:spcPts val="0"/>
              </a:spcBef>
              <a:spcAft>
                <a:spcPts val="0"/>
              </a:spcAft>
              <a:buSzPts val="1400"/>
              <a:buChar char="○"/>
            </a:pPr>
            <a:r>
              <a:rPr lang="en"/>
              <a:t>Collision resistant: It is infeasible to find another any pair of inputs </a:t>
            </a:r>
            <a:r>
              <a:rPr i="1" lang="en"/>
              <a:t>x'</a:t>
            </a:r>
            <a:r>
              <a:rPr lang="en"/>
              <a:t> ≠ </a:t>
            </a:r>
            <a:r>
              <a:rPr i="1" lang="en"/>
              <a:t>x</a:t>
            </a:r>
            <a:r>
              <a:rPr lang="en"/>
              <a:t> such that </a:t>
            </a:r>
            <a:r>
              <a:rPr i="1" lang="en"/>
              <a:t>H</a:t>
            </a:r>
            <a:r>
              <a:rPr lang="en"/>
              <a:t>(</a:t>
            </a:r>
            <a:r>
              <a:rPr i="1" lang="en"/>
              <a:t>x</a:t>
            </a:r>
            <a:r>
              <a:rPr lang="en"/>
              <a:t>) = </a:t>
            </a:r>
            <a:r>
              <a:rPr i="1" lang="en"/>
              <a:t>H</a:t>
            </a:r>
            <a:r>
              <a:rPr lang="en"/>
              <a:t>(</a:t>
            </a:r>
            <a:r>
              <a:rPr i="1" lang="en"/>
              <a:t>x'</a:t>
            </a:r>
            <a:r>
              <a:rPr lang="en"/>
              <a:t>).</a:t>
            </a:r>
            <a:endParaRPr/>
          </a:p>
        </p:txBody>
      </p:sp>
      <p:sp>
        <p:nvSpPr>
          <p:cNvPr id="206" name="Google Shape;206;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Storing Passwords</a:t>
            </a:r>
            <a:endParaRPr/>
          </a:p>
        </p:txBody>
      </p:sp>
      <p:sp>
        <p:nvSpPr>
          <p:cNvPr id="212" name="Google Shape;212;p3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Password: A secret string a user types in to prove their identity</a:t>
            </a:r>
            <a:endParaRPr/>
          </a:p>
          <a:p>
            <a:pPr indent="-317500" lvl="1" marL="914400" rtl="0" algn="l">
              <a:spcBef>
                <a:spcPts val="0"/>
              </a:spcBef>
              <a:spcAft>
                <a:spcPts val="0"/>
              </a:spcAft>
              <a:buSzPts val="1400"/>
              <a:buChar char="○"/>
            </a:pPr>
            <a:r>
              <a:rPr lang="en"/>
              <a:t>When you create an account with a service: Create a password</a:t>
            </a:r>
            <a:endParaRPr/>
          </a:p>
          <a:p>
            <a:pPr indent="-317500" lvl="1" marL="914400" rtl="0" algn="l">
              <a:spcBef>
                <a:spcPts val="0"/>
              </a:spcBef>
              <a:spcAft>
                <a:spcPts val="0"/>
              </a:spcAft>
              <a:buSzPts val="1400"/>
              <a:buChar char="○"/>
            </a:pPr>
            <a:r>
              <a:rPr lang="en"/>
              <a:t>When you later want to log in to the service: Type in the same password again</a:t>
            </a:r>
            <a:endParaRPr/>
          </a:p>
          <a:p>
            <a:pPr indent="-342900" lvl="0" marL="457200" rtl="0" algn="l">
              <a:spcBef>
                <a:spcPts val="0"/>
              </a:spcBef>
              <a:spcAft>
                <a:spcPts val="0"/>
              </a:spcAft>
              <a:buSzPts val="1800"/>
              <a:buChar char="●"/>
            </a:pPr>
            <a:r>
              <a:rPr lang="en"/>
              <a:t>How does the service check that your password is correct?</a:t>
            </a:r>
            <a:endParaRPr/>
          </a:p>
          <a:p>
            <a:pPr indent="-342900" lvl="0" marL="457200" rtl="0" algn="l">
              <a:spcBef>
                <a:spcPts val="0"/>
              </a:spcBef>
              <a:spcAft>
                <a:spcPts val="0"/>
              </a:spcAft>
              <a:buSzPts val="1800"/>
              <a:buChar char="●"/>
            </a:pPr>
            <a:r>
              <a:rPr lang="en"/>
              <a:t>Bad idea #1: Store a file listing every user’s password</a:t>
            </a:r>
            <a:endParaRPr/>
          </a:p>
          <a:p>
            <a:pPr indent="-317500" lvl="1" marL="914400" rtl="0" algn="l">
              <a:spcBef>
                <a:spcPts val="0"/>
              </a:spcBef>
              <a:spcAft>
                <a:spcPts val="0"/>
              </a:spcAft>
              <a:buSzPts val="1400"/>
              <a:buChar char="○"/>
            </a:pPr>
            <a:r>
              <a:rPr lang="en"/>
              <a:t>Problem: What if an attacker hacks into the service? Now the attacker knows everyone’s passwords!</a:t>
            </a:r>
            <a:endParaRPr/>
          </a:p>
          <a:p>
            <a:pPr indent="-342900" lvl="0" marL="457200" rtl="0" algn="l">
              <a:spcBef>
                <a:spcPts val="0"/>
              </a:spcBef>
              <a:spcAft>
                <a:spcPts val="0"/>
              </a:spcAft>
              <a:buSzPts val="1800"/>
              <a:buChar char="●"/>
            </a:pPr>
            <a:r>
              <a:rPr lang="en"/>
              <a:t>Bad idea #2: Encrypt every user’s password before storing it</a:t>
            </a:r>
            <a:endParaRPr/>
          </a:p>
          <a:p>
            <a:pPr indent="-317500" lvl="1" marL="914400" rtl="0" algn="l">
              <a:spcBef>
                <a:spcPts val="0"/>
              </a:spcBef>
              <a:spcAft>
                <a:spcPts val="0"/>
              </a:spcAft>
              <a:buSzPts val="1400"/>
              <a:buChar char="○"/>
            </a:pPr>
            <a:r>
              <a:rPr lang="en"/>
              <a:t>Problem: The attacker could steal the passwords file </a:t>
            </a:r>
            <a:r>
              <a:rPr i="1" lang="en"/>
              <a:t>and</a:t>
            </a:r>
            <a:r>
              <a:rPr lang="en"/>
              <a:t> the key and decrypt everyone’s passwords!</a:t>
            </a:r>
            <a:endParaRPr/>
          </a:p>
          <a:p>
            <a:pPr indent="-342900" lvl="0" marL="457200" rtl="0" algn="l">
              <a:spcBef>
                <a:spcPts val="0"/>
              </a:spcBef>
              <a:spcAft>
                <a:spcPts val="0"/>
              </a:spcAft>
              <a:buSzPts val="1800"/>
              <a:buChar char="●"/>
            </a:pPr>
            <a:r>
              <a:rPr lang="en"/>
              <a:t>We need a way to verify passwords </a:t>
            </a:r>
            <a:r>
              <a:rPr i="1" lang="en"/>
              <a:t>without</a:t>
            </a:r>
            <a:r>
              <a:rPr lang="en"/>
              <a:t> storing any information that would allow someone to recover the original password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Password Hashing</a:t>
            </a:r>
            <a:endParaRPr/>
          </a:p>
        </p:txBody>
      </p:sp>
      <p:sp>
        <p:nvSpPr>
          <p:cNvPr id="218" name="Google Shape;218;p3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each user, store a </a:t>
            </a:r>
            <a:r>
              <a:rPr i="1" lang="en"/>
              <a:t>hash</a:t>
            </a:r>
            <a:r>
              <a:rPr lang="en"/>
              <a:t> of their password</a:t>
            </a:r>
            <a:endParaRPr/>
          </a:p>
          <a:p>
            <a:pPr indent="-342900" lvl="0" marL="457200" rtl="0" algn="l">
              <a:spcBef>
                <a:spcPts val="0"/>
              </a:spcBef>
              <a:spcAft>
                <a:spcPts val="0"/>
              </a:spcAft>
              <a:buSzPts val="1800"/>
              <a:buChar char="●"/>
            </a:pPr>
            <a:r>
              <a:rPr lang="en"/>
              <a:t>Verification process</a:t>
            </a:r>
            <a:endParaRPr/>
          </a:p>
          <a:p>
            <a:pPr indent="-317500" lvl="1" marL="914400" rtl="0" algn="l">
              <a:spcBef>
                <a:spcPts val="0"/>
              </a:spcBef>
              <a:spcAft>
                <a:spcPts val="0"/>
              </a:spcAft>
              <a:buSzPts val="1400"/>
              <a:buChar char="○"/>
            </a:pPr>
            <a:r>
              <a:rPr lang="en"/>
              <a:t>Hash the password submitted by the user</a:t>
            </a:r>
            <a:endParaRPr/>
          </a:p>
          <a:p>
            <a:pPr indent="-317500" lvl="1" marL="914400" rtl="0" algn="l">
              <a:spcBef>
                <a:spcPts val="0"/>
              </a:spcBef>
              <a:spcAft>
                <a:spcPts val="0"/>
              </a:spcAft>
              <a:buSzPts val="1400"/>
              <a:buChar char="○"/>
            </a:pPr>
            <a:r>
              <a:rPr lang="en"/>
              <a:t>Check if it matches the password hash in the file</a:t>
            </a:r>
            <a:endParaRPr/>
          </a:p>
          <a:p>
            <a:pPr indent="-342900" lvl="0" marL="457200" rtl="0" algn="l">
              <a:spcBef>
                <a:spcPts val="0"/>
              </a:spcBef>
              <a:spcAft>
                <a:spcPts val="0"/>
              </a:spcAft>
              <a:buSzPts val="1800"/>
              <a:buChar char="●"/>
            </a:pPr>
            <a:r>
              <a:rPr lang="en"/>
              <a:t>What properties do we need in the hash?</a:t>
            </a:r>
            <a:endParaRPr/>
          </a:p>
          <a:p>
            <a:pPr indent="-317500" lvl="1" marL="914400" rtl="0" algn="l">
              <a:spcBef>
                <a:spcPts val="0"/>
              </a:spcBef>
              <a:spcAft>
                <a:spcPts val="0"/>
              </a:spcAft>
              <a:buSzPts val="1400"/>
              <a:buChar char="○"/>
            </a:pPr>
            <a:r>
              <a:rPr lang="en"/>
              <a:t>Deterministic: To verify a password, it has to hash to the same value every time</a:t>
            </a:r>
            <a:endParaRPr/>
          </a:p>
          <a:p>
            <a:pPr indent="-317500" lvl="1" marL="914400" rtl="0" algn="l">
              <a:spcBef>
                <a:spcPts val="0"/>
              </a:spcBef>
              <a:spcAft>
                <a:spcPts val="0"/>
              </a:spcAft>
              <a:buSzPts val="1400"/>
              <a:buChar char="○"/>
            </a:pPr>
            <a:r>
              <a:rPr lang="en"/>
              <a:t>One-way: We don’t want the attacker to reverse hashes into original passwords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Password Hashing: Attacks</a:t>
            </a:r>
            <a:endParaRPr/>
          </a:p>
        </p:txBody>
      </p:sp>
      <p:sp>
        <p:nvSpPr>
          <p:cNvPr id="224" name="Google Shape;224;p3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two different users decide to use </a:t>
            </a:r>
            <a:r>
              <a:rPr b="1" lang="en">
                <a:latin typeface="Courier New"/>
                <a:ea typeface="Courier New"/>
                <a:cs typeface="Courier New"/>
                <a:sym typeface="Courier New"/>
              </a:rPr>
              <a:t>password123</a:t>
            </a:r>
            <a:r>
              <a:rPr lang="en"/>
              <a:t> as their password?</a:t>
            </a:r>
            <a:endParaRPr/>
          </a:p>
          <a:p>
            <a:pPr indent="-317500" lvl="1" marL="914400" rtl="0" algn="l">
              <a:spcBef>
                <a:spcPts val="0"/>
              </a:spcBef>
              <a:spcAft>
                <a:spcPts val="0"/>
              </a:spcAft>
              <a:buSzPts val="1400"/>
              <a:buChar char="○"/>
            </a:pPr>
            <a:r>
              <a:rPr lang="en"/>
              <a:t>Hashes are deterministic: They’ll have the same password hash</a:t>
            </a:r>
            <a:endParaRPr/>
          </a:p>
          <a:p>
            <a:pPr indent="-317500" lvl="1" marL="914400" rtl="0" algn="l">
              <a:spcBef>
                <a:spcPts val="0"/>
              </a:spcBef>
              <a:spcAft>
                <a:spcPts val="0"/>
              </a:spcAft>
              <a:buSzPts val="1400"/>
              <a:buChar char="○"/>
            </a:pPr>
            <a:r>
              <a:rPr lang="en"/>
              <a:t>An attacker can see which users are using the same password</a:t>
            </a:r>
            <a:endParaRPr/>
          </a:p>
          <a:p>
            <a:pPr indent="-342900" lvl="0" marL="457200" rtl="0" algn="l">
              <a:spcBef>
                <a:spcPts val="0"/>
              </a:spcBef>
              <a:spcAft>
                <a:spcPts val="0"/>
              </a:spcAft>
              <a:buSzPts val="1800"/>
              <a:buChar char="●"/>
            </a:pPr>
            <a:r>
              <a:rPr lang="en"/>
              <a:t>Brute-force attack</a:t>
            </a:r>
            <a:r>
              <a:rPr lang="en"/>
              <a:t>s</a:t>
            </a:r>
            <a:endParaRPr b="1"/>
          </a:p>
          <a:p>
            <a:pPr indent="-317500" lvl="1" marL="914400" rtl="0" algn="l">
              <a:spcBef>
                <a:spcPts val="0"/>
              </a:spcBef>
              <a:spcAft>
                <a:spcPts val="0"/>
              </a:spcAft>
              <a:buSzPts val="1400"/>
              <a:buChar char="○"/>
            </a:pPr>
            <a:r>
              <a:rPr lang="en"/>
              <a:t>Most people use insecure, common passwords</a:t>
            </a:r>
            <a:endParaRPr/>
          </a:p>
          <a:p>
            <a:pPr indent="-317500" lvl="1" marL="914400" rtl="0" algn="l">
              <a:spcBef>
                <a:spcPts val="0"/>
              </a:spcBef>
              <a:spcAft>
                <a:spcPts val="0"/>
              </a:spcAft>
              <a:buSzPts val="1400"/>
              <a:buChar char="○"/>
            </a:pPr>
            <a:r>
              <a:rPr lang="en"/>
              <a:t>An attacker can pre-compute hashes for common passwords: </a:t>
            </a:r>
            <a:r>
              <a:rPr i="1" lang="en"/>
              <a:t>H</a:t>
            </a:r>
            <a:r>
              <a:rPr lang="en"/>
              <a:t>(</a:t>
            </a:r>
            <a:r>
              <a:rPr b="1" lang="en">
                <a:latin typeface="Courier New"/>
                <a:ea typeface="Courier New"/>
                <a:cs typeface="Courier New"/>
                <a:sym typeface="Courier New"/>
              </a:rPr>
              <a:t>"password123"</a:t>
            </a:r>
            <a:r>
              <a:rPr lang="en"/>
              <a:t>), </a:t>
            </a:r>
            <a:r>
              <a:rPr i="1" lang="en"/>
              <a:t>H</a:t>
            </a:r>
            <a:r>
              <a:rPr lang="en"/>
              <a:t>(</a:t>
            </a:r>
            <a:r>
              <a:rPr b="1" lang="en">
                <a:latin typeface="Courier New"/>
                <a:ea typeface="Courier New"/>
                <a:cs typeface="Courier New"/>
                <a:sym typeface="Courier New"/>
              </a:rPr>
              <a:t>"password1234"</a:t>
            </a:r>
            <a:r>
              <a:rPr lang="en"/>
              <a:t>), </a:t>
            </a:r>
            <a:r>
              <a:rPr i="1" lang="en"/>
              <a:t>H</a:t>
            </a:r>
            <a:r>
              <a:rPr lang="en"/>
              <a:t>(</a:t>
            </a:r>
            <a:r>
              <a:rPr b="1" lang="en">
                <a:latin typeface="Courier New"/>
                <a:ea typeface="Courier New"/>
                <a:cs typeface="Courier New"/>
                <a:sym typeface="Courier New"/>
              </a:rPr>
              <a:t>"1234567890"</a:t>
            </a:r>
            <a:r>
              <a:rPr lang="en"/>
              <a:t>), etc.</a:t>
            </a:r>
            <a:endParaRPr/>
          </a:p>
          <a:p>
            <a:pPr indent="-317500" lvl="1" marL="914400" rtl="0" algn="l">
              <a:spcBef>
                <a:spcPts val="0"/>
              </a:spcBef>
              <a:spcAft>
                <a:spcPts val="0"/>
              </a:spcAft>
              <a:buSzPts val="1400"/>
              <a:buChar char="○"/>
            </a:pPr>
            <a:r>
              <a:rPr b="1" lang="en"/>
              <a:t>Dictionary attack</a:t>
            </a:r>
            <a:r>
              <a:rPr lang="en"/>
              <a:t>: Hash an entire dictionary of common passwords</a:t>
            </a:r>
            <a:endParaRPr/>
          </a:p>
          <a:p>
            <a:pPr indent="-342900" lvl="0" marL="457200" rtl="0" algn="l">
              <a:spcBef>
                <a:spcPts val="0"/>
              </a:spcBef>
              <a:spcAft>
                <a:spcPts val="0"/>
              </a:spcAft>
              <a:buSzPts val="1800"/>
              <a:buChar char="●"/>
            </a:pPr>
            <a:r>
              <a:rPr b="1" lang="en"/>
              <a:t>Rainbow tables</a:t>
            </a:r>
            <a:r>
              <a:rPr lang="en"/>
              <a:t>: An algorithm for computing hashes that makes brute-force attacks easier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Salted Hashes</a:t>
            </a:r>
            <a:endParaRPr/>
          </a:p>
        </p:txBody>
      </p:sp>
      <p:sp>
        <p:nvSpPr>
          <p:cNvPr id="230" name="Google Shape;230;p3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 #1: Add a unique, random salt for each user</a:t>
            </a:r>
            <a:endParaRPr/>
          </a:p>
          <a:p>
            <a:pPr indent="-342900" lvl="0" marL="457200" rtl="0" algn="l">
              <a:spcBef>
                <a:spcPts val="0"/>
              </a:spcBef>
              <a:spcAft>
                <a:spcPts val="0"/>
              </a:spcAft>
              <a:buSzPts val="1800"/>
              <a:buChar char="●"/>
            </a:pPr>
            <a:r>
              <a:rPr b="1" lang="en"/>
              <a:t>Salt</a:t>
            </a:r>
            <a:r>
              <a:rPr lang="en"/>
              <a:t>: A random, public value designed to make brute-force attacks harder</a:t>
            </a:r>
            <a:endParaRPr/>
          </a:p>
          <a:p>
            <a:pPr indent="-317500" lvl="1" marL="914400" rtl="0" algn="l">
              <a:spcBef>
                <a:spcPts val="0"/>
              </a:spcBef>
              <a:spcAft>
                <a:spcPts val="0"/>
              </a:spcAft>
              <a:buSzPts val="1400"/>
              <a:buChar char="○"/>
            </a:pPr>
            <a:r>
              <a:rPr lang="en"/>
              <a:t>For each user, store: username, salt, </a:t>
            </a:r>
            <a:r>
              <a:rPr i="1" lang="en"/>
              <a:t>H</a:t>
            </a:r>
            <a:r>
              <a:rPr lang="en"/>
              <a:t>(password || salt)</a:t>
            </a:r>
            <a:endParaRPr/>
          </a:p>
          <a:p>
            <a:pPr indent="-317500" lvl="1" marL="914400" rtl="0" algn="l">
              <a:spcBef>
                <a:spcPts val="0"/>
              </a:spcBef>
              <a:spcAft>
                <a:spcPts val="0"/>
              </a:spcAft>
              <a:buSzPts val="1400"/>
              <a:buChar char="○"/>
            </a:pPr>
            <a:r>
              <a:rPr lang="en"/>
              <a:t>To verify a user: look up their salt in the passwords file, compute </a:t>
            </a:r>
            <a:r>
              <a:rPr i="1" lang="en"/>
              <a:t>H</a:t>
            </a:r>
            <a:r>
              <a:rPr lang="en"/>
              <a:t>(password || salt), and check it matches the hash in the file</a:t>
            </a:r>
            <a:endParaRPr/>
          </a:p>
          <a:p>
            <a:pPr indent="-317500" lvl="1" marL="914400" rtl="0" algn="l">
              <a:spcBef>
                <a:spcPts val="0"/>
              </a:spcBef>
              <a:spcAft>
                <a:spcPts val="0"/>
              </a:spcAft>
              <a:buSzPts val="1400"/>
              <a:buChar char="○"/>
            </a:pPr>
            <a:r>
              <a:rPr lang="en"/>
              <a:t>Salts should be long and random</a:t>
            </a:r>
            <a:endParaRPr/>
          </a:p>
          <a:p>
            <a:pPr indent="-317500" lvl="1" marL="914400" rtl="0" algn="l">
              <a:spcBef>
                <a:spcPts val="0"/>
              </a:spcBef>
              <a:spcAft>
                <a:spcPts val="0"/>
              </a:spcAft>
              <a:buSzPts val="1400"/>
              <a:buChar char="○"/>
            </a:pPr>
            <a:r>
              <a:rPr lang="en"/>
              <a:t>Salts are not secret (think of them like nonces or IVs)</a:t>
            </a:r>
            <a:endParaRPr/>
          </a:p>
          <a:p>
            <a:pPr indent="-342900" lvl="0" marL="457200" rtl="0" algn="l">
              <a:spcBef>
                <a:spcPts val="0"/>
              </a:spcBef>
              <a:spcAft>
                <a:spcPts val="0"/>
              </a:spcAft>
              <a:buSzPts val="1800"/>
              <a:buChar char="●"/>
            </a:pPr>
            <a:r>
              <a:rPr lang="en"/>
              <a:t>Brute-force attacks are now harder</a:t>
            </a:r>
            <a:endParaRPr/>
          </a:p>
          <a:p>
            <a:pPr indent="-317500" lvl="1" marL="914400" rtl="0" algn="l">
              <a:spcBef>
                <a:spcPts val="0"/>
              </a:spcBef>
              <a:spcAft>
                <a:spcPts val="0"/>
              </a:spcAft>
              <a:buSzPts val="1400"/>
              <a:buChar char="○"/>
            </a:pPr>
            <a:r>
              <a:rPr lang="en"/>
              <a:t>Assume there are </a:t>
            </a:r>
            <a:r>
              <a:rPr i="1" lang="en"/>
              <a:t>M</a:t>
            </a:r>
            <a:r>
              <a:rPr lang="en"/>
              <a:t> possible passwords and </a:t>
            </a:r>
            <a:r>
              <a:rPr i="1" lang="en"/>
              <a:t>N</a:t>
            </a:r>
            <a:r>
              <a:rPr lang="en"/>
              <a:t> users in the database</a:t>
            </a:r>
            <a:endParaRPr/>
          </a:p>
          <a:p>
            <a:pPr indent="-317500" lvl="1" marL="914400" rtl="0" algn="l">
              <a:spcBef>
                <a:spcPts val="0"/>
              </a:spcBef>
              <a:spcAft>
                <a:spcPts val="0"/>
              </a:spcAft>
              <a:buSzPts val="1400"/>
              <a:buChar char="○"/>
            </a:pPr>
            <a:r>
              <a:rPr lang="en"/>
              <a:t>Unsalted database: Hash all possible passwords, then lookup all users’ hashes ⇒ </a:t>
            </a:r>
            <a:r>
              <a:rPr i="1" lang="en"/>
              <a:t>O</a:t>
            </a:r>
            <a:r>
              <a:rPr lang="en"/>
              <a:t>(</a:t>
            </a:r>
            <a:r>
              <a:rPr i="1" lang="en"/>
              <a:t>M</a:t>
            </a:r>
            <a:r>
              <a:rPr lang="en"/>
              <a:t> + </a:t>
            </a:r>
            <a:r>
              <a:rPr i="1" lang="en"/>
              <a:t>N</a:t>
            </a:r>
            <a:r>
              <a:rPr lang="en"/>
              <a:t>)</a:t>
            </a:r>
            <a:endParaRPr/>
          </a:p>
          <a:p>
            <a:pPr indent="-317500" lvl="1" marL="914400" rtl="0" algn="l">
              <a:spcBef>
                <a:spcPts val="0"/>
              </a:spcBef>
              <a:spcAft>
                <a:spcPts val="0"/>
              </a:spcAft>
              <a:buSzPts val="1400"/>
              <a:buChar char="○"/>
            </a:pPr>
            <a:r>
              <a:rPr lang="en"/>
              <a:t>Salted database: Hash all passwords for each user’s salt ⇒ </a:t>
            </a:r>
            <a:r>
              <a:rPr i="1" lang="en"/>
              <a:t>O</a:t>
            </a:r>
            <a:r>
              <a:rPr lang="en"/>
              <a:t>(</a:t>
            </a:r>
            <a:r>
              <a:rPr i="1" lang="en"/>
              <a:t>MN</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 #2: Use slower hashes</a:t>
            </a:r>
            <a:endParaRPr/>
          </a:p>
          <a:p>
            <a:pPr indent="-342900" lvl="0" marL="457200" rtl="0" algn="l">
              <a:spcBef>
                <a:spcPts val="0"/>
              </a:spcBef>
              <a:spcAft>
                <a:spcPts val="0"/>
              </a:spcAft>
              <a:buSzPts val="1800"/>
              <a:buChar char="●"/>
            </a:pPr>
            <a:r>
              <a:rPr lang="en"/>
              <a:t>Cryptographic hashes are usually designed to be fast</a:t>
            </a:r>
            <a:endParaRPr/>
          </a:p>
          <a:p>
            <a:pPr indent="-317500" lvl="1" marL="914400" rtl="0" algn="l">
              <a:spcBef>
                <a:spcPts val="0"/>
              </a:spcBef>
              <a:spcAft>
                <a:spcPts val="0"/>
              </a:spcAft>
              <a:buSzPts val="1400"/>
              <a:buChar char="○"/>
            </a:pPr>
            <a:r>
              <a:rPr lang="en"/>
              <a:t>SHA is designed to produce a checksum of your 1 GB document as fast as possible</a:t>
            </a:r>
            <a:endParaRPr/>
          </a:p>
          <a:p>
            <a:pPr indent="-342900" lvl="0" marL="457200" rtl="0" algn="l">
              <a:spcBef>
                <a:spcPts val="0"/>
              </a:spcBef>
              <a:spcAft>
                <a:spcPts val="0"/>
              </a:spcAft>
              <a:buSzPts val="1800"/>
              <a:buChar char="●"/>
            </a:pPr>
            <a:r>
              <a:rPr lang="en"/>
              <a:t>Password hashes are usually designed to be slow</a:t>
            </a:r>
            <a:endParaRPr/>
          </a:p>
          <a:p>
            <a:pPr indent="-317500" lvl="1" marL="914400" rtl="0" algn="l">
              <a:spcBef>
                <a:spcPts val="0"/>
              </a:spcBef>
              <a:spcAft>
                <a:spcPts val="0"/>
              </a:spcAft>
              <a:buSzPts val="1400"/>
              <a:buChar char="○"/>
            </a:pPr>
            <a:r>
              <a:rPr lang="en"/>
              <a:t>Legitimate users only need to submit a few password tries. Users won’t notice if it takes 0.0001 seconds or 0.1 seconds for the server to check a password.</a:t>
            </a:r>
            <a:endParaRPr/>
          </a:p>
          <a:p>
            <a:pPr indent="-317500" lvl="1" marL="914400" rtl="0" algn="l">
              <a:spcBef>
                <a:spcPts val="0"/>
              </a:spcBef>
              <a:spcAft>
                <a:spcPts val="0"/>
              </a:spcAft>
              <a:buSzPts val="1400"/>
              <a:buChar char="○"/>
            </a:pPr>
            <a:r>
              <a:rPr lang="en"/>
              <a:t>Attackers need to compute millions of hashes. Using a slow hash can slow the attacker by a factor of 1,000 or more!</a:t>
            </a:r>
            <a:endParaRPr/>
          </a:p>
          <a:p>
            <a:pPr indent="-317500" lvl="1" marL="914400" rtl="0" algn="l">
              <a:spcBef>
                <a:spcPts val="0"/>
              </a:spcBef>
              <a:spcAft>
                <a:spcPts val="0"/>
              </a:spcAft>
              <a:buSzPts val="1400"/>
              <a:buChar char="○"/>
            </a:pPr>
            <a:r>
              <a:rPr lang="en"/>
              <a:t>Note: We are not changing the asymptotic difficulty of attacks. We’re adding a large constant factor, which can have a huge practical impact for the attacker</a:t>
            </a:r>
            <a:endParaRPr/>
          </a:p>
        </p:txBody>
      </p:sp>
      <p:sp>
        <p:nvSpPr>
          <p:cNvPr id="236" name="Google Shape;236;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Slow Hashes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Slow Hashes: PBKDF2</a:t>
            </a:r>
            <a:endParaRPr/>
          </a:p>
        </p:txBody>
      </p:sp>
      <p:sp>
        <p:nvSpPr>
          <p:cNvPr id="242" name="Google Shape;242;p4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Password-based key derivation function 2 (PBKDF2)</a:t>
            </a:r>
            <a:r>
              <a:rPr lang="en"/>
              <a:t>: A slow hash function</a:t>
            </a:r>
            <a:endParaRPr/>
          </a:p>
          <a:p>
            <a:pPr indent="-317500" lvl="1" marL="914400" rtl="0" algn="l">
              <a:spcBef>
                <a:spcPts val="0"/>
              </a:spcBef>
              <a:spcAft>
                <a:spcPts val="0"/>
              </a:spcAft>
              <a:buSzPts val="1400"/>
              <a:buChar char="○"/>
            </a:pPr>
            <a:r>
              <a:rPr lang="en"/>
              <a:t>Setting: An underlying function that outputs random-looking bits (e.g. HMAC-SHA256)</a:t>
            </a:r>
            <a:endParaRPr/>
          </a:p>
          <a:p>
            <a:pPr indent="-317500" lvl="1" marL="914400" rtl="0" algn="l">
              <a:spcBef>
                <a:spcPts val="0"/>
              </a:spcBef>
              <a:spcAft>
                <a:spcPts val="0"/>
              </a:spcAft>
              <a:buSzPts val="1400"/>
              <a:buChar char="○"/>
            </a:pPr>
            <a:r>
              <a:rPr lang="en"/>
              <a:t>Setting: The desired length of the output (</a:t>
            </a:r>
            <a:r>
              <a:rPr i="1" lang="en"/>
              <a:t>n</a:t>
            </a:r>
            <a:r>
              <a:rPr lang="en"/>
              <a:t>)</a:t>
            </a:r>
            <a:endParaRPr/>
          </a:p>
          <a:p>
            <a:pPr indent="-317500" lvl="1" marL="914400" rtl="0" algn="l">
              <a:spcBef>
                <a:spcPts val="0"/>
              </a:spcBef>
              <a:spcAft>
                <a:spcPts val="0"/>
              </a:spcAft>
              <a:buSzPts val="1400"/>
              <a:buChar char="○"/>
            </a:pPr>
            <a:r>
              <a:rPr lang="en"/>
              <a:t>Setting: Iteration count (higher = hash is slower, lower = hash is faster)</a:t>
            </a:r>
            <a:endParaRPr/>
          </a:p>
          <a:p>
            <a:pPr indent="-317500" lvl="1" marL="914400" rtl="0" algn="l">
              <a:spcBef>
                <a:spcPts val="0"/>
              </a:spcBef>
              <a:spcAft>
                <a:spcPts val="0"/>
              </a:spcAft>
              <a:buSzPts val="1400"/>
              <a:buChar char="○"/>
            </a:pPr>
            <a:r>
              <a:rPr lang="en"/>
              <a:t>Input: A password</a:t>
            </a:r>
            <a:endParaRPr/>
          </a:p>
          <a:p>
            <a:pPr indent="-317500" lvl="1" marL="914400" rtl="0" algn="l">
              <a:spcBef>
                <a:spcPts val="0"/>
              </a:spcBef>
              <a:spcAft>
                <a:spcPts val="0"/>
              </a:spcAft>
              <a:buSzPts val="1400"/>
              <a:buChar char="○"/>
            </a:pPr>
            <a:r>
              <a:rPr lang="en"/>
              <a:t>Input: A salt</a:t>
            </a:r>
            <a:endParaRPr/>
          </a:p>
          <a:p>
            <a:pPr indent="-317500" lvl="1" marL="914400" rtl="0" algn="l">
              <a:spcBef>
                <a:spcPts val="0"/>
              </a:spcBef>
              <a:spcAft>
                <a:spcPts val="0"/>
              </a:spcAft>
              <a:buSzPts val="1400"/>
              <a:buChar char="○"/>
            </a:pPr>
            <a:r>
              <a:rPr lang="en"/>
              <a:t>Output: A long, random-looking </a:t>
            </a:r>
            <a:r>
              <a:rPr i="1" lang="en"/>
              <a:t>n</a:t>
            </a:r>
            <a:r>
              <a:rPr lang="en"/>
              <a:t>-bit string derived from the password and salt</a:t>
            </a:r>
            <a:endParaRPr/>
          </a:p>
          <a:p>
            <a:pPr indent="-317500" lvl="1" marL="914400" rtl="0" algn="l">
              <a:spcBef>
                <a:spcPts val="0"/>
              </a:spcBef>
              <a:spcAft>
                <a:spcPts val="0"/>
              </a:spcAft>
              <a:buSzPts val="1400"/>
              <a:buChar char="○"/>
            </a:pPr>
            <a:r>
              <a:rPr lang="en"/>
              <a:t>Implementation: Basically computing HMAC 10,000 times</a:t>
            </a:r>
            <a:endParaRPr/>
          </a:p>
          <a:p>
            <a:pPr indent="-342900" lvl="0" marL="457200" rtl="0" algn="l">
              <a:spcBef>
                <a:spcPts val="0"/>
              </a:spcBef>
              <a:spcAft>
                <a:spcPts val="0"/>
              </a:spcAft>
              <a:buSzPts val="1800"/>
              <a:buChar char="●"/>
            </a:pPr>
            <a:r>
              <a:rPr lang="en"/>
              <a:t>Benefits (assuming the user password is strong)</a:t>
            </a:r>
            <a:endParaRPr/>
          </a:p>
          <a:p>
            <a:pPr indent="-317500" lvl="1" marL="914400" rtl="0" algn="l">
              <a:spcBef>
                <a:spcPts val="0"/>
              </a:spcBef>
              <a:spcAft>
                <a:spcPts val="0"/>
              </a:spcAft>
              <a:buSzPts val="1400"/>
              <a:buChar char="○"/>
            </a:pPr>
            <a:r>
              <a:rPr lang="en"/>
              <a:t>Derives an arbitrarily long string from the user's password</a:t>
            </a:r>
            <a:endParaRPr/>
          </a:p>
          <a:p>
            <a:pPr indent="-317500" lvl="1" marL="914400" rtl="0" algn="l">
              <a:spcBef>
                <a:spcPts val="0"/>
              </a:spcBef>
              <a:spcAft>
                <a:spcPts val="0"/>
              </a:spcAft>
              <a:buSzPts val="1400"/>
              <a:buChar char="○"/>
            </a:pPr>
            <a:r>
              <a:rPr lang="en"/>
              <a:t>Output can be directly used as a symmetric key</a:t>
            </a:r>
            <a:endParaRPr/>
          </a:p>
          <a:p>
            <a:pPr indent="-317500" lvl="1" marL="914400" rtl="0" algn="l">
              <a:spcBef>
                <a:spcPts val="0"/>
              </a:spcBef>
              <a:spcAft>
                <a:spcPts val="0"/>
              </a:spcAft>
              <a:buSzPts val="1400"/>
              <a:buChar char="○"/>
            </a:pPr>
            <a:r>
              <a:rPr lang="en"/>
              <a:t>Output can also be used to seed a PRNG or generate a public/private key pair</a:t>
            </a:r>
            <a:endParaRPr/>
          </a:p>
          <a:p>
            <a:pPr indent="-317500" lvl="1" marL="914400" rtl="0" algn="l">
              <a:spcBef>
                <a:spcPts val="0"/>
              </a:spcBef>
              <a:spcAft>
                <a:spcPts val="0"/>
              </a:spcAft>
              <a:buSzPts val="1400"/>
              <a:buChar char="○"/>
            </a:pPr>
            <a:r>
              <a:rPr lang="en"/>
              <a:t>Algorithm is slow, but doesn't use a lot of memory (alternatives like Scrypt and Argon2 use more memory)</a:t>
            </a:r>
            <a:endParaRPr/>
          </a:p>
        </p:txBody>
      </p:sp>
      <p:sp>
        <p:nvSpPr>
          <p:cNvPr id="243" name="Google Shape;243;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Offline and Online Attacks</a:t>
            </a:r>
            <a:endParaRPr/>
          </a:p>
        </p:txBody>
      </p:sp>
      <p:sp>
        <p:nvSpPr>
          <p:cNvPr id="249" name="Google Shape;249;p4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Offline attack</a:t>
            </a:r>
            <a:r>
              <a:rPr lang="en"/>
              <a:t>: The attacker performs all the computation themselves</a:t>
            </a:r>
            <a:endParaRPr/>
          </a:p>
          <a:p>
            <a:pPr indent="-317500" lvl="1" marL="914400" rtl="0" algn="l">
              <a:spcBef>
                <a:spcPts val="0"/>
              </a:spcBef>
              <a:spcAft>
                <a:spcPts val="0"/>
              </a:spcAft>
              <a:buSzPts val="1400"/>
              <a:buChar char="○"/>
            </a:pPr>
            <a:r>
              <a:rPr lang="en"/>
              <a:t>Example: Mallory steals the password file, and then computes hashes herself to check for matches.</a:t>
            </a:r>
            <a:endParaRPr/>
          </a:p>
          <a:p>
            <a:pPr indent="-317500" lvl="1" marL="914400" rtl="0" algn="l">
              <a:spcBef>
                <a:spcPts val="0"/>
              </a:spcBef>
              <a:spcAft>
                <a:spcPts val="0"/>
              </a:spcAft>
              <a:buSzPts val="1400"/>
              <a:buChar char="○"/>
            </a:pPr>
            <a:r>
              <a:rPr lang="en"/>
              <a:t>The attacker can try a huge number of passwords (e.g. use many GPUs in parallel)</a:t>
            </a:r>
            <a:endParaRPr/>
          </a:p>
          <a:p>
            <a:pPr indent="-317500" lvl="1" marL="914400" rtl="0" algn="l">
              <a:spcBef>
                <a:spcPts val="0"/>
              </a:spcBef>
              <a:spcAft>
                <a:spcPts val="0"/>
              </a:spcAft>
              <a:buSzPts val="1400"/>
              <a:buChar char="○"/>
            </a:pPr>
            <a:r>
              <a:rPr lang="en"/>
              <a:t>Defenses: Salt passwords, use slow hashes</a:t>
            </a:r>
            <a:endParaRPr/>
          </a:p>
          <a:p>
            <a:pPr indent="-317500" lvl="1" marL="914400" rtl="0" algn="l">
              <a:spcBef>
                <a:spcPts val="0"/>
              </a:spcBef>
              <a:spcAft>
                <a:spcPts val="0"/>
              </a:spcAft>
              <a:buSzPts val="1400"/>
              <a:buChar char="○"/>
            </a:pPr>
            <a:r>
              <a:rPr lang="en"/>
              <a:t>If an attacker can do an offline attack, you need a really strong password (e.g. 7 or more random words)</a:t>
            </a:r>
            <a:endParaRPr/>
          </a:p>
          <a:p>
            <a:pPr indent="-342900" lvl="0" marL="457200" rtl="0" algn="l">
              <a:spcBef>
                <a:spcPts val="0"/>
              </a:spcBef>
              <a:spcAft>
                <a:spcPts val="0"/>
              </a:spcAft>
              <a:buSzPts val="1800"/>
              <a:buChar char="●"/>
            </a:pPr>
            <a:r>
              <a:rPr b="1" lang="en"/>
              <a:t>Online attack</a:t>
            </a:r>
            <a:r>
              <a:rPr lang="en"/>
              <a:t>: The attacker interacts with the service</a:t>
            </a:r>
            <a:endParaRPr/>
          </a:p>
          <a:p>
            <a:pPr indent="-317500" lvl="1" marL="914400" rtl="0" algn="l">
              <a:spcBef>
                <a:spcPts val="0"/>
              </a:spcBef>
              <a:spcAft>
                <a:spcPts val="0"/>
              </a:spcAft>
              <a:buSzPts val="1400"/>
              <a:buChar char="○"/>
            </a:pPr>
            <a:r>
              <a:rPr lang="en"/>
              <a:t>Example: Mallory tries to log in to a website by trying every different password. Mallory is forcing the server to compute the hashes.</a:t>
            </a:r>
            <a:endParaRPr/>
          </a:p>
          <a:p>
            <a:pPr indent="-317500" lvl="1" marL="914400" rtl="0" algn="l">
              <a:spcBef>
                <a:spcPts val="0"/>
              </a:spcBef>
              <a:spcAft>
                <a:spcPts val="0"/>
              </a:spcAft>
              <a:buSzPts val="1400"/>
              <a:buChar char="○"/>
            </a:pPr>
            <a:r>
              <a:rPr lang="en"/>
              <a:t>The attacker can usually only try a few times per second, with no parallelism</a:t>
            </a:r>
            <a:endParaRPr/>
          </a:p>
          <a:p>
            <a:pPr indent="-317500" lvl="1" marL="914400" rtl="0" algn="l">
              <a:spcBef>
                <a:spcPts val="0"/>
              </a:spcBef>
              <a:spcAft>
                <a:spcPts val="0"/>
              </a:spcAft>
              <a:buSzPts val="1400"/>
              <a:buChar char="○"/>
            </a:pPr>
            <a:r>
              <a:rPr lang="en"/>
              <a:t>Defenses: Add a timeout or rate limit the number of tries to prevent the attacker from trying too many times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Password Hashing</a:t>
            </a:r>
            <a:endParaRPr/>
          </a:p>
        </p:txBody>
      </p:sp>
      <p:sp>
        <p:nvSpPr>
          <p:cNvPr id="255" name="Google Shape;255;p4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Store hashes of passwords so that you can verify a user’s identity without storing their password</a:t>
            </a:r>
            <a:endParaRPr/>
          </a:p>
          <a:p>
            <a:pPr indent="-342900" lvl="0" marL="457200" rtl="0" algn="l">
              <a:spcBef>
                <a:spcPts val="0"/>
              </a:spcBef>
              <a:spcAft>
                <a:spcPts val="0"/>
              </a:spcAft>
              <a:buSzPts val="1800"/>
              <a:buChar char="●"/>
            </a:pPr>
            <a:r>
              <a:rPr lang="en"/>
              <a:t>Attackers can use brute-force attacks to learn passwords (especially when users use weak passwords)</a:t>
            </a:r>
            <a:endParaRPr/>
          </a:p>
          <a:p>
            <a:pPr indent="-317500" lvl="1" marL="914400" rtl="0" algn="l">
              <a:spcBef>
                <a:spcPts val="0"/>
              </a:spcBef>
              <a:spcAft>
                <a:spcPts val="0"/>
              </a:spcAft>
              <a:buSzPts val="1400"/>
              <a:buChar char="○"/>
            </a:pPr>
            <a:r>
              <a:rPr lang="en"/>
              <a:t>Defense: Add a different </a:t>
            </a:r>
            <a:r>
              <a:rPr b="1" lang="en"/>
              <a:t>salt</a:t>
            </a:r>
            <a:r>
              <a:rPr lang="en"/>
              <a:t> for each user: A random, public value designed to make brute-force attacks harder</a:t>
            </a:r>
            <a:endParaRPr/>
          </a:p>
          <a:p>
            <a:pPr indent="-342900" lvl="0" marL="457200" rtl="0" algn="l">
              <a:spcBef>
                <a:spcPts val="0"/>
              </a:spcBef>
              <a:spcAft>
                <a:spcPts val="0"/>
              </a:spcAft>
              <a:buSzPts val="1800"/>
              <a:buChar char="●"/>
            </a:pPr>
            <a:r>
              <a:rPr b="1" lang="en"/>
              <a:t>Offline attack</a:t>
            </a:r>
            <a:r>
              <a:rPr lang="en"/>
              <a:t>: The attacker performs all the computation themselves</a:t>
            </a:r>
            <a:endParaRPr/>
          </a:p>
          <a:p>
            <a:pPr indent="-317500" lvl="1" marL="914400" rtl="0" algn="l">
              <a:spcBef>
                <a:spcPts val="0"/>
              </a:spcBef>
              <a:spcAft>
                <a:spcPts val="0"/>
              </a:spcAft>
              <a:buSzPts val="1400"/>
              <a:buChar char="○"/>
            </a:pPr>
            <a:r>
              <a:rPr lang="en"/>
              <a:t>Defense: U</a:t>
            </a:r>
            <a:r>
              <a:rPr lang="en"/>
              <a:t>se salted, slow hashes instead of unsalted, fast hashes</a:t>
            </a:r>
            <a:endParaRPr/>
          </a:p>
          <a:p>
            <a:pPr indent="-342900" lvl="0" marL="457200" rtl="0" algn="l">
              <a:spcBef>
                <a:spcPts val="0"/>
              </a:spcBef>
              <a:spcAft>
                <a:spcPts val="0"/>
              </a:spcAft>
              <a:buSzPts val="1800"/>
              <a:buChar char="●"/>
            </a:pPr>
            <a:r>
              <a:rPr b="1" lang="en"/>
              <a:t>Online attack</a:t>
            </a:r>
            <a:r>
              <a:rPr lang="en"/>
              <a:t>: The attacker interacts with the service</a:t>
            </a:r>
            <a:endParaRPr/>
          </a:p>
          <a:p>
            <a:pPr indent="-317500" lvl="1" marL="914400" rtl="0" algn="l">
              <a:spcBef>
                <a:spcPts val="0"/>
              </a:spcBef>
              <a:spcAft>
                <a:spcPts val="0"/>
              </a:spcAft>
              <a:buSzPts val="1400"/>
              <a:buChar char="○"/>
            </a:pPr>
            <a:r>
              <a:rPr lang="en"/>
              <a:t>Defense: Use timeouts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a:t>
            </a:r>
            <a:endParaRPr/>
          </a:p>
        </p:txBody>
      </p:sp>
      <p:sp>
        <p:nvSpPr>
          <p:cNvPr id="79" name="Google Shape;79;p1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Certificates: How do we distribute public keys securely?</a:t>
            </a:r>
            <a:endParaRPr/>
          </a:p>
          <a:p>
            <a:pPr indent="-342900" lvl="0" marL="457200" rtl="0" algn="l">
              <a:spcBef>
                <a:spcPts val="0"/>
              </a:spcBef>
              <a:spcAft>
                <a:spcPts val="0"/>
              </a:spcAft>
              <a:buSzPts val="1800"/>
              <a:buChar char="●"/>
            </a:pPr>
            <a:r>
              <a:rPr lang="en"/>
              <a:t>Password Hashing: How do we securely store passwords?</a:t>
            </a:r>
            <a:endParaRPr/>
          </a:p>
          <a:p>
            <a:pPr indent="-342900" lvl="0" marL="457200" rtl="0" algn="l">
              <a:spcBef>
                <a:spcPts val="0"/>
              </a:spcBef>
              <a:spcAft>
                <a:spcPts val="0"/>
              </a:spcAft>
              <a:buSzPts val="1800"/>
              <a:buChar char="●"/>
            </a:pPr>
            <a:r>
              <a:rPr lang="en"/>
              <a:t>Case studies</a:t>
            </a:r>
            <a:endParaRPr/>
          </a:p>
          <a:p>
            <a:pPr indent="-317500" lvl="1" marL="914400" rtl="0" algn="l">
              <a:spcBef>
                <a:spcPts val="0"/>
              </a:spcBef>
              <a:spcAft>
                <a:spcPts val="0"/>
              </a:spcAft>
              <a:buSzPts val="1400"/>
              <a:buChar char="○"/>
            </a:pPr>
            <a:r>
              <a:rPr lang="en"/>
              <a:t>How can we discover bad cryptography?</a:t>
            </a:r>
            <a:endParaRPr/>
          </a:p>
          <a:p>
            <a:pPr indent="-317500" lvl="1" marL="914400" rtl="0" algn="l">
              <a:spcBef>
                <a:spcPts val="0"/>
              </a:spcBef>
              <a:spcAft>
                <a:spcPts val="0"/>
              </a:spcAft>
              <a:buSzPts val="1400"/>
              <a:buChar char="○"/>
            </a:pPr>
            <a:r>
              <a:rPr lang="en"/>
              <a:t>How do we securely send messages in practice?</a:t>
            </a:r>
            <a:endParaRPr/>
          </a:p>
          <a:p>
            <a:pPr indent="-317500" lvl="1" marL="914400" rtl="0" algn="l">
              <a:spcBef>
                <a:spcPts val="0"/>
              </a:spcBef>
              <a:spcAft>
                <a:spcPts val="0"/>
              </a:spcAft>
              <a:buSzPts val="1400"/>
              <a:buChar char="○"/>
            </a:pPr>
            <a:r>
              <a:rPr lang="en"/>
              <a:t>How can we report abusive behavior?</a:t>
            </a:r>
            <a:endParaRPr/>
          </a:p>
        </p:txBody>
      </p:sp>
      <p:sp>
        <p:nvSpPr>
          <p:cNvPr id="80" name="Google Shape;8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4"/>
          <p:cNvPicPr preferRelativeResize="0"/>
          <p:nvPr/>
        </p:nvPicPr>
        <p:blipFill rotWithShape="1">
          <a:blip r:embed="rId3">
            <a:alphaModFix/>
          </a:blip>
          <a:srcRect b="0" l="0" r="0" t="0"/>
          <a:stretch/>
        </p:blipFill>
        <p:spPr>
          <a:xfrm>
            <a:off x="2677825" y="2777975"/>
            <a:ext cx="4083801" cy="2365526"/>
          </a:xfrm>
          <a:prstGeom prst="rect">
            <a:avLst/>
          </a:prstGeom>
          <a:noFill/>
          <a:ln>
            <a:noFill/>
          </a:ln>
        </p:spPr>
      </p:pic>
      <p:sp>
        <p:nvSpPr>
          <p:cNvPr id="261" name="Google Shape;261;p4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Traffic Analysis &amp; Side Channels</a:t>
            </a:r>
            <a:endParaRPr/>
          </a:p>
        </p:txBody>
      </p:sp>
      <p:sp>
        <p:nvSpPr>
          <p:cNvPr id="262" name="Google Shape;26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Analysis &amp; Side Channels</a:t>
            </a:r>
            <a:endParaRPr/>
          </a:p>
        </p:txBody>
      </p:sp>
      <p:sp>
        <p:nvSpPr>
          <p:cNvPr id="268" name="Google Shape;268;p4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Traffic analysis</a:t>
            </a:r>
            <a:r>
              <a:rPr lang="en"/>
              <a:t>: Analyzing who is talking to whom and when</a:t>
            </a:r>
            <a:endParaRPr/>
          </a:p>
          <a:p>
            <a:pPr indent="-317500" lvl="1" marL="914400" rtl="0" algn="l">
              <a:spcBef>
                <a:spcPts val="0"/>
              </a:spcBef>
              <a:spcAft>
                <a:spcPts val="0"/>
              </a:spcAft>
              <a:buSzPts val="1400"/>
              <a:buChar char="○"/>
            </a:pPr>
            <a:r>
              <a:rPr lang="en"/>
              <a:t>The encryption schemes we’ll be studying do not hide the identity of who you’re t​​alking to</a:t>
            </a:r>
            <a:endParaRPr/>
          </a:p>
          <a:p>
            <a:pPr indent="-317500" lvl="1" marL="914400" rtl="0" algn="l">
              <a:spcBef>
                <a:spcPts val="0"/>
              </a:spcBef>
              <a:spcAft>
                <a:spcPts val="0"/>
              </a:spcAft>
              <a:buSzPts val="1400"/>
              <a:buChar char="○"/>
            </a:pPr>
            <a:r>
              <a:rPr lang="en"/>
              <a:t>The information used for this analysis is often referred to as </a:t>
            </a:r>
            <a:r>
              <a:rPr b="1" lang="en"/>
              <a:t>metadata</a:t>
            </a:r>
            <a:r>
              <a:rPr lang="en"/>
              <a:t>: Data </a:t>
            </a:r>
            <a:r>
              <a:rPr i="1" lang="en"/>
              <a:t>about</a:t>
            </a:r>
            <a:r>
              <a:rPr lang="en"/>
              <a:t> the message and its context</a:t>
            </a:r>
            <a:endParaRPr/>
          </a:p>
          <a:p>
            <a:pPr indent="-342900" lvl="0" marL="457200" rtl="0" algn="l">
              <a:spcBef>
                <a:spcPts val="0"/>
              </a:spcBef>
              <a:spcAft>
                <a:spcPts val="0"/>
              </a:spcAft>
              <a:buSzPts val="1800"/>
              <a:buChar char="●"/>
            </a:pPr>
            <a:r>
              <a:rPr b="1" lang="en"/>
              <a:t>Side channels</a:t>
            </a:r>
            <a:r>
              <a:rPr lang="en"/>
              <a:t>: Information about the plaintext revealed as a result of the </a:t>
            </a:r>
            <a:r>
              <a:rPr i="1" lang="en"/>
              <a:t>implementation</a:t>
            </a:r>
            <a:r>
              <a:rPr lang="en"/>
              <a:t> of the scheme, not the scheme itself</a:t>
            </a:r>
            <a:endParaRPr/>
          </a:p>
          <a:p>
            <a:pPr indent="-317500" lvl="1" marL="914400" rtl="0" algn="l">
              <a:spcBef>
                <a:spcPts val="0"/>
              </a:spcBef>
              <a:spcAft>
                <a:spcPts val="0"/>
              </a:spcAft>
              <a:buSzPts val="1400"/>
              <a:buChar char="○"/>
            </a:pPr>
            <a:r>
              <a:rPr lang="en"/>
              <a:t>Modern crypto systems are usually broken through side channels</a:t>
            </a:r>
            <a:endParaRPr/>
          </a:p>
        </p:txBody>
      </p:sp>
      <p:sp>
        <p:nvSpPr>
          <p:cNvPr id="269" name="Google Shape;269;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Analysis &amp; Side Channels in Practice: Spies</a:t>
            </a:r>
            <a:endParaRPr/>
          </a:p>
        </p:txBody>
      </p:sp>
      <p:sp>
        <p:nvSpPr>
          <p:cNvPr id="275" name="Google Shape;275;p4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 1990s, there were some Russian spies in the US</a:t>
            </a:r>
            <a:endParaRPr/>
          </a:p>
          <a:p>
            <a:pPr indent="-317500" lvl="1" marL="914400" rtl="0" algn="l">
              <a:spcBef>
                <a:spcPts val="0"/>
              </a:spcBef>
              <a:spcAft>
                <a:spcPts val="0"/>
              </a:spcAft>
              <a:buSzPts val="1400"/>
              <a:buChar char="○"/>
            </a:pPr>
            <a:r>
              <a:rPr lang="en"/>
              <a:t>The TV series “The Americans” was based on this incident</a:t>
            </a:r>
            <a:endParaRPr/>
          </a:p>
          <a:p>
            <a:pPr indent="-342900" lvl="0" marL="457200" rtl="0" algn="l">
              <a:spcBef>
                <a:spcPts val="0"/>
              </a:spcBef>
              <a:spcAft>
                <a:spcPts val="0"/>
              </a:spcAft>
              <a:buSzPts val="1800"/>
              <a:buChar char="●"/>
            </a:pPr>
            <a:r>
              <a:rPr lang="en"/>
              <a:t>A Cuban number station had a bug: some nights it never broadcasted “9”</a:t>
            </a:r>
            <a:endParaRPr/>
          </a:p>
          <a:p>
            <a:pPr indent="-317500" lvl="1" marL="914400" rtl="0" algn="l">
              <a:spcBef>
                <a:spcPts val="0"/>
              </a:spcBef>
              <a:spcAft>
                <a:spcPts val="0"/>
              </a:spcAft>
              <a:buSzPts val="1400"/>
              <a:buChar char="○"/>
            </a:pPr>
            <a:r>
              <a:rPr lang="en"/>
              <a:t>Normally, 0–9 would be equally frequent</a:t>
            </a:r>
            <a:endParaRPr/>
          </a:p>
          <a:p>
            <a:pPr indent="-342900" lvl="0" marL="457200" rtl="0" algn="l">
              <a:spcBef>
                <a:spcPts val="0"/>
              </a:spcBef>
              <a:spcAft>
                <a:spcPts val="0"/>
              </a:spcAft>
              <a:buSzPts val="1800"/>
              <a:buChar char="●"/>
            </a:pPr>
            <a:r>
              <a:rPr lang="en"/>
              <a:t>It turns out this corresponded to when the Russian spies were on vacation</a:t>
            </a:r>
            <a:endParaRPr/>
          </a:p>
          <a:p>
            <a:pPr indent="-317500" lvl="1" marL="914400" rtl="0" algn="l">
              <a:spcBef>
                <a:spcPts val="0"/>
              </a:spcBef>
              <a:spcAft>
                <a:spcPts val="0"/>
              </a:spcAft>
              <a:buSzPts val="1400"/>
              <a:buChar char="○"/>
            </a:pPr>
            <a:r>
              <a:rPr lang="en"/>
              <a:t>The way that random numbers were generated for cover traffic had a bug in it</a:t>
            </a:r>
            <a:endParaRPr/>
          </a:p>
          <a:p>
            <a:pPr indent="-317500" lvl="1" marL="914400" rtl="0" algn="l">
              <a:spcBef>
                <a:spcPts val="0"/>
              </a:spcBef>
              <a:spcAft>
                <a:spcPts val="0"/>
              </a:spcAft>
              <a:buSzPts val="1400"/>
              <a:buChar char="○"/>
            </a:pPr>
            <a:r>
              <a:rPr lang="en"/>
              <a:t>The FBI used this as part of their investigation</a:t>
            </a:r>
            <a:endParaRPr/>
          </a:p>
          <a:p>
            <a:pPr indent="-342900" lvl="0" marL="457200" rtl="0" algn="l">
              <a:spcBef>
                <a:spcPts val="0"/>
              </a:spcBef>
              <a:spcAft>
                <a:spcPts val="0"/>
              </a:spcAft>
              <a:buSzPts val="1800"/>
              <a:buChar char="●"/>
            </a:pPr>
            <a:r>
              <a:rPr b="1" lang="en"/>
              <a:t>Takeaway</a:t>
            </a:r>
            <a:r>
              <a:rPr lang="en"/>
              <a:t>: Secure algorithms can be broken in insecure implementations, leaking information</a:t>
            </a:r>
            <a:endParaRPr/>
          </a:p>
        </p:txBody>
      </p:sp>
      <p:sp>
        <p:nvSpPr>
          <p:cNvPr id="276" name="Google Shape;27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311700" y="164242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Nothing-Up-My-Sleeve-Numbers</a:t>
            </a:r>
            <a:endParaRPr/>
          </a:p>
        </p:txBody>
      </p:sp>
      <p:pic>
        <p:nvPicPr>
          <p:cNvPr id="282" name="Google Shape;282;p47"/>
          <p:cNvPicPr preferRelativeResize="0"/>
          <p:nvPr/>
        </p:nvPicPr>
        <p:blipFill rotWithShape="1">
          <a:blip r:embed="rId3">
            <a:alphaModFix/>
          </a:blip>
          <a:srcRect b="6544" l="15479" r="15479" t="6544"/>
          <a:stretch/>
        </p:blipFill>
        <p:spPr>
          <a:xfrm>
            <a:off x="3236925" y="2484225"/>
            <a:ext cx="2381099" cy="23312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Cryptography uses a lot of constants</a:t>
            </a:r>
            <a:endParaRPr/>
          </a:p>
          <a:p>
            <a:pPr indent="-317500" lvl="1" marL="914400" rtl="0" algn="l">
              <a:spcBef>
                <a:spcPts val="0"/>
              </a:spcBef>
              <a:spcAft>
                <a:spcPts val="0"/>
              </a:spcAft>
              <a:buSzPts val="1400"/>
              <a:buChar char="○"/>
            </a:pPr>
            <a:r>
              <a:rPr lang="en"/>
              <a:t>Initial state for SHA</a:t>
            </a:r>
            <a:endParaRPr/>
          </a:p>
          <a:p>
            <a:pPr indent="-317500" lvl="1" marL="914400" rtl="0" algn="l">
              <a:spcBef>
                <a:spcPts val="0"/>
              </a:spcBef>
              <a:spcAft>
                <a:spcPts val="0"/>
              </a:spcAft>
              <a:buSzPts val="1400"/>
              <a:buChar char="○"/>
            </a:pPr>
            <a:r>
              <a:rPr lang="en"/>
              <a:t>Prime </a:t>
            </a:r>
            <a:r>
              <a:rPr i="1" lang="en"/>
              <a:t>p</a:t>
            </a:r>
            <a:r>
              <a:rPr lang="en"/>
              <a:t> and generator </a:t>
            </a:r>
            <a:r>
              <a:rPr i="1" lang="en"/>
              <a:t>g</a:t>
            </a:r>
            <a:r>
              <a:rPr lang="en"/>
              <a:t> in Diffie-Hellman</a:t>
            </a:r>
            <a:endParaRPr/>
          </a:p>
          <a:p>
            <a:pPr indent="-317500" lvl="1" marL="914400" rtl="0" algn="l">
              <a:spcBef>
                <a:spcPts val="0"/>
              </a:spcBef>
              <a:spcAft>
                <a:spcPts val="0"/>
              </a:spcAft>
              <a:buSzPts val="1400"/>
              <a:buChar char="○"/>
            </a:pPr>
            <a:r>
              <a:rPr lang="en"/>
              <a:t>Parameters for elliptic-curve cryptography (curve equations, points on the curve like </a:t>
            </a:r>
            <a:r>
              <a:rPr i="1" lang="en"/>
              <a:t>P</a:t>
            </a:r>
            <a:r>
              <a:rPr lang="en"/>
              <a:t> and </a:t>
            </a:r>
            <a:r>
              <a:rPr i="1" lang="en"/>
              <a:t>Q</a:t>
            </a:r>
            <a:r>
              <a:rPr lang="en"/>
              <a:t>)</a:t>
            </a:r>
            <a:endParaRPr/>
          </a:p>
          <a:p>
            <a:pPr indent="-317500" lvl="1" marL="914400" rtl="0" algn="l">
              <a:spcBef>
                <a:spcPts val="0"/>
              </a:spcBef>
              <a:spcAft>
                <a:spcPts val="0"/>
              </a:spcAft>
              <a:buSzPts val="1400"/>
              <a:buChar char="○"/>
            </a:pPr>
            <a:r>
              <a:rPr i="1" lang="en"/>
              <a:t>ipad</a:t>
            </a:r>
            <a:r>
              <a:rPr lang="en"/>
              <a:t> and </a:t>
            </a:r>
            <a:r>
              <a:rPr i="1" lang="en"/>
              <a:t>opad</a:t>
            </a:r>
            <a:r>
              <a:rPr lang="en"/>
              <a:t> in HMAC</a:t>
            </a:r>
            <a:endParaRPr/>
          </a:p>
          <a:p>
            <a:pPr indent="-342900" lvl="0" marL="457200" rtl="0" algn="l">
              <a:spcBef>
                <a:spcPts val="0"/>
              </a:spcBef>
              <a:spcAft>
                <a:spcPts val="0"/>
              </a:spcAft>
              <a:buSzPts val="1800"/>
              <a:buChar char="●"/>
            </a:pPr>
            <a:r>
              <a:rPr lang="en"/>
              <a:t>Usually, any value could work, but the designer needed to choose </a:t>
            </a:r>
            <a:r>
              <a:rPr i="1" lang="en"/>
              <a:t>some</a:t>
            </a:r>
            <a:r>
              <a:rPr lang="en"/>
              <a:t> constant for the algorithm</a:t>
            </a:r>
            <a:endParaRPr/>
          </a:p>
          <a:p>
            <a:pPr indent="-317500" lvl="1" marL="914400" rtl="0" algn="l">
              <a:spcBef>
                <a:spcPts val="0"/>
              </a:spcBef>
              <a:spcAft>
                <a:spcPts val="0"/>
              </a:spcAft>
              <a:buSzPts val="1400"/>
              <a:buChar char="○"/>
            </a:pPr>
            <a:r>
              <a:rPr lang="en"/>
              <a:t>Example: In Diffie-Hellman, any large prime </a:t>
            </a:r>
            <a:r>
              <a:rPr i="1" lang="en"/>
              <a:t>p</a:t>
            </a:r>
            <a:r>
              <a:rPr lang="en"/>
              <a:t> and generator </a:t>
            </a:r>
            <a:r>
              <a:rPr i="1" lang="en"/>
              <a:t>g</a:t>
            </a:r>
            <a:r>
              <a:rPr lang="en"/>
              <a:t> works, but there’s a default </a:t>
            </a:r>
            <a:r>
              <a:rPr i="1" lang="en"/>
              <a:t>p</a:t>
            </a:r>
            <a:r>
              <a:rPr lang="en"/>
              <a:t> and </a:t>
            </a:r>
            <a:r>
              <a:rPr i="1" lang="en"/>
              <a:t>g</a:t>
            </a:r>
            <a:r>
              <a:rPr lang="en"/>
              <a:t> that everyone uses</a:t>
            </a:r>
            <a:endParaRPr/>
          </a:p>
          <a:p>
            <a:pPr indent="-342900" lvl="0" marL="457200" rtl="0" algn="l">
              <a:spcBef>
                <a:spcPts val="0"/>
              </a:spcBef>
              <a:spcAft>
                <a:spcPts val="0"/>
              </a:spcAft>
              <a:buSzPts val="1800"/>
              <a:buChar char="●"/>
            </a:pPr>
            <a:r>
              <a:rPr lang="en"/>
              <a:t>Where do these default parameter values come from?</a:t>
            </a:r>
            <a:endParaRPr/>
          </a:p>
        </p:txBody>
      </p:sp>
      <p:sp>
        <p:nvSpPr>
          <p:cNvPr id="288" name="Google Shape;288;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Nothing-Up-My-Sleeve-Numbers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PRNG Sabotage: Dual_EC_DRBG</a:t>
            </a:r>
            <a:endParaRPr/>
          </a:p>
        </p:txBody>
      </p:sp>
      <p:sp>
        <p:nvSpPr>
          <p:cNvPr id="294" name="Google Shape;294;p4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Dual_EC_DRBG: A PRNG published by the NSA behind the scenes</a:t>
            </a:r>
            <a:endParaRPr/>
          </a:p>
          <a:p>
            <a:pPr indent="-342900" lvl="0" marL="457200" rtl="0" algn="l">
              <a:spcBef>
                <a:spcPts val="0"/>
              </a:spcBef>
              <a:spcAft>
                <a:spcPts val="0"/>
              </a:spcAft>
              <a:buSzPts val="1800"/>
              <a:buChar char="●"/>
            </a:pPr>
            <a:r>
              <a:rPr lang="en"/>
              <a:t>Relies on two public hard-coded parameters </a:t>
            </a:r>
            <a:r>
              <a:rPr i="1" lang="en"/>
              <a:t>P</a:t>
            </a:r>
            <a:r>
              <a:rPr lang="en"/>
              <a:t> and </a:t>
            </a:r>
            <a:r>
              <a:rPr i="1" lang="en"/>
              <a:t>Q</a:t>
            </a:r>
            <a:endParaRPr/>
          </a:p>
          <a:p>
            <a:pPr indent="-317500" lvl="1" marL="914400" rtl="0" algn="l">
              <a:spcBef>
                <a:spcPts val="0"/>
              </a:spcBef>
              <a:spcAft>
                <a:spcPts val="0"/>
              </a:spcAft>
              <a:buSzPts val="1400"/>
              <a:buChar char="○"/>
            </a:pPr>
            <a:r>
              <a:rPr i="1" lang="en"/>
              <a:t>P</a:t>
            </a:r>
            <a:r>
              <a:rPr lang="en"/>
              <a:t> and </a:t>
            </a:r>
            <a:r>
              <a:rPr i="1" lang="en"/>
              <a:t>Q</a:t>
            </a:r>
            <a:r>
              <a:rPr lang="en"/>
              <a:t> are points on an elliptic curve</a:t>
            </a:r>
            <a:endParaRPr/>
          </a:p>
          <a:p>
            <a:pPr indent="-317500" lvl="1" marL="914400" rtl="0" algn="l">
              <a:spcBef>
                <a:spcPts val="0"/>
              </a:spcBef>
              <a:spcAft>
                <a:spcPts val="0"/>
              </a:spcAft>
              <a:buSzPts val="1400"/>
              <a:buChar char="○"/>
            </a:pPr>
            <a:r>
              <a:rPr lang="en"/>
              <a:t>If </a:t>
            </a:r>
            <a:r>
              <a:rPr i="1" lang="en"/>
              <a:t>P</a:t>
            </a:r>
            <a:r>
              <a:rPr lang="en"/>
              <a:t> and </a:t>
            </a:r>
            <a:r>
              <a:rPr i="1" lang="en"/>
              <a:t>Q</a:t>
            </a:r>
            <a:r>
              <a:rPr lang="en"/>
              <a:t> are related by </a:t>
            </a:r>
            <a:r>
              <a:rPr i="1" lang="en"/>
              <a:t>Q</a:t>
            </a:r>
            <a:r>
              <a:rPr lang="en"/>
              <a:t> = </a:t>
            </a:r>
            <a:r>
              <a:rPr i="1" lang="en"/>
              <a:t>eP</a:t>
            </a:r>
            <a:r>
              <a:rPr lang="en"/>
              <a:t> (analogous to </a:t>
            </a:r>
            <a:r>
              <a:rPr i="1" lang="en"/>
              <a:t>Q</a:t>
            </a:r>
            <a:r>
              <a:rPr lang="en"/>
              <a:t> = </a:t>
            </a:r>
            <a:r>
              <a:rPr i="1" lang="en"/>
              <a:t>P</a:t>
            </a:r>
            <a:r>
              <a:rPr baseline="30000" i="1" lang="en"/>
              <a:t>e</a:t>
            </a:r>
            <a:r>
              <a:rPr lang="en"/>
              <a:t> mod </a:t>
            </a:r>
            <a:r>
              <a:rPr i="1" lang="en"/>
              <a:t>n</a:t>
            </a:r>
            <a:r>
              <a:rPr lang="en"/>
              <a:t> in discrete log), you can learn the internal state!</a:t>
            </a:r>
            <a:endParaRPr baseline="30000"/>
          </a:p>
          <a:p>
            <a:pPr indent="-342900" lvl="0" marL="457200" rtl="0" algn="l">
              <a:spcBef>
                <a:spcPts val="0"/>
              </a:spcBef>
              <a:spcAft>
                <a:spcPts val="0"/>
              </a:spcAft>
              <a:buSzPts val="1800"/>
              <a:buChar char="●"/>
            </a:pPr>
            <a:r>
              <a:rPr lang="en"/>
              <a:t>It also sucked!</a:t>
            </a:r>
            <a:endParaRPr/>
          </a:p>
          <a:p>
            <a:pPr indent="-317500" lvl="1" marL="914400" rtl="0" algn="l">
              <a:spcBef>
                <a:spcPts val="0"/>
              </a:spcBef>
              <a:spcAft>
                <a:spcPts val="0"/>
              </a:spcAft>
              <a:buSzPts val="1400"/>
              <a:buChar char="○"/>
            </a:pPr>
            <a:r>
              <a:rPr lang="en"/>
              <a:t>It was horribly slow (much slower than HMAC or CTR PRNGs)</a:t>
            </a:r>
            <a:endParaRPr/>
          </a:p>
          <a:p>
            <a:pPr indent="-317500" lvl="1" marL="914400" rtl="0" algn="l">
              <a:spcBef>
                <a:spcPts val="0"/>
              </a:spcBef>
              <a:spcAft>
                <a:spcPts val="0"/>
              </a:spcAft>
              <a:buSzPts val="1400"/>
              <a:buChar char="○"/>
            </a:pPr>
            <a:r>
              <a:rPr lang="en"/>
              <a:t>It had subtle biases that shouldn’t exist in a secure PRNG: You could distinguish the upper bits from random</a:t>
            </a:r>
            <a:endParaRPr/>
          </a:p>
          <a:p>
            <a:pPr indent="-317500" lvl="1" marL="914400" rtl="0" algn="l">
              <a:spcBef>
                <a:spcPts val="0"/>
              </a:spcBef>
              <a:spcAft>
                <a:spcPts val="0"/>
              </a:spcAft>
              <a:buSzPts val="1400"/>
              <a:buChar char="○"/>
            </a:pPr>
            <a:r>
              <a:rPr lang="en"/>
              <a:t>Cryptographers spotted these flaws early on</a:t>
            </a:r>
            <a:endParaRPr/>
          </a:p>
          <a:p>
            <a:pPr indent="-317500" lvl="1" marL="914400" rtl="0" algn="l">
              <a:spcBef>
                <a:spcPts val="0"/>
              </a:spcBef>
              <a:spcAft>
                <a:spcPts val="0"/>
              </a:spcAft>
              <a:buSzPts val="1400"/>
              <a:buChar char="○"/>
            </a:pPr>
            <a:r>
              <a:rPr lang="en"/>
              <a:t>Why would anyone use such a horrible PRNG?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PRNG Sabotage: Dual_EC_DRBG</a:t>
            </a:r>
            <a:endParaRPr/>
          </a:p>
        </p:txBody>
      </p:sp>
      <p:sp>
        <p:nvSpPr>
          <p:cNvPr id="300" name="Google Shape;300;p5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would anyone use such a horrible PRNG?</a:t>
            </a:r>
            <a:endParaRPr/>
          </a:p>
          <a:p>
            <a:pPr indent="-342900" lvl="0" marL="457200" rtl="0" algn="l">
              <a:spcBef>
                <a:spcPts val="0"/>
              </a:spcBef>
              <a:spcAft>
                <a:spcPts val="0"/>
              </a:spcAft>
              <a:buSzPts val="1800"/>
              <a:buChar char="●"/>
            </a:pPr>
            <a:r>
              <a:rPr lang="en"/>
              <a:t>Story time:</a:t>
            </a:r>
            <a:endParaRPr/>
          </a:p>
          <a:p>
            <a:pPr indent="-317500" lvl="1" marL="914400" rtl="0" algn="l">
              <a:spcBef>
                <a:spcPts val="0"/>
              </a:spcBef>
              <a:spcAft>
                <a:spcPts val="0"/>
              </a:spcAft>
              <a:buSzPts val="1400"/>
              <a:buChar char="○"/>
            </a:pPr>
            <a:r>
              <a:rPr lang="en"/>
              <a:t>RSA Data Security accepts $10 million from the NSA </a:t>
            </a:r>
            <a:endParaRPr/>
          </a:p>
          <a:p>
            <a:pPr indent="-317500" lvl="1" marL="914400" rtl="0" algn="l">
              <a:spcBef>
                <a:spcPts val="0"/>
              </a:spcBef>
              <a:spcAft>
                <a:spcPts val="0"/>
              </a:spcAft>
              <a:buSzPts val="1400"/>
              <a:buChar char="○"/>
            </a:pPr>
            <a:r>
              <a:rPr lang="en"/>
              <a:t>In exchange, RSA Data Security implements Dual_EC in their RSA BSAFE library, and silently makes it the default PRNG</a:t>
            </a:r>
            <a:endParaRPr/>
          </a:p>
          <a:p>
            <a:pPr indent="-317500" lvl="1" marL="914400" rtl="0" algn="l">
              <a:spcBef>
                <a:spcPts val="0"/>
              </a:spcBef>
              <a:spcAft>
                <a:spcPts val="0"/>
              </a:spcAft>
              <a:buSzPts val="1400"/>
              <a:buChar char="○"/>
            </a:pPr>
            <a:r>
              <a:rPr lang="en"/>
              <a:t>With RSA Data Security’s support, Dual_EC became a NIST standard</a:t>
            </a:r>
            <a:endParaRPr/>
          </a:p>
          <a:p>
            <a:pPr indent="-317500" lvl="2" marL="1371600" rtl="0" algn="l">
              <a:spcBef>
                <a:spcPts val="0"/>
              </a:spcBef>
              <a:spcAft>
                <a:spcPts val="0"/>
              </a:spcAft>
              <a:buSzPts val="1400"/>
              <a:buChar char="■"/>
            </a:pPr>
            <a:r>
              <a:rPr lang="en"/>
              <a:t>Used in other products</a:t>
            </a:r>
            <a:endParaRPr/>
          </a:p>
          <a:p>
            <a:pPr indent="-317500" lvl="1" marL="914400" rtl="0" algn="l">
              <a:spcBef>
                <a:spcPts val="0"/>
              </a:spcBef>
              <a:spcAft>
                <a:spcPts val="0"/>
              </a:spcAft>
              <a:buSzPts val="1400"/>
              <a:buChar char="○"/>
            </a:pPr>
            <a:r>
              <a:rPr lang="en"/>
              <a:t>2013: Whistleblower Edward Snowden reveals classified NSA information</a:t>
            </a:r>
            <a:endParaRPr/>
          </a:p>
          <a:p>
            <a:pPr indent="-317500" lvl="2" marL="1371600" rtl="0" algn="l">
              <a:spcBef>
                <a:spcPts val="0"/>
              </a:spcBef>
              <a:spcAft>
                <a:spcPts val="0"/>
              </a:spcAft>
              <a:buSzPts val="1400"/>
              <a:buChar char="■"/>
            </a:pPr>
            <a:r>
              <a:rPr lang="en"/>
              <a:t>The New York Times vaguely mentions a crypto talk given by Microsoft people</a:t>
            </a:r>
            <a:endParaRPr/>
          </a:p>
          <a:p>
            <a:pPr indent="-317500" lvl="2" marL="1371600" rtl="0" algn="l">
              <a:spcBef>
                <a:spcPts val="0"/>
              </a:spcBef>
              <a:spcAft>
                <a:spcPts val="0"/>
              </a:spcAft>
              <a:buSzPts val="1400"/>
              <a:buChar char="■"/>
            </a:pPr>
            <a:r>
              <a:rPr lang="en"/>
              <a:t>Everybody quickly realized this referred to a backdoor the NSA inserted into Dual_EC</a:t>
            </a:r>
            <a:endParaRPr/>
          </a:p>
          <a:p>
            <a:pPr indent="-317500" lvl="2" marL="1371600" rtl="0" algn="l">
              <a:spcBef>
                <a:spcPts val="0"/>
              </a:spcBef>
              <a:spcAft>
                <a:spcPts val="0"/>
              </a:spcAft>
              <a:buSzPts val="1400"/>
              <a:buChar char="■"/>
            </a:pPr>
            <a:r>
              <a:rPr lang="en"/>
              <a:t>Backdoor: An attack inserted by an organization (e.g. NSA) so that they, but nobody else, can attack the system</a:t>
            </a:r>
            <a:endParaRPr/>
          </a:p>
        </p:txBody>
      </p:sp>
      <p:sp>
        <p:nvSpPr>
          <p:cNvPr id="301" name="Google Shape;30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PRNG Sabotage: Dual_EC_DRBG</a:t>
            </a:r>
            <a:endParaRPr/>
          </a:p>
        </p:txBody>
      </p:sp>
      <p:sp>
        <p:nvSpPr>
          <p:cNvPr id="307" name="Google Shape;307;p5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the backdoor, it’s possible to predict both future and past PRNG outputs</a:t>
            </a:r>
            <a:endParaRPr/>
          </a:p>
          <a:p>
            <a:pPr indent="-317500" lvl="1" marL="914400" rtl="0" algn="l">
              <a:spcBef>
                <a:spcPts val="0"/>
              </a:spcBef>
              <a:spcAft>
                <a:spcPts val="0"/>
              </a:spcAft>
              <a:buSzPts val="1400"/>
              <a:buChar char="○"/>
            </a:pPr>
            <a:r>
              <a:rPr lang="en"/>
              <a:t>No rollback resistance, unlike HMAC-DRBG</a:t>
            </a:r>
            <a:endParaRPr/>
          </a:p>
          <a:p>
            <a:pPr indent="-342900" lvl="0" marL="457200" rtl="0" algn="l">
              <a:spcBef>
                <a:spcPts val="0"/>
              </a:spcBef>
              <a:spcAft>
                <a:spcPts val="0"/>
              </a:spcAft>
              <a:buSzPts val="1800"/>
              <a:buChar char="●"/>
            </a:pPr>
            <a:r>
              <a:rPr lang="en"/>
              <a:t>Recall the attack when a PRNG is not rollback resistant:</a:t>
            </a:r>
            <a:endParaRPr/>
          </a:p>
          <a:p>
            <a:pPr indent="-317500" lvl="1" marL="914400" rtl="0" algn="l">
              <a:spcBef>
                <a:spcPts val="0"/>
              </a:spcBef>
              <a:spcAft>
                <a:spcPts val="0"/>
              </a:spcAft>
              <a:buSzPts val="1400"/>
              <a:buChar char="○"/>
            </a:pPr>
            <a:r>
              <a:rPr lang="en"/>
              <a:t>Generate a secret key</a:t>
            </a:r>
            <a:endParaRPr/>
          </a:p>
          <a:p>
            <a:pPr indent="-317500" lvl="1" marL="914400" rtl="0" algn="l">
              <a:spcBef>
                <a:spcPts val="0"/>
              </a:spcBef>
              <a:spcAft>
                <a:spcPts val="0"/>
              </a:spcAft>
              <a:buSzPts val="1400"/>
              <a:buChar char="○"/>
            </a:pPr>
            <a:r>
              <a:rPr lang="en"/>
              <a:t>Generate some other publicly visible random value (e.g. IVs, nonces, an NSA-sponsored “standard” that requires some random output)</a:t>
            </a:r>
            <a:endParaRPr/>
          </a:p>
          <a:p>
            <a:pPr indent="-317500" lvl="1" marL="914400" rtl="0" algn="l">
              <a:spcBef>
                <a:spcPts val="0"/>
              </a:spcBef>
              <a:spcAft>
                <a:spcPts val="0"/>
              </a:spcAft>
              <a:buSzPts val="1400"/>
              <a:buChar char="○"/>
            </a:pPr>
            <a:r>
              <a:rPr lang="en"/>
              <a:t>Since the PRNG is not rollback-resistant, the NSA can view the public random value and use the backdoor to learn secret keys</a:t>
            </a:r>
            <a:endParaRPr/>
          </a:p>
        </p:txBody>
      </p:sp>
      <p:sp>
        <p:nvSpPr>
          <p:cNvPr id="308" name="Google Shape;308;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PRNG Sabotage: Dual_EC_DRBG</a:t>
            </a:r>
            <a:endParaRPr/>
          </a:p>
        </p:txBody>
      </p:sp>
      <p:sp>
        <p:nvSpPr>
          <p:cNvPr id="314" name="Google Shape;314;p5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Juniper Networks used Dual_EC in their virtual private networks (VPNs)</a:t>
            </a:r>
            <a:endParaRPr/>
          </a:p>
          <a:p>
            <a:pPr indent="-342900" lvl="0" marL="457200" rtl="0" algn="l">
              <a:spcBef>
                <a:spcPts val="0"/>
              </a:spcBef>
              <a:spcAft>
                <a:spcPts val="0"/>
              </a:spcAft>
              <a:buSzPts val="1800"/>
              <a:buChar char="●"/>
            </a:pPr>
            <a:r>
              <a:rPr lang="en"/>
              <a:t>Juniper claims their version of Dual_EC was safe from the NSA backdoor</a:t>
            </a:r>
            <a:endParaRPr/>
          </a:p>
          <a:p>
            <a:pPr indent="-317500" lvl="1" marL="914400" rtl="0" algn="l">
              <a:spcBef>
                <a:spcPts val="0"/>
              </a:spcBef>
              <a:spcAft>
                <a:spcPts val="0"/>
              </a:spcAft>
              <a:buSzPts val="1400"/>
              <a:buChar char="○"/>
            </a:pPr>
            <a:r>
              <a:rPr lang="en"/>
              <a:t>Juniper selected a different public parameter (</a:t>
            </a:r>
            <a:r>
              <a:rPr i="1" lang="en"/>
              <a:t>Q</a:t>
            </a:r>
            <a:r>
              <a:rPr lang="en"/>
              <a:t>) than the NSA’s public parameter</a:t>
            </a:r>
            <a:endParaRPr/>
          </a:p>
          <a:p>
            <a:pPr indent="-342900" lvl="0" marL="457200" rtl="0" algn="l">
              <a:spcBef>
                <a:spcPts val="0"/>
              </a:spcBef>
              <a:spcAft>
                <a:spcPts val="0"/>
              </a:spcAft>
              <a:buSzPts val="1800"/>
              <a:buChar char="●"/>
            </a:pPr>
            <a:r>
              <a:rPr lang="en"/>
              <a:t>Later: Juniper is hacked</a:t>
            </a:r>
            <a:endParaRPr/>
          </a:p>
          <a:p>
            <a:pPr indent="-317500" lvl="1" marL="914400" rtl="0" algn="l">
              <a:spcBef>
                <a:spcPts val="0"/>
              </a:spcBef>
              <a:spcAft>
                <a:spcPts val="0"/>
              </a:spcAft>
              <a:buSzPts val="1400"/>
              <a:buChar char="○"/>
            </a:pPr>
            <a:r>
              <a:rPr lang="en"/>
              <a:t>The hacker changed Dual_EC’s public parameter (</a:t>
            </a:r>
            <a:r>
              <a:rPr i="1" lang="en"/>
              <a:t>Q</a:t>
            </a:r>
            <a:r>
              <a:rPr lang="en"/>
              <a:t>) to give themselves a backdoor!</a:t>
            </a:r>
            <a:endParaRPr/>
          </a:p>
          <a:p>
            <a:pPr indent="-317500" lvl="2" marL="1371600" rtl="0" algn="l">
              <a:spcBef>
                <a:spcPts val="0"/>
              </a:spcBef>
              <a:spcAft>
                <a:spcPts val="0"/>
              </a:spcAft>
              <a:buSzPts val="1400"/>
              <a:buChar char="■"/>
            </a:pPr>
            <a:r>
              <a:rPr lang="en"/>
              <a:t>And now the original backdoor owner can’t get in…</a:t>
            </a:r>
            <a:endParaRPr/>
          </a:p>
          <a:p>
            <a:pPr indent="-342900" lvl="0" marL="457200" rtl="0" algn="l">
              <a:spcBef>
                <a:spcPts val="0"/>
              </a:spcBef>
              <a:spcAft>
                <a:spcPts val="0"/>
              </a:spcAft>
              <a:buSzPts val="1800"/>
              <a:buChar char="●"/>
            </a:pPr>
            <a:r>
              <a:rPr lang="en"/>
              <a:t>Later: Juniper is hacked again</a:t>
            </a:r>
            <a:endParaRPr/>
          </a:p>
          <a:p>
            <a:pPr indent="-317500" lvl="1" marL="914400" rtl="0" algn="l">
              <a:spcBef>
                <a:spcPts val="0"/>
              </a:spcBef>
              <a:spcAft>
                <a:spcPts val="0"/>
              </a:spcAft>
              <a:buSzPts val="1400"/>
              <a:buChar char="○"/>
            </a:pPr>
            <a:r>
              <a:rPr lang="en"/>
              <a:t>The hacker adds an SSH backdoor</a:t>
            </a:r>
            <a:endParaRPr/>
          </a:p>
          <a:p>
            <a:pPr indent="-342900" lvl="0" marL="457200" rtl="0" algn="l">
              <a:spcBef>
                <a:spcPts val="0"/>
              </a:spcBef>
              <a:spcAft>
                <a:spcPts val="0"/>
              </a:spcAft>
              <a:buSzPts val="1800"/>
              <a:buChar char="●"/>
            </a:pPr>
            <a:r>
              <a:rPr lang="en"/>
              <a:t>Later: Juniper notices the SSH backdoor</a:t>
            </a:r>
            <a:endParaRPr/>
          </a:p>
          <a:p>
            <a:pPr indent="-317500" lvl="1" marL="914400" rtl="0" algn="l">
              <a:spcBef>
                <a:spcPts val="0"/>
              </a:spcBef>
              <a:spcAft>
                <a:spcPts val="0"/>
              </a:spcAft>
              <a:buSzPts val="1400"/>
              <a:buChar char="○"/>
            </a:pPr>
            <a:r>
              <a:rPr lang="en"/>
              <a:t>… and also notices the changed Dual_EC backdoor</a:t>
            </a:r>
            <a:endParaRPr/>
          </a:p>
          <a:p>
            <a:pPr indent="-317500" lvl="1" marL="914400" rtl="0" algn="l">
              <a:spcBef>
                <a:spcPts val="0"/>
              </a:spcBef>
              <a:spcAft>
                <a:spcPts val="0"/>
              </a:spcAft>
              <a:buSzPts val="1400"/>
              <a:buChar char="○"/>
            </a:pPr>
            <a:r>
              <a:rPr lang="en"/>
              <a:t>So they release an update to patch the Dual_EC backdoor</a:t>
            </a:r>
            <a:endParaRPr/>
          </a:p>
          <a:p>
            <a:pPr indent="-342900" lvl="0" marL="457200" rtl="0" algn="l">
              <a:spcBef>
                <a:spcPts val="0"/>
              </a:spcBef>
              <a:spcAft>
                <a:spcPts val="0"/>
              </a:spcAft>
              <a:buSzPts val="1800"/>
              <a:buChar char="●"/>
            </a:pPr>
            <a:r>
              <a:rPr lang="en"/>
              <a:t>Later: Everyone receives an update</a:t>
            </a:r>
            <a:endParaRPr/>
          </a:p>
          <a:p>
            <a:pPr indent="-317500" lvl="1" marL="914400" rtl="0" algn="l">
              <a:spcBef>
                <a:spcPts val="0"/>
              </a:spcBef>
              <a:spcAft>
                <a:spcPts val="0"/>
              </a:spcAft>
              <a:buSzPts val="1400"/>
              <a:buChar char="○"/>
            </a:pPr>
            <a:r>
              <a:rPr lang="en"/>
              <a:t>Everyone: “Ohh, patch for a backdoor. Let’s see what got fixed. Oh, these look like Dual_EC parameters…”</a:t>
            </a:r>
            <a:endParaRPr/>
          </a:p>
        </p:txBody>
      </p:sp>
      <p:sp>
        <p:nvSpPr>
          <p:cNvPr id="315" name="Google Shape;315;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Diffie-Hellman Sabotage?</a:t>
            </a:r>
            <a:endParaRPr/>
          </a:p>
        </p:txBody>
      </p:sp>
      <p:sp>
        <p:nvSpPr>
          <p:cNvPr id="321" name="Google Shape;321;p5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case of potential sabotage</a:t>
            </a:r>
            <a:endParaRPr/>
          </a:p>
          <a:p>
            <a:pPr indent="-342900" lvl="0" marL="457200" rtl="0" algn="l">
              <a:spcBef>
                <a:spcPts val="0"/>
              </a:spcBef>
              <a:spcAft>
                <a:spcPts val="0"/>
              </a:spcAft>
              <a:buSzPts val="1800"/>
              <a:buChar char="●"/>
            </a:pPr>
            <a:r>
              <a:rPr lang="en"/>
              <a:t>1024b Diffie-Hellman is moderately impractical</a:t>
            </a:r>
            <a:endParaRPr/>
          </a:p>
          <a:p>
            <a:pPr indent="-342900" lvl="0" marL="457200" rtl="0" algn="l">
              <a:spcBef>
                <a:spcPts val="0"/>
              </a:spcBef>
              <a:spcAft>
                <a:spcPts val="0"/>
              </a:spcAft>
              <a:buSzPts val="1800"/>
              <a:buChar char="●"/>
            </a:pPr>
            <a:r>
              <a:rPr lang="en"/>
              <a:t>However, for a specially chosen </a:t>
            </a:r>
            <a:r>
              <a:rPr i="1" lang="en"/>
              <a:t>p</a:t>
            </a:r>
            <a:r>
              <a:rPr lang="en"/>
              <a:t>, cracking Diffie-Hellman becomes 1 million times easier</a:t>
            </a:r>
            <a:endParaRPr/>
          </a:p>
          <a:p>
            <a:pPr indent="-317500" lvl="1" marL="914400" rtl="0" algn="l">
              <a:spcBef>
                <a:spcPts val="0"/>
              </a:spcBef>
              <a:spcAft>
                <a:spcPts val="0"/>
              </a:spcAft>
              <a:buSzPts val="1400"/>
              <a:buChar char="○"/>
            </a:pPr>
            <a:r>
              <a:rPr lang="en"/>
              <a:t>Recall: </a:t>
            </a:r>
            <a:r>
              <a:rPr i="1" lang="en"/>
              <a:t>p</a:t>
            </a:r>
            <a:r>
              <a:rPr lang="en"/>
              <a:t> is a public value. Most implementations use default hard-coded values of </a:t>
            </a:r>
            <a:r>
              <a:rPr i="1" lang="en"/>
              <a:t>p</a:t>
            </a:r>
            <a:r>
              <a:rPr lang="en"/>
              <a:t> </a:t>
            </a:r>
            <a:endParaRPr/>
          </a:p>
          <a:p>
            <a:pPr indent="-317500" lvl="1" marL="914400" rtl="0" algn="l">
              <a:spcBef>
                <a:spcPts val="0"/>
              </a:spcBef>
              <a:spcAft>
                <a:spcPts val="0"/>
              </a:spcAft>
              <a:buSzPts val="1400"/>
              <a:buChar char="○"/>
            </a:pPr>
            <a:r>
              <a:rPr lang="en"/>
              <a:t>The most commonly-used “example” </a:t>
            </a:r>
            <a:r>
              <a:rPr i="1" lang="en"/>
              <a:t>p</a:t>
            </a:r>
            <a:r>
              <a:rPr lang="en"/>
              <a:t> has unknown origin! (lost to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Certificates</a:t>
            </a:r>
            <a:endParaRPr/>
          </a:p>
        </p:txBody>
      </p:sp>
      <p:sp>
        <p:nvSpPr>
          <p:cNvPr id="86" name="Google Shape;86;p18"/>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a:t>
            </a:r>
            <a:r>
              <a:rPr lang="en"/>
              <a:t> 13</a:t>
            </a:r>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Something Up Their Sleeves… (Maybe)</a:t>
            </a:r>
            <a:endParaRPr/>
          </a:p>
        </p:txBody>
      </p:sp>
      <p:sp>
        <p:nvSpPr>
          <p:cNvPr id="327" name="Google Shape;327;p5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Mysterious public parameters can cast doubt </a:t>
            </a:r>
            <a:r>
              <a:rPr i="1" lang="en"/>
              <a:t>even when a design is solid</a:t>
            </a:r>
            <a:endParaRPr/>
          </a:p>
          <a:p>
            <a:pPr indent="-342900" lvl="0" marL="457200" rtl="0" algn="l">
              <a:spcBef>
                <a:spcPts val="0"/>
              </a:spcBef>
              <a:spcAft>
                <a:spcPts val="0"/>
              </a:spcAft>
              <a:buSzPts val="1800"/>
              <a:buChar char="●"/>
            </a:pPr>
            <a:r>
              <a:rPr lang="en"/>
              <a:t>Recall DES (the block cipher used before AES)</a:t>
            </a:r>
            <a:endParaRPr/>
          </a:p>
          <a:p>
            <a:pPr indent="-317500" lvl="1" marL="914400" rtl="0" algn="l">
              <a:spcBef>
                <a:spcPts val="0"/>
              </a:spcBef>
              <a:spcAft>
                <a:spcPts val="0"/>
              </a:spcAft>
              <a:buSzPts val="1400"/>
              <a:buChar char="○"/>
            </a:pPr>
            <a:r>
              <a:rPr lang="en"/>
              <a:t>The DES standard was developed by IBM but with input from the NSA</a:t>
            </a:r>
            <a:endParaRPr/>
          </a:p>
          <a:p>
            <a:pPr indent="-317500" lvl="1" marL="914400" rtl="0" algn="l">
              <a:spcBef>
                <a:spcPts val="0"/>
              </a:spcBef>
              <a:spcAft>
                <a:spcPts val="0"/>
              </a:spcAft>
              <a:buSzPts val="1400"/>
              <a:buChar char="○"/>
            </a:pPr>
            <a:r>
              <a:rPr lang="en"/>
              <a:t>Everyone was suspicious that the NSA tampered with S-boxes (hard-coded constant values in the block cipher algorithm)</a:t>
            </a:r>
            <a:endParaRPr/>
          </a:p>
          <a:p>
            <a:pPr indent="-317500" lvl="1" marL="914400" rtl="0" algn="l">
              <a:spcBef>
                <a:spcPts val="0"/>
              </a:spcBef>
              <a:spcAft>
                <a:spcPts val="0"/>
              </a:spcAft>
              <a:buSzPts val="1400"/>
              <a:buChar char="○"/>
            </a:pPr>
            <a:r>
              <a:rPr lang="en"/>
              <a:t>It turns out they did: The NSA made them stronger against an attack that they knew about but the public didn’t know about</a:t>
            </a:r>
            <a:endParaRPr/>
          </a:p>
          <a:p>
            <a:pPr indent="-342900" lvl="0" marL="457200" rtl="0" algn="l">
              <a:spcBef>
                <a:spcPts val="0"/>
              </a:spcBef>
              <a:spcAft>
                <a:spcPts val="0"/>
              </a:spcAft>
              <a:buSzPts val="1800"/>
              <a:buChar char="●"/>
            </a:pPr>
            <a:r>
              <a:rPr lang="en"/>
              <a:t>P-256 and P-384: Two elliptic curves defined by the NSA</a:t>
            </a:r>
            <a:endParaRPr/>
          </a:p>
          <a:p>
            <a:pPr indent="-317500" lvl="1" marL="914400" rtl="0" algn="l">
              <a:spcBef>
                <a:spcPts val="0"/>
              </a:spcBef>
              <a:spcAft>
                <a:spcPts val="0"/>
              </a:spcAft>
              <a:buSzPts val="1400"/>
              <a:buChar char="○"/>
            </a:pPr>
            <a:r>
              <a:rPr lang="en"/>
              <a:t>Remember: Elliptic curves are public parameters in elliptic-curve cryptography</a:t>
            </a:r>
            <a:endParaRPr/>
          </a:p>
          <a:p>
            <a:pPr indent="-317500" lvl="1" marL="914400" rtl="0" algn="l">
              <a:spcBef>
                <a:spcPts val="0"/>
              </a:spcBef>
              <a:spcAft>
                <a:spcPts val="0"/>
              </a:spcAft>
              <a:buSzPts val="1400"/>
              <a:buChar char="○"/>
            </a:pPr>
            <a:r>
              <a:rPr lang="en"/>
              <a:t>The elliptic curves were chosen mysteriously and cast doubt on whether there is a backdoor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 Nothing-Up-My-Sleeve-Numbers</a:t>
            </a:r>
            <a:endParaRPr/>
          </a:p>
        </p:txBody>
      </p:sp>
      <p:sp>
        <p:nvSpPr>
          <p:cNvPr id="333" name="Google Shape;333;p5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Good systems should clearly and transparently describe how public parameters are generated</a:t>
            </a:r>
            <a:endParaRPr/>
          </a:p>
          <a:p>
            <a:pPr indent="-317500" lvl="1" marL="914400" rtl="0" algn="l">
              <a:spcBef>
                <a:spcPts val="0"/>
              </a:spcBef>
              <a:spcAft>
                <a:spcPts val="0"/>
              </a:spcAft>
              <a:buSzPts val="1400"/>
              <a:buChar char="○"/>
            </a:pPr>
            <a:r>
              <a:rPr lang="en"/>
              <a:t>Argue about why these values provide good security (e.g. AES designers argued this for the values in their S-boxes)</a:t>
            </a:r>
            <a:endParaRPr/>
          </a:p>
          <a:p>
            <a:pPr indent="-317500" lvl="1" marL="914400" rtl="0" algn="l">
              <a:spcBef>
                <a:spcPts val="0"/>
              </a:spcBef>
              <a:spcAft>
                <a:spcPts val="0"/>
              </a:spcAft>
              <a:buSzPts val="1400"/>
              <a:buChar char="○"/>
            </a:pPr>
            <a:r>
              <a:rPr lang="en"/>
              <a:t>Choose values with obvious human significance: The developer probably doesn’t have millions of values of obvious significance to brute-force and pick a value with a backdoor</a:t>
            </a:r>
            <a:endParaRPr/>
          </a:p>
          <a:p>
            <a:pPr indent="-317500" lvl="2" marL="1371600" rtl="0" algn="l">
              <a:spcBef>
                <a:spcPts val="0"/>
              </a:spcBef>
              <a:spcAft>
                <a:spcPts val="0"/>
              </a:spcAft>
              <a:buSzPts val="1400"/>
              <a:buChar char="■"/>
            </a:pPr>
            <a:r>
              <a:rPr lang="en"/>
              <a:t>Seed a PRNG with your name</a:t>
            </a:r>
            <a:endParaRPr/>
          </a:p>
          <a:p>
            <a:pPr indent="-317500" lvl="2" marL="1371600" rtl="0" algn="l">
              <a:spcBef>
                <a:spcPts val="0"/>
              </a:spcBef>
              <a:spcAft>
                <a:spcPts val="0"/>
              </a:spcAft>
              <a:buSzPts val="1400"/>
              <a:buChar char="■"/>
            </a:pPr>
            <a:r>
              <a:rPr lang="en"/>
              <a:t>The first few digits of π</a:t>
            </a:r>
            <a:endParaRPr/>
          </a:p>
          <a:p>
            <a:pPr indent="-317500" lvl="2" marL="1371600" rtl="0" algn="l">
              <a:spcBef>
                <a:spcPts val="0"/>
              </a:spcBef>
              <a:spcAft>
                <a:spcPts val="0"/>
              </a:spcAft>
              <a:buSzPts val="1400"/>
              <a:buChar char="■"/>
            </a:pPr>
            <a:r>
              <a:rPr lang="en"/>
              <a:t>0x67452301, 0xefcdab89, … (SHA-1)</a:t>
            </a:r>
            <a:endParaRPr/>
          </a:p>
          <a:p>
            <a:pPr indent="-317500" lvl="2" marL="1371600" rtl="0" algn="l">
              <a:spcBef>
                <a:spcPts val="0"/>
              </a:spcBef>
              <a:spcAft>
                <a:spcPts val="0"/>
              </a:spcAft>
              <a:buSzPts val="1400"/>
              <a:buChar char="■"/>
            </a:pPr>
            <a:r>
              <a:rPr lang="en"/>
              <a:t>Fractional parts of the square/cube roots of prime numbers (SHA-2)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Case Study: iPhone Security</a:t>
            </a:r>
            <a:endParaRPr/>
          </a:p>
        </p:txBody>
      </p:sp>
      <p:sp>
        <p:nvSpPr>
          <p:cNvPr id="339" name="Google Shape;339;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Apple’s security philosophy:</a:t>
            </a:r>
            <a:endParaRPr/>
          </a:p>
          <a:p>
            <a:pPr indent="-317500" lvl="1" marL="914400" rtl="0" algn="l">
              <a:spcBef>
                <a:spcPts val="0"/>
              </a:spcBef>
              <a:spcAft>
                <a:spcPts val="0"/>
              </a:spcAft>
              <a:buSzPts val="1400"/>
              <a:buChar char="○"/>
            </a:pPr>
            <a:r>
              <a:rPr lang="en"/>
              <a:t>In your hands, you can access everything on your phone</a:t>
            </a:r>
            <a:endParaRPr/>
          </a:p>
          <a:p>
            <a:pPr indent="-317500" lvl="1" marL="914400" rtl="0" algn="l">
              <a:spcBef>
                <a:spcPts val="0"/>
              </a:spcBef>
              <a:spcAft>
                <a:spcPts val="0"/>
              </a:spcAft>
              <a:buSzPts val="1400"/>
              <a:buChar char="○"/>
            </a:pPr>
            <a:r>
              <a:rPr lang="en"/>
              <a:t>In anybody else’s hands, the phone is an inert “brick” (nothing can be accessed)</a:t>
            </a:r>
            <a:endParaRPr/>
          </a:p>
          <a:p>
            <a:pPr indent="-342900" lvl="0" marL="457200" rtl="0" algn="l">
              <a:spcBef>
                <a:spcPts val="0"/>
              </a:spcBef>
              <a:spcAft>
                <a:spcPts val="0"/>
              </a:spcAft>
              <a:buSzPts val="1800"/>
              <a:buChar char="●"/>
            </a:pPr>
            <a:r>
              <a:rPr lang="en"/>
              <a:t>Apple uses a small co-processor in the phone to handle all cryptography</a:t>
            </a:r>
            <a:endParaRPr/>
          </a:p>
          <a:p>
            <a:pPr indent="-317500" lvl="1" marL="914400" rtl="0" algn="l">
              <a:spcBef>
                <a:spcPts val="0"/>
              </a:spcBef>
              <a:spcAft>
                <a:spcPts val="0"/>
              </a:spcAft>
              <a:buSzPts val="1400"/>
              <a:buChar char="○"/>
            </a:pPr>
            <a:r>
              <a:rPr lang="en"/>
              <a:t>The “Secure Enclave” (recall: small TCB)</a:t>
            </a:r>
            <a:endParaRPr/>
          </a:p>
          <a:p>
            <a:pPr indent="-342900" lvl="0" marL="457200" rtl="0" algn="l">
              <a:spcBef>
                <a:spcPts val="0"/>
              </a:spcBef>
              <a:spcAft>
                <a:spcPts val="0"/>
              </a:spcAft>
              <a:buSzPts val="1800"/>
              <a:buChar char="●"/>
            </a:pPr>
            <a:r>
              <a:rPr lang="en"/>
              <a:t>The rest of the phone is untrusted</a:t>
            </a:r>
            <a:endParaRPr/>
          </a:p>
          <a:p>
            <a:pPr indent="-317500" lvl="1" marL="914400" rtl="0" algn="l">
              <a:spcBef>
                <a:spcPts val="0"/>
              </a:spcBef>
              <a:spcAft>
                <a:spcPts val="0"/>
              </a:spcAft>
              <a:buSzPts val="1400"/>
              <a:buChar char="○"/>
            </a:pPr>
            <a:r>
              <a:rPr lang="en"/>
              <a:t>Memory is untrusted, so all data must be encrypted</a:t>
            </a:r>
            <a:endParaRPr/>
          </a:p>
          <a:p>
            <a:pPr indent="-317500" lvl="1" marL="914400" rtl="0" algn="l">
              <a:spcBef>
                <a:spcPts val="0"/>
              </a:spcBef>
              <a:spcAft>
                <a:spcPts val="0"/>
              </a:spcAft>
              <a:buSzPts val="1400"/>
              <a:buChar char="○"/>
            </a:pPr>
            <a:r>
              <a:rPr lang="en"/>
              <a:t>The CPU must ask the Secure Enclave to decrypt data</a:t>
            </a:r>
            <a:endParaRPr/>
          </a:p>
          <a:p>
            <a:pPr indent="-317500" lvl="1" marL="914400" rtl="0" algn="l">
              <a:spcBef>
                <a:spcPts val="0"/>
              </a:spcBef>
              <a:spcAft>
                <a:spcPts val="0"/>
              </a:spcAft>
              <a:buSzPts val="1400"/>
              <a:buChar char="○"/>
            </a:pPr>
            <a:r>
              <a:rPr lang="en"/>
              <a:t>Some data (e.g. credit card information for Apple Pay) is only readable by the Secure Enclave</a:t>
            </a:r>
            <a:endParaRPr/>
          </a:p>
          <a:p>
            <a:pPr indent="-342900" lvl="0" marL="457200" rtl="0" algn="l">
              <a:spcBef>
                <a:spcPts val="0"/>
              </a:spcBef>
              <a:spcAft>
                <a:spcPts val="0"/>
              </a:spcAft>
              <a:buSzPts val="1800"/>
              <a:buChar char="●"/>
            </a:pPr>
            <a:r>
              <a:rPr lang="en"/>
              <a:t>Effaceable Storage</a:t>
            </a:r>
            <a:endParaRPr/>
          </a:p>
          <a:p>
            <a:pPr indent="-317500" lvl="1" marL="914400" rtl="0" algn="l">
              <a:spcBef>
                <a:spcPts val="0"/>
              </a:spcBef>
              <a:spcAft>
                <a:spcPts val="0"/>
              </a:spcAft>
              <a:buSzPts val="1400"/>
              <a:buChar char="○"/>
            </a:pPr>
            <a:r>
              <a:rPr lang="en"/>
              <a:t>Data is often stored in multiple places for redundancy, or not entirely wiped on deletion (for speed)</a:t>
            </a:r>
            <a:endParaRPr/>
          </a:p>
          <a:p>
            <a:pPr indent="-317500" lvl="1" marL="914400" rtl="0" algn="l">
              <a:spcBef>
                <a:spcPts val="0"/>
              </a:spcBef>
              <a:spcAft>
                <a:spcPts val="0"/>
              </a:spcAft>
              <a:buSzPts val="1400"/>
              <a:buChar char="○"/>
            </a:pPr>
            <a:r>
              <a:rPr lang="en"/>
              <a:t>Effaceable storage: A section of memory where if memory is wiped, it is guaranteed to be gone</a:t>
            </a:r>
            <a:endParaRPr/>
          </a:p>
          <a:p>
            <a:pPr indent="-317500" lvl="1" marL="914400" rtl="0" algn="l">
              <a:spcBef>
                <a:spcPts val="0"/>
              </a:spcBef>
              <a:spcAft>
                <a:spcPts val="0"/>
              </a:spcAft>
              <a:buSzPts val="1400"/>
              <a:buChar char="○"/>
            </a:pPr>
            <a:r>
              <a:rPr lang="en"/>
              <a:t>Requires some electrical engineering trickery to implement</a:t>
            </a:r>
            <a:endParaRPr/>
          </a:p>
        </p:txBody>
      </p:sp>
      <p:sp>
        <p:nvSpPr>
          <p:cNvPr id="345" name="Google Shape;345;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iPhone Security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iPhone Security</a:t>
            </a:r>
            <a:endParaRPr/>
          </a:p>
        </p:txBody>
      </p:sp>
      <p:sp>
        <p:nvSpPr>
          <p:cNvPr id="351" name="Google Shape;351;p5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lot of keys encrypted by keys</a:t>
            </a:r>
            <a:endParaRPr/>
          </a:p>
          <a:p>
            <a:pPr indent="-317500" lvl="1" marL="914400" rtl="0" algn="l">
              <a:spcBef>
                <a:spcPts val="0"/>
              </a:spcBef>
              <a:spcAft>
                <a:spcPts val="0"/>
              </a:spcAft>
              <a:buSzPts val="1400"/>
              <a:buChar char="○"/>
            </a:pPr>
            <a:r>
              <a:rPr lang="en"/>
              <a:t>There is a random master key, </a:t>
            </a:r>
            <a:r>
              <a:rPr b="1" i="1" lang="en"/>
              <a:t>K</a:t>
            </a:r>
            <a:r>
              <a:rPr b="1" lang="en" sz="900"/>
              <a:t>phone</a:t>
            </a:r>
            <a:r>
              <a:rPr lang="en"/>
              <a:t>, that can be used to decrypt all the other keys</a:t>
            </a:r>
            <a:endParaRPr/>
          </a:p>
          <a:p>
            <a:pPr indent="-342900" lvl="0" marL="457200" rtl="0" algn="l">
              <a:spcBef>
                <a:spcPts val="0"/>
              </a:spcBef>
              <a:spcAft>
                <a:spcPts val="0"/>
              </a:spcAft>
              <a:buSzPts val="1800"/>
              <a:buChar char="●"/>
            </a:pPr>
            <a:r>
              <a:rPr b="1" i="1" lang="en"/>
              <a:t>K</a:t>
            </a:r>
            <a:r>
              <a:rPr b="1" lang="en" sz="1300"/>
              <a:t>phone</a:t>
            </a:r>
            <a:r>
              <a:rPr lang="en"/>
              <a:t> is encrypted by the user's password and stored in flash memory</a:t>
            </a:r>
            <a:endParaRPr/>
          </a:p>
          <a:p>
            <a:pPr indent="-317500" lvl="1" marL="914400" rtl="0" algn="l">
              <a:spcBef>
                <a:spcPts val="0"/>
              </a:spcBef>
              <a:spcAft>
                <a:spcPts val="0"/>
              </a:spcAft>
              <a:buSzPts val="1400"/>
              <a:buChar char="○"/>
            </a:pPr>
            <a:r>
              <a:rPr lang="en"/>
              <a:t>Run PBKDF on the password to get </a:t>
            </a:r>
            <a:r>
              <a:rPr b="1" i="1" lang="en"/>
              <a:t>K</a:t>
            </a:r>
            <a:r>
              <a:rPr b="1" lang="en" sz="900"/>
              <a:t>user</a:t>
            </a:r>
            <a:r>
              <a:rPr lang="en"/>
              <a:t>, and use </a:t>
            </a:r>
            <a:r>
              <a:rPr b="1" i="1" lang="en"/>
              <a:t>K</a:t>
            </a:r>
            <a:r>
              <a:rPr b="1" lang="en" sz="900"/>
              <a:t>user</a:t>
            </a:r>
            <a:r>
              <a:rPr lang="en"/>
              <a:t> to encrypt </a:t>
            </a:r>
            <a:r>
              <a:rPr b="1" i="1" lang="en"/>
              <a:t>K</a:t>
            </a:r>
            <a:r>
              <a:rPr b="1" lang="en" sz="900"/>
              <a:t>phone</a:t>
            </a:r>
            <a:endParaRPr b="1" sz="900"/>
          </a:p>
          <a:p>
            <a:pPr indent="-342900" lvl="0" marL="457200" rtl="0" algn="l">
              <a:spcBef>
                <a:spcPts val="0"/>
              </a:spcBef>
              <a:spcAft>
                <a:spcPts val="0"/>
              </a:spcAft>
              <a:buSzPts val="1800"/>
              <a:buChar char="●"/>
            </a:pPr>
            <a:r>
              <a:rPr lang="en"/>
              <a:t>How do we prevent an offline brute-force attack?</a:t>
            </a:r>
            <a:endParaRPr/>
          </a:p>
          <a:p>
            <a:pPr indent="-317500" lvl="1" marL="914400" rtl="0" algn="l">
              <a:spcBef>
                <a:spcPts val="0"/>
              </a:spcBef>
              <a:spcAft>
                <a:spcPts val="0"/>
              </a:spcAft>
              <a:buSzPts val="1400"/>
              <a:buChar char="○"/>
            </a:pPr>
            <a:r>
              <a:rPr lang="en"/>
              <a:t>Include a random 256-bit secret hardcoded into the Secure Enclave for encryption</a:t>
            </a:r>
            <a:endParaRPr/>
          </a:p>
          <a:p>
            <a:pPr indent="-317500" lvl="1" marL="914400" rtl="0" algn="l">
              <a:spcBef>
                <a:spcPts val="0"/>
              </a:spcBef>
              <a:spcAft>
                <a:spcPts val="0"/>
              </a:spcAft>
              <a:buSzPts val="1400"/>
              <a:buChar char="○"/>
            </a:pPr>
            <a:r>
              <a:rPr lang="en"/>
              <a:t>The only way to get this secret is to take apart the chip!</a:t>
            </a:r>
            <a:endParaRPr/>
          </a:p>
          <a:p>
            <a:pPr indent="-317500" lvl="1" marL="914400" rtl="0" algn="l">
              <a:spcBef>
                <a:spcPts val="0"/>
              </a:spcBef>
              <a:spcAft>
                <a:spcPts val="0"/>
              </a:spcAft>
              <a:buSzPts val="1400"/>
              <a:buChar char="○"/>
            </a:pPr>
            <a:r>
              <a:rPr lang="en"/>
              <a:t>The Secure Enclave can’t read the secret, but can only use it as an input for hardware cryptography</a:t>
            </a:r>
            <a:endParaRPr/>
          </a:p>
          <a:p>
            <a:pPr indent="-317500" lvl="1" marL="914400" rtl="0" algn="l">
              <a:spcBef>
                <a:spcPts val="0"/>
              </a:spcBef>
              <a:spcAft>
                <a:spcPts val="0"/>
              </a:spcAft>
              <a:buSzPts val="1400"/>
              <a:buChar char="○"/>
            </a:pPr>
            <a:r>
              <a:rPr lang="en"/>
              <a:t>The user key </a:t>
            </a:r>
            <a:r>
              <a:rPr b="1" i="1" lang="en"/>
              <a:t>K</a:t>
            </a:r>
            <a:r>
              <a:rPr b="1" lang="en" sz="900"/>
              <a:t>user</a:t>
            </a:r>
            <a:r>
              <a:rPr lang="en"/>
              <a:t> is actually function of the password and Enc(secret, password)</a:t>
            </a:r>
            <a:endParaRPr/>
          </a:p>
          <a:p>
            <a:pPr indent="-317500" lvl="1" marL="914400" rtl="0" algn="l">
              <a:spcBef>
                <a:spcPts val="0"/>
              </a:spcBef>
              <a:spcAft>
                <a:spcPts val="0"/>
              </a:spcAft>
              <a:buSzPts val="1400"/>
              <a:buChar char="○"/>
            </a:pPr>
            <a:r>
              <a:rPr lang="en"/>
              <a:t>Offline attacks are not possible without the secret</a:t>
            </a:r>
            <a:endParaRPr/>
          </a:p>
          <a:p>
            <a:pPr indent="-342900" lvl="0" marL="457200" rtl="0" algn="l">
              <a:spcBef>
                <a:spcPts val="0"/>
              </a:spcBef>
              <a:spcAft>
                <a:spcPts val="0"/>
              </a:spcAft>
              <a:buSzPts val="1800"/>
              <a:buChar char="●"/>
            </a:pPr>
            <a:r>
              <a:rPr b="1" lang="en"/>
              <a:t>Takeaway</a:t>
            </a:r>
            <a:r>
              <a:rPr lang="en"/>
              <a:t>: Mixing in on-chip secret requires online attacks!</a:t>
            </a:r>
            <a:endParaRPr/>
          </a:p>
          <a:p>
            <a:pPr indent="-317500" lvl="1" marL="914400" rtl="0" algn="l">
              <a:spcBef>
                <a:spcPts val="0"/>
              </a:spcBef>
              <a:spcAft>
                <a:spcPts val="0"/>
              </a:spcAft>
              <a:buSzPts val="1400"/>
              <a:buChar char="○"/>
            </a:pPr>
            <a:r>
              <a:rPr lang="en"/>
              <a:t>If the attacker doesn't know the on-chip secret, they can’t perform an offline attack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iPhone Security</a:t>
            </a:r>
            <a:endParaRPr/>
          </a:p>
        </p:txBody>
      </p:sp>
      <p:sp>
        <p:nvSpPr>
          <p:cNvPr id="357" name="Google Shape;357;p5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 we prevent online brute-force attacks?</a:t>
            </a:r>
            <a:endParaRPr/>
          </a:p>
          <a:p>
            <a:pPr indent="-317500" lvl="1" marL="914400" rtl="0" algn="l">
              <a:spcBef>
                <a:spcPts val="0"/>
              </a:spcBef>
              <a:spcAft>
                <a:spcPts val="0"/>
              </a:spcAft>
              <a:buSzPts val="1400"/>
              <a:buChar char="○"/>
            </a:pPr>
            <a:r>
              <a:rPr lang="en"/>
              <a:t>Online attacks must go through the secure enclave</a:t>
            </a:r>
            <a:endParaRPr/>
          </a:p>
          <a:p>
            <a:pPr indent="-317500" lvl="1" marL="914400" rtl="0" algn="l">
              <a:spcBef>
                <a:spcPts val="0"/>
              </a:spcBef>
              <a:spcAft>
                <a:spcPts val="0"/>
              </a:spcAft>
              <a:buSzPts val="1400"/>
              <a:buChar char="○"/>
            </a:pPr>
            <a:r>
              <a:rPr lang="en"/>
              <a:t>Timeouts: After 5 tries, add a delay to slow down each try</a:t>
            </a:r>
            <a:endParaRPr/>
          </a:p>
          <a:p>
            <a:pPr indent="-317500" lvl="1" marL="914400" rtl="0" algn="l">
              <a:spcBef>
                <a:spcPts val="0"/>
              </a:spcBef>
              <a:spcAft>
                <a:spcPts val="0"/>
              </a:spcAft>
              <a:buSzPts val="1400"/>
              <a:buChar char="○"/>
            </a:pPr>
            <a:r>
              <a:rPr lang="en"/>
              <a:t>After 10 tries, optionally wipe </a:t>
            </a:r>
            <a:r>
              <a:rPr b="1" i="1" lang="en"/>
              <a:t>K</a:t>
            </a:r>
            <a:r>
              <a:rPr b="1" lang="en" sz="900"/>
              <a:t>phone</a:t>
            </a:r>
            <a:r>
              <a:rPr lang="en"/>
              <a:t> forever</a:t>
            </a:r>
            <a:endParaRPr/>
          </a:p>
          <a:p>
            <a:pPr indent="-317500" lvl="1" marL="914400" rtl="0" algn="l">
              <a:spcBef>
                <a:spcPts val="0"/>
              </a:spcBef>
              <a:spcAft>
                <a:spcPts val="0"/>
              </a:spcAft>
              <a:buSzPts val="1400"/>
              <a:buChar char="○"/>
            </a:pPr>
            <a:r>
              <a:rPr lang="en"/>
              <a:t>Remember: </a:t>
            </a:r>
            <a:r>
              <a:rPr b="1" i="1" lang="en"/>
              <a:t>K</a:t>
            </a:r>
            <a:r>
              <a:rPr b="1" lang="en" sz="900"/>
              <a:t>phone</a:t>
            </a:r>
            <a:r>
              <a:rPr lang="en"/>
              <a:t> is the root key for decrypting everything else. Erasing </a:t>
            </a:r>
            <a:r>
              <a:rPr b="1" i="1" lang="en"/>
              <a:t>K</a:t>
            </a:r>
            <a:r>
              <a:rPr b="1" lang="en" sz="900"/>
              <a:t>phone</a:t>
            </a:r>
            <a:r>
              <a:rPr lang="en"/>
              <a:t> effectively erases everything on the phone!</a:t>
            </a:r>
            <a:endParaRPr/>
          </a:p>
          <a:p>
            <a:pPr indent="-317500" lvl="1" marL="914400" rtl="0" algn="l">
              <a:spcBef>
                <a:spcPts val="0"/>
              </a:spcBef>
              <a:spcAft>
                <a:spcPts val="0"/>
              </a:spcAft>
              <a:buSzPts val="1400"/>
              <a:buChar char="○"/>
            </a:pPr>
            <a:r>
              <a:rPr lang="en"/>
              <a:t>Even if an attacker compromises the secure enclave, guessing is still limited to 10 tries per second</a:t>
            </a:r>
            <a:endParaRPr/>
          </a:p>
          <a:p>
            <a:pPr indent="-342900" lvl="0" marL="457200" rtl="0" algn="l">
              <a:spcBef>
                <a:spcPts val="0"/>
              </a:spcBef>
              <a:spcAft>
                <a:spcPts val="0"/>
              </a:spcAft>
              <a:buSzPts val="1800"/>
              <a:buChar char="●"/>
            </a:pPr>
            <a:r>
              <a:rPr b="1" lang="en"/>
              <a:t>Takeaway</a:t>
            </a:r>
            <a:r>
              <a:rPr lang="en"/>
              <a:t>: Timeouts and slow algorithms prevent online attacks. If possible, limit attackers to online attacks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iPhone Security: Backups</a:t>
            </a:r>
            <a:endParaRPr/>
          </a:p>
        </p:txBody>
      </p:sp>
      <p:sp>
        <p:nvSpPr>
          <p:cNvPr id="363" name="Google Shape;363;p6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necessary weakness: Backups</a:t>
            </a:r>
            <a:endParaRPr/>
          </a:p>
          <a:p>
            <a:pPr indent="-317500" lvl="1" marL="914400" rtl="0" algn="l">
              <a:spcBef>
                <a:spcPts val="0"/>
              </a:spcBef>
              <a:spcAft>
                <a:spcPts val="0"/>
              </a:spcAft>
              <a:buSzPts val="1400"/>
              <a:buChar char="○"/>
            </a:pPr>
            <a:r>
              <a:rPr lang="en"/>
              <a:t>Backup: Copying all data from the phone somewhere else</a:t>
            </a:r>
            <a:endParaRPr/>
          </a:p>
          <a:p>
            <a:pPr indent="-317500" lvl="1" marL="914400" rtl="0" algn="l">
              <a:spcBef>
                <a:spcPts val="0"/>
              </a:spcBef>
              <a:spcAft>
                <a:spcPts val="0"/>
              </a:spcAft>
              <a:buSzPts val="1400"/>
              <a:buChar char="○"/>
            </a:pPr>
            <a:r>
              <a:rPr lang="en"/>
              <a:t>The data is copied unencrypted (decrypted with the secret on the chip)</a:t>
            </a:r>
            <a:endParaRPr/>
          </a:p>
          <a:p>
            <a:pPr indent="-317500" lvl="1" marL="914400" rtl="0" algn="l">
              <a:spcBef>
                <a:spcPts val="0"/>
              </a:spcBef>
              <a:spcAft>
                <a:spcPts val="0"/>
              </a:spcAft>
              <a:buSzPts val="1400"/>
              <a:buChar char="○"/>
            </a:pPr>
            <a:r>
              <a:rPr lang="en"/>
              <a:t>Backups are necessary so you can recover your data on another phone</a:t>
            </a:r>
            <a:endParaRPr/>
          </a:p>
          <a:p>
            <a:pPr indent="-342900" lvl="0" marL="457200" rtl="0" algn="l">
              <a:spcBef>
                <a:spcPts val="0"/>
              </a:spcBef>
              <a:spcAft>
                <a:spcPts val="0"/>
              </a:spcAft>
              <a:buSzPts val="1800"/>
              <a:buChar char="●"/>
            </a:pPr>
            <a:r>
              <a:rPr lang="en"/>
              <a:t>Attack: Use backups to steal your data</a:t>
            </a:r>
            <a:endParaRPr/>
          </a:p>
          <a:p>
            <a:pPr indent="-317500" lvl="1" marL="914400" rtl="0" algn="l">
              <a:spcBef>
                <a:spcPts val="0"/>
              </a:spcBef>
              <a:spcAft>
                <a:spcPts val="0"/>
              </a:spcAft>
              <a:buSzPts val="1400"/>
              <a:buChar char="○"/>
            </a:pPr>
            <a:r>
              <a:rPr lang="en"/>
              <a:t>The attacker finds a way to unlock your phone without your password (e.g. hold it to your face or use your fingerprint)</a:t>
            </a:r>
            <a:endParaRPr/>
          </a:p>
          <a:p>
            <a:pPr indent="-317500" lvl="1" marL="914400" rtl="0" algn="l">
              <a:spcBef>
                <a:spcPts val="0"/>
              </a:spcBef>
              <a:spcAft>
                <a:spcPts val="0"/>
              </a:spcAft>
              <a:buSzPts val="1400"/>
              <a:buChar char="○"/>
            </a:pPr>
            <a:r>
              <a:rPr lang="en"/>
              <a:t>Remember: consider human factors!</a:t>
            </a:r>
            <a:endParaRPr/>
          </a:p>
          <a:p>
            <a:pPr indent="-317500" lvl="1" marL="914400" rtl="0" algn="l">
              <a:spcBef>
                <a:spcPts val="0"/>
              </a:spcBef>
              <a:spcAft>
                <a:spcPts val="0"/>
              </a:spcAft>
              <a:buSzPts val="1400"/>
              <a:buChar char="○"/>
            </a:pPr>
            <a:r>
              <a:rPr lang="en"/>
              <a:t>The attacker syncs your phone with a new computer</a:t>
            </a:r>
            <a:endParaRPr/>
          </a:p>
          <a:p>
            <a:pPr indent="-342900" lvl="0" marL="457200" rtl="0" algn="l">
              <a:spcBef>
                <a:spcPts val="0"/>
              </a:spcBef>
              <a:spcAft>
                <a:spcPts val="0"/>
              </a:spcAft>
              <a:buSzPts val="1800"/>
              <a:buChar char="●"/>
            </a:pPr>
            <a:r>
              <a:rPr lang="en"/>
              <a:t>Change of policy as of iOS 11</a:t>
            </a:r>
            <a:endParaRPr/>
          </a:p>
          <a:p>
            <a:pPr indent="-317500" lvl="1" marL="914400" rtl="0" algn="l">
              <a:spcBef>
                <a:spcPts val="0"/>
              </a:spcBef>
              <a:spcAft>
                <a:spcPts val="0"/>
              </a:spcAft>
              <a:buSzPts val="1400"/>
              <a:buChar char="○"/>
            </a:pPr>
            <a:r>
              <a:rPr lang="en"/>
              <a:t>To create a backup on a new computer, you need to enter your password to trust the computer</a:t>
            </a:r>
            <a:endParaRPr/>
          </a:p>
          <a:p>
            <a:pPr indent="-317500" lvl="1" marL="914400" rtl="0" algn="l">
              <a:spcBef>
                <a:spcPts val="0"/>
              </a:spcBef>
              <a:spcAft>
                <a:spcPts val="0"/>
              </a:spcAft>
              <a:buSzPts val="1400"/>
              <a:buChar char="○"/>
            </a:pPr>
            <a:r>
              <a:rPr lang="en"/>
              <a:t>Previous attack is no longer possible: can't create a backup without knowing the password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Samsung</a:t>
            </a:r>
            <a:endParaRPr/>
          </a:p>
        </p:txBody>
      </p:sp>
      <p:sp>
        <p:nvSpPr>
          <p:cNvPr id="369" name="Google Shape;369;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0" name="Google Shape;370;p61"/>
          <p:cNvSpPr txBox="1"/>
          <p:nvPr>
            <p:ph idx="1" type="body"/>
          </p:nvPr>
        </p:nvSpPr>
        <p:spPr>
          <a:xfrm>
            <a:off x="198500" y="1246825"/>
            <a:ext cx="39714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Samsung has a similar concept</a:t>
            </a:r>
            <a:endParaRPr/>
          </a:p>
          <a:p>
            <a:pPr indent="-317500" lvl="1" marL="914400" rtl="0" algn="l">
              <a:spcBef>
                <a:spcPts val="0"/>
              </a:spcBef>
              <a:spcAft>
                <a:spcPts val="0"/>
              </a:spcAft>
              <a:buSzPts val="1400"/>
              <a:buChar char="○"/>
            </a:pPr>
            <a:r>
              <a:rPr lang="en"/>
              <a:t>But their implementation has, umm, issues…</a:t>
            </a:r>
            <a:endParaRPr/>
          </a:p>
          <a:p>
            <a:pPr indent="-342900" lvl="0" marL="457200" rtl="0" algn="l">
              <a:spcBef>
                <a:spcPts val="0"/>
              </a:spcBef>
              <a:spcAft>
                <a:spcPts val="0"/>
              </a:spcAft>
              <a:buSzPts val="1800"/>
              <a:buChar char="●"/>
            </a:pPr>
            <a:r>
              <a:rPr lang="en"/>
              <a:t>Guess with, GCM with IV reuse!</a:t>
            </a:r>
            <a:endParaRPr/>
          </a:p>
          <a:p>
            <a:pPr indent="-317500" lvl="1" marL="914400" rtl="0" algn="l">
              <a:spcBef>
                <a:spcPts val="0"/>
              </a:spcBef>
              <a:spcAft>
                <a:spcPts val="0"/>
              </a:spcAft>
              <a:buSzPts val="1400"/>
              <a:buChar char="○"/>
            </a:pPr>
            <a:r>
              <a:rPr lang="en"/>
              <a:t>And although “fixed”, you could do a downgrade attack to cause the fixed version to still reuse IVs</a:t>
            </a:r>
            <a:endParaRPr/>
          </a:p>
          <a:p>
            <a:pPr indent="-342900" lvl="0" marL="457200" rtl="0" algn="l">
              <a:spcBef>
                <a:spcPts val="0"/>
              </a:spcBef>
              <a:spcAft>
                <a:spcPts val="0"/>
              </a:spcAft>
              <a:buSzPts val="1800"/>
              <a:buChar char="●"/>
            </a:pPr>
            <a:r>
              <a:rPr b="1" lang="en"/>
              <a:t>Takeaway</a:t>
            </a:r>
            <a:r>
              <a:rPr lang="en"/>
              <a:t>: CTR mode is dangerous when used improperly…and even experts misuse it!</a:t>
            </a:r>
            <a:endParaRPr/>
          </a:p>
        </p:txBody>
      </p:sp>
      <p:graphicFrame>
        <p:nvGraphicFramePr>
          <p:cNvPr id="371" name="Google Shape;371;p61"/>
          <p:cNvGraphicFramePr/>
          <p:nvPr/>
        </p:nvGraphicFramePr>
        <p:xfrm>
          <a:off x="4426925" y="1279335"/>
          <a:ext cx="3000000" cy="3000000"/>
        </p:xfrm>
        <a:graphic>
          <a:graphicData uri="http://schemas.openxmlformats.org/drawingml/2006/table">
            <a:tbl>
              <a:tblPr>
                <a:noFill/>
                <a:tableStyleId>{FE630617-E3CB-400B-A715-2B8B25F949E5}</a:tableStyleId>
              </a:tblPr>
              <a:tblGrid>
                <a:gridCol w="1985700"/>
                <a:gridCol w="1985700"/>
              </a:tblGrid>
              <a:tr h="426700">
                <a:tc gridSpan="2">
                  <a:txBody>
                    <a:bodyPr/>
                    <a:lstStyle/>
                    <a:p>
                      <a:pPr indent="0" lvl="0" marL="0" rtl="0" algn="l">
                        <a:spcBef>
                          <a:spcPts val="0"/>
                        </a:spcBef>
                        <a:spcAft>
                          <a:spcPts val="0"/>
                        </a:spcAft>
                        <a:buNone/>
                      </a:pPr>
                      <a:r>
                        <a:rPr b="1" lang="en" sz="1200">
                          <a:solidFill>
                            <a:srgbClr val="595959"/>
                          </a:solidFill>
                        </a:rPr>
                        <a:t>Cryptology ePrint Archive: Report 2022/208         </a:t>
                      </a:r>
                      <a:r>
                        <a:rPr lang="en" sz="1000" u="sng">
                          <a:solidFill>
                            <a:schemeClr val="accent5"/>
                          </a:solidFill>
                          <a:hlinkClick r:id="rId3">
                            <a:extLst>
                              <a:ext uri="{A12FA001-AC4F-418D-AE19-62706E023703}">
                                <ahyp:hlinkClr val="tx"/>
                              </a:ext>
                            </a:extLst>
                          </a:hlinkClick>
                        </a:rPr>
                        <a:t>Link</a:t>
                      </a:r>
                      <a:endParaRPr b="1" sz="10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396200">
                <a:tc>
                  <a:txBody>
                    <a:bodyPr/>
                    <a:lstStyle/>
                    <a:p>
                      <a:pPr indent="0" lvl="0" marL="0" rtl="0" algn="l">
                        <a:spcBef>
                          <a:spcPts val="0"/>
                        </a:spcBef>
                        <a:spcAft>
                          <a:spcPts val="0"/>
                        </a:spcAft>
                        <a:buNone/>
                      </a:pPr>
                      <a:r>
                        <a:rPr i="1" lang="en" sz="1000">
                          <a:solidFill>
                            <a:srgbClr val="595959"/>
                          </a:solidFill>
                        </a:rPr>
                        <a:t>Alon Shakevsky and Eyal Ronen and Avishai Wool</a:t>
                      </a:r>
                      <a:endParaRPr i="1" sz="10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sz="1000">
                          <a:solidFill>
                            <a:srgbClr val="595959"/>
                          </a:solidFill>
                        </a:rPr>
                        <a:t>February 20, 2022</a:t>
                      </a:r>
                      <a:endParaRPr i="1" sz="1000">
                        <a:solidFill>
                          <a:srgbClr val="595959"/>
                        </a:solidFill>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103100">
                <a:tc gridSpan="2">
                  <a:txBody>
                    <a:bodyPr/>
                    <a:lstStyle/>
                    <a:p>
                      <a:pPr indent="0" lvl="0" marL="0" rtl="0" algn="l">
                        <a:spcBef>
                          <a:spcPts val="0"/>
                        </a:spcBef>
                        <a:spcAft>
                          <a:spcPts val="0"/>
                        </a:spcAft>
                        <a:buNone/>
                      </a:pPr>
                      <a:r>
                        <a:rPr lang="en" sz="1100">
                          <a:solidFill>
                            <a:srgbClr val="595959"/>
                          </a:solidFill>
                        </a:rPr>
                        <a:t>In this work, we expose the cryptographic design and implementation of Android's Hardware-Backed Keystore in Samsung's Galaxy S8, S9, S10, S20, and S21 flagship devices. We reversed-engineered and provide a detailed description of the cryptographic design and code structure, and we unveil severe design flaws. We present an IV reuse attack on AES-GCM that allows an attacker to extract hardware-protected key material, and a downgrade attack that makes even the latest Samsung devices vulnerable to the IV reuse attack. We demonstrate working key extraction attacks on the latest devices. We also show the implications of our attacks on two higher-level cryptographic protocols between the TrustZone and a remote server: we demonstrate a working FIDO2 WebAuthn login bypass and a compromise of Google’s Secure Key Import.</a:t>
                      </a:r>
                      <a:endParaRPr sz="11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Case Study: Snake Oil Cryptography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 Oil</a:t>
            </a:r>
            <a:endParaRPr/>
          </a:p>
        </p:txBody>
      </p:sp>
      <p:sp>
        <p:nvSpPr>
          <p:cNvPr id="382" name="Google Shape;382;p6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Original meaning: Fraudulent “cure-all” medicines sold in the 1700s and 1800s</a:t>
            </a:r>
            <a:endParaRPr/>
          </a:p>
          <a:p>
            <a:pPr indent="-317500" lvl="1" marL="914400" rtl="0" algn="l">
              <a:spcBef>
                <a:spcPts val="0"/>
              </a:spcBef>
              <a:spcAft>
                <a:spcPts val="0"/>
              </a:spcAft>
              <a:buSzPts val="1400"/>
              <a:buChar char="○"/>
            </a:pPr>
            <a:r>
              <a:rPr lang="en"/>
              <a:t>Sellers promised buyers that snake oil cures all diseases (even though it doesn’t)</a:t>
            </a:r>
            <a:endParaRPr/>
          </a:p>
          <a:p>
            <a:pPr indent="-317500" lvl="1" marL="914400" rtl="0" algn="l">
              <a:spcBef>
                <a:spcPts val="0"/>
              </a:spcBef>
              <a:spcAft>
                <a:spcPts val="0"/>
              </a:spcAft>
              <a:buSzPts val="1400"/>
              <a:buChar char="○"/>
            </a:pPr>
            <a:r>
              <a:rPr lang="en"/>
              <a:t>Took advantage of uninformed buyers and lack of regulations</a:t>
            </a:r>
            <a:endParaRPr/>
          </a:p>
          <a:p>
            <a:pPr indent="-342900" lvl="0" marL="457200" rtl="0" algn="l">
              <a:spcBef>
                <a:spcPts val="0"/>
              </a:spcBef>
              <a:spcAft>
                <a:spcPts val="0"/>
              </a:spcAft>
              <a:buSzPts val="1800"/>
              <a:buChar char="●"/>
            </a:pPr>
            <a:r>
              <a:rPr lang="en"/>
              <a:t>Modern meaning: Scams</a:t>
            </a:r>
            <a:endParaRPr/>
          </a:p>
          <a:p>
            <a:pPr indent="-317500" lvl="1" marL="914400" rtl="0" algn="l">
              <a:spcBef>
                <a:spcPts val="0"/>
              </a:spcBef>
              <a:spcAft>
                <a:spcPts val="0"/>
              </a:spcAft>
              <a:buSzPts val="1400"/>
              <a:buChar char="○"/>
            </a:pPr>
            <a:r>
              <a:rPr lang="en"/>
              <a:t>Using deceptive advertising to trick uninformed buyers into buying useless products</a:t>
            </a:r>
            <a:endParaRPr/>
          </a:p>
          <a:p>
            <a:pPr indent="-342900" lvl="0" marL="457200" rtl="0" algn="l">
              <a:spcBef>
                <a:spcPts val="0"/>
              </a:spcBef>
              <a:spcAft>
                <a:spcPts val="0"/>
              </a:spcAft>
              <a:buSzPts val="1800"/>
              <a:buChar char="●"/>
            </a:pPr>
            <a:r>
              <a:rPr b="1" lang="en"/>
              <a:t>Snake oil security</a:t>
            </a:r>
            <a:r>
              <a:rPr lang="en"/>
              <a:t> (</a:t>
            </a:r>
            <a:r>
              <a:rPr b="1" lang="en"/>
              <a:t>snake oil cryptography</a:t>
            </a:r>
            <a:r>
              <a:rPr lang="en"/>
              <a:t>): Useless security products advertised to uninformed buyers</a:t>
            </a:r>
            <a:endParaRPr/>
          </a:p>
        </p:txBody>
      </p:sp>
      <p:pic>
        <p:nvPicPr>
          <p:cNvPr id="383" name="Google Shape;383;p63" title="Picture of snake oil advertisement from the 1800s."/>
          <p:cNvPicPr preferRelativeResize="0"/>
          <p:nvPr/>
        </p:nvPicPr>
        <p:blipFill>
          <a:blip r:embed="rId3">
            <a:alphaModFix/>
          </a:blip>
          <a:stretch>
            <a:fillRect/>
          </a:stretch>
        </p:blipFill>
        <p:spPr>
          <a:xfrm>
            <a:off x="6232675" y="3494502"/>
            <a:ext cx="2911325" cy="164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Public-Key Cryptography</a:t>
            </a:r>
            <a:endParaRPr/>
          </a:p>
        </p:txBody>
      </p:sp>
      <p:sp>
        <p:nvSpPr>
          <p:cNvPr id="92" name="Google Shape;92;p1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Public-key cryptography is great! We can communicate securely without a shared secret</a:t>
            </a:r>
            <a:endParaRPr/>
          </a:p>
          <a:p>
            <a:pPr indent="-317500" lvl="1" marL="914400" rtl="0" algn="l">
              <a:spcBef>
                <a:spcPts val="0"/>
              </a:spcBef>
              <a:spcAft>
                <a:spcPts val="0"/>
              </a:spcAft>
              <a:buSzPts val="1400"/>
              <a:buChar char="○"/>
            </a:pPr>
            <a:r>
              <a:rPr lang="en"/>
              <a:t>Public-key encryption: Everybody encrypts with the public key, but only the owner of the private key can decrypt</a:t>
            </a:r>
            <a:endParaRPr/>
          </a:p>
          <a:p>
            <a:pPr indent="-317500" lvl="1" marL="914400" rtl="0" algn="l">
              <a:spcBef>
                <a:spcPts val="0"/>
              </a:spcBef>
              <a:spcAft>
                <a:spcPts val="0"/>
              </a:spcAft>
              <a:buSzPts val="1400"/>
              <a:buChar char="○"/>
            </a:pPr>
            <a:r>
              <a:rPr lang="en"/>
              <a:t>Digital signatures: Only the owner of the private key can sign, but everybody can verify with the public key</a:t>
            </a:r>
            <a:endParaRPr/>
          </a:p>
          <a:p>
            <a:pPr indent="-342900" lvl="0" marL="457200" rtl="0" algn="l">
              <a:spcBef>
                <a:spcPts val="0"/>
              </a:spcBef>
              <a:spcAft>
                <a:spcPts val="0"/>
              </a:spcAft>
              <a:buSzPts val="1800"/>
              <a:buChar char="●"/>
            </a:pPr>
            <a:r>
              <a:rPr lang="en"/>
              <a:t>What’s the catch?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Signs of Snake Oil Cryptography</a:t>
            </a:r>
            <a:endParaRPr/>
          </a:p>
        </p:txBody>
      </p:sp>
      <p:sp>
        <p:nvSpPr>
          <p:cNvPr id="389" name="Google Shape;389;p6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Amazingly long key lengths</a:t>
            </a:r>
            <a:endParaRPr/>
          </a:p>
          <a:p>
            <a:pPr indent="-317500" lvl="1" marL="914400" rtl="0" algn="l">
              <a:spcBef>
                <a:spcPts val="0"/>
              </a:spcBef>
              <a:spcAft>
                <a:spcPts val="0"/>
              </a:spcAft>
              <a:buSzPts val="1400"/>
              <a:buChar char="○"/>
            </a:pPr>
            <a:r>
              <a:rPr lang="en"/>
              <a:t>Once brute-forcing a key becomes astronomically hard, making it longer probably doesn't provide extra security</a:t>
            </a:r>
            <a:endParaRPr/>
          </a:p>
          <a:p>
            <a:pPr indent="-317500" lvl="1" marL="914400" rtl="0" algn="l">
              <a:spcBef>
                <a:spcPts val="0"/>
              </a:spcBef>
              <a:spcAft>
                <a:spcPts val="0"/>
              </a:spcAft>
              <a:buSzPts val="1400"/>
              <a:buChar char="○"/>
            </a:pPr>
            <a:r>
              <a:rPr lang="en"/>
              <a:t>The NSA is super paranoid, and even they don’t use &gt;256-bit symmetric keys or &gt;4,096-bit public keys</a:t>
            </a:r>
            <a:endParaRPr/>
          </a:p>
          <a:p>
            <a:pPr indent="-342900" lvl="0" marL="457200" rtl="0" algn="l">
              <a:spcBef>
                <a:spcPts val="0"/>
              </a:spcBef>
              <a:spcAft>
                <a:spcPts val="0"/>
              </a:spcAft>
              <a:buSzPts val="1800"/>
              <a:buChar char="●"/>
            </a:pPr>
            <a:r>
              <a:rPr lang="en"/>
              <a:t>New algorithms and wild protocols</a:t>
            </a:r>
            <a:endParaRPr/>
          </a:p>
          <a:p>
            <a:pPr indent="-317500" lvl="1" marL="914400" rtl="0" algn="l">
              <a:spcBef>
                <a:spcPts val="0"/>
              </a:spcBef>
              <a:spcAft>
                <a:spcPts val="0"/>
              </a:spcAft>
              <a:buSzPts val="1400"/>
              <a:buChar char="○"/>
            </a:pPr>
            <a:r>
              <a:rPr lang="en"/>
              <a:t>There is no reason to use a brand-new block cipher, hash algorithm, public-key algorithm, etc.</a:t>
            </a:r>
            <a:endParaRPr/>
          </a:p>
          <a:p>
            <a:pPr indent="-317500" lvl="1" marL="914400" rtl="0" algn="l">
              <a:spcBef>
                <a:spcPts val="0"/>
              </a:spcBef>
              <a:spcAft>
                <a:spcPts val="0"/>
              </a:spcAft>
              <a:buSzPts val="1400"/>
              <a:buChar char="○"/>
            </a:pPr>
            <a:r>
              <a:rPr lang="en"/>
              <a:t>Existing protocols have been vetted by security experts for years: They’re widespread for a good reason!</a:t>
            </a:r>
            <a:endParaRPr/>
          </a:p>
          <a:p>
            <a:pPr indent="-317500" lvl="1" marL="914400" rtl="0" algn="l">
              <a:spcBef>
                <a:spcPts val="0"/>
              </a:spcBef>
              <a:spcAft>
                <a:spcPts val="0"/>
              </a:spcAft>
              <a:buSzPts val="1400"/>
              <a:buChar char="○"/>
            </a:pPr>
            <a:r>
              <a:rPr lang="en"/>
              <a:t>New protocols probably means someone is trying to write their own crypto (and asking for trouble!)</a:t>
            </a:r>
            <a:endParaRPr/>
          </a:p>
          <a:p>
            <a:pPr indent="-342900" lvl="0" marL="457200" rtl="0" algn="l">
              <a:spcBef>
                <a:spcPts val="0"/>
              </a:spcBef>
              <a:spcAft>
                <a:spcPts val="0"/>
              </a:spcAft>
              <a:buSzPts val="1800"/>
              <a:buChar char="●"/>
            </a:pPr>
            <a:r>
              <a:rPr lang="en"/>
              <a:t>Fancy-sounding technical buzzwords</a:t>
            </a:r>
            <a:endParaRPr/>
          </a:p>
          <a:p>
            <a:pPr indent="-317500" lvl="1" marL="914400" rtl="0" algn="l">
              <a:spcBef>
                <a:spcPts val="0"/>
              </a:spcBef>
              <a:spcAft>
                <a:spcPts val="0"/>
              </a:spcAft>
              <a:buSzPts val="1400"/>
              <a:buChar char="○"/>
            </a:pPr>
            <a:r>
              <a:rPr lang="en"/>
              <a:t>Claims of inventing “new math”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Signs of Snake Oil Cryptography</a:t>
            </a:r>
            <a:endParaRPr/>
          </a:p>
        </p:txBody>
      </p:sp>
      <p:sp>
        <p:nvSpPr>
          <p:cNvPr id="395" name="Google Shape;395;p6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time pads”</a:t>
            </a:r>
            <a:endParaRPr/>
          </a:p>
          <a:p>
            <a:pPr indent="-317500" lvl="1" marL="914400" rtl="0" algn="l">
              <a:spcBef>
                <a:spcPts val="0"/>
              </a:spcBef>
              <a:spcAft>
                <a:spcPts val="0"/>
              </a:spcAft>
              <a:buSzPts val="1400"/>
              <a:buChar char="○"/>
            </a:pPr>
            <a:r>
              <a:rPr lang="en"/>
              <a:t>Recall: One-time pads are secure if you never reuse the key</a:t>
            </a:r>
            <a:endParaRPr/>
          </a:p>
          <a:p>
            <a:pPr indent="-317500" lvl="1" marL="914400" rtl="0" algn="l">
              <a:spcBef>
                <a:spcPts val="0"/>
              </a:spcBef>
              <a:spcAft>
                <a:spcPts val="0"/>
              </a:spcAft>
              <a:buSzPts val="1400"/>
              <a:buChar char="○"/>
            </a:pPr>
            <a:r>
              <a:rPr lang="en"/>
              <a:t>Recall: Secure one-time pads are highly impractical</a:t>
            </a:r>
            <a:endParaRPr/>
          </a:p>
          <a:p>
            <a:pPr indent="-317500" lvl="1" marL="914400" rtl="0" algn="l">
              <a:spcBef>
                <a:spcPts val="0"/>
              </a:spcBef>
              <a:spcAft>
                <a:spcPts val="0"/>
              </a:spcAft>
              <a:buSzPts val="1400"/>
              <a:buChar char="○"/>
            </a:pPr>
            <a:r>
              <a:rPr lang="en"/>
              <a:t>Almost all schemes advertised as “one-time pads” probably aren't true one-time pads</a:t>
            </a:r>
            <a:endParaRPr/>
          </a:p>
          <a:p>
            <a:pPr indent="-317500" lvl="1" marL="914400" rtl="0" algn="l">
              <a:spcBef>
                <a:spcPts val="0"/>
              </a:spcBef>
              <a:spcAft>
                <a:spcPts val="0"/>
              </a:spcAft>
              <a:buSzPts val="1400"/>
              <a:buChar char="○"/>
            </a:pPr>
            <a:r>
              <a:rPr lang="en"/>
              <a:t>Wacky stream ciphers (often self-designed) are often advertised as “one-time pads”</a:t>
            </a:r>
            <a:endParaRPr/>
          </a:p>
          <a:p>
            <a:pPr indent="-342900" lvl="0" marL="457200" rtl="0" algn="l">
              <a:spcBef>
                <a:spcPts val="0"/>
              </a:spcBef>
              <a:spcAft>
                <a:spcPts val="0"/>
              </a:spcAft>
              <a:buSzPts val="1800"/>
              <a:buChar char="●"/>
            </a:pPr>
            <a:r>
              <a:rPr lang="en"/>
              <a:t>Rigged “cracking contests”</a:t>
            </a:r>
            <a:endParaRPr/>
          </a:p>
          <a:p>
            <a:pPr indent="-317500" lvl="1" marL="914400" rtl="0" algn="l">
              <a:spcBef>
                <a:spcPts val="0"/>
              </a:spcBef>
              <a:spcAft>
                <a:spcPts val="0"/>
              </a:spcAft>
              <a:buSzPts val="1400"/>
              <a:buChar char="○"/>
            </a:pPr>
            <a:r>
              <a:rPr lang="en"/>
              <a:t>Advertising a secure scheme by challenging the public to break the scheme</a:t>
            </a:r>
            <a:endParaRPr/>
          </a:p>
          <a:p>
            <a:pPr indent="-317500" lvl="1" marL="914400" rtl="0" algn="l">
              <a:spcBef>
                <a:spcPts val="0"/>
              </a:spcBef>
              <a:spcAft>
                <a:spcPts val="0"/>
              </a:spcAft>
              <a:buSzPts val="1400"/>
              <a:buChar char="○"/>
            </a:pPr>
            <a:r>
              <a:rPr lang="en"/>
              <a:t>The challenge is often “decrypt this message” with no context or structure</a:t>
            </a:r>
            <a:endParaRPr/>
          </a:p>
          <a:p>
            <a:pPr indent="-317500" lvl="1" marL="914400" rtl="0" algn="l">
              <a:spcBef>
                <a:spcPts val="0"/>
              </a:spcBef>
              <a:spcAft>
                <a:spcPts val="0"/>
              </a:spcAft>
              <a:buSzPts val="1400"/>
              <a:buChar char="○"/>
            </a:pPr>
            <a:r>
              <a:rPr lang="en"/>
              <a:t>Example: Telegram offered a $300,000 prize in a contest to break their encryption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 Oil Example: Crown-Sterling</a:t>
            </a:r>
            <a:endParaRPr/>
          </a:p>
        </p:txBody>
      </p:sp>
      <p:sp>
        <p:nvSpPr>
          <p:cNvPr id="401" name="Google Shape;401;p66"/>
          <p:cNvSpPr txBox="1"/>
          <p:nvPr>
            <p:ph idx="1" type="body"/>
          </p:nvPr>
        </p:nvSpPr>
        <p:spPr>
          <a:xfrm>
            <a:off x="512100" y="4368375"/>
            <a:ext cx="8119800" cy="572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en"/>
              <a:t>Crown Sterling: A snake-oil cryptography company</a:t>
            </a:r>
            <a:br>
              <a:rPr lang="en"/>
            </a:br>
            <a:r>
              <a:rPr lang="en"/>
              <a:t>Black Hat: A security research conference</a:t>
            </a:r>
            <a:endParaRPr/>
          </a:p>
        </p:txBody>
      </p:sp>
      <p:graphicFrame>
        <p:nvGraphicFramePr>
          <p:cNvPr id="402" name="Google Shape;402;p66"/>
          <p:cNvGraphicFramePr/>
          <p:nvPr/>
        </p:nvGraphicFramePr>
        <p:xfrm>
          <a:off x="288475" y="1431735"/>
          <a:ext cx="3000000" cy="3000000"/>
        </p:xfrm>
        <a:graphic>
          <a:graphicData uri="http://schemas.openxmlformats.org/drawingml/2006/table">
            <a:tbl>
              <a:tblPr>
                <a:noFill/>
                <a:tableStyleId>{FE630617-E3CB-400B-A715-2B8B25F949E5}</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50325">
                <a:tc gridSpan="2">
                  <a:txBody>
                    <a:bodyPr/>
                    <a:lstStyle/>
                    <a:p>
                      <a:pPr indent="0" lvl="0" marL="0" rtl="0" algn="l">
                        <a:spcBef>
                          <a:spcPts val="0"/>
                        </a:spcBef>
                        <a:spcAft>
                          <a:spcPts val="0"/>
                        </a:spcAft>
                        <a:buNone/>
                      </a:pPr>
                      <a:r>
                        <a:rPr b="1" lang="en" sz="1600">
                          <a:solidFill>
                            <a:srgbClr val="595959"/>
                          </a:solidFill>
                        </a:rPr>
                        <a:t>Alleged “snake oil” crypto company sues over boos at Black Hat</a:t>
                      </a:r>
                      <a:endParaRPr b="1" sz="1600">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224775">
                <a:tc>
                  <a:txBody>
                    <a:bodyPr/>
                    <a:lstStyle/>
                    <a:p>
                      <a:pPr indent="0" lvl="0" marL="0" rtl="0" algn="l">
                        <a:spcBef>
                          <a:spcPts val="0"/>
                        </a:spcBef>
                        <a:spcAft>
                          <a:spcPts val="0"/>
                        </a:spcAft>
                        <a:buNone/>
                      </a:pPr>
                      <a:r>
                        <a:rPr i="1" lang="en">
                          <a:solidFill>
                            <a:srgbClr val="595959"/>
                          </a:solidFill>
                        </a:rPr>
                        <a:t>Sean Gallagher</a:t>
                      </a:r>
                      <a:endParaRPr i="1">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August 23, 2019</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None/>
                      </a:pPr>
                      <a:r>
                        <a:rPr lang="en">
                          <a:solidFill>
                            <a:srgbClr val="595959"/>
                          </a:solidFill>
                        </a:rPr>
                        <a:t>Crown Sterling seeks damages after attendee disrupts "controversial" talk on prime prediction.</a:t>
                      </a:r>
                      <a:endParaRPr>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403" name="Google Shape;403;p66" title="Ars Technica"/>
          <p:cNvPicPr preferRelativeResize="0"/>
          <p:nvPr/>
        </p:nvPicPr>
        <p:blipFill rotWithShape="1">
          <a:blip r:embed="rId4">
            <a:alphaModFix/>
          </a:blip>
          <a:srcRect b="6822" l="0" r="0" t="7795"/>
          <a:stretch/>
        </p:blipFill>
        <p:spPr>
          <a:xfrm>
            <a:off x="313450" y="1456350"/>
            <a:ext cx="1414325" cy="3836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 Oil Example: Crown-Sterling</a:t>
            </a:r>
            <a:endParaRPr/>
          </a:p>
        </p:txBody>
      </p:sp>
      <p:sp>
        <p:nvSpPr>
          <p:cNvPr id="409" name="Google Shape;409;p67"/>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Takeaway</a:t>
            </a:r>
            <a:r>
              <a:rPr lang="en"/>
              <a:t>: Buzzwords are signs of snake oil cryptography</a:t>
            </a:r>
            <a:endParaRPr/>
          </a:p>
        </p:txBody>
      </p:sp>
      <p:graphicFrame>
        <p:nvGraphicFramePr>
          <p:cNvPr id="410" name="Google Shape;410;p67"/>
          <p:cNvGraphicFramePr/>
          <p:nvPr/>
        </p:nvGraphicFramePr>
        <p:xfrm>
          <a:off x="288475" y="1431735"/>
          <a:ext cx="3000000" cy="3000000"/>
        </p:xfrm>
        <a:graphic>
          <a:graphicData uri="http://schemas.openxmlformats.org/drawingml/2006/table">
            <a:tbl>
              <a:tblPr>
                <a:noFill/>
                <a:tableStyleId>{FE630617-E3CB-400B-A715-2B8B25F949E5}</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50325">
                <a:tc gridSpan="2">
                  <a:txBody>
                    <a:bodyPr/>
                    <a:lstStyle/>
                    <a:p>
                      <a:pPr indent="0" lvl="0" marL="0" rtl="0" algn="l">
                        <a:spcBef>
                          <a:spcPts val="0"/>
                        </a:spcBef>
                        <a:spcAft>
                          <a:spcPts val="0"/>
                        </a:spcAft>
                        <a:buNone/>
                      </a:pPr>
                      <a:r>
                        <a:rPr b="1" lang="en" sz="1600">
                          <a:solidFill>
                            <a:srgbClr val="595959"/>
                          </a:solidFill>
                        </a:rPr>
                        <a:t>Alleged “snake oil” crypto company sues over boos at Black Hat</a:t>
                      </a:r>
                      <a:endParaRPr b="1" sz="1600">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224775">
                <a:tc>
                  <a:txBody>
                    <a:bodyPr/>
                    <a:lstStyle/>
                    <a:p>
                      <a:pPr indent="0" lvl="0" marL="0" rtl="0" algn="l">
                        <a:spcBef>
                          <a:spcPts val="0"/>
                        </a:spcBef>
                        <a:spcAft>
                          <a:spcPts val="0"/>
                        </a:spcAft>
                        <a:buNone/>
                      </a:pPr>
                      <a:r>
                        <a:rPr i="1" lang="en">
                          <a:solidFill>
                            <a:srgbClr val="595959"/>
                          </a:solidFill>
                        </a:rPr>
                        <a:t>Sean Gallagher</a:t>
                      </a:r>
                      <a:endParaRPr i="1">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August 23, 2019</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None/>
                      </a:pPr>
                      <a:r>
                        <a:rPr lang="en">
                          <a:solidFill>
                            <a:srgbClr val="595959"/>
                          </a:solidFill>
                        </a:rPr>
                        <a:t>Grant's presentation, entitled "Discovery of Quasi-Prime Numbers: What Does this Mean for Encryption," was based on a paper called "Accurate and Infinite Prime Prediction from a Novel Quasi-PrimeAnalytical Methodology." That work was published in March of 2019 through Cornell University's arXiv.org by Grant's co-author Talal Ghannam—a physicist who has self-published a book called The Mystery of Numbers: Revealed through their Digital Root as well as a comic book called The Chronicles of Maroof the Knight: The Byzantine. The paper, a slim five pages, focuses on the use of digital root analysis (a type of calculation that has been used in occult numerology) to rapidly identify prime numbers and a sort of multiplication table for factoring primes.</a:t>
                      </a:r>
                      <a:endParaRPr>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411" name="Google Shape;411;p67" title="Ars Technica"/>
          <p:cNvPicPr preferRelativeResize="0"/>
          <p:nvPr/>
        </p:nvPicPr>
        <p:blipFill rotWithShape="1">
          <a:blip r:embed="rId4">
            <a:alphaModFix/>
          </a:blip>
          <a:srcRect b="6822" l="0" r="0" t="7795"/>
          <a:stretch/>
        </p:blipFill>
        <p:spPr>
          <a:xfrm>
            <a:off x="313450" y="1456350"/>
            <a:ext cx="1414325" cy="38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 Oil Example: Crown-Sterling</a:t>
            </a:r>
            <a:endParaRPr/>
          </a:p>
        </p:txBody>
      </p:sp>
      <p:sp>
        <p:nvSpPr>
          <p:cNvPr id="417" name="Google Shape;417;p68"/>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Takeaway</a:t>
            </a:r>
            <a:r>
              <a:rPr lang="en"/>
              <a:t>: Brand-new math and buzzwords are signs of snake oil cryptography</a:t>
            </a:r>
            <a:endParaRPr/>
          </a:p>
        </p:txBody>
      </p:sp>
      <p:graphicFrame>
        <p:nvGraphicFramePr>
          <p:cNvPr id="418" name="Google Shape;418;p68"/>
          <p:cNvGraphicFramePr/>
          <p:nvPr/>
        </p:nvGraphicFramePr>
        <p:xfrm>
          <a:off x="288475" y="1431735"/>
          <a:ext cx="3000000" cy="3000000"/>
        </p:xfrm>
        <a:graphic>
          <a:graphicData uri="http://schemas.openxmlformats.org/drawingml/2006/table">
            <a:tbl>
              <a:tblPr>
                <a:noFill/>
                <a:tableStyleId>{FE630617-E3CB-400B-A715-2B8B25F949E5}</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50325">
                <a:tc gridSpan="2">
                  <a:txBody>
                    <a:bodyPr/>
                    <a:lstStyle/>
                    <a:p>
                      <a:pPr indent="0" lvl="0" marL="0" rtl="0" algn="l">
                        <a:spcBef>
                          <a:spcPts val="0"/>
                        </a:spcBef>
                        <a:spcAft>
                          <a:spcPts val="0"/>
                        </a:spcAft>
                        <a:buNone/>
                      </a:pPr>
                      <a:r>
                        <a:rPr b="1" lang="en" sz="1600">
                          <a:solidFill>
                            <a:srgbClr val="595959"/>
                          </a:solidFill>
                        </a:rPr>
                        <a:t>Snake oil or genius? Crown Sterling tells its side of Black Hat controversy</a:t>
                      </a:r>
                      <a:endParaRPr b="1" sz="1600">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332125">
                <a:tc>
                  <a:txBody>
                    <a:bodyPr/>
                    <a:lstStyle/>
                    <a:p>
                      <a:pPr indent="0" lvl="0" marL="0" rtl="0" algn="l">
                        <a:spcBef>
                          <a:spcPts val="0"/>
                        </a:spcBef>
                        <a:spcAft>
                          <a:spcPts val="0"/>
                        </a:spcAft>
                        <a:buNone/>
                      </a:pPr>
                      <a:r>
                        <a:rPr i="1" lang="en">
                          <a:solidFill>
                            <a:srgbClr val="595959"/>
                          </a:solidFill>
                        </a:rPr>
                        <a:t>Sean Gallagher</a:t>
                      </a:r>
                      <a:endParaRPr i="1">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August 29, 2019</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None/>
                      </a:pPr>
                      <a:r>
                        <a:rPr b="1" lang="en">
                          <a:solidFill>
                            <a:srgbClr val="595959"/>
                          </a:solidFill>
                        </a:rPr>
                        <a:t>How does Time AI work?</a:t>
                      </a:r>
                      <a:endParaRPr>
                        <a:solidFill>
                          <a:srgbClr val="595959"/>
                        </a:solidFill>
                      </a:endParaRPr>
                    </a:p>
                    <a:p>
                      <a:pPr indent="0" lvl="0" marL="0" rtl="0" algn="l">
                        <a:spcBef>
                          <a:spcPts val="0"/>
                        </a:spcBef>
                        <a:spcAft>
                          <a:spcPts val="0"/>
                        </a:spcAft>
                        <a:buNone/>
                      </a:pPr>
                      <a:br>
                        <a:rPr lang="en">
                          <a:solidFill>
                            <a:srgbClr val="595959"/>
                          </a:solidFill>
                        </a:rPr>
                      </a:br>
                      <a:r>
                        <a:rPr lang="en">
                          <a:solidFill>
                            <a:srgbClr val="595959"/>
                          </a:solidFill>
                        </a:rPr>
                        <a:t>So how is Time AI said to work? Crown Sterling's website describes Time AI as "a dynamic non-factor based quantum encryption utilizing multidimensional encryption technology including time, music’s infinite variability, artificial intelligence, and most notably mathematical constants to generate entangled key pairs."</a:t>
                      </a:r>
                      <a:endParaRPr>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419" name="Google Shape;419;p68" title="Ars Technica"/>
          <p:cNvPicPr preferRelativeResize="0"/>
          <p:nvPr/>
        </p:nvPicPr>
        <p:blipFill rotWithShape="1">
          <a:blip r:embed="rId4">
            <a:alphaModFix/>
          </a:blip>
          <a:srcRect b="6822" l="0" r="0" t="7795"/>
          <a:stretch/>
        </p:blipFill>
        <p:spPr>
          <a:xfrm>
            <a:off x="313450" y="1456350"/>
            <a:ext cx="1414325" cy="38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 Oil Example: Crown-Sterling</a:t>
            </a:r>
            <a:endParaRPr/>
          </a:p>
        </p:txBody>
      </p:sp>
      <p:sp>
        <p:nvSpPr>
          <p:cNvPr id="425" name="Google Shape;425;p69"/>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Takeaway</a:t>
            </a:r>
            <a:r>
              <a:rPr lang="en"/>
              <a:t>: Flashy demonstrations are signs of snake oil cryptography</a:t>
            </a:r>
            <a:endParaRPr/>
          </a:p>
        </p:txBody>
      </p:sp>
      <p:graphicFrame>
        <p:nvGraphicFramePr>
          <p:cNvPr id="426" name="Google Shape;426;p69"/>
          <p:cNvGraphicFramePr/>
          <p:nvPr/>
        </p:nvGraphicFramePr>
        <p:xfrm>
          <a:off x="288475" y="1431735"/>
          <a:ext cx="3000000" cy="3000000"/>
        </p:xfrm>
        <a:graphic>
          <a:graphicData uri="http://schemas.openxmlformats.org/drawingml/2006/table">
            <a:tbl>
              <a:tblPr>
                <a:noFill/>
                <a:tableStyleId>{FE630617-E3CB-400B-A715-2B8B25F949E5}</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50325">
                <a:tc gridSpan="2">
                  <a:txBody>
                    <a:bodyPr/>
                    <a:lstStyle/>
                    <a:p>
                      <a:pPr indent="0" lvl="0" marL="0" rtl="0" algn="l">
                        <a:spcBef>
                          <a:spcPts val="0"/>
                        </a:spcBef>
                        <a:spcAft>
                          <a:spcPts val="0"/>
                        </a:spcAft>
                        <a:buNone/>
                      </a:pPr>
                      <a:r>
                        <a:rPr b="1" lang="en" sz="1600">
                          <a:solidFill>
                            <a:srgbClr val="595959"/>
                          </a:solidFill>
                        </a:rPr>
                        <a:t>Medicine show: Crown Sterling demos 256-bit RSA key-cracking at private event</a:t>
                      </a:r>
                      <a:endParaRPr b="1" sz="1600">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332125">
                <a:tc>
                  <a:txBody>
                    <a:bodyPr/>
                    <a:lstStyle/>
                    <a:p>
                      <a:pPr indent="0" lvl="0" marL="0" rtl="0" algn="l">
                        <a:spcBef>
                          <a:spcPts val="0"/>
                        </a:spcBef>
                        <a:spcAft>
                          <a:spcPts val="0"/>
                        </a:spcAft>
                        <a:buNone/>
                      </a:pPr>
                      <a:r>
                        <a:rPr i="1" lang="en">
                          <a:solidFill>
                            <a:srgbClr val="595959"/>
                          </a:solidFill>
                        </a:rPr>
                        <a:t>Sean Gallagher</a:t>
                      </a:r>
                      <a:endParaRPr i="1">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September 20, 2019</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None/>
                      </a:pPr>
                      <a:r>
                        <a:rPr lang="en">
                          <a:solidFill>
                            <a:srgbClr val="595959"/>
                          </a:solidFill>
                        </a:rPr>
                        <a:t>Demo of crypto-cracking algorithm fails to convince experts.</a:t>
                      </a:r>
                      <a:endParaRPr>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427" name="Google Shape;427;p69" title="Ars Technica"/>
          <p:cNvPicPr preferRelativeResize="0"/>
          <p:nvPr/>
        </p:nvPicPr>
        <p:blipFill rotWithShape="1">
          <a:blip r:embed="rId4">
            <a:alphaModFix/>
          </a:blip>
          <a:srcRect b="6822" l="0" r="0" t="7795"/>
          <a:stretch/>
        </p:blipFill>
        <p:spPr>
          <a:xfrm>
            <a:off x="313450" y="1456350"/>
            <a:ext cx="1414325" cy="38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 Oil Example: Crown-Sterling</a:t>
            </a:r>
            <a:endParaRPr/>
          </a:p>
        </p:txBody>
      </p:sp>
      <p:graphicFrame>
        <p:nvGraphicFramePr>
          <p:cNvPr id="433" name="Google Shape;433;p70"/>
          <p:cNvGraphicFramePr/>
          <p:nvPr/>
        </p:nvGraphicFramePr>
        <p:xfrm>
          <a:off x="288475" y="1203135"/>
          <a:ext cx="3000000" cy="3000000"/>
        </p:xfrm>
        <a:graphic>
          <a:graphicData uri="http://schemas.openxmlformats.org/drawingml/2006/table">
            <a:tbl>
              <a:tblPr>
                <a:noFill/>
                <a:tableStyleId>{FE630617-E3CB-400B-A715-2B8B25F949E5}</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250325">
                <a:tc gridSpan="2">
                  <a:txBody>
                    <a:bodyPr/>
                    <a:lstStyle/>
                    <a:p>
                      <a:pPr indent="0" lvl="0" marL="0" rtl="0" algn="l">
                        <a:spcBef>
                          <a:spcPts val="0"/>
                        </a:spcBef>
                        <a:spcAft>
                          <a:spcPts val="0"/>
                        </a:spcAft>
                        <a:buNone/>
                      </a:pPr>
                      <a:r>
                        <a:rPr b="1" lang="en" sz="1600">
                          <a:solidFill>
                            <a:srgbClr val="595959"/>
                          </a:solidFill>
                        </a:rPr>
                        <a:t>Medicine show: Crown Sterling demos 256-bit RSA key-cracking at private event</a:t>
                      </a:r>
                      <a:endParaRPr b="1" sz="1600">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232675">
                <a:tc>
                  <a:txBody>
                    <a:bodyPr/>
                    <a:lstStyle/>
                    <a:p>
                      <a:pPr indent="0" lvl="0" marL="0" rtl="0" algn="l">
                        <a:spcBef>
                          <a:spcPts val="0"/>
                        </a:spcBef>
                        <a:spcAft>
                          <a:spcPts val="0"/>
                        </a:spcAft>
                        <a:buNone/>
                      </a:pPr>
                      <a:r>
                        <a:rPr i="1" lang="en">
                          <a:solidFill>
                            <a:srgbClr val="595959"/>
                          </a:solidFill>
                        </a:rPr>
                        <a:t>Sean Gallagher</a:t>
                      </a:r>
                      <a:endParaRPr i="1">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September 20, 2019</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None/>
                      </a:pPr>
                      <a:r>
                        <a:rPr lang="en" sz="1150">
                          <a:solidFill>
                            <a:srgbClr val="595959"/>
                          </a:solidFill>
                        </a:rPr>
                        <a:t>Nicholas Weaver, lecturer at the University of California Berkeley's Department of Electrical Engineering and Computer Sciences, reacted to Grant's latest demonstration with this statement to Ars:</a:t>
                      </a:r>
                      <a:endParaRPr sz="1150">
                        <a:solidFill>
                          <a:srgbClr val="595959"/>
                        </a:solidFill>
                      </a:endParaRPr>
                    </a:p>
                    <a:p>
                      <a:pPr indent="0" lvl="0" marL="0" rtl="0" algn="l">
                        <a:spcBef>
                          <a:spcPts val="0"/>
                        </a:spcBef>
                        <a:spcAft>
                          <a:spcPts val="0"/>
                        </a:spcAft>
                        <a:buNone/>
                      </a:pPr>
                      <a:r>
                        <a:t/>
                      </a:r>
                      <a:endParaRPr sz="400">
                        <a:solidFill>
                          <a:srgbClr val="595959"/>
                        </a:solidFill>
                      </a:endParaRPr>
                    </a:p>
                    <a:p>
                      <a:pPr indent="0" lvl="0" marL="457200" rtl="0" algn="l">
                        <a:spcBef>
                          <a:spcPts val="0"/>
                        </a:spcBef>
                        <a:spcAft>
                          <a:spcPts val="0"/>
                        </a:spcAft>
                        <a:buClr>
                          <a:schemeClr val="dk1"/>
                        </a:buClr>
                        <a:buSzPts val="1100"/>
                        <a:buFont typeface="Arial"/>
                        <a:buNone/>
                      </a:pPr>
                      <a:r>
                        <a:rPr lang="en" sz="1150">
                          <a:solidFill>
                            <a:srgbClr val="595959"/>
                          </a:solidFill>
                        </a:rPr>
                        <a:t>It was previously an open question whether Mr Grant was a fraud or just delusional. His new press release now makes me certain he is a deliberate fraud.</a:t>
                      </a:r>
                      <a:endParaRPr sz="1150">
                        <a:solidFill>
                          <a:srgbClr val="595959"/>
                        </a:solidFill>
                      </a:endParaRPr>
                    </a:p>
                    <a:p>
                      <a:pPr indent="0" lvl="0" marL="457200" rtl="0" algn="l">
                        <a:spcBef>
                          <a:spcPts val="0"/>
                        </a:spcBef>
                        <a:spcAft>
                          <a:spcPts val="0"/>
                        </a:spcAft>
                        <a:buClr>
                          <a:schemeClr val="dk1"/>
                        </a:buClr>
                        <a:buSzPts val="1100"/>
                        <a:buFont typeface="Arial"/>
                        <a:buNone/>
                      </a:pPr>
                      <a:r>
                        <a:t/>
                      </a:r>
                      <a:endParaRPr sz="400">
                        <a:solidFill>
                          <a:srgbClr val="595959"/>
                        </a:solidFill>
                      </a:endParaRPr>
                    </a:p>
                    <a:p>
                      <a:pPr indent="0" lvl="0" marL="457200" rtl="0" algn="l">
                        <a:spcBef>
                          <a:spcPts val="0"/>
                        </a:spcBef>
                        <a:spcAft>
                          <a:spcPts val="0"/>
                        </a:spcAft>
                        <a:buClr>
                          <a:schemeClr val="dk1"/>
                        </a:buClr>
                        <a:buSzPts val="1100"/>
                        <a:buFont typeface="Arial"/>
                        <a:buNone/>
                      </a:pPr>
                      <a:r>
                        <a:rPr lang="en" sz="1150">
                          <a:solidFill>
                            <a:srgbClr val="595959"/>
                          </a:solidFill>
                        </a:rPr>
                        <a:t>He received a lot of feedback from cryptographers, both polite and rude, so showing this level of continued ignorance is willful at this point. His video starts with the ridiculously false notion that factoring is all there is for public key.  He then insists that breaking a 256 bit RSA key or even a 512b key is somehow revolutionary. It's not. Professor [Nadia] Heninger at UCSD, as part of her work on the FREAK attack, showed that factoring a 512 bit key is easily accomplished with less than $100 of computing time in 2015.</a:t>
                      </a:r>
                      <a:endParaRPr sz="1150">
                        <a:solidFill>
                          <a:srgbClr val="595959"/>
                        </a:solidFill>
                      </a:endParaRPr>
                    </a:p>
                    <a:p>
                      <a:pPr indent="0" lvl="0" marL="457200" rtl="0" algn="l">
                        <a:spcBef>
                          <a:spcPts val="0"/>
                        </a:spcBef>
                        <a:spcAft>
                          <a:spcPts val="0"/>
                        </a:spcAft>
                        <a:buClr>
                          <a:schemeClr val="dk1"/>
                        </a:buClr>
                        <a:buSzPts val="1100"/>
                        <a:buFont typeface="Arial"/>
                        <a:buNone/>
                      </a:pPr>
                      <a:r>
                        <a:t/>
                      </a:r>
                      <a:endParaRPr sz="400">
                        <a:solidFill>
                          <a:srgbClr val="595959"/>
                        </a:solidFill>
                      </a:endParaRPr>
                    </a:p>
                    <a:p>
                      <a:pPr indent="0" lvl="0" marL="457200" rtl="0" algn="l">
                        <a:spcBef>
                          <a:spcPts val="0"/>
                        </a:spcBef>
                        <a:spcAft>
                          <a:spcPts val="0"/>
                        </a:spcAft>
                        <a:buClr>
                          <a:schemeClr val="dk1"/>
                        </a:buClr>
                        <a:buSzPts val="1100"/>
                        <a:buFont typeface="Arial"/>
                        <a:buNone/>
                      </a:pPr>
                      <a:r>
                        <a:rPr lang="en" sz="1150">
                          <a:solidFill>
                            <a:srgbClr val="595959"/>
                          </a:solidFill>
                        </a:rPr>
                        <a:t>His further suggesting that breaking 512-bit breaks RSA is also ridiculous on its face. Modern RSA is usually 2048 bits or higher, and there is a near-exponential increase in the difficulty of factoring with the number of bits.</a:t>
                      </a:r>
                      <a:endParaRPr sz="1150">
                        <a:solidFill>
                          <a:srgbClr val="595959"/>
                        </a:solidFill>
                      </a:endParaRPr>
                    </a:p>
                    <a:p>
                      <a:pPr indent="0" lvl="0" marL="457200" rtl="0" algn="l">
                        <a:spcBef>
                          <a:spcPts val="0"/>
                        </a:spcBef>
                        <a:spcAft>
                          <a:spcPts val="0"/>
                        </a:spcAft>
                        <a:buClr>
                          <a:schemeClr val="dk1"/>
                        </a:buClr>
                        <a:buSzPts val="1100"/>
                        <a:buFont typeface="Arial"/>
                        <a:buNone/>
                      </a:pPr>
                      <a:r>
                        <a:t/>
                      </a:r>
                      <a:endParaRPr sz="400">
                        <a:solidFill>
                          <a:srgbClr val="595959"/>
                        </a:solidFill>
                      </a:endParaRPr>
                    </a:p>
                    <a:p>
                      <a:pPr indent="0" lvl="0" marL="457200" rtl="0" algn="l">
                        <a:spcBef>
                          <a:spcPts val="0"/>
                        </a:spcBef>
                        <a:spcAft>
                          <a:spcPts val="0"/>
                        </a:spcAft>
                        <a:buNone/>
                      </a:pPr>
                      <a:r>
                        <a:rPr lang="en" sz="1150">
                          <a:solidFill>
                            <a:srgbClr val="595959"/>
                          </a:solidFill>
                        </a:rPr>
                        <a:t>At this point I have to conclude he is an outright fraud, and the most likely explanation is he's looking to raise investment from ignorant accredited investors. And now I wonder how many other companies he's started are effectively fraudulent.</a:t>
                      </a:r>
                      <a:endParaRPr sz="115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434" name="Google Shape;434;p70" title="Ars Technica"/>
          <p:cNvPicPr preferRelativeResize="0"/>
          <p:nvPr/>
        </p:nvPicPr>
        <p:blipFill rotWithShape="1">
          <a:blip r:embed="rId4">
            <a:alphaModFix/>
          </a:blip>
          <a:srcRect b="6822" l="0" r="0" t="7795"/>
          <a:stretch/>
        </p:blipFill>
        <p:spPr>
          <a:xfrm>
            <a:off x="313450" y="1227750"/>
            <a:ext cx="1414325" cy="3836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Snake Oil Example: Crown-Sterling</a:t>
            </a:r>
            <a:endParaRPr/>
          </a:p>
        </p:txBody>
      </p:sp>
      <p:graphicFrame>
        <p:nvGraphicFramePr>
          <p:cNvPr id="440" name="Google Shape;440;p71"/>
          <p:cNvGraphicFramePr/>
          <p:nvPr/>
        </p:nvGraphicFramePr>
        <p:xfrm>
          <a:off x="288475" y="1431735"/>
          <a:ext cx="3000000" cy="3000000"/>
        </p:xfrm>
        <a:graphic>
          <a:graphicData uri="http://schemas.openxmlformats.org/drawingml/2006/table">
            <a:tbl>
              <a:tblPr>
                <a:noFill/>
                <a:tableStyleId>{FE630617-E3CB-400B-A715-2B8B25F949E5}</a:tableStyleId>
              </a:tblPr>
              <a:tblGrid>
                <a:gridCol w="4283525"/>
                <a:gridCol w="4283525"/>
              </a:tblGrid>
              <a:tr h="357600">
                <a:tc>
                  <a:txBody>
                    <a:bodyPr/>
                    <a:lstStyle/>
                    <a:p>
                      <a:pPr indent="0" lvl="0" marL="10858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332125">
                <a:tc>
                  <a:txBody>
                    <a:bodyPr/>
                    <a:lstStyle/>
                    <a:p>
                      <a:pPr indent="0" lvl="0" marL="0" rtl="0" algn="l">
                        <a:spcBef>
                          <a:spcPts val="0"/>
                        </a:spcBef>
                        <a:spcAft>
                          <a:spcPts val="0"/>
                        </a:spcAft>
                        <a:buNone/>
                      </a:pPr>
                      <a:r>
                        <a:t/>
                      </a:r>
                      <a:endParaRPr>
                        <a:solidFill>
                          <a:srgbClr val="595959"/>
                        </a:solidFill>
                      </a:endParaRPr>
                    </a:p>
                  </a:txBody>
                  <a:tcPr marT="27425" marB="27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September 21, 2019</a:t>
                      </a:r>
                      <a:endParaRPr i="1">
                        <a:solidFill>
                          <a:srgbClr val="595959"/>
                        </a:solidFill>
                      </a:endParaRPr>
                    </a:p>
                  </a:txBody>
                  <a:tcPr marT="27425" marB="27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619350">
                <a:tc gridSpan="2">
                  <a:txBody>
                    <a:bodyPr/>
                    <a:lstStyle/>
                    <a:p>
                      <a:pPr indent="0" lvl="0" marL="0" rtl="0" algn="l">
                        <a:spcBef>
                          <a:spcPts val="0"/>
                        </a:spcBef>
                        <a:spcAft>
                          <a:spcPts val="0"/>
                        </a:spcAft>
                        <a:buNone/>
                      </a:pPr>
                      <a:r>
                        <a:rPr lang="en">
                          <a:solidFill>
                            <a:srgbClr val="595959"/>
                          </a:solidFill>
                        </a:rPr>
                        <a:t>FYI My offer stands you litigious fraudulent fuckwits.  If you consider my statements that you are fraudulent fuckwits based on this release &amp; demonstration libel, I'll gladly tell you a good address for service, just DM for info.</a:t>
                      </a:r>
                      <a:endParaRPr>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441" name="Google Shape;441;p71" title="Nicholas Weaver on Twitter"/>
          <p:cNvPicPr preferRelativeResize="0"/>
          <p:nvPr/>
        </p:nvPicPr>
        <p:blipFill rotWithShape="1">
          <a:blip r:embed="rId4">
            <a:alphaModFix/>
          </a:blip>
          <a:srcRect b="83320" l="0" r="63058" t="0"/>
          <a:stretch/>
        </p:blipFill>
        <p:spPr>
          <a:xfrm>
            <a:off x="994600" y="1489900"/>
            <a:ext cx="1947228" cy="513675"/>
          </a:xfrm>
          <a:prstGeom prst="rect">
            <a:avLst/>
          </a:prstGeom>
          <a:noFill/>
          <a:ln>
            <a:noFill/>
          </a:ln>
        </p:spPr>
      </p:pic>
      <p:pic>
        <p:nvPicPr>
          <p:cNvPr id="442" name="Google Shape;442;p71"/>
          <p:cNvPicPr preferRelativeResize="0"/>
          <p:nvPr/>
        </p:nvPicPr>
        <p:blipFill>
          <a:blip r:embed="rId5">
            <a:alphaModFix/>
          </a:blip>
          <a:stretch>
            <a:fillRect/>
          </a:stretch>
        </p:blipFill>
        <p:spPr>
          <a:xfrm>
            <a:off x="365550" y="1508198"/>
            <a:ext cx="629050" cy="4953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Cryptocurrency Snake Oil</a:t>
            </a:r>
            <a:endParaRPr/>
          </a:p>
        </p:txBody>
      </p:sp>
      <p:sp>
        <p:nvSpPr>
          <p:cNvPr id="448" name="Google Shape;448;p7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IOTA: A cryptocurrency designed for the Internet of Things (IoT)</a:t>
            </a:r>
            <a:endParaRPr/>
          </a:p>
          <a:p>
            <a:pPr indent="-317500" lvl="1" marL="914400" rtl="0" algn="l">
              <a:spcBef>
                <a:spcPts val="0"/>
              </a:spcBef>
              <a:spcAft>
                <a:spcPts val="0"/>
              </a:spcAft>
              <a:buSzPts val="1400"/>
              <a:buChar char="○"/>
            </a:pPr>
            <a:r>
              <a:rPr lang="en"/>
              <a:t>Uses a hash-based scheme instead of standard public key signatures, meaning you can never reuse a key</a:t>
            </a:r>
            <a:endParaRPr/>
          </a:p>
          <a:p>
            <a:pPr indent="-317500" lvl="1" marL="914400" rtl="0" algn="l">
              <a:spcBef>
                <a:spcPts val="0"/>
              </a:spcBef>
              <a:spcAft>
                <a:spcPts val="0"/>
              </a:spcAft>
              <a:buSzPts val="1400"/>
              <a:buChar char="○"/>
            </a:pPr>
            <a:r>
              <a:rPr lang="en"/>
              <a:t>10,000-bit signatures (compare with 450-bit RSA signatures, which are considered big)</a:t>
            </a:r>
            <a:endParaRPr/>
          </a:p>
          <a:p>
            <a:pPr indent="-317500" lvl="1" marL="914400" rtl="0" algn="l">
              <a:spcBef>
                <a:spcPts val="0"/>
              </a:spcBef>
              <a:spcAft>
                <a:spcPts val="0"/>
              </a:spcAft>
              <a:buSzPts val="1400"/>
              <a:buChar char="○"/>
            </a:pPr>
            <a:r>
              <a:rPr lang="en"/>
              <a:t>Created their own hash function… that was quickly broken</a:t>
            </a:r>
            <a:endParaRPr/>
          </a:p>
          <a:p>
            <a:pPr indent="-317500" lvl="1" marL="914400" rtl="0" algn="l">
              <a:spcBef>
                <a:spcPts val="0"/>
              </a:spcBef>
              <a:spcAft>
                <a:spcPts val="0"/>
              </a:spcAft>
              <a:buSzPts val="1400"/>
              <a:buChar char="○"/>
            </a:pPr>
            <a:r>
              <a:rPr lang="en"/>
              <a:t>Claims to be a distributed system, but relies entirely on a central authority (not distributed)</a:t>
            </a:r>
            <a:endParaRPr/>
          </a:p>
          <a:p>
            <a:pPr indent="-317500" lvl="1" marL="914400" rtl="0" algn="l">
              <a:spcBef>
                <a:spcPts val="0"/>
              </a:spcBef>
              <a:spcAft>
                <a:spcPts val="0"/>
              </a:spcAft>
              <a:buSzPts val="1400"/>
              <a:buChar char="○"/>
            </a:pPr>
            <a:r>
              <a:rPr lang="en"/>
              <a:t>Uses trinary math? (Requiring entirely new processors?)</a:t>
            </a:r>
            <a:endParaRPr/>
          </a:p>
          <a:p>
            <a:pPr indent="-342900" lvl="0" marL="457200" rtl="0" algn="l">
              <a:spcBef>
                <a:spcPts val="0"/>
              </a:spcBef>
              <a:spcAft>
                <a:spcPts val="0"/>
              </a:spcAft>
              <a:buSzPts val="1800"/>
              <a:buChar char="●"/>
            </a:pPr>
            <a:r>
              <a:rPr b="1" lang="en"/>
              <a:t>Takeaway</a:t>
            </a:r>
            <a:r>
              <a:rPr lang="en"/>
              <a:t>: Be able to recognize snake oil cryptography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Distributing Public Keys</a:t>
            </a:r>
            <a:endParaRPr/>
          </a:p>
        </p:txBody>
      </p:sp>
      <p:sp>
        <p:nvSpPr>
          <p:cNvPr id="98" name="Google Shape;98;p2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Public-key cryptography alone is not secure against man-in-the-middle attacks</a:t>
            </a:r>
            <a:endParaRPr/>
          </a:p>
          <a:p>
            <a:pPr indent="-342900" lvl="0" marL="457200" rtl="0" algn="l">
              <a:spcBef>
                <a:spcPts val="0"/>
              </a:spcBef>
              <a:spcAft>
                <a:spcPts val="0"/>
              </a:spcAft>
              <a:buSzPts val="1800"/>
              <a:buChar char="●"/>
            </a:pPr>
            <a:r>
              <a:rPr lang="en"/>
              <a:t>Scenario</a:t>
            </a:r>
            <a:endParaRPr/>
          </a:p>
          <a:p>
            <a:pPr indent="-317500" lvl="1" marL="914400" rtl="0" algn="l">
              <a:spcBef>
                <a:spcPts val="0"/>
              </a:spcBef>
              <a:spcAft>
                <a:spcPts val="0"/>
              </a:spcAft>
              <a:buSzPts val="1400"/>
              <a:buChar char="○"/>
            </a:pPr>
            <a:r>
              <a:rPr lang="en"/>
              <a:t>Alice wants to send a message to Bob</a:t>
            </a:r>
            <a:endParaRPr/>
          </a:p>
          <a:p>
            <a:pPr indent="-317500" lvl="1" marL="914400" rtl="0" algn="l">
              <a:spcBef>
                <a:spcPts val="0"/>
              </a:spcBef>
              <a:spcAft>
                <a:spcPts val="0"/>
              </a:spcAft>
              <a:buSzPts val="1400"/>
              <a:buChar char="○"/>
            </a:pPr>
            <a:r>
              <a:rPr lang="en"/>
              <a:t>Alice asks Bob for his public key</a:t>
            </a:r>
            <a:endParaRPr/>
          </a:p>
          <a:p>
            <a:pPr indent="-317500" lvl="1" marL="914400" rtl="0" algn="l">
              <a:spcBef>
                <a:spcPts val="0"/>
              </a:spcBef>
              <a:spcAft>
                <a:spcPts val="0"/>
              </a:spcAft>
              <a:buSzPts val="1400"/>
              <a:buChar char="○"/>
            </a:pPr>
            <a:r>
              <a:rPr lang="en"/>
              <a:t>Bob sends his public key to Alice</a:t>
            </a:r>
            <a:endParaRPr/>
          </a:p>
          <a:p>
            <a:pPr indent="-317500" lvl="1" marL="914400" rtl="0" algn="l">
              <a:spcBef>
                <a:spcPts val="0"/>
              </a:spcBef>
              <a:spcAft>
                <a:spcPts val="0"/>
              </a:spcAft>
              <a:buSzPts val="1400"/>
              <a:buChar char="○"/>
            </a:pPr>
            <a:r>
              <a:rPr lang="en"/>
              <a:t>Alice encrypts her message with Bob’s public key and sends it to Bob</a:t>
            </a:r>
            <a:endParaRPr/>
          </a:p>
          <a:p>
            <a:pPr indent="-342900" lvl="0" marL="457200" rtl="0" algn="l">
              <a:spcBef>
                <a:spcPts val="0"/>
              </a:spcBef>
              <a:spcAft>
                <a:spcPts val="0"/>
              </a:spcAft>
              <a:buSzPts val="1800"/>
              <a:buChar char="●"/>
            </a:pPr>
            <a:r>
              <a:rPr lang="en"/>
              <a:t>What can Mallory do?</a:t>
            </a:r>
            <a:endParaRPr/>
          </a:p>
          <a:p>
            <a:pPr indent="-317500" lvl="1" marL="914400" rtl="0" algn="l">
              <a:spcBef>
                <a:spcPts val="0"/>
              </a:spcBef>
              <a:spcAft>
                <a:spcPts val="0"/>
              </a:spcAft>
              <a:buSzPts val="1400"/>
              <a:buChar char="○"/>
            </a:pPr>
            <a:r>
              <a:rPr lang="en"/>
              <a:t>Replace Bob's public key with Mallory’s public key</a:t>
            </a:r>
            <a:endParaRPr/>
          </a:p>
          <a:p>
            <a:pPr indent="-317500" lvl="1" marL="914400" rtl="0" algn="l">
              <a:spcBef>
                <a:spcPts val="0"/>
              </a:spcBef>
              <a:spcAft>
                <a:spcPts val="0"/>
              </a:spcAft>
              <a:buSzPts val="1400"/>
              <a:buChar char="○"/>
            </a:pPr>
            <a:r>
              <a:rPr lang="en"/>
              <a:t>Now Alice has encrypted the message with Mallory’s public key, and Mallory can read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p:cNvPicPr preferRelativeResize="0"/>
          <p:nvPr/>
        </p:nvPicPr>
        <p:blipFill rotWithShape="1">
          <a:blip r:embed="rId3">
            <a:alphaModFix/>
          </a:blip>
          <a:srcRect b="65159" l="10446" r="69908" t="13697"/>
          <a:stretch/>
        </p:blipFill>
        <p:spPr>
          <a:xfrm>
            <a:off x="4246550" y="1320250"/>
            <a:ext cx="650926" cy="700636"/>
          </a:xfrm>
          <a:prstGeom prst="rect">
            <a:avLst/>
          </a:prstGeom>
          <a:noFill/>
          <a:ln>
            <a:noFill/>
          </a:ln>
        </p:spPr>
      </p:pic>
      <p:sp>
        <p:nvSpPr>
          <p:cNvPr id="104" name="Google Shape;104;p2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Problem: Distributing Public Keys</a:t>
            </a:r>
            <a:endParaRPr/>
          </a:p>
        </p:txBody>
      </p:sp>
      <p:cxnSp>
        <p:nvCxnSpPr>
          <p:cNvPr id="105" name="Google Shape;105;p21"/>
          <p:cNvCxnSpPr/>
          <p:nvPr/>
        </p:nvCxnSpPr>
        <p:spPr>
          <a:xfrm>
            <a:off x="2499375" y="1463025"/>
            <a:ext cx="0" cy="33096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21"/>
          <p:cNvCxnSpPr/>
          <p:nvPr/>
        </p:nvCxnSpPr>
        <p:spPr>
          <a:xfrm>
            <a:off x="6644650" y="1463025"/>
            <a:ext cx="0" cy="3309600"/>
          </a:xfrm>
          <a:prstGeom prst="straightConnector1">
            <a:avLst/>
          </a:prstGeom>
          <a:noFill/>
          <a:ln cap="flat" cmpd="sng" w="9525">
            <a:solidFill>
              <a:schemeClr val="dk2"/>
            </a:solidFill>
            <a:prstDash val="solid"/>
            <a:round/>
            <a:headEnd len="med" w="med" type="none"/>
            <a:tailEnd len="med" w="med" type="none"/>
          </a:ln>
        </p:spPr>
      </p:cxnSp>
      <p:sp>
        <p:nvSpPr>
          <p:cNvPr id="107" name="Google Shape;107;p21"/>
          <p:cNvSpPr txBox="1"/>
          <p:nvPr/>
        </p:nvSpPr>
        <p:spPr>
          <a:xfrm>
            <a:off x="830126" y="1082025"/>
            <a:ext cx="81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sp>
        <p:nvSpPr>
          <p:cNvPr id="108" name="Google Shape;108;p21"/>
          <p:cNvSpPr txBox="1"/>
          <p:nvPr/>
        </p:nvSpPr>
        <p:spPr>
          <a:xfrm>
            <a:off x="7502965" y="1082025"/>
            <a:ext cx="81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sp>
        <p:nvSpPr>
          <p:cNvPr id="109" name="Google Shape;109;p21"/>
          <p:cNvSpPr txBox="1"/>
          <p:nvPr/>
        </p:nvSpPr>
        <p:spPr>
          <a:xfrm>
            <a:off x="264325" y="2894775"/>
            <a:ext cx="1942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Receive </a:t>
            </a:r>
            <a:r>
              <a:rPr i="1" lang="en"/>
              <a:t>PK</a:t>
            </a:r>
            <a:r>
              <a:rPr i="1" lang="en" sz="900"/>
              <a:t>M</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Send {</a:t>
            </a:r>
            <a:r>
              <a:rPr i="1" lang="en"/>
              <a:t>M</a:t>
            </a:r>
            <a:r>
              <a:rPr lang="en"/>
              <a:t>}</a:t>
            </a:r>
            <a:r>
              <a:rPr i="1" lang="en" sz="900"/>
              <a:t>PK</a:t>
            </a:r>
            <a:r>
              <a:rPr i="1" lang="en" sz="600"/>
              <a:t>M</a:t>
            </a:r>
            <a:endParaRPr i="1" sz="600"/>
          </a:p>
        </p:txBody>
      </p:sp>
      <p:sp>
        <p:nvSpPr>
          <p:cNvPr id="110" name="Google Shape;110;p21"/>
          <p:cNvSpPr txBox="1"/>
          <p:nvPr/>
        </p:nvSpPr>
        <p:spPr>
          <a:xfrm>
            <a:off x="6937175" y="1602075"/>
            <a:ext cx="1942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Generate </a:t>
            </a:r>
            <a:r>
              <a:rPr i="1" lang="en"/>
              <a:t>PK</a:t>
            </a:r>
            <a:r>
              <a:rPr i="1" lang="en" sz="900"/>
              <a:t>B</a:t>
            </a:r>
            <a:r>
              <a:rPr lang="en"/>
              <a:t>, </a:t>
            </a:r>
            <a:r>
              <a:rPr i="1" lang="en"/>
              <a:t>SK</a:t>
            </a:r>
            <a:r>
              <a:rPr i="1" lang="en" sz="900"/>
              <a:t>B</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Send </a:t>
            </a:r>
            <a:r>
              <a:rPr i="1" lang="en"/>
              <a:t>PK</a:t>
            </a:r>
            <a:r>
              <a:rPr i="1" lang="en" sz="900"/>
              <a:t>B</a:t>
            </a:r>
            <a:endParaRPr i="1" sz="900"/>
          </a:p>
        </p:txBody>
      </p:sp>
      <p:sp>
        <p:nvSpPr>
          <p:cNvPr id="111" name="Google Shape;111;p21"/>
          <p:cNvSpPr txBox="1"/>
          <p:nvPr/>
        </p:nvSpPr>
        <p:spPr>
          <a:xfrm>
            <a:off x="4166551" y="1082025"/>
            <a:ext cx="81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Mallory</a:t>
            </a:r>
            <a:endParaRPr/>
          </a:p>
        </p:txBody>
      </p:sp>
      <p:sp>
        <p:nvSpPr>
          <p:cNvPr id="112" name="Google Shape;112;p21"/>
          <p:cNvSpPr txBox="1"/>
          <p:nvPr/>
        </p:nvSpPr>
        <p:spPr>
          <a:xfrm>
            <a:off x="3563350" y="2463975"/>
            <a:ext cx="194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Send </a:t>
            </a:r>
            <a:r>
              <a:rPr i="1" lang="en"/>
              <a:t>PK</a:t>
            </a:r>
            <a:r>
              <a:rPr i="1" lang="en" sz="900"/>
              <a:t>M</a:t>
            </a:r>
            <a:endParaRPr i="1" sz="900"/>
          </a:p>
        </p:txBody>
      </p:sp>
      <p:cxnSp>
        <p:nvCxnSpPr>
          <p:cNvPr id="113" name="Google Shape;113;p21"/>
          <p:cNvCxnSpPr/>
          <p:nvPr/>
        </p:nvCxnSpPr>
        <p:spPr>
          <a:xfrm flipH="1">
            <a:off x="2031350" y="2657025"/>
            <a:ext cx="1816800" cy="4656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21"/>
          <p:cNvCxnSpPr/>
          <p:nvPr/>
        </p:nvCxnSpPr>
        <p:spPr>
          <a:xfrm flipH="1">
            <a:off x="5140750" y="2256675"/>
            <a:ext cx="1892400" cy="4446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21"/>
          <p:cNvCxnSpPr/>
          <p:nvPr/>
        </p:nvCxnSpPr>
        <p:spPr>
          <a:xfrm>
            <a:off x="2053550" y="3492975"/>
            <a:ext cx="1772400" cy="25860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p21"/>
          <p:cNvSpPr txBox="1"/>
          <p:nvPr/>
        </p:nvSpPr>
        <p:spPr>
          <a:xfrm>
            <a:off x="3563350" y="3569175"/>
            <a:ext cx="1942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Decrypt {</a:t>
            </a:r>
            <a:r>
              <a:rPr i="1" lang="en"/>
              <a:t>M</a:t>
            </a:r>
            <a:r>
              <a:rPr lang="en"/>
              <a:t>}</a:t>
            </a:r>
            <a:r>
              <a:rPr i="1" lang="en" sz="900"/>
              <a:t>PK</a:t>
            </a:r>
            <a:r>
              <a:rPr i="1" lang="en" sz="600"/>
              <a:t>M</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Send {</a:t>
            </a:r>
            <a:r>
              <a:rPr i="1" lang="en"/>
              <a:t>M</a:t>
            </a:r>
            <a:r>
              <a:rPr lang="en"/>
              <a:t>}</a:t>
            </a:r>
            <a:r>
              <a:rPr i="1" lang="en" sz="900"/>
              <a:t>PK</a:t>
            </a:r>
            <a:r>
              <a:rPr i="1" lang="en" sz="600"/>
              <a:t>B</a:t>
            </a:r>
            <a:endParaRPr i="1" sz="600"/>
          </a:p>
        </p:txBody>
      </p:sp>
      <p:cxnSp>
        <p:nvCxnSpPr>
          <p:cNvPr id="117" name="Google Shape;117;p21"/>
          <p:cNvCxnSpPr/>
          <p:nvPr/>
        </p:nvCxnSpPr>
        <p:spPr>
          <a:xfrm>
            <a:off x="5200750" y="4242325"/>
            <a:ext cx="1772400" cy="2586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21"/>
          <p:cNvSpPr txBox="1"/>
          <p:nvPr/>
        </p:nvSpPr>
        <p:spPr>
          <a:xfrm>
            <a:off x="6937175" y="4296225"/>
            <a:ext cx="194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Decrypt {</a:t>
            </a:r>
            <a:r>
              <a:rPr i="1" lang="en"/>
              <a:t>M</a:t>
            </a:r>
            <a:r>
              <a:rPr lang="en"/>
              <a:t>}</a:t>
            </a:r>
            <a:r>
              <a:rPr i="1" lang="en" sz="900"/>
              <a:t>PK</a:t>
            </a:r>
            <a:r>
              <a:rPr i="1" lang="en" sz="600"/>
              <a:t>B</a:t>
            </a:r>
            <a:endParaRPr i="1" sz="600"/>
          </a:p>
        </p:txBody>
      </p:sp>
      <p:pic>
        <p:nvPicPr>
          <p:cNvPr id="119" name="Google Shape;119;p21"/>
          <p:cNvPicPr preferRelativeResize="0"/>
          <p:nvPr/>
        </p:nvPicPr>
        <p:blipFill rotWithShape="1">
          <a:blip r:embed="rId4">
            <a:alphaModFix/>
          </a:blip>
          <a:srcRect b="57590" l="5310" r="80092" t="16627"/>
          <a:stretch/>
        </p:blipFill>
        <p:spPr>
          <a:xfrm>
            <a:off x="439900" y="1144634"/>
            <a:ext cx="591227" cy="659268"/>
          </a:xfrm>
          <a:prstGeom prst="rect">
            <a:avLst/>
          </a:prstGeom>
          <a:noFill/>
          <a:ln>
            <a:noFill/>
          </a:ln>
        </p:spPr>
      </p:pic>
      <p:pic>
        <p:nvPicPr>
          <p:cNvPr id="120" name="Google Shape;120;p21"/>
          <p:cNvPicPr preferRelativeResize="0"/>
          <p:nvPr/>
        </p:nvPicPr>
        <p:blipFill rotWithShape="1">
          <a:blip r:embed="rId4">
            <a:alphaModFix/>
          </a:blip>
          <a:srcRect b="62909" l="28433" r="61203" t="16958"/>
          <a:stretch/>
        </p:blipFill>
        <p:spPr>
          <a:xfrm>
            <a:off x="8089873" y="1144633"/>
            <a:ext cx="466959" cy="5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Distributing Public Keys</a:t>
            </a:r>
            <a:endParaRPr/>
          </a:p>
        </p:txBody>
      </p:sp>
      <p:sp>
        <p:nvSpPr>
          <p:cNvPr id="126" name="Google Shape;126;p2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Idea: Sign Bob’s public key to prevent tampering</a:t>
            </a:r>
            <a:endParaRPr/>
          </a:p>
          <a:p>
            <a:pPr indent="-342900" lvl="0" marL="457200" rtl="0" algn="l">
              <a:spcBef>
                <a:spcPts val="0"/>
              </a:spcBef>
              <a:spcAft>
                <a:spcPts val="0"/>
              </a:spcAft>
              <a:buSzPts val="1800"/>
              <a:buChar char="●"/>
            </a:pPr>
            <a:r>
              <a:rPr lang="en"/>
              <a:t>Problem</a:t>
            </a:r>
            <a:endParaRPr/>
          </a:p>
          <a:p>
            <a:pPr indent="-317500" lvl="1" marL="914400" rtl="0" algn="l">
              <a:spcBef>
                <a:spcPts val="0"/>
              </a:spcBef>
              <a:spcAft>
                <a:spcPts val="0"/>
              </a:spcAft>
              <a:buSzPts val="1400"/>
              <a:buChar char="○"/>
            </a:pPr>
            <a:r>
              <a:rPr lang="en"/>
              <a:t>If Bob signs his public key, we need his public key to verify the signature</a:t>
            </a:r>
            <a:endParaRPr/>
          </a:p>
          <a:p>
            <a:pPr indent="-317500" lvl="1" marL="914400" rtl="0" algn="l">
              <a:spcBef>
                <a:spcPts val="0"/>
              </a:spcBef>
              <a:spcAft>
                <a:spcPts val="0"/>
              </a:spcAft>
              <a:buSzPts val="1400"/>
              <a:buChar char="○"/>
            </a:pPr>
            <a:r>
              <a:rPr lang="en"/>
              <a:t>But Bob’s public key is what we were trying to verify in the first place!</a:t>
            </a:r>
            <a:endParaRPr/>
          </a:p>
          <a:p>
            <a:pPr indent="-317500" lvl="1" marL="914400" rtl="0" algn="l">
              <a:spcBef>
                <a:spcPts val="0"/>
              </a:spcBef>
              <a:spcAft>
                <a:spcPts val="0"/>
              </a:spcAft>
              <a:buSzPts val="1400"/>
              <a:buChar char="○"/>
            </a:pPr>
            <a:r>
              <a:rPr lang="en"/>
              <a:t>Circular problem: Alice can never trust any public key she receives</a:t>
            </a:r>
            <a:endParaRPr/>
          </a:p>
          <a:p>
            <a:pPr indent="-342900" lvl="0" marL="457200" rtl="0" algn="l">
              <a:spcBef>
                <a:spcPts val="0"/>
              </a:spcBef>
              <a:spcAft>
                <a:spcPts val="0"/>
              </a:spcAft>
              <a:buSzPts val="1800"/>
              <a:buChar char="●"/>
            </a:pPr>
            <a:r>
              <a:rPr lang="en"/>
              <a:t>You cannot gain trust if you trust nothing. You need a root of trust!</a:t>
            </a:r>
            <a:r>
              <a:rPr lang="en"/>
              <a:t> </a:t>
            </a:r>
            <a:endParaRPr sz="1400"/>
          </a:p>
          <a:p>
            <a:pPr indent="-317500" lvl="1" marL="914400" rtl="0" algn="l">
              <a:spcBef>
                <a:spcPts val="0"/>
              </a:spcBef>
              <a:spcAft>
                <a:spcPts val="0"/>
              </a:spcAft>
              <a:buSzPts val="1400"/>
              <a:buChar char="○"/>
            </a:pPr>
            <a:r>
              <a:rPr b="1" lang="en"/>
              <a:t>Trust anchor</a:t>
            </a:r>
            <a:r>
              <a:rPr lang="en"/>
              <a:t>: Someone that we implicitly trust</a:t>
            </a:r>
            <a:endParaRPr/>
          </a:p>
          <a:p>
            <a:pPr indent="-317500" lvl="1" marL="914400" rtl="0" algn="l">
              <a:spcBef>
                <a:spcPts val="0"/>
              </a:spcBef>
              <a:spcAft>
                <a:spcPts val="0"/>
              </a:spcAft>
              <a:buSzPts val="1400"/>
              <a:buChar char="○"/>
            </a:pPr>
            <a:r>
              <a:rPr lang="en"/>
              <a:t>From our trust anchor, we can begin to trust others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Trust-on-First-Use</a:t>
            </a:r>
            <a:endParaRPr/>
          </a:p>
        </p:txBody>
      </p:sp>
      <p:sp>
        <p:nvSpPr>
          <p:cNvPr id="132" name="Google Shape;132;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Trust-on-first-use</a:t>
            </a:r>
            <a:r>
              <a:rPr lang="en"/>
              <a:t>: The first time you communicate, trust the public key that is used and warn the user if it changes in the future</a:t>
            </a:r>
            <a:endParaRPr/>
          </a:p>
          <a:p>
            <a:pPr indent="-317500" lvl="1" marL="914400" rtl="0" algn="l">
              <a:spcBef>
                <a:spcPts val="0"/>
              </a:spcBef>
              <a:spcAft>
                <a:spcPts val="0"/>
              </a:spcAft>
              <a:buSzPts val="1400"/>
              <a:buChar char="○"/>
            </a:pPr>
            <a:r>
              <a:rPr lang="en"/>
              <a:t>Used in SSH and a couple other protocols</a:t>
            </a:r>
            <a:endParaRPr/>
          </a:p>
          <a:p>
            <a:pPr indent="-317500" lvl="1" marL="914400" rtl="0" algn="l">
              <a:spcBef>
                <a:spcPts val="0"/>
              </a:spcBef>
              <a:spcAft>
                <a:spcPts val="0"/>
              </a:spcAft>
              <a:buSzPts val="1400"/>
              <a:buChar char="○"/>
            </a:pPr>
            <a:r>
              <a:rPr lang="en"/>
              <a:t>Idea: Attacks aren’t frequent, so assume that you aren’t being attacked the first time communicate</a:t>
            </a:r>
            <a:endParaRPr/>
          </a:p>
          <a:p>
            <a:pPr indent="-317500" lvl="1" marL="914400" rtl="0" algn="l">
              <a:spcBef>
                <a:spcPts val="0"/>
              </a:spcBef>
              <a:spcAft>
                <a:spcPts val="0"/>
              </a:spcAft>
              <a:buSzPts val="1400"/>
              <a:buChar char="○"/>
            </a:pPr>
            <a:r>
              <a:rPr lang="en"/>
              <a:t>Also known as “</a:t>
            </a:r>
            <a:r>
              <a:rPr b="1" lang="en"/>
              <a:t>Leap of Faith</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