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9" r:id="rId19"/>
    <p:sldId id="271" r:id="rId20"/>
    <p:sldId id="310" r:id="rId21"/>
    <p:sldId id="311" r:id="rId22"/>
    <p:sldId id="312" r:id="rId23"/>
    <p:sldId id="272" r:id="rId24"/>
    <p:sldId id="273" r:id="rId25"/>
    <p:sldId id="290"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91" r:id="rId40"/>
    <p:sldId id="287" r:id="rId41"/>
    <p:sldId id="288"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1" autoAdjust="0"/>
  </p:normalViewPr>
  <p:slideViewPr>
    <p:cSldViewPr snapToGrid="0">
      <p:cViewPr varScale="1">
        <p:scale>
          <a:sx n="96" d="100"/>
          <a:sy n="96"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perform this attack, we need to switch off the countermeasures which are discussed in the next slides.</a:t>
            </a:r>
            <a:endParaRPr lang="en-US"/>
          </a:p>
          <a:p>
            <a:pPr marL="0" lvl="0" indent="0">
              <a:spcBef>
                <a:spcPts val="0"/>
              </a:spcBef>
              <a:buNone/>
            </a:pPr>
            <a:r>
              <a:rPr lang="en-US"/>
              <a:t>Address randomization is turned off so that the base address of the buffer remains. It makes the task simpler to guess the return address in the stack.</a:t>
            </a:r>
            <a:endParaRPr lang="en-US"/>
          </a:p>
          <a:p>
            <a:pPr marL="0" lvl="0" indent="0">
              <a:spcBef>
                <a:spcPts val="0"/>
              </a:spcBef>
              <a:buNone/>
            </a:pPr>
            <a:r>
              <a:rPr lang="en-US"/>
              <a:t>We set the stack as executable as we need to execute our own code on the stack. Also, we disabled stack guard protection (discussed later).</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endParaRPr lang="en-US" dirty="0"/>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endParaRPr lang="en-US" dirty="0"/>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endParaRPr lang="en-US" dirty="0"/>
          </a:p>
          <a:p>
            <a:pPr marL="0" lvl="0" indent="0" rtl="0">
              <a:spcBef>
                <a:spcPts val="0"/>
              </a:spcBef>
              <a:buNone/>
            </a:pPr>
            <a:endParaRPr dirty="0"/>
          </a:p>
          <a:p>
            <a:pPr marL="0" lvl="0" indent="0" rtl="0">
              <a:spcBef>
                <a:spcPts val="0"/>
              </a:spcBef>
              <a:buNone/>
            </a:pPr>
            <a:r>
              <a:rPr lang="en-US" dirty="0" err="1"/>
              <a:t>So,we</a:t>
            </a:r>
            <a:r>
              <a:rPr lang="en-US" dirty="0"/>
              <a:t> need do the following on our </a:t>
            </a:r>
            <a:r>
              <a:rPr lang="en-US" dirty="0" err="1"/>
              <a:t>badfile</a:t>
            </a:r>
            <a:r>
              <a:rPr lang="en-US" dirty="0"/>
              <a:t> :</a:t>
            </a:r>
            <a:endParaRPr lang="en-US" dirty="0"/>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a:t>
            </a:r>
            <a:r>
              <a:rPr lang="en-US" dirty="0" err="1"/>
              <a:t>shellcode</a:t>
            </a:r>
            <a:r>
              <a:rPr lang="en-US" dirty="0"/>
              <a:t> : discussed in later slides)</a:t>
            </a:r>
            <a:endParaRPr lang="en-US" dirty="0"/>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of the buffer)</a:t>
            </a:r>
            <a:endParaRPr lang="en-US" dirty="0"/>
          </a:p>
          <a:p>
            <a:pPr marL="457200" lvl="0" indent="-298450">
              <a:spcBef>
                <a:spcPts val="0"/>
              </a:spcBef>
              <a:buSzPts val="1100"/>
              <a:buAutoNum type="arabicParenR"/>
            </a:pPr>
            <a:r>
              <a:rPr lang="en-US" dirty="0"/>
              <a:t>Modify return address with address of the shell code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find the distance between the base of the buffer and the return address, we need to use a gdb debugging tool. given that we have access to the vulnerable code, we can use gdb to the base address of the buffer, address of the frame pointer (ebp) and return address ($ebp + 4)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t>
            </a:r>
            <a:r>
              <a:rPr lang="en-US" baseline="0" dirty="0" smtClean="0"/>
              <a:t> </a:t>
            </a:r>
            <a:r>
              <a:rPr lang="en-US" dirty="0" smtClean="0"/>
              <a:t>Initialize </a:t>
            </a:r>
            <a:r>
              <a:rPr lang="en-US" dirty="0"/>
              <a:t>the entire buffer with NOP instructions.</a:t>
            </a:r>
            <a:endParaRPr lang="en-US" dirty="0"/>
          </a:p>
          <a:p>
            <a:pPr marL="0" lvl="0" indent="0">
              <a:spcBef>
                <a:spcPts val="0"/>
              </a:spcBef>
              <a:buNone/>
            </a:pPr>
            <a:r>
              <a:rPr lang="en-US" dirty="0" smtClean="0"/>
              <a:t>-</a:t>
            </a:r>
            <a:r>
              <a:rPr lang="en-US" baseline="0" dirty="0" smtClean="0"/>
              <a:t> </a:t>
            </a:r>
            <a:r>
              <a:rPr lang="en-US" dirty="0" smtClean="0"/>
              <a:t>Obtain </a:t>
            </a:r>
            <a:r>
              <a:rPr lang="en-US" dirty="0"/>
              <a:t>the results from Task A and Task B and place the malicious code address in return address.</a:t>
            </a:r>
            <a:endParaRPr lang="en-US" dirty="0"/>
          </a:p>
          <a:p>
            <a:pPr marL="0" lvl="0" indent="0">
              <a:spcBef>
                <a:spcPts val="0"/>
              </a:spcBef>
              <a:buNone/>
            </a:pPr>
            <a:r>
              <a:rPr lang="en-US" dirty="0" smtClean="0"/>
              <a:t>-</a:t>
            </a:r>
            <a:r>
              <a:rPr lang="en-US" baseline="0" dirty="0" smtClean="0"/>
              <a:t> </a:t>
            </a:r>
            <a:r>
              <a:rPr lang="en-US" dirty="0" smtClean="0"/>
              <a:t>Place </a:t>
            </a:r>
            <a:r>
              <a:rPr lang="en-US" dirty="0"/>
              <a:t>the malicious at the of the buffer.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328f5ac91c_0_2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28f5ac91c_0_2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1328f5ac91c_0_2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28f5ac91c_0_2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1328f5ac91c_0_2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28f5ac91c_0_2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a:t>
            </a:r>
            <a:r>
              <a:rPr lang="en-US" dirty="0" err="1"/>
              <a:t>badfile</a:t>
            </a:r>
            <a:r>
              <a:rPr lang="en-US" dirty="0"/>
              <a:t> with modified return address field to the address of main(). But there are issues with this solution :</a:t>
            </a:r>
            <a:endParaRPr lang="en-US" dirty="0"/>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a:t>
            </a:r>
            <a:r>
              <a:rPr lang="en-US" dirty="0" err="1"/>
              <a:t>program.After</a:t>
            </a:r>
            <a:r>
              <a:rPr lang="en-US" dirty="0"/>
              <a:t>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endParaRPr lang="en-US" dirty="0"/>
          </a:p>
          <a:p>
            <a:pPr marL="457200" lvl="0" indent="-298450" rtl="0">
              <a:spcBef>
                <a:spcPts val="0"/>
              </a:spcBef>
              <a:buSzPts val="1100"/>
              <a:buAutoNum type="arabicParenR"/>
            </a:pPr>
            <a:r>
              <a:rPr lang="en-US" dirty="0"/>
              <a:t>Zeros in the code : </a:t>
            </a:r>
            <a:r>
              <a:rPr lang="en-US" dirty="0" err="1"/>
              <a:t>strcpy</a:t>
            </a:r>
            <a:r>
              <a:rPr lang="en-US" dirty="0"/>
              <a:t>() stops copying when a zero is found in the source string. When the C code is compiled </a:t>
            </a:r>
            <a:r>
              <a:rPr lang="en-US" dirty="0" err="1"/>
              <a:t>ot</a:t>
            </a:r>
            <a:r>
              <a:rPr lang="en-US" dirty="0"/>
              <a:t> binary, there will be zeros in the binary code which will stop copying the </a:t>
            </a:r>
            <a:r>
              <a:rPr lang="en-US" dirty="0" err="1"/>
              <a:t>badfile</a:t>
            </a:r>
            <a:r>
              <a:rPr lang="en-US" dirty="0"/>
              <a:t> further.</a:t>
            </a:r>
            <a:endParaRPr lang="en-US" dirty="0"/>
          </a:p>
          <a:p>
            <a:pPr marL="0" lvl="0" indent="0">
              <a:spcBef>
                <a:spcPts val="0"/>
              </a:spcBef>
              <a:buNone/>
            </a:pPr>
            <a:r>
              <a:rPr lang="en-US" dirty="0"/>
              <a:t>Refer to section 4.6</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a:p>
            <a:pPr marL="0" lvl="0" indent="0">
              <a:spcBef>
                <a:spcPts val="0"/>
              </a:spcBef>
              <a:buNone/>
            </a:pPr>
            <a:r>
              <a:rPr lang="en-US"/>
              <a:t>Refer to section 4.6.2 and 4.6.3</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When the ASLR is enabled in the Linux machine, we ran the above code to check how it affects the addresses of the local variables on stack as well as heap. ASLR changes the address of the code every time it is loaded.</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1 : When set to 0, the address space is not randomized.</a:t>
            </a:r>
            <a:endParaRPr lang="en-US"/>
          </a:p>
          <a:p>
            <a:pPr marL="0" lvl="0" indent="0">
              <a:spcBef>
                <a:spcPts val="0"/>
              </a:spcBef>
              <a:buNone/>
            </a:pPr>
            <a:r>
              <a:rPr lang="en-US"/>
              <a:t>2 : When set to 1, only stack memory address is randomized.</a:t>
            </a:r>
            <a:endParaRPr lang="en-US"/>
          </a:p>
          <a:p>
            <a:pPr marL="0" lvl="0" indent="0">
              <a:spcBef>
                <a:spcPts val="0"/>
              </a:spcBef>
              <a:buNone/>
            </a:pPr>
            <a:r>
              <a:rPr lang="en-US"/>
              <a:t>3 : When set to 2, both stack and heap memory address is randomized.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a:t>Global variables are stored in Data segment.</a:t>
            </a:r>
            <a:endParaRPr lang="en-US" sz="1100"/>
          </a:p>
          <a:p>
            <a:pPr marL="0" lvl="0" indent="0">
              <a:spcBef>
                <a:spcPts val="0"/>
              </a:spcBef>
              <a:buNone/>
            </a:pPr>
            <a:r>
              <a:rPr lang="en-US" sz="1100"/>
              <a:t>Uninitialized static variables are stored in BSS.</a:t>
            </a:r>
            <a:endParaRPr lang="en-US" sz="1100"/>
          </a:p>
          <a:p>
            <a:pPr marL="0" lvl="0" indent="0">
              <a:spcBef>
                <a:spcPts val="0"/>
              </a:spcBef>
              <a:buNone/>
            </a:pPr>
            <a:r>
              <a:rPr lang="en-US" sz="1100"/>
              <a:t>Dynamic memory is allocated in heap.</a:t>
            </a:r>
            <a:endParaRPr lang="en-US" sz="1100"/>
          </a:p>
          <a:p>
            <a:pPr marL="0" lvl="0" indent="0">
              <a:spcBef>
                <a:spcPts val="0"/>
              </a:spcBef>
              <a:buNone/>
            </a:pPr>
            <a:r>
              <a:rPr lang="en-US" sz="1100"/>
              <a:t>Local variables are stored in Stack.</a:t>
            </a:r>
            <a:endParaRPr lang="en-US" sz="1100"/>
          </a:p>
          <a:p>
            <a:pPr marL="0" lvl="0" indent="0">
              <a:spcBef>
                <a:spcPts val="0"/>
              </a:spcBef>
              <a:buNone/>
            </a:pPr>
            <a:endParaRPr sz="110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Stackguard is a compiler approach to defeat buffer overflow.  A random secret value is generated and stored in a memory location (not on stack) and is assigned to a local variable of the function which gets stored in the stack. After the copy function is function, it is checked if the value of the local variable is changed. If yes, buffer overflow has taken place and the program exits without returning.</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Prog.c is a vulnerable program which takes input from the user and calls a function foo() which copies to a buffer. When the user passes a variable of longer length than buffer size, it changes the value of the local variable (guard) and hence, the program terminates with stack smashing message.</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The local variables and function arguments are stored in the stack with reference to ebp.  The argument ‘b’ is stored at a higher address and hence is pushed into the stack before. The function arguments are pushed into the stack in reverse order.</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a:t>
            </a:r>
            <a:r>
              <a:rPr lang="en-US" dirty="0" err="1"/>
              <a:t>printf</a:t>
            </a:r>
            <a:r>
              <a:rPr lang="en-US" dirty="0"/>
              <a:t>() instruction.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figure shows how functions are pushed into the stack. The return address in every function stack points to the next instruction that will be executed after the return. </a:t>
            </a:r>
            <a:r>
              <a:rPr lang="en-US" dirty="0" smtClean="0"/>
              <a:t>The</a:t>
            </a:r>
            <a:r>
              <a:rPr lang="en-US" baseline="0" dirty="0" smtClean="0"/>
              <a:t> f</a:t>
            </a:r>
            <a:r>
              <a:rPr lang="en-US" dirty="0" smtClean="0"/>
              <a:t>rame </a:t>
            </a:r>
            <a:r>
              <a:rPr lang="en-US" dirty="0"/>
              <a:t>pointer (</a:t>
            </a:r>
            <a:r>
              <a:rPr lang="en-US" dirty="0" err="1"/>
              <a:t>ebp</a:t>
            </a:r>
            <a:r>
              <a:rPr lang="en-US" dirty="0"/>
              <a:t>) </a:t>
            </a:r>
            <a:r>
              <a:rPr lang="en-US" dirty="0" smtClean="0"/>
              <a:t>of the caller</a:t>
            </a:r>
            <a:r>
              <a:rPr lang="en-US" baseline="0" dirty="0" smtClean="0"/>
              <a:t> function </a:t>
            </a:r>
            <a:r>
              <a:rPr lang="en-US" dirty="0" smtClean="0"/>
              <a:t>is </a:t>
            </a:r>
            <a:r>
              <a:rPr lang="en-US" dirty="0"/>
              <a:t>stored in </a:t>
            </a:r>
            <a:r>
              <a:rPr lang="en-US" dirty="0" smtClean="0"/>
              <a:t>the</a:t>
            </a:r>
            <a:r>
              <a:rPr lang="en-US" baseline="0" dirty="0" smtClean="0"/>
              <a:t> </a:t>
            </a:r>
            <a:r>
              <a:rPr lang="en-US" baseline="0" dirty="0" err="1" smtClean="0"/>
              <a:t>callee’s</a:t>
            </a:r>
            <a:r>
              <a:rPr lang="en-US" dirty="0" smtClean="0"/>
              <a:t> </a:t>
            </a:r>
            <a:r>
              <a:rPr lang="en-US" dirty="0"/>
              <a:t>function </a:t>
            </a:r>
            <a:r>
              <a:rPr lang="en-US" dirty="0" smtClean="0"/>
              <a:t>stack,</a:t>
            </a:r>
            <a:r>
              <a:rPr lang="en-US" baseline="0" dirty="0" smtClean="0"/>
              <a:t> so when the </a:t>
            </a:r>
            <a:r>
              <a:rPr lang="en-US" baseline="0" dirty="0" err="1" smtClean="0"/>
              <a:t>callee</a:t>
            </a:r>
            <a:r>
              <a:rPr lang="en-US" baseline="0" dirty="0" smtClean="0"/>
              <a:t> returns, the </a:t>
            </a:r>
            <a:r>
              <a:rPr lang="en-US" baseline="0" dirty="0" err="1" smtClean="0"/>
              <a:t>ebp</a:t>
            </a:r>
            <a:r>
              <a:rPr lang="en-US" baseline="0" dirty="0" smtClean="0"/>
              <a:t> register can point to the caller’s function stack.</a:t>
            </a:r>
            <a:r>
              <a:rPr lang="en-US" dirty="0" smtClean="0"/>
              <a:t>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Here we are copying str (300 bytes of data) into a buffer of size 100 bytes. This leads to buffer overflow. As seen in the foo() stack frame, this overflow leads to overwriting of some of the important contents of the stack like frame pointer, return address etc.</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panose="020B0604020202020204"/>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9pPr>
          </a:lstStyle>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p:txBody>
      </p:sp>
      <p:sp>
        <p:nvSpPr>
          <p:cNvPr id="19" name="Google Shape;19;p4"/>
          <p:cNvSpPr txBox="1"/>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panose="020B0604020202020204"/>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panose="020B0604020202020204"/>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panose="020B0604020202020204"/>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panose="020B0604020202020204"/>
              <a:buNone/>
              <a:defRPr sz="1600" b="0" i="0" u="none" strike="noStrike" cap="none">
                <a:solidFill>
                  <a:srgbClr val="888888"/>
                </a:solidFill>
                <a:latin typeface="Calibri"/>
                <a:ea typeface="Calibri"/>
                <a:cs typeface="Calibri"/>
                <a:sym typeface="Calibri"/>
              </a:defRPr>
            </a:lvl9pPr>
          </a:lstStyle>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panose="020B0604020202020204"/>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panose="020B0604020202020204"/>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panose="020B0604020202020204"/>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9pPr>
          </a:lstStyle>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panose="020B0604020202020204"/>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panose="020B0604020202020204"/>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panose="020B0604020202020204"/>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panose="020B0604020202020204"/>
              <a:buNone/>
              <a:defRPr sz="1600" b="1" i="0" u="none" strike="noStrike" cap="none">
                <a:solidFill>
                  <a:schemeClr val="dk1"/>
                </a:solidFill>
                <a:latin typeface="Calibri"/>
                <a:ea typeface="Calibri"/>
                <a:cs typeface="Calibri"/>
                <a:sym typeface="Calibri"/>
              </a:defRPr>
            </a:lvl9pPr>
          </a:lstStyle>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panose="020B0604020202020204"/>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panose="020B0604020202020204"/>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9pPr>
          </a:lstStyle>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panose="020B0604020202020204"/>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panose="020B0604020202020204"/>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panose="020B0604020202020204"/>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panose="020B0604020202020204"/>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panose="020B0604020202020204"/>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panose="020B0604020202020204"/>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panose="020B0604020202020204"/>
              <a:buNone/>
              <a:defRPr sz="1000" b="0" i="0" u="none" strike="noStrike" cap="none">
                <a:solidFill>
                  <a:schemeClr val="dk1"/>
                </a:solidFill>
                <a:latin typeface="Calibri"/>
                <a:ea typeface="Calibri"/>
                <a:cs typeface="Calibri"/>
                <a:sym typeface="Calibri"/>
              </a:defRPr>
            </a:lvl9pPr>
          </a:lstStyle>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Calibri"/>
              <a:buNone/>
            </a:pPr>
            <a:r>
              <a:rPr lang="en-US"/>
              <a:t>Buffer Overflow Attack</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a:t>
            </a:r>
            <a:r>
              <a:rPr lang="en-US" dirty="0" smtClean="0"/>
              <a:t>Run </a:t>
            </a:r>
            <a:r>
              <a:rPr lang="en-US" dirty="0"/>
              <a:t>M</a:t>
            </a:r>
            <a:r>
              <a:rPr lang="en-US" dirty="0" smtClean="0"/>
              <a:t>alicious </a:t>
            </a:r>
            <a:r>
              <a:rPr lang="en-US" dirty="0"/>
              <a:t>C</a:t>
            </a:r>
            <a:r>
              <a:rPr lang="en-US" dirty="0" smtClean="0"/>
              <a:t>ode</a:t>
            </a:r>
            <a:endParaRPr lang="en-US" dirty="0"/>
          </a:p>
        </p:txBody>
      </p:sp>
      <p:sp>
        <p:nvSpPr>
          <p:cNvPr id="164" name="Shape 16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spcBef>
                <a:spcPts val="0"/>
              </a:spcBef>
              <a:buNone/>
            </a:pPr>
          </a:p>
        </p:txBody>
      </p:sp>
      <p:pic>
        <p:nvPicPr>
          <p:cNvPr id="165" name="Shape 165"/>
          <p:cNvPicPr preferRelativeResize="0"/>
          <p:nvPr/>
        </p:nvPicPr>
        <p:blipFill>
          <a:blip r:embed="rId1"/>
          <a:stretch>
            <a:fillRect/>
          </a:stretch>
        </p:blipFill>
        <p:spPr>
          <a:xfrm>
            <a:off x="635350" y="1324100"/>
            <a:ext cx="10718450" cy="535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Environment Setup</a:t>
            </a:r>
            <a:endParaRPr lang="en-US"/>
          </a:p>
        </p:txBody>
      </p:sp>
      <p:pic>
        <p:nvPicPr>
          <p:cNvPr id="171" name="Shape 171"/>
          <p:cNvPicPr preferRelativeResize="0"/>
          <p:nvPr/>
        </p:nvPicPr>
        <p:blipFill>
          <a:blip r:embed="rId1"/>
          <a:stretch>
            <a:fillRect/>
          </a:stretch>
        </p:blipFill>
        <p:spPr>
          <a:xfrm>
            <a:off x="586200" y="1619564"/>
            <a:ext cx="10515599" cy="435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dirty="0"/>
              <a:t>Creation of </a:t>
            </a:r>
            <a:r>
              <a:rPr lang="en-US" dirty="0" smtClean="0"/>
              <a:t>The Malicious Input (</a:t>
            </a:r>
            <a:r>
              <a:rPr lang="en-US" dirty="0" err="1" smtClean="0"/>
              <a:t>badfile</a:t>
            </a:r>
            <a:r>
              <a:rPr lang="en-US" dirty="0" smtClean="0"/>
              <a:t>)</a:t>
            </a:r>
            <a:endParaRPr lang="en-US" dirty="0"/>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a:t>Task A :</a:t>
            </a:r>
            <a:r>
              <a:rPr lang="en-US" sz="2400"/>
              <a:t> Find the offset distance between the base of the buffer and return address.</a:t>
            </a:r>
            <a:endParaRPr lang="en-US" sz="2400"/>
          </a:p>
          <a:p>
            <a:pPr marL="228600" lvl="0" indent="-50800">
              <a:spcBef>
                <a:spcPts val="0"/>
              </a:spcBef>
              <a:buNone/>
            </a:pPr>
            <a:r>
              <a:rPr lang="en-US" sz="2400" b="1"/>
              <a:t>Task B : </a:t>
            </a:r>
            <a:r>
              <a:rPr lang="en-US" sz="2400"/>
              <a:t>Find the address to place the shellcode</a:t>
            </a:r>
            <a:endParaRPr lang="en-US" sz="2400"/>
          </a:p>
          <a:p>
            <a:pPr marL="228600" lvl="0" indent="-5080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a:spcBef>
                <a:spcPts val="0"/>
              </a:spcBef>
              <a:buNone/>
            </a:pPr>
            <a:endParaRPr sz="2400"/>
          </a:p>
          <a:p>
            <a:pPr marL="0" lvl="0" indent="0">
              <a:spcBef>
                <a:spcPts val="0"/>
              </a:spcBef>
              <a:buNone/>
            </a:pPr>
            <a:endParaRPr sz="2400"/>
          </a:p>
        </p:txBody>
      </p:sp>
      <p:pic>
        <p:nvPicPr>
          <p:cNvPr id="178" name="Shape 178"/>
          <p:cNvPicPr preferRelativeResize="0"/>
          <p:nvPr/>
        </p:nvPicPr>
        <p:blipFill>
          <a:blip r:embed="rId1"/>
          <a:stretch>
            <a:fillRect/>
          </a:stretch>
        </p:blipFill>
        <p:spPr>
          <a:xfrm>
            <a:off x="529450" y="3350000"/>
            <a:ext cx="6092225" cy="1967275"/>
          </a:xfrm>
          <a:prstGeom prst="rect">
            <a:avLst/>
          </a:prstGeom>
          <a:noFill/>
          <a:ln>
            <a:noFill/>
          </a:ln>
        </p:spPr>
      </p:pic>
      <p:pic>
        <p:nvPicPr>
          <p:cNvPr id="179" name="Shape 179"/>
          <p:cNvPicPr preferRelativeResize="0"/>
          <p:nvPr/>
        </p:nvPicPr>
        <p:blipFill>
          <a:blip r:embed="rId2"/>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3"/>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panose="020B0604020202020204"/>
              <a:buNone/>
            </a:pPr>
            <a:r>
              <a:rPr lang="en-US" dirty="0">
                <a:latin typeface="Arial" panose="020B0604020202020204"/>
                <a:ea typeface="Arial" panose="020B0604020202020204"/>
                <a:cs typeface="Arial" panose="020B0604020202020204"/>
                <a:sym typeface="Arial" panose="020B0604020202020204"/>
              </a:rPr>
              <a:t>Task A : Distance </a:t>
            </a:r>
            <a:r>
              <a:rPr lang="en-US" dirty="0" smtClean="0">
                <a:latin typeface="Arial" panose="020B0604020202020204"/>
                <a:ea typeface="Arial" panose="020B0604020202020204"/>
                <a:cs typeface="Arial" panose="020B0604020202020204"/>
                <a:sym typeface="Arial" panose="020B0604020202020204"/>
              </a:rPr>
              <a:t>Between Buffer Base </a:t>
            </a:r>
            <a:r>
              <a:rPr lang="en-US" dirty="0">
                <a:latin typeface="Arial" panose="020B0604020202020204"/>
                <a:ea typeface="Arial" panose="020B0604020202020204"/>
                <a:cs typeface="Arial" panose="020B0604020202020204"/>
                <a:sym typeface="Arial" panose="020B0604020202020204"/>
              </a:rPr>
              <a:t>A</a:t>
            </a:r>
            <a:r>
              <a:rPr lang="en-US" dirty="0" smtClean="0">
                <a:latin typeface="Arial" panose="020B0604020202020204"/>
                <a:ea typeface="Arial" panose="020B0604020202020204"/>
                <a:cs typeface="Arial" panose="020B0604020202020204"/>
                <a:sym typeface="Arial" panose="020B0604020202020204"/>
              </a:rPr>
              <a:t>ddress </a:t>
            </a:r>
            <a:r>
              <a:rPr lang="en-US" dirty="0">
                <a:latin typeface="Arial" panose="020B0604020202020204"/>
                <a:ea typeface="Arial" panose="020B0604020202020204"/>
                <a:cs typeface="Arial" panose="020B0604020202020204"/>
                <a:sym typeface="Arial" panose="020B0604020202020204"/>
              </a:rPr>
              <a:t>and </a:t>
            </a:r>
            <a:r>
              <a:rPr lang="en-US" dirty="0" smtClean="0">
                <a:latin typeface="Arial" panose="020B0604020202020204"/>
                <a:ea typeface="Arial" panose="020B0604020202020204"/>
                <a:cs typeface="Arial" panose="020B0604020202020204"/>
                <a:sym typeface="Arial" panose="020B0604020202020204"/>
              </a:rPr>
              <a:t>Return </a:t>
            </a:r>
            <a:r>
              <a:rPr lang="en-US" dirty="0">
                <a:latin typeface="Arial" panose="020B0604020202020204"/>
                <a:ea typeface="Arial" panose="020B0604020202020204"/>
                <a:cs typeface="Arial" panose="020B0604020202020204"/>
                <a:sym typeface="Arial" panose="020B0604020202020204"/>
              </a:rPr>
              <a:t>A</a:t>
            </a:r>
            <a:r>
              <a:rPr lang="en-US" dirty="0" smtClean="0">
                <a:latin typeface="Arial" panose="020B0604020202020204"/>
                <a:ea typeface="Arial" panose="020B0604020202020204"/>
                <a:cs typeface="Arial" panose="020B0604020202020204"/>
                <a:sym typeface="Arial" panose="020B0604020202020204"/>
              </a:rPr>
              <a:t>ddress</a:t>
            </a:r>
            <a:endParaRPr lang="en-US" dirty="0">
              <a:latin typeface="Arial" panose="020B0604020202020204"/>
              <a:ea typeface="Arial" panose="020B0604020202020204"/>
              <a:cs typeface="Arial" panose="020B0604020202020204"/>
              <a:sym typeface="Arial" panose="020B0604020202020204"/>
            </a:endParaRPr>
          </a:p>
        </p:txBody>
      </p:sp>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8401" y="1842866"/>
            <a:ext cx="7914073" cy="2788769"/>
          </a:xfrm>
          <a:prstGeom prst="rect">
            <a:avLst/>
          </a:prstGeom>
        </p:spPr>
      </p:pic>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401" y="4783675"/>
            <a:ext cx="4060556" cy="1722905"/>
          </a:xfrm>
          <a:prstGeom prst="rect">
            <a:avLst/>
          </a:prstGeom>
        </p:spPr>
      </p:pic>
      <p:sp>
        <p:nvSpPr>
          <p:cNvPr id="5" name="TextBox 4"/>
          <p:cNvSpPr txBox="1"/>
          <p:nvPr/>
        </p:nvSpPr>
        <p:spPr>
          <a:xfrm>
            <a:off x="5559287" y="5854148"/>
            <a:ext cx="4724370" cy="400110"/>
          </a:xfrm>
          <a:prstGeom prst="rect">
            <a:avLst/>
          </a:prstGeom>
          <a:noFill/>
        </p:spPr>
        <p:txBody>
          <a:bodyPr wrap="none" rtlCol="0">
            <a:spAutoFit/>
          </a:bodyPr>
          <a:lstStyle/>
          <a:p>
            <a:r>
              <a:rPr lang="en-US" sz="2000" dirty="0" smtClean="0"/>
              <a:t>Therefore, the distance is 108 + 4 = </a:t>
            </a:r>
            <a:r>
              <a:rPr lang="en-US" sz="2000" b="1" dirty="0" smtClean="0">
                <a:solidFill>
                  <a:srgbClr val="FF0000"/>
                </a:solidFill>
              </a:rPr>
              <a:t>112</a:t>
            </a:r>
            <a:endParaRPr lang="en-US" sz="2000" b="1" dirty="0">
              <a:solidFill>
                <a:srgbClr val="FF0000"/>
              </a:solidFill>
            </a:endParaRPr>
          </a:p>
        </p:txBody>
      </p:sp>
      <p:cxnSp>
        <p:nvCxnSpPr>
          <p:cNvPr id="7" name="Straight Arrow Connector 6"/>
          <p:cNvCxnSpPr>
            <a:stCxn id="5" idx="1"/>
          </p:cNvCxnSpPr>
          <p:nvPr/>
        </p:nvCxnSpPr>
        <p:spPr>
          <a:xfrm flipH="1">
            <a:off x="2295939" y="6054203"/>
            <a:ext cx="3263348" cy="7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panose="020B0604020202020204"/>
                <a:ea typeface="Arial" panose="020B0604020202020204"/>
                <a:cs typeface="Arial" panose="020B0604020202020204"/>
                <a:sym typeface="Arial" panose="020B0604020202020204"/>
              </a:rPr>
              <a:t>Task B : Address of </a:t>
            </a:r>
            <a:r>
              <a:rPr lang="en-US" dirty="0" smtClean="0">
                <a:latin typeface="Arial" panose="020B0604020202020204"/>
                <a:ea typeface="Arial" panose="020B0604020202020204"/>
                <a:cs typeface="Arial" panose="020B0604020202020204"/>
                <a:sym typeface="Arial" panose="020B0604020202020204"/>
              </a:rPr>
              <a:t>Malicious </a:t>
            </a:r>
            <a:r>
              <a:rPr lang="en-US" dirty="0">
                <a:latin typeface="Arial" panose="020B0604020202020204"/>
                <a:ea typeface="Arial" panose="020B0604020202020204"/>
                <a:cs typeface="Arial" panose="020B0604020202020204"/>
                <a:sym typeface="Arial" panose="020B0604020202020204"/>
              </a:rPr>
              <a:t>C</a:t>
            </a:r>
            <a:r>
              <a:rPr lang="en-US" dirty="0" smtClean="0">
                <a:latin typeface="Arial" panose="020B0604020202020204"/>
                <a:ea typeface="Arial" panose="020B0604020202020204"/>
                <a:cs typeface="Arial" panose="020B0604020202020204"/>
                <a:sym typeface="Arial" panose="020B0604020202020204"/>
              </a:rPr>
              <a:t>ode</a:t>
            </a:r>
            <a:endParaRPr lang="en-US" dirty="0">
              <a:latin typeface="Arial" panose="020B0604020202020204"/>
              <a:ea typeface="Arial" panose="020B0604020202020204"/>
              <a:cs typeface="Arial" panose="020B0604020202020204"/>
              <a:sym typeface="Arial" panose="020B0604020202020204"/>
            </a:endParaRP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a:latin typeface="Arial" panose="020B0604020202020204"/>
                <a:ea typeface="Arial" panose="020B0604020202020204"/>
                <a:cs typeface="Arial" panose="020B0604020202020204"/>
                <a:sym typeface="Arial" panose="020B0604020202020204"/>
              </a:rPr>
              <a:t>Investigation using gdb</a:t>
            </a:r>
            <a:endParaRPr lang="en-US" sz="240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sz="2400">
              <a:latin typeface="Arial" panose="020B0604020202020204"/>
              <a:ea typeface="Arial" panose="020B0604020202020204"/>
              <a:cs typeface="Arial" panose="020B0604020202020204"/>
              <a:sym typeface="Arial" panose="020B0604020202020204"/>
            </a:endParaRPr>
          </a:p>
          <a:p>
            <a:pPr marL="457200" lvl="0" indent="-381000" rtl="0">
              <a:spcBef>
                <a:spcPts val="0"/>
              </a:spcBef>
              <a:buSzPts val="2400"/>
              <a:buChar char="•"/>
            </a:pPr>
            <a:r>
              <a:rPr lang="en-US" sz="2400">
                <a:latin typeface="Arial" panose="020B0604020202020204"/>
                <a:ea typeface="Arial" panose="020B0604020202020204"/>
                <a:cs typeface="Arial" panose="020B0604020202020204"/>
                <a:sym typeface="Arial" panose="020B0604020202020204"/>
              </a:rPr>
              <a:t>Malicious code is written in the badfile which is passed as an argument to the vulnerable function.</a:t>
            </a:r>
            <a:endParaRPr lang="en-US" sz="240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sz="2400">
              <a:latin typeface="Arial" panose="020B0604020202020204"/>
              <a:ea typeface="Arial" panose="020B0604020202020204"/>
              <a:cs typeface="Arial" panose="020B0604020202020204"/>
              <a:sym typeface="Arial" panose="020B0604020202020204"/>
            </a:endParaRPr>
          </a:p>
          <a:p>
            <a:pPr marL="457200" lvl="0" indent="-381000" rtl="0">
              <a:spcBef>
                <a:spcPts val="0"/>
              </a:spcBef>
              <a:buSzPts val="2400"/>
              <a:buChar char="•"/>
            </a:pPr>
            <a:r>
              <a:rPr lang="en-US" sz="2400">
                <a:latin typeface="Arial" panose="020B0604020202020204"/>
                <a:ea typeface="Arial" panose="020B0604020202020204"/>
                <a:cs typeface="Arial" panose="020B0604020202020204"/>
                <a:sym typeface="Arial" panose="020B0604020202020204"/>
              </a:rPr>
              <a:t>Using gdb, we can find the address of the function argument.</a:t>
            </a:r>
            <a:endParaRPr lang="en-US" sz="2400">
              <a:latin typeface="Arial" panose="020B0604020202020204"/>
              <a:ea typeface="Arial" panose="020B0604020202020204"/>
              <a:cs typeface="Arial" panose="020B0604020202020204"/>
              <a:sym typeface="Arial" panose="020B0604020202020204"/>
            </a:endParaRPr>
          </a:p>
        </p:txBody>
      </p:sp>
      <p:pic>
        <p:nvPicPr>
          <p:cNvPr id="195" name="Shape 195"/>
          <p:cNvPicPr preferRelativeResize="0"/>
          <p:nvPr/>
        </p:nvPicPr>
        <p:blipFill>
          <a:blip r:embed="rId1"/>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2"/>
          <a:stretch>
            <a:fillRect/>
          </a:stretch>
        </p:blipFill>
        <p:spPr>
          <a:xfrm>
            <a:off x="5187400" y="4644425"/>
            <a:ext cx="6410326" cy="185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dirty="0">
                <a:latin typeface="+mj-lt"/>
              </a:rPr>
              <a:t>Task B : Address of </a:t>
            </a:r>
            <a:r>
              <a:rPr lang="en-US" dirty="0" smtClean="0">
                <a:latin typeface="+mj-lt"/>
              </a:rPr>
              <a:t>Malicious </a:t>
            </a:r>
            <a:r>
              <a:rPr lang="en-US" dirty="0">
                <a:latin typeface="+mj-lt"/>
              </a:rPr>
              <a:t>C</a:t>
            </a:r>
            <a:r>
              <a:rPr lang="en-US" dirty="0" smtClean="0">
                <a:latin typeface="+mj-lt"/>
              </a:rPr>
              <a:t>ode</a:t>
            </a:r>
            <a:endParaRPr lang="en-US" dirty="0">
              <a:latin typeface="+mj-lt"/>
            </a:endParaRPr>
          </a:p>
        </p:txBody>
      </p:sp>
      <p:pic>
        <p:nvPicPr>
          <p:cNvPr id="202" name="Shape 202"/>
          <p:cNvPicPr preferRelativeResize="0"/>
          <p:nvPr/>
        </p:nvPicPr>
        <p:blipFill>
          <a:blip r:embed="rId1"/>
          <a:stretch>
            <a:fillRect/>
          </a:stretch>
        </p:blipFill>
        <p:spPr>
          <a:xfrm>
            <a:off x="5862825" y="2786525"/>
            <a:ext cx="6329175" cy="3698275"/>
          </a:xfrm>
          <a:prstGeom prst="rect">
            <a:avLst/>
          </a:prstGeom>
          <a:noFill/>
          <a:ln>
            <a:noFill/>
          </a:ln>
        </p:spPr>
      </p:pic>
      <p:sp>
        <p:nvSpPr>
          <p:cNvPr id="203" name="Shape 203"/>
          <p:cNvSpPr txBox="1">
            <a:spLocks noGrp="1"/>
          </p:cNvSpPr>
          <p:nvPr>
            <p:ph type="body" idx="1"/>
          </p:nvPr>
        </p:nvSpPr>
        <p:spPr>
          <a:xfrm>
            <a:off x="838200" y="1864200"/>
            <a:ext cx="5441700" cy="4776600"/>
          </a:xfrm>
          <a:prstGeom prst="rect">
            <a:avLst/>
          </a:prstGeom>
        </p:spPr>
        <p:txBody>
          <a:bodyPr wrap="square" lIns="91425" tIns="91425" rIns="91425" bIns="91425" anchor="t" anchorCtr="0">
            <a:noAutofit/>
          </a:bodyPr>
          <a:lstStyle/>
          <a:p>
            <a:pPr marL="50800" lvl="0" indent="0" rtl="0">
              <a:spcBef>
                <a:spcPts val="0"/>
              </a:spcBef>
              <a:spcAft>
                <a:spcPts val="0"/>
              </a:spcAft>
              <a:buSzPts val="2800"/>
              <a:buNone/>
            </a:pPr>
            <a:endParaRPr lang="en-US" sz="2400" dirty="0">
              <a:latin typeface="Arial" panose="020B0604020202020204"/>
              <a:ea typeface="Arial" panose="020B0604020202020204"/>
              <a:cs typeface="Arial" panose="020B0604020202020204"/>
              <a:sym typeface="Arial" panose="020B0604020202020204"/>
            </a:endParaRPr>
          </a:p>
          <a:p>
            <a:pPr marL="457200" lvl="0" indent="-406400" rtl="0">
              <a:spcBef>
                <a:spcPts val="0"/>
              </a:spcBef>
              <a:buSzPts val="2800"/>
              <a:buChar char="•"/>
            </a:pPr>
            <a:r>
              <a:rPr lang="en-US" sz="2400" dirty="0">
                <a:latin typeface="Arial" panose="020B0604020202020204"/>
                <a:ea typeface="Arial" panose="020B0604020202020204"/>
                <a:cs typeface="Arial" panose="020B0604020202020204"/>
                <a:sym typeface="Arial" panose="020B0604020202020204"/>
              </a:rPr>
              <a:t>To increase the chances of jumping to the correct address, of the malicious code, we can fill the </a:t>
            </a:r>
            <a:r>
              <a:rPr lang="en-US" sz="2400" dirty="0" err="1">
                <a:latin typeface="Arial" panose="020B0604020202020204"/>
                <a:ea typeface="Arial" panose="020B0604020202020204"/>
                <a:cs typeface="Arial" panose="020B0604020202020204"/>
                <a:sym typeface="Arial" panose="020B0604020202020204"/>
              </a:rPr>
              <a:t>badfile</a:t>
            </a:r>
            <a:r>
              <a:rPr lang="en-US" sz="2400" dirty="0">
                <a:latin typeface="Arial" panose="020B0604020202020204"/>
                <a:ea typeface="Arial" panose="020B0604020202020204"/>
                <a:cs typeface="Arial" panose="020B0604020202020204"/>
                <a:sym typeface="Arial" panose="020B0604020202020204"/>
              </a:rPr>
              <a:t> with NOP instructions and place the malicious code at the end of the buffer. </a:t>
            </a:r>
            <a:endParaRPr lang="en-US" sz="2400" dirty="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lang="en-US" sz="2400" i="1" dirty="0" smtClean="0">
              <a:latin typeface="Arial" panose="020B0604020202020204"/>
              <a:ea typeface="Arial" panose="020B0604020202020204"/>
              <a:cs typeface="Arial" panose="020B0604020202020204"/>
              <a:sym typeface="Arial" panose="020B0604020202020204"/>
            </a:endParaRPr>
          </a:p>
          <a:p>
            <a:pPr marL="0" lvl="0" indent="0" rtl="0">
              <a:spcBef>
                <a:spcPts val="0"/>
              </a:spcBef>
              <a:buNone/>
            </a:pPr>
            <a:r>
              <a:rPr lang="en-US" sz="2400" i="1" dirty="0" smtClean="0">
                <a:latin typeface="Arial" panose="020B0604020202020204"/>
                <a:ea typeface="Arial" panose="020B0604020202020204"/>
                <a:cs typeface="Arial" panose="020B0604020202020204"/>
                <a:sym typeface="Arial" panose="020B0604020202020204"/>
              </a:rPr>
              <a:t>Note </a:t>
            </a:r>
            <a:r>
              <a:rPr lang="en-US" sz="2400" i="1" dirty="0">
                <a:latin typeface="Arial" panose="020B0604020202020204"/>
                <a:ea typeface="Arial" panose="020B0604020202020204"/>
                <a:cs typeface="Arial" panose="020B0604020202020204"/>
                <a:sym typeface="Arial" panose="020B0604020202020204"/>
              </a:rPr>
              <a:t>: NOP- Instruction that does nothing.</a:t>
            </a:r>
            <a:endParaRPr lang="en-US" sz="2400" i="1"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t>
            </a:r>
            <a:r>
              <a:rPr lang="en-US" dirty="0" err="1" smtClean="0"/>
              <a:t>badfile</a:t>
            </a:r>
            <a:endParaRPr lang="en-US" dirty="0"/>
          </a:p>
        </p:txBody>
      </p:sp>
      <p:pic>
        <p:nvPicPr>
          <p:cNvPr id="6" name="Picture 5"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38130" y="1673914"/>
            <a:ext cx="8064399" cy="47363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5168" y="1843984"/>
            <a:ext cx="8773852" cy="4129433"/>
          </a:xfrm>
          <a:prstGeom prst="rect">
            <a:avLst/>
          </a:prstGeom>
        </p:spPr>
      </p:pic>
      <p:sp>
        <p:nvSpPr>
          <p:cNvPr id="208" name="Shape 208"/>
          <p:cNvSpPr txBox="1">
            <a:spLocks noGrp="1"/>
          </p:cNvSpPr>
          <p:nvPr>
            <p:ph type="title"/>
          </p:nvPr>
        </p:nvSpPr>
        <p:spPr>
          <a:xfrm>
            <a:off x="775700" y="11517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Badfile Construction</a:t>
            </a:r>
            <a:endParaRPr lang="en-US"/>
          </a:p>
        </p:txBody>
      </p:sp>
      <p:cxnSp>
        <p:nvCxnSpPr>
          <p:cNvPr id="210" name="Shape 210"/>
          <p:cNvCxnSpPr>
            <a:st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a:stCxn id="211" idx="2"/>
            <a:end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GB"/>
              <a:t>Attack With Unknown Buffer Size</a:t>
            </a:r>
            <a:endParaRPr lang="en-GB"/>
          </a:p>
          <a:p>
            <a:pPr marL="0" lvl="0" indent="0" algn="l" rtl="0">
              <a:spcBef>
                <a:spcPts val="0"/>
              </a:spcBef>
              <a:spcAft>
                <a:spcPts val="0"/>
              </a:spcAft>
              <a:buNone/>
            </a:pPr>
          </a:p>
        </p:txBody>
      </p:sp>
      <p:pic>
        <p:nvPicPr>
          <p:cNvPr id="183" name="Google Shape;183;p32"/>
          <p:cNvPicPr preferRelativeResize="0"/>
          <p:nvPr/>
        </p:nvPicPr>
        <p:blipFill>
          <a:blip r:embed="rId1"/>
          <a:stretch>
            <a:fillRect/>
          </a:stretch>
        </p:blipFill>
        <p:spPr>
          <a:xfrm>
            <a:off x="2641600" y="1560167"/>
            <a:ext cx="7307241" cy="50946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GB"/>
              <a:t>Attack With Unknown Buffer Address and Size</a:t>
            </a:r>
            <a:endParaRPr lang="en-GB"/>
          </a:p>
          <a:p>
            <a:pPr marL="0" lvl="0" indent="0" algn="l" rtl="0">
              <a:spcBef>
                <a:spcPts val="0"/>
              </a:spcBef>
              <a:spcAft>
                <a:spcPts val="0"/>
              </a:spcAft>
              <a:buNone/>
            </a:pPr>
          </a:p>
        </p:txBody>
      </p:sp>
      <p:pic>
        <p:nvPicPr>
          <p:cNvPr id="189" name="Google Shape;189;p33"/>
          <p:cNvPicPr preferRelativeResize="0"/>
          <p:nvPr/>
        </p:nvPicPr>
        <p:blipFill>
          <a:blip r:embed="rId1"/>
          <a:stretch>
            <a:fillRect/>
          </a:stretch>
        </p:blipFill>
        <p:spPr>
          <a:xfrm>
            <a:off x="304800" y="1560167"/>
            <a:ext cx="8040000" cy="299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77550" y="225397"/>
            <a:ext cx="9144000" cy="1655700"/>
          </a:xfrm>
          <a:prstGeom prst="rect">
            <a:avLst/>
          </a:prstGeom>
        </p:spPr>
        <p:txBody>
          <a:bodyPr wrap="square" lIns="91425" tIns="91425" rIns="91425" bIns="91425" anchor="b" anchorCtr="0">
            <a:noAutofit/>
          </a:bodyPr>
          <a:lstStyle/>
          <a:p>
            <a:pPr marL="0" lvl="0" indent="-279400" algn="l" rtl="0">
              <a:spcBef>
                <a:spcPts val="0"/>
              </a:spcBef>
              <a:buClr>
                <a:schemeClr val="dk1"/>
              </a:buClr>
              <a:buSzPts val="4400"/>
              <a:buFont typeface="Calibri"/>
              <a:buNone/>
            </a:pPr>
            <a:r>
              <a:rPr lang="en-US" sz="4400"/>
              <a:t>Outline</a:t>
            </a:r>
            <a:endParaRPr lang="en-US" sz="4400"/>
          </a:p>
        </p:txBody>
      </p:sp>
      <p:sp>
        <p:nvSpPr>
          <p:cNvPr id="90" name="Shape 90"/>
          <p:cNvSpPr txBox="1">
            <a:spLocks noGrp="1"/>
          </p:cNvSpPr>
          <p:nvPr>
            <p:ph type="subTitle" idx="1"/>
          </p:nvPr>
        </p:nvSpPr>
        <p:spPr>
          <a:xfrm>
            <a:off x="477550" y="1881125"/>
            <a:ext cx="10547700" cy="4459800"/>
          </a:xfrm>
          <a:prstGeom prst="rect">
            <a:avLst/>
          </a:prstGeom>
        </p:spPr>
        <p:txBody>
          <a:bodyPr wrap="square" lIns="91425" tIns="91425" rIns="91425" bIns="91425" anchor="t" anchorCtr="0">
            <a:noAutofit/>
          </a:bodyPr>
          <a:lstStyle/>
          <a:p>
            <a:pPr marL="457200" lvl="0" indent="-419100" algn="l" rtl="0">
              <a:spcBef>
                <a:spcPts val="0"/>
              </a:spcBef>
              <a:spcAft>
                <a:spcPts val="0"/>
              </a:spcAft>
              <a:buSzPts val="3000"/>
              <a:buChar char="●"/>
            </a:pPr>
            <a:r>
              <a:rPr lang="en-US" sz="3000" dirty="0"/>
              <a:t>Understanding of Stack Layout</a:t>
            </a:r>
            <a:endParaRPr lang="en-US" sz="3000" dirty="0"/>
          </a:p>
          <a:p>
            <a:pPr marL="457200" lvl="0" indent="-419100" algn="l" rtl="0">
              <a:spcBef>
                <a:spcPts val="0"/>
              </a:spcBef>
              <a:spcAft>
                <a:spcPts val="0"/>
              </a:spcAft>
              <a:buSzPts val="3000"/>
              <a:buChar char="●"/>
            </a:pPr>
            <a:r>
              <a:rPr lang="en-US" sz="3000" dirty="0"/>
              <a:t>Vulnerable code</a:t>
            </a:r>
            <a:endParaRPr lang="en-US" sz="3000" dirty="0"/>
          </a:p>
          <a:p>
            <a:pPr marL="457200" lvl="0" indent="-419100" algn="l" rtl="0">
              <a:spcBef>
                <a:spcPts val="0"/>
              </a:spcBef>
              <a:spcAft>
                <a:spcPts val="0"/>
              </a:spcAft>
              <a:buSzPts val="3000"/>
              <a:buChar char="●"/>
            </a:pPr>
            <a:r>
              <a:rPr lang="en-US" sz="3000" dirty="0"/>
              <a:t>Challenges in exploitation</a:t>
            </a:r>
            <a:endParaRPr lang="en-US" sz="3000" dirty="0"/>
          </a:p>
          <a:p>
            <a:pPr marL="457200" lvl="0" indent="-419100" algn="l" rtl="0">
              <a:spcBef>
                <a:spcPts val="0"/>
              </a:spcBef>
              <a:spcAft>
                <a:spcPts val="0"/>
              </a:spcAft>
              <a:buSzPts val="3000"/>
              <a:buChar char="●"/>
            </a:pPr>
            <a:r>
              <a:rPr lang="en-US" sz="3000" dirty="0" err="1"/>
              <a:t>Shellcode</a:t>
            </a:r>
            <a:endParaRPr lang="en-US" sz="3000" dirty="0"/>
          </a:p>
          <a:p>
            <a:pPr marL="457200" lvl="0" indent="-419100" algn="l">
              <a:spcBef>
                <a:spcPts val="0"/>
              </a:spcBef>
              <a:buSzPts val="3000"/>
              <a:buChar char="●"/>
            </a:pPr>
            <a:r>
              <a:rPr lang="en-US" sz="3000" dirty="0"/>
              <a:t>Countermeasures</a:t>
            </a:r>
            <a:endParaRPr lang="en-US"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GB"/>
              <a:t>Attack With Unknown Buffer Address and Size</a:t>
            </a:r>
            <a:endParaRPr lang="en-GB"/>
          </a:p>
          <a:p>
            <a:pPr marL="0" lvl="0" indent="0" algn="l" rtl="0">
              <a:spcBef>
                <a:spcPts val="0"/>
              </a:spcBef>
              <a:spcAft>
                <a:spcPts val="0"/>
              </a:spcAft>
              <a:buNone/>
            </a:pPr>
          </a:p>
        </p:txBody>
      </p:sp>
      <p:pic>
        <p:nvPicPr>
          <p:cNvPr id="195" name="Google Shape;195;p34"/>
          <p:cNvPicPr preferRelativeResize="0"/>
          <p:nvPr/>
        </p:nvPicPr>
        <p:blipFill>
          <a:blip r:embed="rId1"/>
          <a:stretch>
            <a:fillRect/>
          </a:stretch>
        </p:blipFill>
        <p:spPr>
          <a:xfrm>
            <a:off x="2281673" y="1356967"/>
            <a:ext cx="7622496" cy="55010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New Address in Return Address</a:t>
            </a:r>
            <a:endParaRPr lang="en-US"/>
          </a:p>
        </p:txBody>
      </p:sp>
      <p:sp>
        <p:nvSpPr>
          <p:cNvPr id="227" name="Shape 22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panose="020B0604020202020204"/>
                <a:ea typeface="Arial" panose="020B0604020202020204"/>
                <a:cs typeface="Arial" panose="020B0604020202020204"/>
                <a:sym typeface="Arial" panose="020B0604020202020204"/>
              </a:rPr>
              <a:t>Considerations </a:t>
            </a:r>
            <a:r>
              <a:rPr lang="en-US" b="1" dirty="0" smtClean="0">
                <a:latin typeface="Arial" panose="020B0604020202020204"/>
                <a:ea typeface="Arial" panose="020B0604020202020204"/>
                <a:cs typeface="Arial" panose="020B0604020202020204"/>
                <a:sym typeface="Arial" panose="020B0604020202020204"/>
              </a:rPr>
              <a:t>:</a:t>
            </a:r>
            <a:endParaRPr lang="en-US" b="1" dirty="0" smtClean="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lang="en-US" b="1" dirty="0">
              <a:latin typeface="Arial" panose="020B0604020202020204"/>
              <a:ea typeface="Arial" panose="020B0604020202020204"/>
              <a:cs typeface="Arial" panose="020B0604020202020204"/>
              <a:sym typeface="Arial" panose="020B0604020202020204"/>
            </a:endParaRPr>
          </a:p>
          <a:p>
            <a:pPr marL="177800" indent="0">
              <a:spcBef>
                <a:spcPts val="0"/>
              </a:spcBef>
              <a:buNone/>
            </a:pPr>
            <a:r>
              <a:rPr lang="en-US" dirty="0" smtClean="0">
                <a:latin typeface="Arial" panose="020B0604020202020204"/>
                <a:ea typeface="Arial" panose="020B0604020202020204"/>
                <a:cs typeface="Arial" panose="020B0604020202020204"/>
                <a:sym typeface="Arial" panose="020B0604020202020204"/>
              </a:rPr>
              <a:t>The </a:t>
            </a:r>
            <a:r>
              <a:rPr lang="en-US" dirty="0">
                <a:latin typeface="Arial" panose="020B0604020202020204"/>
                <a:ea typeface="Arial" panose="020B0604020202020204"/>
                <a:cs typeface="Arial" panose="020B0604020202020204"/>
                <a:sym typeface="Arial" panose="020B0604020202020204"/>
              </a:rPr>
              <a:t>new address in the return address of function stack [</a:t>
            </a:r>
            <a:r>
              <a:rPr lang="en-US" dirty="0">
                <a:latin typeface="Courier New" panose="02070309020205020404" pitchFamily="49" charset="0"/>
                <a:ea typeface="Arial" panose="020B0604020202020204"/>
                <a:cs typeface="Courier New" panose="02070309020205020404" pitchFamily="49" charset="0"/>
                <a:sym typeface="Arial" panose="020B0604020202020204"/>
              </a:rPr>
              <a:t>0xbffff188 + </a:t>
            </a:r>
            <a:r>
              <a:rPr lang="en-US" dirty="0" err="1">
                <a:latin typeface="Courier New" panose="02070309020205020404" pitchFamily="49" charset="0"/>
                <a:ea typeface="Arial" panose="020B0604020202020204"/>
                <a:cs typeface="Courier New" panose="02070309020205020404" pitchFamily="49" charset="0"/>
                <a:sym typeface="Arial" panose="020B0604020202020204"/>
              </a:rPr>
              <a:t>nnn</a:t>
            </a:r>
            <a:r>
              <a:rPr lang="en-US" dirty="0">
                <a:latin typeface="Arial" panose="020B0604020202020204"/>
                <a:ea typeface="Arial" panose="020B0604020202020204"/>
                <a:cs typeface="Arial" panose="020B0604020202020204"/>
                <a:sym typeface="Arial" panose="020B0604020202020204"/>
              </a:rPr>
              <a:t>] should not contain zero in any of its </a:t>
            </a:r>
            <a:r>
              <a:rPr lang="en-US" dirty="0" smtClean="0">
                <a:latin typeface="Arial" panose="020B0604020202020204"/>
                <a:ea typeface="Arial" panose="020B0604020202020204"/>
                <a:cs typeface="Arial" panose="020B0604020202020204"/>
                <a:sym typeface="Arial" panose="020B0604020202020204"/>
              </a:rPr>
              <a:t>byte, </a:t>
            </a:r>
            <a:r>
              <a:rPr lang="en-US" dirty="0">
                <a:latin typeface="Arial" panose="020B0604020202020204"/>
                <a:ea typeface="Arial" panose="020B0604020202020204"/>
                <a:cs typeface="Arial" panose="020B0604020202020204"/>
                <a:sym typeface="Arial" panose="020B0604020202020204"/>
              </a:rPr>
              <a:t>or the </a:t>
            </a:r>
            <a:r>
              <a:rPr lang="en-US" dirty="0" err="1">
                <a:latin typeface="Arial" panose="020B0604020202020204"/>
                <a:ea typeface="Arial" panose="020B0604020202020204"/>
                <a:cs typeface="Arial" panose="020B0604020202020204"/>
                <a:sym typeface="Arial" panose="020B0604020202020204"/>
              </a:rPr>
              <a:t>badfile</a:t>
            </a:r>
            <a:r>
              <a:rPr lang="en-US" dirty="0">
                <a:latin typeface="Arial" panose="020B0604020202020204"/>
                <a:ea typeface="Arial" panose="020B0604020202020204"/>
                <a:cs typeface="Arial" panose="020B0604020202020204"/>
                <a:sym typeface="Arial" panose="020B0604020202020204"/>
              </a:rPr>
              <a:t> will have a zero causing </a:t>
            </a:r>
            <a:r>
              <a:rPr lang="en-US" dirty="0" err="1" smtClean="0">
                <a:latin typeface="Courier New" panose="02070309020205020404" pitchFamily="49" charset="0"/>
                <a:ea typeface="Arial" panose="020B0604020202020204"/>
                <a:cs typeface="Courier New" panose="02070309020205020404" pitchFamily="49" charset="0"/>
                <a:sym typeface="Arial" panose="020B0604020202020204"/>
              </a:rPr>
              <a:t>strcpy</a:t>
            </a:r>
            <a:r>
              <a:rPr lang="en-US" dirty="0" smtClean="0">
                <a:latin typeface="Courier New" panose="02070309020205020404" pitchFamily="49" charset="0"/>
                <a:ea typeface="Arial" panose="020B0604020202020204"/>
                <a:cs typeface="Courier New" panose="02070309020205020404" pitchFamily="49" charset="0"/>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to </a:t>
            </a:r>
            <a:r>
              <a:rPr lang="en-US" dirty="0">
                <a:latin typeface="Arial" panose="020B0604020202020204"/>
                <a:ea typeface="Arial" panose="020B0604020202020204"/>
                <a:cs typeface="Arial" panose="020B0604020202020204"/>
                <a:sym typeface="Arial" panose="020B0604020202020204"/>
              </a:rPr>
              <a:t>end copying</a:t>
            </a:r>
            <a:r>
              <a:rPr lang="en-US" dirty="0" smtClean="0">
                <a:latin typeface="Arial" panose="020B0604020202020204"/>
                <a:ea typeface="Arial" panose="020B0604020202020204"/>
                <a:cs typeface="Arial" panose="020B0604020202020204"/>
                <a:sym typeface="Arial" panose="020B0604020202020204"/>
              </a:rPr>
              <a:t>.</a:t>
            </a:r>
            <a:endParaRPr lang="en-US" dirty="0">
              <a:latin typeface="Arial" panose="020B0604020202020204"/>
              <a:ea typeface="Arial" panose="020B0604020202020204"/>
              <a:cs typeface="Arial" panose="020B0604020202020204"/>
              <a:sym typeface="Arial" panose="020B0604020202020204"/>
            </a:endParaRPr>
          </a:p>
          <a:p>
            <a:pPr>
              <a:spcBef>
                <a:spcPts val="0"/>
              </a:spcBef>
            </a:pPr>
            <a:endParaRPr dirty="0">
              <a:latin typeface="Arial" panose="020B0604020202020204"/>
              <a:ea typeface="Arial" panose="020B0604020202020204"/>
              <a:cs typeface="Arial" panose="020B0604020202020204"/>
              <a:sym typeface="Arial" panose="020B0604020202020204"/>
            </a:endParaRPr>
          </a:p>
          <a:p>
            <a:pPr marL="177800" indent="0">
              <a:spcBef>
                <a:spcPts val="0"/>
              </a:spcBef>
              <a:buNone/>
            </a:pPr>
            <a:r>
              <a:rPr lang="en-US" i="1" dirty="0" smtClean="0">
                <a:latin typeface="Arial" panose="020B0604020202020204"/>
                <a:ea typeface="Arial" panose="020B0604020202020204"/>
                <a:cs typeface="Arial" panose="020B0604020202020204"/>
                <a:sym typeface="Arial" panose="020B0604020202020204"/>
              </a:rPr>
              <a:t>e.g., </a:t>
            </a:r>
            <a:r>
              <a:rPr lang="en-US" i="1" dirty="0" smtClean="0">
                <a:latin typeface="Courier New" panose="02070309020205020404" pitchFamily="49" charset="0"/>
                <a:ea typeface="Arial" panose="020B0604020202020204"/>
                <a:cs typeface="Courier New" panose="02070309020205020404" pitchFamily="49" charset="0"/>
                <a:sym typeface="Arial" panose="020B0604020202020204"/>
              </a:rPr>
              <a:t>0xbffff188 + 0x78 = 0xbffff200</a:t>
            </a:r>
            <a:r>
              <a:rPr lang="en-US" i="1"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the last byte contains zero leading to end copy.</a:t>
            </a:r>
            <a:endParaRPr lang="en-US"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Execution Results</a:t>
            </a:r>
            <a:endParaRPr lang="en-US">
              <a:latin typeface="Arial" panose="020B0604020202020204"/>
              <a:ea typeface="Arial" panose="020B0604020202020204"/>
              <a:cs typeface="Arial" panose="020B0604020202020204"/>
              <a:sym typeface="Arial" panose="020B0604020202020204"/>
            </a:endParaRPr>
          </a:p>
        </p:txBody>
      </p:sp>
      <p:sp>
        <p:nvSpPr>
          <p:cNvPr id="233" name="Shape 233"/>
          <p:cNvSpPr txBox="1">
            <a:spLocks noGrp="1"/>
          </p:cNvSpPr>
          <p:nvPr>
            <p:ph type="body" idx="1"/>
          </p:nvPr>
        </p:nvSpPr>
        <p:spPr>
          <a:xfrm>
            <a:off x="353775" y="1825625"/>
            <a:ext cx="11437200" cy="47814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dirty="0">
                <a:latin typeface="Arial" panose="020B0604020202020204"/>
                <a:ea typeface="Arial" panose="020B0604020202020204"/>
                <a:cs typeface="Arial" panose="020B0604020202020204"/>
                <a:sym typeface="Arial" panose="020B0604020202020204"/>
              </a:rPr>
              <a:t>Compiling the vulnerable code with all the countermeasures disabled. </a:t>
            </a:r>
            <a:endParaRPr lang="en-US" dirty="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dirty="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lang="en-US" dirty="0" smtClean="0">
              <a:latin typeface="Arial" panose="020B0604020202020204"/>
              <a:ea typeface="Arial" panose="020B0604020202020204"/>
              <a:cs typeface="Arial" panose="020B0604020202020204"/>
              <a:sym typeface="Arial" panose="020B0604020202020204"/>
            </a:endParaRPr>
          </a:p>
          <a:p>
            <a:pPr marL="0" lvl="0" indent="0" rtl="0">
              <a:spcBef>
                <a:spcPts val="0"/>
              </a:spcBef>
              <a:buNone/>
            </a:pPr>
            <a:endParaRPr dirty="0">
              <a:latin typeface="Arial" panose="020B0604020202020204"/>
              <a:ea typeface="Arial" panose="020B0604020202020204"/>
              <a:cs typeface="Arial" panose="020B0604020202020204"/>
              <a:sym typeface="Arial" panose="020B0604020202020204"/>
            </a:endParaRPr>
          </a:p>
          <a:p>
            <a:pPr marL="457200" lvl="0" indent="-406400">
              <a:spcBef>
                <a:spcPts val="0"/>
              </a:spcBef>
              <a:buSzPts val="2800"/>
              <a:buFont typeface="Arial" panose="020B0604020202020204"/>
              <a:buChar char="•"/>
            </a:pPr>
            <a:endParaRPr lang="en-US" dirty="0" smtClean="0">
              <a:latin typeface="Arial" panose="020B0604020202020204"/>
              <a:ea typeface="Arial" panose="020B0604020202020204"/>
              <a:cs typeface="Arial" panose="020B0604020202020204"/>
              <a:sym typeface="Arial" panose="020B0604020202020204"/>
            </a:endParaRPr>
          </a:p>
          <a:p>
            <a:pPr marL="457200" lvl="0" indent="-406400">
              <a:spcBef>
                <a:spcPts val="0"/>
              </a:spcBef>
              <a:buSzPts val="2800"/>
              <a:buFont typeface="Arial" panose="020B0604020202020204"/>
              <a:buChar char="•"/>
            </a:pPr>
            <a:r>
              <a:rPr lang="en-US" dirty="0" smtClean="0">
                <a:latin typeface="Arial" panose="020B0604020202020204"/>
                <a:ea typeface="Arial" panose="020B0604020202020204"/>
                <a:cs typeface="Arial" panose="020B0604020202020204"/>
                <a:sym typeface="Arial" panose="020B0604020202020204"/>
              </a:rPr>
              <a:t>Executing </a:t>
            </a:r>
            <a:r>
              <a:rPr lang="en-US" dirty="0">
                <a:latin typeface="Arial" panose="020B0604020202020204"/>
                <a:ea typeface="Arial" panose="020B0604020202020204"/>
                <a:cs typeface="Arial" panose="020B0604020202020204"/>
                <a:sym typeface="Arial" panose="020B0604020202020204"/>
              </a:rPr>
              <a:t>the exploit code and stack code.</a:t>
            </a:r>
            <a:endParaRPr lang="en-US" dirty="0">
              <a:latin typeface="Arial" panose="020B0604020202020204"/>
              <a:ea typeface="Arial" panose="020B0604020202020204"/>
              <a:cs typeface="Arial" panose="020B0604020202020204"/>
              <a:sym typeface="Arial" panose="020B0604020202020204"/>
            </a:endParaRPr>
          </a:p>
          <a:p>
            <a:pPr marL="177800" lvl="0" indent="0">
              <a:spcBef>
                <a:spcPts val="0"/>
              </a:spcBef>
              <a:buNone/>
            </a:pPr>
            <a:endParaRPr dirty="0"/>
          </a:p>
        </p:txBody>
      </p:sp>
      <p:pic>
        <p:nvPicPr>
          <p:cNvPr id="235" name="Shape 235"/>
          <p:cNvPicPr preferRelativeResize="0"/>
          <p:nvPr/>
        </p:nvPicPr>
        <p:blipFill>
          <a:blip r:embed="rId1"/>
          <a:stretch>
            <a:fillRect/>
          </a:stretch>
        </p:blipFill>
        <p:spPr>
          <a:xfrm>
            <a:off x="838200" y="2769542"/>
            <a:ext cx="10622850" cy="1014425"/>
          </a:xfrm>
          <a:prstGeom prst="rect">
            <a:avLst/>
          </a:prstGeom>
          <a:noFill/>
          <a:ln>
            <a:noFill/>
          </a:ln>
        </p:spPr>
      </p:pic>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04" y="4829016"/>
            <a:ext cx="8365343" cy="162045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Countermeasure</a:t>
            </a:r>
            <a:endParaRPr lang="en-US" dirty="0"/>
          </a:p>
        </p:txBody>
      </p:sp>
      <p:sp>
        <p:nvSpPr>
          <p:cNvPr id="3" name="Text Placeholder 2"/>
          <p:cNvSpPr>
            <a:spLocks noGrp="1"/>
          </p:cNvSpPr>
          <p:nvPr>
            <p:ph type="body" idx="1"/>
          </p:nvPr>
        </p:nvSpPr>
        <p:spPr/>
        <p:txBody>
          <a:bodyPr/>
          <a:lstStyle/>
          <a:p>
            <a:pPr marL="396875" indent="-219075"/>
            <a:r>
              <a:rPr lang="en-US" dirty="0" smtClean="0"/>
              <a:t>On Ubuntu16.04, /bin/</a:t>
            </a:r>
            <a:r>
              <a:rPr lang="en-US" dirty="0" err="1" smtClean="0"/>
              <a:t>sh</a:t>
            </a:r>
            <a:r>
              <a:rPr lang="en-US" dirty="0" smtClean="0"/>
              <a:t> points to /bin/dash, which has a countermeasure</a:t>
            </a:r>
            <a:endParaRPr lang="en-US" dirty="0" smtClean="0"/>
          </a:p>
          <a:p>
            <a:pPr lvl="1"/>
            <a:r>
              <a:rPr lang="en-US" dirty="0"/>
              <a:t> </a:t>
            </a:r>
            <a:r>
              <a:rPr lang="en-US" dirty="0" smtClean="0"/>
              <a:t>It drops privileges when being executed inside a </a:t>
            </a:r>
            <a:r>
              <a:rPr lang="en-US" dirty="0" err="1" smtClean="0"/>
              <a:t>setuid</a:t>
            </a:r>
            <a:r>
              <a:rPr lang="en-US" dirty="0" smtClean="0"/>
              <a:t> process</a:t>
            </a:r>
            <a:endParaRPr lang="en-US" dirty="0" smtClean="0"/>
          </a:p>
          <a:p>
            <a:pPr marL="396875" indent="-219075"/>
            <a:r>
              <a:rPr lang="en-US" dirty="0"/>
              <a:t>P</a:t>
            </a:r>
            <a:r>
              <a:rPr lang="en-US" dirty="0" smtClean="0"/>
              <a:t>oint /bin/</a:t>
            </a:r>
            <a:r>
              <a:rPr lang="en-US" dirty="0" err="1" smtClean="0"/>
              <a:t>sh</a:t>
            </a:r>
            <a:r>
              <a:rPr lang="en-US" dirty="0" smtClean="0"/>
              <a:t> to another shell (simplify the attack)</a:t>
            </a:r>
            <a:endParaRPr lang="en-US" dirty="0" smtClean="0"/>
          </a:p>
          <a:p>
            <a:pPr marL="177800" indent="0">
              <a:buNone/>
            </a:pPr>
            <a:endParaRPr lang="en-US" dirty="0"/>
          </a:p>
          <a:p>
            <a:pPr marL="396875" indent="-219075"/>
            <a:r>
              <a:rPr lang="en-US" dirty="0"/>
              <a:t>C</a:t>
            </a:r>
            <a:r>
              <a:rPr lang="en-US" dirty="0" smtClean="0"/>
              <a:t>hange the </a:t>
            </a:r>
            <a:r>
              <a:rPr lang="en-US" dirty="0" err="1" smtClean="0"/>
              <a:t>shellcode</a:t>
            </a:r>
            <a:r>
              <a:rPr lang="en-US" dirty="0" smtClean="0"/>
              <a:t> </a:t>
            </a:r>
            <a:r>
              <a:rPr lang="en-US" dirty="0"/>
              <a:t>(</a:t>
            </a:r>
            <a:r>
              <a:rPr lang="en-US" dirty="0" smtClean="0"/>
              <a:t>defeat this countermeasure)</a:t>
            </a:r>
            <a:endParaRPr lang="en-US" dirty="0" smtClean="0"/>
          </a:p>
          <a:p>
            <a:pPr marL="177800" indent="0">
              <a:buNone/>
            </a:pPr>
            <a:endParaRPr lang="en-US" dirty="0" smtClean="0"/>
          </a:p>
          <a:p>
            <a:pPr marL="396875" indent="-219075"/>
            <a:r>
              <a:rPr lang="en-US" dirty="0" smtClean="0"/>
              <a:t>Other methods to defeat the countermeasure will be discussed later</a:t>
            </a:r>
            <a:endParaRPr lang="en-US"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5403" y="3772661"/>
            <a:ext cx="5108594" cy="282503"/>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03" y="4782641"/>
            <a:ext cx="5532398" cy="4155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Shellcode</a:t>
            </a:r>
            <a:endParaRPr lang="en-US">
              <a:latin typeface="Arial" panose="020B0604020202020204"/>
              <a:ea typeface="Arial" panose="020B0604020202020204"/>
              <a:cs typeface="Arial" panose="020B0604020202020204"/>
              <a:sym typeface="Arial" panose="020B0604020202020204"/>
            </a:endParaRP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panose="020B0604020202020204"/>
                <a:ea typeface="Arial" panose="020B0604020202020204"/>
                <a:cs typeface="Arial" panose="020B0604020202020204"/>
                <a:sym typeface="Arial" panose="020B0604020202020204"/>
              </a:rPr>
              <a:t>Aim of the malicious code : </a:t>
            </a:r>
            <a:r>
              <a:rPr lang="en-US" dirty="0">
                <a:latin typeface="Arial" panose="020B0604020202020204"/>
                <a:ea typeface="Arial" panose="020B0604020202020204"/>
                <a:cs typeface="Arial" panose="020B0604020202020204"/>
                <a:sym typeface="Arial" panose="020B0604020202020204"/>
              </a:rPr>
              <a:t>Allow to run more commands (</a:t>
            </a:r>
            <a:r>
              <a:rPr lang="en-US" dirty="0" err="1">
                <a:latin typeface="Arial" panose="020B0604020202020204"/>
                <a:ea typeface="Arial" panose="020B0604020202020204"/>
                <a:cs typeface="Arial" panose="020B0604020202020204"/>
                <a:sym typeface="Arial" panose="020B0604020202020204"/>
              </a:rPr>
              <a:t>i.e</a:t>
            </a:r>
            <a:r>
              <a:rPr lang="en-US" dirty="0">
                <a:latin typeface="Arial" panose="020B0604020202020204"/>
                <a:ea typeface="Arial" panose="020B0604020202020204"/>
                <a:cs typeface="Arial" panose="020B0604020202020204"/>
                <a:sym typeface="Arial" panose="020B0604020202020204"/>
              </a:rPr>
              <a:t>) to gain access of the system.</a:t>
            </a:r>
            <a:endParaRPr lang="en-US"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lang="en-US" b="1" dirty="0" smtClean="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r>
              <a:rPr lang="en-US" b="1" dirty="0" smtClean="0">
                <a:latin typeface="Arial" panose="020B0604020202020204"/>
                <a:ea typeface="Arial" panose="020B0604020202020204"/>
                <a:cs typeface="Arial" panose="020B0604020202020204"/>
                <a:sym typeface="Arial" panose="020B0604020202020204"/>
              </a:rPr>
              <a:t>Solution </a:t>
            </a:r>
            <a:r>
              <a:rPr lang="en-US" b="1" dirty="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Shell Program</a:t>
            </a:r>
            <a:endParaRPr lang="en-US"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lang="en-US" dirty="0" smtClean="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lang="en-US"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endParaRPr dirty="0">
              <a:latin typeface="Arial" panose="020B0604020202020204"/>
              <a:ea typeface="Arial" panose="020B0604020202020204"/>
              <a:cs typeface="Arial" panose="020B0604020202020204"/>
              <a:sym typeface="Arial" panose="020B0604020202020204"/>
            </a:endParaRPr>
          </a:p>
          <a:p>
            <a:pPr marL="228600" lvl="0" indent="-50800">
              <a:spcBef>
                <a:spcPts val="0"/>
              </a:spcBef>
              <a:buNone/>
            </a:pPr>
            <a:r>
              <a:rPr lang="en-US" b="1" dirty="0">
                <a:latin typeface="Arial" panose="020B0604020202020204"/>
                <a:ea typeface="Arial" panose="020B0604020202020204"/>
                <a:cs typeface="Arial" panose="020B0604020202020204"/>
                <a:sym typeface="Arial" panose="020B0604020202020204"/>
              </a:rPr>
              <a:t>Challenges :</a:t>
            </a:r>
            <a:endParaRPr lang="en-US" b="1" dirty="0">
              <a:latin typeface="Arial" panose="020B0604020202020204"/>
              <a:ea typeface="Arial" panose="020B0604020202020204"/>
              <a:cs typeface="Arial" panose="020B0604020202020204"/>
              <a:sym typeface="Arial" panose="020B0604020202020204"/>
            </a:endParaRPr>
          </a:p>
          <a:p>
            <a:pPr marL="914400" lvl="1" indent="-406400">
              <a:spcBef>
                <a:spcPts val="0"/>
              </a:spcBef>
              <a:buSzPts val="2800"/>
            </a:pPr>
            <a:r>
              <a:rPr lang="en-US" dirty="0">
                <a:latin typeface="Arial" panose="020B0604020202020204"/>
                <a:ea typeface="Arial" panose="020B0604020202020204"/>
                <a:cs typeface="Arial" panose="020B0604020202020204"/>
                <a:sym typeface="Arial" panose="020B0604020202020204"/>
              </a:rPr>
              <a:t>Loader Issue						</a:t>
            </a:r>
            <a:endParaRPr lang="en-US" dirty="0">
              <a:latin typeface="Arial" panose="020B0604020202020204"/>
              <a:ea typeface="Arial" panose="020B0604020202020204"/>
              <a:cs typeface="Arial" panose="020B0604020202020204"/>
              <a:sym typeface="Arial" panose="020B0604020202020204"/>
            </a:endParaRPr>
          </a:p>
          <a:p>
            <a:pPr marL="914400" lvl="1" indent="-406400">
              <a:spcBef>
                <a:spcPts val="0"/>
              </a:spcBef>
              <a:buSzPts val="2800"/>
            </a:pPr>
            <a:r>
              <a:rPr lang="en-US" dirty="0">
                <a:latin typeface="Arial" panose="020B0604020202020204"/>
                <a:ea typeface="Arial" panose="020B0604020202020204"/>
                <a:cs typeface="Arial" panose="020B0604020202020204"/>
                <a:sym typeface="Arial" panose="020B0604020202020204"/>
              </a:rPr>
              <a:t>Zeros in the code</a:t>
            </a:r>
            <a:endParaRPr lang="en-US" dirty="0">
              <a:latin typeface="Arial" panose="020B0604020202020204"/>
              <a:ea typeface="Arial" panose="020B0604020202020204"/>
              <a:cs typeface="Arial" panose="020B0604020202020204"/>
              <a:sym typeface="Arial" panose="020B0604020202020204"/>
            </a:endParaRPr>
          </a:p>
        </p:txBody>
      </p:sp>
      <p:pic>
        <p:nvPicPr>
          <p:cNvPr id="242" name="Shape 242"/>
          <p:cNvPicPr preferRelativeResize="0"/>
          <p:nvPr/>
        </p:nvPicPr>
        <p:blipFill>
          <a:blip r:embed="rId1"/>
          <a:stretch>
            <a:fillRect/>
          </a:stretch>
        </p:blipFill>
        <p:spPr>
          <a:xfrm>
            <a:off x="838200" y="2949687"/>
            <a:ext cx="10643701" cy="2214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Shelllcode</a:t>
            </a:r>
            <a:endParaRPr lang="en-US">
              <a:latin typeface="Arial" panose="020B0604020202020204"/>
              <a:ea typeface="Arial" panose="020B0604020202020204"/>
              <a:cs typeface="Arial" panose="020B0604020202020204"/>
              <a:sym typeface="Arial" panose="020B0604020202020204"/>
            </a:endParaRP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panose="020B0604020202020204"/>
                <a:ea typeface="Arial" panose="020B0604020202020204"/>
                <a:cs typeface="Arial" panose="020B0604020202020204"/>
                <a:sym typeface="Arial" panose="020B0604020202020204"/>
              </a:rPr>
              <a:t>Assembly code (machine instructions) for launching a shell. </a:t>
            </a:r>
            <a:endParaRPr lang="en-US" dirty="0" smtClean="0">
              <a:latin typeface="Arial" panose="020B0604020202020204"/>
              <a:ea typeface="Arial" panose="020B0604020202020204"/>
              <a:cs typeface="Arial" panose="020B0604020202020204"/>
              <a:sym typeface="Arial" panose="020B0604020202020204"/>
            </a:endParaRPr>
          </a:p>
          <a:p>
            <a:pPr marL="457200" lvl="0" indent="-406400" rtl="0">
              <a:lnSpc>
                <a:spcPct val="100000"/>
              </a:lnSpc>
              <a:spcBef>
                <a:spcPts val="0"/>
              </a:spcBef>
              <a:spcAft>
                <a:spcPts val="0"/>
              </a:spcAft>
              <a:buSzPts val="2800"/>
              <a:buChar char="•"/>
            </a:pPr>
            <a:endParaRPr lang="en-US" dirty="0">
              <a:latin typeface="Arial" panose="020B0604020202020204"/>
              <a:ea typeface="Arial" panose="020B0604020202020204"/>
              <a:cs typeface="Arial" panose="020B0604020202020204"/>
              <a:sym typeface="Arial" panose="020B0604020202020204"/>
            </a:endParaRPr>
          </a:p>
          <a:p>
            <a:pPr marL="457200" lvl="0" indent="-406400">
              <a:spcBef>
                <a:spcPts val="0"/>
              </a:spcBef>
              <a:spcAft>
                <a:spcPts val="0"/>
              </a:spcAft>
              <a:buSzPts val="2800"/>
              <a:buChar char="•"/>
            </a:pPr>
            <a:r>
              <a:rPr lang="en-US" dirty="0" smtClean="0">
                <a:latin typeface="Arial" panose="020B0604020202020204"/>
                <a:ea typeface="Arial" panose="020B0604020202020204"/>
                <a:cs typeface="Arial" panose="020B0604020202020204"/>
                <a:sym typeface="Arial" panose="020B0604020202020204"/>
              </a:rPr>
              <a:t>Goal: Use </a:t>
            </a:r>
            <a:r>
              <a:rPr lang="en-US" i="1" dirty="0" err="1">
                <a:latin typeface="Courier New" panose="02070309020205020404" pitchFamily="49" charset="0"/>
                <a:ea typeface="Arial" panose="020B0604020202020204"/>
                <a:cs typeface="Courier New" panose="02070309020205020404" pitchFamily="49" charset="0"/>
                <a:sym typeface="Arial" panose="020B0604020202020204"/>
              </a:rPr>
              <a:t>execve</a:t>
            </a:r>
            <a:r>
              <a:rPr lang="en-US" i="1" dirty="0">
                <a:latin typeface="Courier New" panose="02070309020205020404" pitchFamily="49" charset="0"/>
                <a:ea typeface="Arial" panose="020B0604020202020204"/>
                <a:cs typeface="Courier New" panose="02070309020205020404" pitchFamily="49" charset="0"/>
                <a:sym typeface="Arial" panose="020B0604020202020204"/>
              </a:rPr>
              <a:t>(“/bin/</a:t>
            </a:r>
            <a:r>
              <a:rPr lang="en-US" i="1" dirty="0" err="1">
                <a:latin typeface="Courier New" panose="02070309020205020404" pitchFamily="49" charset="0"/>
                <a:ea typeface="Arial" panose="020B0604020202020204"/>
                <a:cs typeface="Courier New" panose="02070309020205020404" pitchFamily="49" charset="0"/>
                <a:sym typeface="Arial" panose="020B0604020202020204"/>
              </a:rPr>
              <a:t>sh</a:t>
            </a:r>
            <a:r>
              <a:rPr lang="en-US" i="1" dirty="0">
                <a:latin typeface="Courier New" panose="02070309020205020404" pitchFamily="49" charset="0"/>
                <a:ea typeface="Arial" panose="020B0604020202020204"/>
                <a:cs typeface="Courier New" panose="02070309020205020404" pitchFamily="49" charset="0"/>
                <a:sym typeface="Arial" panose="020B0604020202020204"/>
              </a:rPr>
              <a:t>”, </a:t>
            </a:r>
            <a:r>
              <a:rPr lang="en-US" i="1" dirty="0" err="1">
                <a:latin typeface="Courier New" panose="02070309020205020404" pitchFamily="49" charset="0"/>
                <a:ea typeface="Arial" panose="020B0604020202020204"/>
                <a:cs typeface="Courier New" panose="02070309020205020404" pitchFamily="49" charset="0"/>
                <a:sym typeface="Arial" panose="020B0604020202020204"/>
              </a:rPr>
              <a:t>argv</a:t>
            </a:r>
            <a:r>
              <a:rPr lang="en-US" i="1" dirty="0">
                <a:latin typeface="Courier New" panose="02070309020205020404" pitchFamily="49" charset="0"/>
                <a:ea typeface="Arial" panose="020B0604020202020204"/>
                <a:cs typeface="Courier New" panose="02070309020205020404" pitchFamily="49" charset="0"/>
                <a:sym typeface="Arial" panose="020B0604020202020204"/>
              </a:rPr>
              <a:t>, 0) </a:t>
            </a:r>
            <a:r>
              <a:rPr lang="en-US" dirty="0">
                <a:latin typeface="Arial" panose="020B0604020202020204"/>
                <a:ea typeface="Arial" panose="020B0604020202020204"/>
                <a:cs typeface="Arial" panose="020B0604020202020204"/>
                <a:sym typeface="Arial" panose="020B0604020202020204"/>
              </a:rPr>
              <a:t>to run </a:t>
            </a:r>
            <a:r>
              <a:rPr lang="en-US" dirty="0" smtClean="0">
                <a:latin typeface="Arial" panose="020B0604020202020204"/>
                <a:ea typeface="Arial" panose="020B0604020202020204"/>
                <a:cs typeface="Arial" panose="020B0604020202020204"/>
                <a:sym typeface="Arial" panose="020B0604020202020204"/>
              </a:rPr>
              <a:t>shell</a:t>
            </a:r>
            <a:endParaRPr lang="en-US" dirty="0" smtClean="0">
              <a:latin typeface="Arial" panose="020B0604020202020204"/>
              <a:ea typeface="Arial" panose="020B0604020202020204"/>
              <a:cs typeface="Arial" panose="020B0604020202020204"/>
              <a:sym typeface="Arial" panose="020B0604020202020204"/>
            </a:endParaRPr>
          </a:p>
          <a:p>
            <a:pPr marL="457200" lvl="0" indent="-406400">
              <a:spcBef>
                <a:spcPts val="0"/>
              </a:spcBef>
              <a:spcAft>
                <a:spcPts val="0"/>
              </a:spcAft>
              <a:buSzPts val="2800"/>
              <a:buChar char="•"/>
            </a:pPr>
            <a:endParaRPr lang="en-US" dirty="0">
              <a:latin typeface="Arial" panose="020B0604020202020204"/>
              <a:ea typeface="Arial" panose="020B0604020202020204"/>
              <a:cs typeface="Arial" panose="020B0604020202020204"/>
              <a:sym typeface="Arial" panose="020B0604020202020204"/>
            </a:endParaRPr>
          </a:p>
          <a:p>
            <a:pPr marL="457200" lvl="0" indent="-406400" rtl="0">
              <a:spcBef>
                <a:spcPts val="0"/>
              </a:spcBef>
              <a:buSzPts val="2800"/>
              <a:buChar char="•"/>
            </a:pPr>
            <a:r>
              <a:rPr lang="en-US" dirty="0">
                <a:latin typeface="Arial" panose="020B0604020202020204"/>
                <a:ea typeface="Arial" panose="020B0604020202020204"/>
                <a:cs typeface="Arial" panose="020B0604020202020204"/>
                <a:sym typeface="Arial" panose="020B0604020202020204"/>
              </a:rPr>
              <a:t>Registers </a:t>
            </a:r>
            <a:r>
              <a:rPr lang="en-US" dirty="0" smtClean="0">
                <a:latin typeface="Arial" panose="020B0604020202020204"/>
                <a:ea typeface="Arial" panose="020B0604020202020204"/>
                <a:cs typeface="Arial" panose="020B0604020202020204"/>
                <a:sym typeface="Arial" panose="020B0604020202020204"/>
              </a:rPr>
              <a:t>used:</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eax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0x0000000b (11) : Value of system call </a:t>
            </a:r>
            <a:r>
              <a:rPr lang="en-US" dirty="0" err="1">
                <a:latin typeface="Arial" panose="020B0604020202020204"/>
                <a:ea typeface="Arial" panose="020B0604020202020204"/>
                <a:cs typeface="Arial" panose="020B0604020202020204"/>
                <a:sym typeface="Arial" panose="020B0604020202020204"/>
              </a:rPr>
              <a:t>execve</a:t>
            </a:r>
            <a:r>
              <a:rPr lang="en-US" dirty="0">
                <a:latin typeface="Arial" panose="020B0604020202020204"/>
                <a:ea typeface="Arial" panose="020B0604020202020204"/>
                <a:cs typeface="Arial" panose="020B0604020202020204"/>
                <a:sym typeface="Arial" panose="020B0604020202020204"/>
              </a:rPr>
              <a:t>()</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ebx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address </a:t>
            </a:r>
            <a:r>
              <a:rPr lang="en-US" dirty="0">
                <a:latin typeface="Arial" panose="020B0604020202020204"/>
                <a:ea typeface="Arial" panose="020B0604020202020204"/>
                <a:cs typeface="Arial" panose="020B0604020202020204"/>
                <a:sym typeface="Arial" panose="020B0604020202020204"/>
              </a:rPr>
              <a:t>to “/bin/</a:t>
            </a:r>
            <a:r>
              <a:rPr lang="en-US" dirty="0" err="1">
                <a:latin typeface="Arial" panose="020B0604020202020204"/>
                <a:ea typeface="Arial" panose="020B0604020202020204"/>
                <a:cs typeface="Arial" panose="020B0604020202020204"/>
                <a:sym typeface="Arial" panose="020B0604020202020204"/>
              </a:rPr>
              <a:t>sh</a:t>
            </a:r>
            <a:r>
              <a:rPr lang="en-US" dirty="0">
                <a:latin typeface="Arial" panose="020B0604020202020204"/>
                <a:ea typeface="Arial" panose="020B0604020202020204"/>
                <a:cs typeface="Arial" panose="020B0604020202020204"/>
                <a:sym typeface="Arial" panose="020B0604020202020204"/>
              </a:rPr>
              <a:t>”</a:t>
            </a:r>
            <a:endParaRPr lang="en-US" dirty="0">
              <a:latin typeface="Arial" panose="020B0604020202020204"/>
              <a:ea typeface="Arial" panose="020B0604020202020204"/>
              <a:cs typeface="Arial" panose="020B0604020202020204"/>
              <a:sym typeface="Arial" panose="020B0604020202020204"/>
            </a:endParaRPr>
          </a:p>
          <a:p>
            <a:pPr marL="457200" lvl="0" indent="0">
              <a:spcBef>
                <a:spcPts val="0"/>
              </a:spcBef>
              <a:buNone/>
            </a:pPr>
            <a:r>
              <a:rPr lang="en-US" dirty="0" err="1">
                <a:latin typeface="Arial" panose="020B0604020202020204"/>
                <a:ea typeface="Arial" panose="020B0604020202020204"/>
                <a:cs typeface="Arial" panose="020B0604020202020204"/>
                <a:sym typeface="Arial" panose="020B0604020202020204"/>
              </a:rPr>
              <a:t>ecx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address of the argument array. </a:t>
            </a:r>
            <a:endParaRPr lang="en-US" dirty="0" smtClean="0">
              <a:latin typeface="Arial" panose="020B0604020202020204"/>
              <a:ea typeface="Arial" panose="020B0604020202020204"/>
              <a:cs typeface="Arial" panose="020B0604020202020204"/>
              <a:sym typeface="Arial" panose="020B0604020202020204"/>
            </a:endParaRPr>
          </a:p>
          <a:p>
            <a:pPr marL="1371600" lvl="1" indent="-457200">
              <a:spcBef>
                <a:spcPts val="0"/>
              </a:spcBef>
            </a:pPr>
            <a:r>
              <a:rPr lang="en-US" dirty="0" err="1">
                <a:latin typeface="Arial" panose="020B0604020202020204"/>
                <a:ea typeface="Arial" panose="020B0604020202020204"/>
                <a:cs typeface="Arial" panose="020B0604020202020204"/>
                <a:sym typeface="Arial" panose="020B0604020202020204"/>
              </a:rPr>
              <a:t>a</a:t>
            </a:r>
            <a:r>
              <a:rPr lang="en-US" dirty="0" err="1" smtClean="0">
                <a:latin typeface="Arial" panose="020B0604020202020204"/>
                <a:ea typeface="Arial" panose="020B0604020202020204"/>
                <a:cs typeface="Arial" panose="020B0604020202020204"/>
                <a:sym typeface="Arial" panose="020B0604020202020204"/>
              </a:rPr>
              <a:t>rgv</a:t>
            </a:r>
            <a:r>
              <a:rPr lang="en-US" dirty="0" smtClean="0">
                <a:latin typeface="Arial" panose="020B0604020202020204"/>
                <a:ea typeface="Arial" panose="020B0604020202020204"/>
                <a:cs typeface="Arial" panose="020B0604020202020204"/>
                <a:sym typeface="Arial" panose="020B0604020202020204"/>
              </a:rPr>
              <a:t>[0] = the </a:t>
            </a:r>
            <a:r>
              <a:rPr lang="en-US" dirty="0">
                <a:latin typeface="Arial" panose="020B0604020202020204"/>
                <a:ea typeface="Arial" panose="020B0604020202020204"/>
                <a:cs typeface="Arial" panose="020B0604020202020204"/>
                <a:sym typeface="Arial" panose="020B0604020202020204"/>
              </a:rPr>
              <a:t>address of </a:t>
            </a:r>
            <a:r>
              <a:rPr lang="en-US" dirty="0" smtClean="0">
                <a:latin typeface="Arial" panose="020B0604020202020204"/>
                <a:ea typeface="Arial" panose="020B0604020202020204"/>
                <a:cs typeface="Arial" panose="020B0604020202020204"/>
                <a:sym typeface="Arial" panose="020B0604020202020204"/>
              </a:rPr>
              <a:t>“/bin/</a:t>
            </a:r>
            <a:r>
              <a:rPr lang="en-US" dirty="0" err="1" smtClean="0">
                <a:latin typeface="Arial" panose="020B0604020202020204"/>
                <a:ea typeface="Arial" panose="020B0604020202020204"/>
                <a:cs typeface="Arial" panose="020B0604020202020204"/>
                <a:sym typeface="Arial" panose="020B0604020202020204"/>
              </a:rPr>
              <a:t>sh</a:t>
            </a:r>
            <a:r>
              <a:rPr lang="en-US" dirty="0" smtClean="0">
                <a:latin typeface="Arial" panose="020B0604020202020204"/>
                <a:ea typeface="Arial" panose="020B0604020202020204"/>
                <a:cs typeface="Arial" panose="020B0604020202020204"/>
                <a:sym typeface="Arial" panose="020B0604020202020204"/>
              </a:rPr>
              <a:t>” </a:t>
            </a:r>
            <a:endParaRPr lang="en-US" dirty="0" smtClean="0">
              <a:latin typeface="Arial" panose="020B0604020202020204"/>
              <a:ea typeface="Arial" panose="020B0604020202020204"/>
              <a:cs typeface="Arial" panose="020B0604020202020204"/>
              <a:sym typeface="Arial" panose="020B0604020202020204"/>
            </a:endParaRPr>
          </a:p>
          <a:p>
            <a:pPr marL="1371600" lvl="1" indent="-457200">
              <a:spcBef>
                <a:spcPts val="0"/>
              </a:spcBef>
            </a:pPr>
            <a:r>
              <a:rPr lang="en-US" dirty="0" err="1">
                <a:latin typeface="Arial" panose="020B0604020202020204"/>
                <a:ea typeface="Arial" panose="020B0604020202020204"/>
                <a:cs typeface="Arial" panose="020B0604020202020204"/>
                <a:sym typeface="Arial" panose="020B0604020202020204"/>
              </a:rPr>
              <a:t>a</a:t>
            </a:r>
            <a:r>
              <a:rPr lang="en-US" dirty="0" err="1" smtClean="0">
                <a:latin typeface="Arial" panose="020B0604020202020204"/>
                <a:ea typeface="Arial" panose="020B0604020202020204"/>
                <a:cs typeface="Arial" panose="020B0604020202020204"/>
                <a:sym typeface="Arial" panose="020B0604020202020204"/>
              </a:rPr>
              <a:t>rgv</a:t>
            </a:r>
            <a:r>
              <a:rPr lang="en-US" dirty="0" smtClean="0">
                <a:latin typeface="Arial" panose="020B0604020202020204"/>
                <a:ea typeface="Arial" panose="020B0604020202020204"/>
                <a:cs typeface="Arial" panose="020B0604020202020204"/>
                <a:sym typeface="Arial" panose="020B0604020202020204"/>
              </a:rPr>
              <a:t>[1] = 0 (i.e., no more arguments)</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edx</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 </a:t>
            </a:r>
            <a:r>
              <a:rPr lang="en-US" dirty="0">
                <a:latin typeface="Arial" panose="020B0604020202020204"/>
                <a:ea typeface="Arial" panose="020B0604020202020204"/>
                <a:cs typeface="Arial" panose="020B0604020202020204"/>
                <a:sym typeface="Arial" panose="020B0604020202020204"/>
              </a:rPr>
              <a:t>zero (</a:t>
            </a:r>
            <a:r>
              <a:rPr lang="en-US" dirty="0" smtClean="0">
                <a:latin typeface="Arial" panose="020B0604020202020204"/>
                <a:ea typeface="Arial" panose="020B0604020202020204"/>
                <a:cs typeface="Arial" panose="020B0604020202020204"/>
                <a:sym typeface="Arial" panose="020B0604020202020204"/>
              </a:rPr>
              <a:t>no </a:t>
            </a:r>
            <a:r>
              <a:rPr lang="en-US" dirty="0">
                <a:latin typeface="Arial" panose="020B0604020202020204"/>
                <a:ea typeface="Arial" panose="020B0604020202020204"/>
                <a:cs typeface="Arial" panose="020B0604020202020204"/>
                <a:sym typeface="Arial" panose="020B0604020202020204"/>
              </a:rPr>
              <a:t>environment variables are </a:t>
            </a:r>
            <a:r>
              <a:rPr lang="en-US" dirty="0" smtClean="0">
                <a:latin typeface="Arial" panose="020B0604020202020204"/>
                <a:ea typeface="Arial" panose="020B0604020202020204"/>
                <a:cs typeface="Arial" panose="020B0604020202020204"/>
                <a:sym typeface="Arial" panose="020B0604020202020204"/>
              </a:rPr>
              <a:t>passed).</a:t>
            </a:r>
            <a:endParaRPr lang="en-US" dirty="0">
              <a:latin typeface="Arial" panose="020B0604020202020204"/>
              <a:ea typeface="Arial" panose="020B0604020202020204"/>
              <a:cs typeface="Arial" panose="020B0604020202020204"/>
              <a:sym typeface="Arial" panose="020B0604020202020204"/>
            </a:endParaRPr>
          </a:p>
          <a:p>
            <a:pPr marL="0" lvl="0" indent="457200">
              <a:spcBef>
                <a:spcPts val="0"/>
              </a:spcBef>
              <a:buNone/>
            </a:pPr>
            <a:r>
              <a:rPr lang="en-US" dirty="0" err="1">
                <a:latin typeface="Arial" panose="020B0604020202020204"/>
                <a:ea typeface="Arial" panose="020B0604020202020204"/>
                <a:cs typeface="Arial" panose="020B0604020202020204"/>
                <a:sym typeface="Arial" panose="020B0604020202020204"/>
              </a:rPr>
              <a:t>int</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0x80:  </a:t>
            </a:r>
            <a:r>
              <a:rPr lang="en-US" dirty="0">
                <a:latin typeface="Arial" panose="020B0604020202020204"/>
                <a:ea typeface="Arial" panose="020B0604020202020204"/>
                <a:cs typeface="Arial" panose="020B0604020202020204"/>
                <a:sym typeface="Arial" panose="020B0604020202020204"/>
              </a:rPr>
              <a:t>invoke </a:t>
            </a:r>
            <a:r>
              <a:rPr lang="en-US" dirty="0" err="1">
                <a:latin typeface="Arial" panose="020B0604020202020204"/>
                <a:ea typeface="Arial" panose="020B0604020202020204"/>
                <a:cs typeface="Arial" panose="020B0604020202020204"/>
                <a:sym typeface="Arial" panose="020B0604020202020204"/>
              </a:rPr>
              <a:t>execve</a:t>
            </a:r>
            <a:r>
              <a:rPr lang="en-US" dirty="0">
                <a:latin typeface="Arial" panose="020B0604020202020204"/>
                <a:ea typeface="Arial" panose="020B0604020202020204"/>
                <a:cs typeface="Arial" panose="020B0604020202020204"/>
                <a:sym typeface="Arial" panose="020B0604020202020204"/>
              </a:rPr>
              <a:t>()</a:t>
            </a:r>
            <a:br>
              <a:rPr lang="en-US" dirty="0">
                <a:latin typeface="Arial" panose="020B0604020202020204"/>
                <a:ea typeface="Arial" panose="020B0604020202020204"/>
                <a:cs typeface="Arial" panose="020B0604020202020204"/>
                <a:sym typeface="Arial" panose="020B0604020202020204"/>
              </a:rPr>
            </a:br>
            <a:endParaRPr lang="en-US"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Shellcode</a:t>
            </a:r>
            <a:endParaRPr lang="en-US"/>
          </a:p>
        </p:txBody>
      </p:sp>
      <p:pic>
        <p:nvPicPr>
          <p:cNvPr id="254" name="Shape 254"/>
          <p:cNvPicPr preferRelativeResize="0"/>
          <p:nvPr/>
        </p:nvPicPr>
        <p:blipFill>
          <a:blip r:embed="rId1"/>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t>%eax = 0 (avoid 0 in code)</a:t>
            </a:r>
            <a:endParaRPr lang="en-US" sz="1800" b="1"/>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t>set </a:t>
            </a:r>
            <a:r>
              <a:rPr lang="en-US" sz="1800" b="1" dirty="0"/>
              <a:t>end of </a:t>
            </a:r>
            <a:r>
              <a:rPr lang="en-US" sz="1800" b="1" dirty="0" smtClean="0"/>
              <a:t>string “/bin/</a:t>
            </a:r>
            <a:r>
              <a:rPr lang="en-US" sz="1800" b="1" dirty="0" err="1" smtClean="0"/>
              <a:t>sh</a:t>
            </a:r>
            <a:r>
              <a:rPr lang="en-US" sz="1800" b="1" dirty="0"/>
              <a:t>”</a:t>
            </a:r>
            <a:endParaRPr lang="en-US" sz="1800" b="1" dirty="0"/>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Shellcode</a:t>
            </a:r>
            <a:endParaRPr lang="en-US">
              <a:latin typeface="Arial" panose="020B0604020202020204"/>
              <a:ea typeface="Arial" panose="020B0604020202020204"/>
              <a:cs typeface="Arial" panose="020B0604020202020204"/>
              <a:sym typeface="Arial" panose="020B0604020202020204"/>
            </a:endParaRPr>
          </a:p>
        </p:txBody>
      </p:sp>
      <p:pic>
        <p:nvPicPr>
          <p:cNvPr id="264" name="Shape 264"/>
          <p:cNvPicPr preferRelativeResize="0"/>
          <p:nvPr/>
        </p:nvPicPr>
        <p:blipFill>
          <a:blip r:embed="rId1"/>
          <a:stretch>
            <a:fillRect/>
          </a:stretch>
        </p:blipFill>
        <p:spPr>
          <a:xfrm>
            <a:off x="1524387" y="1452675"/>
            <a:ext cx="9143237" cy="528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Countermeasures</a:t>
            </a:r>
            <a:endParaRPr lang="en-US">
              <a:latin typeface="Arial" panose="020B0604020202020204"/>
              <a:ea typeface="Arial" panose="020B0604020202020204"/>
              <a:cs typeface="Arial" panose="020B0604020202020204"/>
              <a:sym typeface="Arial" panose="020B0604020202020204"/>
            </a:endParaRP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Developer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Use of safer functions like </a:t>
            </a:r>
            <a:r>
              <a:rPr lang="en-US" sz="2400" dirty="0" err="1">
                <a:latin typeface="Arial" panose="020B0604020202020204"/>
                <a:ea typeface="Arial" panose="020B0604020202020204"/>
                <a:cs typeface="Arial" panose="020B0604020202020204"/>
                <a:sym typeface="Arial" panose="020B0604020202020204"/>
              </a:rPr>
              <a:t>strncpy</a:t>
            </a:r>
            <a:r>
              <a:rPr lang="en-US" sz="2400" dirty="0">
                <a:latin typeface="Arial" panose="020B0604020202020204"/>
                <a:ea typeface="Arial" panose="020B0604020202020204"/>
                <a:cs typeface="Arial" panose="020B0604020202020204"/>
                <a:sym typeface="Arial" panose="020B0604020202020204"/>
              </a:rPr>
              <a:t>(), </a:t>
            </a:r>
            <a:r>
              <a:rPr lang="en-US" sz="2400" dirty="0" err="1">
                <a:latin typeface="Arial" panose="020B0604020202020204"/>
                <a:ea typeface="Arial" panose="020B0604020202020204"/>
                <a:cs typeface="Arial" panose="020B0604020202020204"/>
                <a:sym typeface="Arial" panose="020B0604020202020204"/>
              </a:rPr>
              <a:t>strncat</a:t>
            </a:r>
            <a:r>
              <a:rPr lang="en-US" sz="2400" dirty="0">
                <a:latin typeface="Arial" panose="020B0604020202020204"/>
                <a:ea typeface="Arial" panose="020B0604020202020204"/>
                <a:cs typeface="Arial" panose="020B0604020202020204"/>
                <a:sym typeface="Arial" panose="020B0604020202020204"/>
              </a:rPr>
              <a:t>() </a:t>
            </a:r>
            <a:r>
              <a:rPr lang="en-US" sz="2400" dirty="0" smtClean="0">
                <a:latin typeface="Arial" panose="020B0604020202020204"/>
                <a:ea typeface="Arial" panose="020B0604020202020204"/>
                <a:cs typeface="Arial" panose="020B0604020202020204"/>
                <a:sym typeface="Arial" panose="020B0604020202020204"/>
              </a:rPr>
              <a:t>etc, safer </a:t>
            </a:r>
            <a:r>
              <a:rPr lang="en-US" sz="2400" dirty="0">
                <a:latin typeface="Arial" panose="020B0604020202020204"/>
                <a:ea typeface="Arial" panose="020B0604020202020204"/>
                <a:cs typeface="Arial" panose="020B0604020202020204"/>
                <a:sym typeface="Arial" panose="020B0604020202020204"/>
              </a:rPr>
              <a:t>dynamic link </a:t>
            </a:r>
            <a:r>
              <a:rPr lang="en-US" sz="2400" dirty="0" smtClean="0">
                <a:latin typeface="Arial" panose="020B0604020202020204"/>
                <a:ea typeface="Arial" panose="020B0604020202020204"/>
                <a:cs typeface="Arial" panose="020B0604020202020204"/>
                <a:sym typeface="Arial" panose="020B0604020202020204"/>
              </a:rPr>
              <a:t>libraries that check </a:t>
            </a:r>
            <a:r>
              <a:rPr lang="en-US" sz="2400" dirty="0">
                <a:latin typeface="Arial" panose="020B0604020202020204"/>
                <a:ea typeface="Arial" panose="020B0604020202020204"/>
                <a:cs typeface="Arial" panose="020B0604020202020204"/>
                <a:sym typeface="Arial" panose="020B0604020202020204"/>
              </a:rPr>
              <a:t>the length of the data before copying.</a:t>
            </a:r>
            <a:endParaRPr lang="en-US" sz="2400" dirty="0">
              <a:latin typeface="Arial" panose="020B0604020202020204"/>
              <a:ea typeface="Arial" panose="020B0604020202020204"/>
              <a:cs typeface="Arial" panose="020B0604020202020204"/>
              <a:sym typeface="Arial" panose="020B0604020202020204"/>
            </a:endParaRPr>
          </a:p>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OS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ASLR (Address Space Layout Randomization)</a:t>
            </a:r>
            <a:endParaRPr lang="en-US" sz="2400" dirty="0">
              <a:latin typeface="Arial" panose="020B0604020202020204"/>
              <a:ea typeface="Arial" panose="020B0604020202020204"/>
              <a:cs typeface="Arial" panose="020B0604020202020204"/>
              <a:sym typeface="Arial" panose="020B0604020202020204"/>
            </a:endParaRPr>
          </a:p>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Compiler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Stack-Guard</a:t>
            </a:r>
            <a:endParaRPr lang="en-US" sz="2400" dirty="0">
              <a:latin typeface="Arial" panose="020B0604020202020204"/>
              <a:ea typeface="Arial" panose="020B0604020202020204"/>
              <a:cs typeface="Arial" panose="020B0604020202020204"/>
              <a:sym typeface="Arial" panose="020B0604020202020204"/>
            </a:endParaRPr>
          </a:p>
          <a:p>
            <a:pPr marL="0" lvl="0" indent="0" rtl="0">
              <a:lnSpc>
                <a:spcPct val="150000"/>
              </a:lnSpc>
              <a:spcBef>
                <a:spcPts val="0"/>
              </a:spcBef>
              <a:buNone/>
            </a:pPr>
            <a:r>
              <a:rPr lang="en-US" sz="2400" b="1" dirty="0">
                <a:latin typeface="Arial" panose="020B0604020202020204"/>
                <a:ea typeface="Arial" panose="020B0604020202020204"/>
                <a:cs typeface="Arial" panose="020B0604020202020204"/>
                <a:sym typeface="Arial" panose="020B0604020202020204"/>
              </a:rPr>
              <a:t>Hardware </a:t>
            </a:r>
            <a:r>
              <a:rPr lang="en-US" sz="2400" b="1" dirty="0" smtClean="0">
                <a:latin typeface="Arial" panose="020B0604020202020204"/>
                <a:ea typeface="Arial" panose="020B0604020202020204"/>
                <a:cs typeface="Arial" panose="020B0604020202020204"/>
                <a:sym typeface="Arial" panose="020B0604020202020204"/>
              </a:rPr>
              <a:t>approaches:</a:t>
            </a:r>
            <a:endParaRPr lang="en-US" sz="2400" b="1" dirty="0">
              <a:latin typeface="Arial" panose="020B0604020202020204"/>
              <a:ea typeface="Arial" panose="020B0604020202020204"/>
              <a:cs typeface="Arial" panose="020B0604020202020204"/>
              <a:sym typeface="Arial" panose="020B0604020202020204"/>
            </a:endParaRPr>
          </a:p>
          <a:p>
            <a:pPr marL="457200" lvl="0" indent="-381000" rtl="0">
              <a:lnSpc>
                <a:spcPct val="150000"/>
              </a:lnSpc>
              <a:spcBef>
                <a:spcPts val="0"/>
              </a:spcBef>
              <a:buSzPts val="2400"/>
              <a:buChar char="•"/>
            </a:pPr>
            <a:r>
              <a:rPr lang="en-US" sz="2400" dirty="0">
                <a:latin typeface="Arial" panose="020B0604020202020204"/>
                <a:ea typeface="Arial" panose="020B0604020202020204"/>
                <a:cs typeface="Arial" panose="020B0604020202020204"/>
                <a:sym typeface="Arial" panose="020B0604020202020204"/>
              </a:rPr>
              <a:t>Non-Executable Stack </a:t>
            </a:r>
            <a:endParaRPr lang="en-US" sz="2400"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Principle of ASLR</a:t>
            </a:r>
            <a:endParaRPr lang="en-US">
              <a:latin typeface="Arial" panose="020B0604020202020204"/>
              <a:ea typeface="Arial" panose="020B0604020202020204"/>
              <a:cs typeface="Arial" panose="020B0604020202020204"/>
              <a:sym typeface="Arial" panose="020B0604020202020204"/>
            </a:endParaRP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a:solidFill>
                  <a:schemeClr val="dk1"/>
                </a:solidFill>
              </a:rPr>
              <a:t>Difficult to guess %ebp address and address of the malicious code </a:t>
            </a:r>
            <a:endParaRPr lang="en-US" sz="2400">
              <a:solidFill>
                <a:schemeClr val="dk1"/>
              </a:solidFill>
            </a:endParaRP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a:solidFill>
                  <a:schemeClr val="dk1"/>
                </a:solidFill>
              </a:rPr>
              <a:t>Difficult to guess the stack address in the memory.</a:t>
            </a:r>
            <a:endParaRPr lang="en-US" sz="2400">
              <a:solidFill>
                <a:schemeClr val="dk1"/>
              </a:solidFill>
            </a:endParaRP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panose="020B0604020202020204"/>
              <a:buNone/>
            </a:pPr>
            <a:r>
              <a:rPr lang="en-US" sz="2400">
                <a:solidFill>
                  <a:schemeClr val="dk1"/>
                </a:solidFill>
              </a:rPr>
              <a:t>To randomize the start location of the stack that is every time the code is loaded in  the memory, the stack address changes.</a:t>
            </a:r>
            <a:endParaRPr lang="en-US" sz="2400">
              <a:solidFill>
                <a:schemeClr val="dk1"/>
              </a:solidFill>
            </a:endParaRP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1"/>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a:t>Program Memory Stack</a:t>
            </a:r>
            <a:endParaRPr lang="en-US"/>
          </a:p>
        </p:txBody>
      </p:sp>
      <p:pic>
        <p:nvPicPr>
          <p:cNvPr id="96" name="Shape 96"/>
          <p:cNvPicPr preferRelativeResize="0"/>
          <p:nvPr/>
        </p:nvPicPr>
        <p:blipFill>
          <a:blip r:embed="rId2"/>
          <a:stretch>
            <a:fillRect/>
          </a:stretch>
        </p:blipFill>
        <p:spPr>
          <a:xfrm>
            <a:off x="763450" y="550362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err="1">
                <a:latin typeface="Courier New" panose="02070309020205020404" pitchFamily="49" charset="0"/>
                <a:cs typeface="Courier New" panose="02070309020205020404" pitchFamily="49" charset="0"/>
              </a:rPr>
              <a:t>p</a:t>
            </a:r>
            <a:r>
              <a:rPr lang="en-US" sz="1800" dirty="0" err="1" smtClean="0">
                <a:latin typeface="Courier New" panose="02070309020205020404" pitchFamily="49" charset="0"/>
                <a:cs typeface="Courier New" panose="02070309020205020404" pitchFamily="49" charset="0"/>
              </a:rPr>
              <a:t>tr</a:t>
            </a:r>
            <a:r>
              <a:rPr lang="en-US" sz="1800" dirty="0" smtClean="0"/>
              <a:t> points to the memory here</a:t>
            </a:r>
            <a:endParaRPr lang="en-US" sz="1800" dirty="0"/>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err="1" smtClean="0"/>
              <a:t>a,b</a:t>
            </a:r>
            <a:r>
              <a:rPr lang="en-US" sz="1800" dirty="0" smtClean="0"/>
              <a:t>, </a:t>
            </a:r>
            <a:r>
              <a:rPr lang="en-US" sz="1800" dirty="0" err="1" smtClean="0"/>
              <a:t>ptr</a:t>
            </a:r>
            <a:endParaRPr lang="en-US" sz="1800" dirty="0"/>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endParaRPr lang="en-US" sz="1800" dirty="0"/>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6" name="Shape 106"/>
          <p:cNvCxnSpPr/>
          <p:nvPr/>
        </p:nvCxnSpPr>
        <p:spPr>
          <a:xfrm>
            <a:off x="5239367" y="5174838"/>
            <a:ext cx="0" cy="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3"/>
          <a:stretch>
            <a:fillRect/>
          </a:stretch>
        </p:blipFill>
        <p:spPr>
          <a:xfrm>
            <a:off x="838200" y="1547925"/>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panose="020B0604020202020204"/>
                <a:ea typeface="Arial" panose="020B0604020202020204"/>
                <a:cs typeface="Arial" panose="020B0604020202020204"/>
                <a:sym typeface="Arial" panose="020B0604020202020204"/>
              </a:rPr>
              <a:t>Address Space Layout </a:t>
            </a:r>
            <a:r>
              <a:rPr lang="en-US" dirty="0" smtClean="0">
                <a:latin typeface="Arial" panose="020B0604020202020204"/>
                <a:ea typeface="Arial" panose="020B0604020202020204"/>
                <a:cs typeface="Arial" panose="020B0604020202020204"/>
                <a:sym typeface="Arial" panose="020B0604020202020204"/>
              </a:rPr>
              <a:t>Randomization</a:t>
            </a:r>
            <a:endParaRPr lang="en-US" dirty="0">
              <a:latin typeface="Arial" panose="020B0604020202020204"/>
              <a:ea typeface="Arial" panose="020B0604020202020204"/>
              <a:cs typeface="Arial" panose="020B0604020202020204"/>
              <a:sym typeface="Arial" panose="020B0604020202020204"/>
            </a:endParaRPr>
          </a:p>
        </p:txBody>
      </p:sp>
      <p:sp>
        <p:nvSpPr>
          <p:cNvPr id="286" name="Shape 286"/>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p>
        </p:txBody>
      </p:sp>
      <p:pic>
        <p:nvPicPr>
          <p:cNvPr id="287" name="Shape 287"/>
          <p:cNvPicPr preferRelativeResize="0"/>
          <p:nvPr/>
        </p:nvPicPr>
        <p:blipFill>
          <a:blip r:embed="rId1"/>
          <a:stretch>
            <a:fillRect/>
          </a:stretch>
        </p:blipFill>
        <p:spPr>
          <a:xfrm>
            <a:off x="657500" y="1796175"/>
            <a:ext cx="11049000" cy="4410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a:latin typeface="Arial" panose="020B0604020202020204"/>
                <a:ea typeface="Arial" panose="020B0604020202020204"/>
                <a:cs typeface="Arial" panose="020B0604020202020204"/>
                <a:sym typeface="Arial" panose="020B0604020202020204"/>
              </a:rPr>
              <a:t>Address Space Layout Randomization : Working </a:t>
            </a:r>
            <a:endParaRPr lang="en-US">
              <a:latin typeface="Arial" panose="020B0604020202020204"/>
              <a:ea typeface="Arial" panose="020B0604020202020204"/>
              <a:cs typeface="Arial" panose="020B0604020202020204"/>
              <a:sym typeface="Arial" panose="020B0604020202020204"/>
            </a:endParaRPr>
          </a:p>
        </p:txBody>
      </p:sp>
      <p:sp>
        <p:nvSpPr>
          <p:cNvPr id="293" name="Shape 29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p>
        </p:txBody>
      </p:sp>
      <p:pic>
        <p:nvPicPr>
          <p:cNvPr id="294" name="Shape 294"/>
          <p:cNvPicPr preferRelativeResize="0"/>
          <p:nvPr/>
        </p:nvPicPr>
        <p:blipFill>
          <a:blip r:embed="rId1"/>
          <a:stretch>
            <a:fillRect/>
          </a:stretch>
        </p:blipFill>
        <p:spPr>
          <a:xfrm>
            <a:off x="838200" y="1825613"/>
            <a:ext cx="5181600" cy="1952625"/>
          </a:xfrm>
          <a:prstGeom prst="rect">
            <a:avLst/>
          </a:prstGeom>
          <a:noFill/>
          <a:ln>
            <a:noFill/>
          </a:ln>
        </p:spPr>
      </p:pic>
      <p:pic>
        <p:nvPicPr>
          <p:cNvPr id="295" name="Shape 295"/>
          <p:cNvPicPr preferRelativeResize="0"/>
          <p:nvPr/>
        </p:nvPicPr>
        <p:blipFill>
          <a:blip r:embed="rId2"/>
          <a:stretch>
            <a:fillRect/>
          </a:stretch>
        </p:blipFill>
        <p:spPr>
          <a:xfrm>
            <a:off x="6172200" y="1825613"/>
            <a:ext cx="5181600" cy="1990725"/>
          </a:xfrm>
          <a:prstGeom prst="rect">
            <a:avLst/>
          </a:prstGeom>
          <a:noFill/>
          <a:ln>
            <a:noFill/>
          </a:ln>
        </p:spPr>
      </p:pic>
      <p:pic>
        <p:nvPicPr>
          <p:cNvPr id="296" name="Shape 296"/>
          <p:cNvPicPr preferRelativeResize="0"/>
          <p:nvPr/>
        </p:nvPicPr>
        <p:blipFill>
          <a:blip r:embed="rId3"/>
          <a:stretch>
            <a:fillRect/>
          </a:stretch>
        </p:blipFill>
        <p:spPr>
          <a:xfrm>
            <a:off x="3818500" y="4509938"/>
            <a:ext cx="5162550" cy="1666875"/>
          </a:xfrm>
          <a:prstGeom prst="rect">
            <a:avLst/>
          </a:prstGeom>
          <a:noFill/>
          <a:ln>
            <a:noFill/>
          </a:ln>
        </p:spPr>
      </p:pic>
      <p:pic>
        <p:nvPicPr>
          <p:cNvPr id="297" name="Shape 297"/>
          <p:cNvPicPr preferRelativeResize="0"/>
          <p:nvPr/>
        </p:nvPicPr>
        <p:blipFill>
          <a:blip r:embed="rId4"/>
          <a:stretch>
            <a:fillRect/>
          </a:stretch>
        </p:blipFill>
        <p:spPr>
          <a:xfrm>
            <a:off x="3818500" y="4195625"/>
            <a:ext cx="5162550" cy="314325"/>
          </a:xfrm>
          <a:prstGeom prst="rect">
            <a:avLst/>
          </a:prstGeom>
          <a:noFill/>
          <a:ln>
            <a:noFill/>
          </a:ln>
        </p:spPr>
      </p:pic>
      <p:sp>
        <p:nvSpPr>
          <p:cNvPr id="298" name="Shape 298"/>
          <p:cNvSpPr/>
          <p:nvPr/>
        </p:nvSpPr>
        <p:spPr>
          <a:xfrm>
            <a:off x="1014800" y="384402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a:t>1</a:t>
            </a:r>
            <a:endParaRPr lang="en-US"/>
          </a:p>
        </p:txBody>
      </p:sp>
      <p:sp>
        <p:nvSpPr>
          <p:cNvPr id="299" name="Shape 299"/>
          <p:cNvSpPr/>
          <p:nvPr/>
        </p:nvSpPr>
        <p:spPr>
          <a:xfrm>
            <a:off x="3343600" y="5082400"/>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3</a:t>
            </a:r>
            <a:endParaRPr lang="en-US"/>
          </a:p>
        </p:txBody>
      </p:sp>
      <p:sp>
        <p:nvSpPr>
          <p:cNvPr id="300" name="Shape 300"/>
          <p:cNvSpPr/>
          <p:nvPr/>
        </p:nvSpPr>
        <p:spPr>
          <a:xfrm>
            <a:off x="9694275" y="409947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ASLR : Defeat It</a:t>
            </a:r>
            <a:endParaRPr lang="en-US">
              <a:latin typeface="Arial" panose="020B0604020202020204"/>
              <a:ea typeface="Arial" panose="020B0604020202020204"/>
              <a:cs typeface="Arial" panose="020B0604020202020204"/>
              <a:sym typeface="Arial" panose="020B0604020202020204"/>
            </a:endParaRPr>
          </a:p>
        </p:txBody>
      </p:sp>
      <p:sp>
        <p:nvSpPr>
          <p:cNvPr id="306" name="Shape 306"/>
          <p:cNvSpPr txBox="1">
            <a:spLocks noGrp="1"/>
          </p:cNvSpPr>
          <p:nvPr>
            <p:ph type="body" idx="1"/>
          </p:nvPr>
        </p:nvSpPr>
        <p:spPr>
          <a:xfrm>
            <a:off x="448475" y="1825625"/>
            <a:ext cx="11398800" cy="4665000"/>
          </a:xfrm>
          <a:prstGeom prst="rect">
            <a:avLst/>
          </a:prstGeom>
        </p:spPr>
        <p:txBody>
          <a:bodyPr wrap="square" lIns="91425" tIns="91425" rIns="91425" bIns="91425" anchor="t" anchorCtr="0">
            <a:noAutofit/>
          </a:bodyPr>
          <a:lstStyle/>
          <a:p>
            <a:pPr marL="457200" lvl="0" indent="-381000" rtl="0">
              <a:lnSpc>
                <a:spcPct val="115000"/>
              </a:lnSpc>
              <a:spcBef>
                <a:spcPts val="0"/>
              </a:spcBef>
              <a:buSzPts val="2400"/>
              <a:buAutoNum type="arabicPeriod"/>
            </a:pPr>
            <a:r>
              <a:rPr lang="en-US" sz="2400">
                <a:latin typeface="Arial" panose="020B0604020202020204"/>
                <a:ea typeface="Arial" panose="020B0604020202020204"/>
                <a:cs typeface="Arial" panose="020B0604020202020204"/>
                <a:sym typeface="Arial" panose="020B0604020202020204"/>
              </a:rPr>
              <a:t>Turn on address randomization (countermeasure)</a:t>
            </a:r>
            <a:endParaRPr lang="en-US" sz="2400">
              <a:latin typeface="Arial" panose="020B0604020202020204"/>
              <a:ea typeface="Arial" panose="020B0604020202020204"/>
              <a:cs typeface="Arial" panose="020B0604020202020204"/>
              <a:sym typeface="Arial" panose="020B0604020202020204"/>
            </a:endParaRPr>
          </a:p>
          <a:p>
            <a:pPr marL="0" lvl="0" indent="0" rtl="0">
              <a:lnSpc>
                <a:spcPct val="115000"/>
              </a:lnSpc>
              <a:spcBef>
                <a:spcPts val="0"/>
              </a:spcBef>
              <a:buNone/>
            </a:pPr>
            <a:r>
              <a:rPr lang="en-US" sz="2400"/>
              <a:t>          </a:t>
            </a:r>
            <a:r>
              <a:rPr lang="en-US" sz="2400">
                <a:latin typeface="Courier New" panose="02070309020205020404"/>
                <a:ea typeface="Courier New" panose="02070309020205020404"/>
                <a:cs typeface="Courier New" panose="02070309020205020404"/>
                <a:sym typeface="Courier New" panose="02070309020205020404"/>
              </a:rPr>
              <a:t>% sudo sysctl -w kernel.randomize_va_space=2</a:t>
            </a:r>
            <a:endParaRPr lang="en-US" sz="2400">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a:p>
            <a:pPr marL="0" lvl="0" indent="-69850" rtl="0">
              <a:lnSpc>
                <a:spcPct val="115000"/>
              </a:lnSpc>
              <a:spcBef>
                <a:spcPts val="0"/>
              </a:spcBef>
              <a:buClr>
                <a:schemeClr val="dk1"/>
              </a:buClr>
              <a:buSzPts val="1100"/>
              <a:buFont typeface="Arial" panose="020B0604020202020204"/>
              <a:buNone/>
            </a:pPr>
            <a:r>
              <a:rPr lang="en-US" sz="2400">
                <a:latin typeface="Arial" panose="020B0604020202020204"/>
                <a:ea typeface="Arial" panose="020B0604020202020204"/>
                <a:cs typeface="Arial" panose="020B0604020202020204"/>
                <a:sym typeface="Arial" panose="020B0604020202020204"/>
              </a:rPr>
              <a:t>2. Compile set-uid root version of stack.c</a:t>
            </a:r>
            <a:endParaRPr lang="en-US" sz="2400">
              <a:latin typeface="Arial" panose="020B0604020202020204"/>
              <a:ea typeface="Arial" panose="020B0604020202020204"/>
              <a:cs typeface="Arial" panose="020B0604020202020204"/>
              <a:sym typeface="Arial" panose="020B0604020202020204"/>
            </a:endParaRPr>
          </a:p>
          <a:p>
            <a:pPr marL="0" lvl="0" indent="-69850" rtl="0">
              <a:lnSpc>
                <a:spcPct val="115000"/>
              </a:lnSpc>
              <a:spcBef>
                <a:spcPts val="0"/>
              </a:spcBef>
              <a:buClr>
                <a:schemeClr val="dk1"/>
              </a:buClr>
              <a:buSzPts val="1100"/>
              <a:buFont typeface="Arial" panose="020B0604020202020204"/>
              <a:buNone/>
            </a:pPr>
            <a:r>
              <a:rPr lang="en-US" sz="2400">
                <a:latin typeface="Courier New" panose="02070309020205020404"/>
                <a:ea typeface="Courier New" panose="02070309020205020404"/>
                <a:cs typeface="Courier New" panose="02070309020205020404"/>
                <a:sym typeface="Courier New" panose="02070309020205020404"/>
              </a:rPr>
              <a:t>  % gcc -o stack -z execstack -fno-stack-protector stack.c</a:t>
            </a:r>
            <a:endParaRPr lang="en-US" sz="2400">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2400">
                <a:latin typeface="Courier New" panose="02070309020205020404"/>
                <a:ea typeface="Courier New" panose="02070309020205020404"/>
                <a:cs typeface="Courier New" panose="02070309020205020404"/>
                <a:sym typeface="Courier New" panose="02070309020205020404"/>
              </a:rPr>
              <a:t>  % sudo chown root stack</a:t>
            </a:r>
            <a:endParaRPr lang="en-US" sz="2400">
              <a:latin typeface="Courier New" panose="02070309020205020404"/>
              <a:ea typeface="Courier New" panose="02070309020205020404"/>
              <a:cs typeface="Courier New" panose="02070309020205020404"/>
              <a:sym typeface="Courier New" panose="02070309020205020404"/>
            </a:endParaRPr>
          </a:p>
          <a:p>
            <a:pPr marL="0" lvl="0" indent="0" rtl="0">
              <a:lnSpc>
                <a:spcPct val="115000"/>
              </a:lnSpc>
              <a:spcBef>
                <a:spcPts val="0"/>
              </a:spcBef>
              <a:buNone/>
            </a:pPr>
            <a:r>
              <a:rPr lang="en-US" sz="2400">
                <a:latin typeface="Courier New" panose="02070309020205020404"/>
                <a:ea typeface="Courier New" panose="02070309020205020404"/>
                <a:cs typeface="Courier New" panose="02070309020205020404"/>
                <a:sym typeface="Courier New" panose="02070309020205020404"/>
              </a:rPr>
              <a:t>  % sudo chmod 4755 stack</a:t>
            </a:r>
            <a:endParaRPr lang="en-US" sz="2400">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endParaRPr sz="2400">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endParaRPr sz="2400"/>
          </a:p>
          <a:p>
            <a:pPr marL="0" lvl="0" indent="-69850" rtl="0">
              <a:lnSpc>
                <a:spcPct val="115000"/>
              </a:lnSpc>
              <a:spcBef>
                <a:spcPts val="0"/>
              </a:spcBef>
              <a:buClr>
                <a:schemeClr val="dk1"/>
              </a:buClr>
              <a:buSzPts val="1100"/>
              <a:buFont typeface="Arial" panose="020B0604020202020204"/>
              <a:buNone/>
            </a:pPr>
            <a:r>
              <a:rPr lang="en-US" sz="2400">
                <a:latin typeface="Courier New" panose="02070309020205020404"/>
                <a:ea typeface="Courier New" panose="02070309020205020404"/>
                <a:cs typeface="Courier New" panose="02070309020205020404"/>
                <a:sym typeface="Courier New" panose="02070309020205020404"/>
              </a:rPr>
              <a:t>	</a:t>
            </a:r>
            <a:endParaRPr lang="en-US" sz="2400">
              <a:latin typeface="Courier New" panose="02070309020205020404"/>
              <a:ea typeface="Courier New" panose="02070309020205020404"/>
              <a:cs typeface="Courier New" panose="02070309020205020404"/>
              <a:sym typeface="Courier New" panose="02070309020205020404"/>
            </a:endParaRPr>
          </a:p>
          <a:p>
            <a:pPr marL="228600" lvl="0" indent="-50800">
              <a:spcBef>
                <a:spcPts val="0"/>
              </a:spcBef>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US"/>
              <a:t>ASLR : Defeat It</a:t>
            </a:r>
            <a:endParaRPr lang="en-US"/>
          </a:p>
        </p:txBody>
      </p:sp>
      <p:sp>
        <p:nvSpPr>
          <p:cNvPr id="312" name="Shape 312"/>
          <p:cNvSpPr txBox="1">
            <a:spLocks noGrp="1"/>
          </p:cNvSpPr>
          <p:nvPr>
            <p:ph type="body" idx="1"/>
          </p:nvPr>
        </p:nvSpPr>
        <p:spPr>
          <a:xfrm>
            <a:off x="373800" y="1541325"/>
            <a:ext cx="11361300" cy="49491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sz="2400">
                <a:latin typeface="Arial" panose="020B0604020202020204"/>
                <a:ea typeface="Arial" panose="020B0604020202020204"/>
                <a:cs typeface="Arial" panose="020B0604020202020204"/>
                <a:sym typeface="Arial" panose="020B0604020202020204"/>
              </a:rPr>
              <a:t>3. Defeat it by running the vulnerable code in an infinite loop.</a:t>
            </a:r>
            <a:endParaRPr lang="en-US" sz="2400">
              <a:latin typeface="Arial" panose="020B0604020202020204"/>
              <a:ea typeface="Arial" panose="020B0604020202020204"/>
              <a:cs typeface="Arial" panose="020B0604020202020204"/>
              <a:sym typeface="Arial" panose="020B0604020202020204"/>
            </a:endParaRPr>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69850" rtl="0">
              <a:lnSpc>
                <a:spcPct val="115000"/>
              </a:lnSpc>
              <a:spcBef>
                <a:spcPts val="0"/>
              </a:spcBef>
              <a:buClr>
                <a:schemeClr val="dk1"/>
              </a:buClr>
              <a:buSzPts val="1100"/>
              <a:buFont typeface="Arial" panose="020B0604020202020204"/>
              <a:buNone/>
            </a:pPr>
            <a:endParaRPr sz="2400"/>
          </a:p>
          <a:p>
            <a:pPr marL="228600" lvl="0" indent="-50800">
              <a:spcBef>
                <a:spcPts val="0"/>
              </a:spcBef>
              <a:buNone/>
            </a:pPr>
          </a:p>
        </p:txBody>
      </p:sp>
      <p:pic>
        <p:nvPicPr>
          <p:cNvPr id="313" name="Shape 313"/>
          <p:cNvPicPr preferRelativeResize="0"/>
          <p:nvPr/>
        </p:nvPicPr>
        <p:blipFill>
          <a:blip r:embed="rId1"/>
          <a:stretch>
            <a:fillRect/>
          </a:stretch>
        </p:blipFill>
        <p:spPr>
          <a:xfrm>
            <a:off x="672775" y="2113875"/>
            <a:ext cx="9119025" cy="4012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ASLR : Defeat it</a:t>
            </a:r>
            <a:endParaRPr lang="en-US"/>
          </a:p>
        </p:txBody>
      </p:sp>
      <p:sp>
        <p:nvSpPr>
          <p:cNvPr id="319" name="Shape 3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r>
              <a:rPr lang="en-US" dirty="0" smtClean="0">
                <a:latin typeface="Arial" panose="020B0604020202020204"/>
                <a:ea typeface="Arial" panose="020B0604020202020204"/>
                <a:cs typeface="Arial" panose="020B0604020202020204"/>
                <a:sym typeface="Arial" panose="020B0604020202020204"/>
              </a:rPr>
              <a:t>On </a:t>
            </a:r>
            <a:r>
              <a:rPr lang="en-US" dirty="0">
                <a:latin typeface="Arial" panose="020B0604020202020204"/>
                <a:ea typeface="Arial" panose="020B0604020202020204"/>
                <a:cs typeface="Arial" panose="020B0604020202020204"/>
                <a:sym typeface="Arial" panose="020B0604020202020204"/>
              </a:rPr>
              <a:t>running the script for about 19 minutes on a 32-bit Linux machine, we got the access to the shell (malicious code got executed).</a:t>
            </a:r>
            <a:endParaRPr lang="en-US" dirty="0">
              <a:latin typeface="Arial" panose="020B0604020202020204"/>
              <a:ea typeface="Arial" panose="020B0604020202020204"/>
              <a:cs typeface="Arial" panose="020B0604020202020204"/>
              <a:sym typeface="Arial" panose="020B0604020202020204"/>
            </a:endParaRPr>
          </a:p>
        </p:txBody>
      </p:sp>
      <p:pic>
        <p:nvPicPr>
          <p:cNvPr id="320" name="Shape 320"/>
          <p:cNvPicPr preferRelativeResize="0"/>
          <p:nvPr/>
        </p:nvPicPr>
        <p:blipFill>
          <a:blip r:embed="rId1"/>
          <a:stretch>
            <a:fillRect/>
          </a:stretch>
        </p:blipFill>
        <p:spPr>
          <a:xfrm>
            <a:off x="1426028" y="3367225"/>
            <a:ext cx="9008725" cy="2601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Stack guard</a:t>
            </a:r>
            <a:endParaRPr lang="en-US">
              <a:latin typeface="Arial" panose="020B0604020202020204"/>
              <a:ea typeface="Arial" panose="020B0604020202020204"/>
              <a:cs typeface="Arial" panose="020B0604020202020204"/>
              <a:sym typeface="Arial" panose="020B0604020202020204"/>
            </a:endParaRPr>
          </a:p>
        </p:txBody>
      </p:sp>
      <p:pic>
        <p:nvPicPr>
          <p:cNvPr id="326" name="Shape 326"/>
          <p:cNvPicPr preferRelativeResize="0"/>
          <p:nvPr/>
        </p:nvPicPr>
        <p:blipFill>
          <a:blip r:embed="rId1"/>
          <a:stretch>
            <a:fillRect/>
          </a:stretch>
        </p:blipFill>
        <p:spPr>
          <a:xfrm>
            <a:off x="7104900" y="1825625"/>
            <a:ext cx="5087100" cy="4351200"/>
          </a:xfrm>
          <a:prstGeom prst="rect">
            <a:avLst/>
          </a:prstGeom>
          <a:noFill/>
          <a:ln>
            <a:noFill/>
          </a:ln>
        </p:spPr>
      </p:pic>
      <p:pic>
        <p:nvPicPr>
          <p:cNvPr id="327" name="Shape 327"/>
          <p:cNvPicPr preferRelativeResize="0"/>
          <p:nvPr/>
        </p:nvPicPr>
        <p:blipFill>
          <a:blip r:embed="rId2"/>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latin typeface="Arial" panose="020B0604020202020204"/>
                <a:ea typeface="Arial" panose="020B0604020202020204"/>
                <a:cs typeface="Arial" panose="020B0604020202020204"/>
                <a:sym typeface="Arial" panose="020B0604020202020204"/>
              </a:rPr>
              <a:t>Execution with StackGuard</a:t>
            </a:r>
            <a:endParaRPr lang="en-US">
              <a:latin typeface="Arial" panose="020B0604020202020204"/>
              <a:ea typeface="Arial" panose="020B0604020202020204"/>
              <a:cs typeface="Arial" panose="020B0604020202020204"/>
              <a:sym typeface="Arial" panose="020B0604020202020204"/>
            </a:endParaRPr>
          </a:p>
        </p:txBody>
      </p:sp>
      <p:pic>
        <p:nvPicPr>
          <p:cNvPr id="334" name="Shape 334"/>
          <p:cNvPicPr preferRelativeResize="0"/>
          <p:nvPr/>
        </p:nvPicPr>
        <p:blipFill>
          <a:blip r:embed="rId1"/>
          <a:stretch>
            <a:fillRect/>
          </a:stretch>
        </p:blipFill>
        <p:spPr>
          <a:xfrm>
            <a:off x="838200" y="1825629"/>
            <a:ext cx="7756504" cy="1853742"/>
          </a:xfrm>
          <a:prstGeom prst="rect">
            <a:avLst/>
          </a:prstGeom>
          <a:noFill/>
          <a:ln>
            <a:noFill/>
          </a:ln>
        </p:spPr>
      </p:pic>
      <p:pic>
        <p:nvPicPr>
          <p:cNvPr id="335" name="Shape 335"/>
          <p:cNvPicPr preferRelativeResize="0"/>
          <p:nvPr/>
        </p:nvPicPr>
        <p:blipFill>
          <a:blip r:embed="rId2"/>
          <a:stretch>
            <a:fillRect/>
          </a:stretch>
        </p:blipFill>
        <p:spPr>
          <a:xfrm>
            <a:off x="8677600" y="176200"/>
            <a:ext cx="3390900" cy="6505575"/>
          </a:xfrm>
          <a:prstGeom prst="rect">
            <a:avLst/>
          </a:prstGeom>
          <a:noFill/>
          <a:ln>
            <a:noFill/>
          </a:ln>
        </p:spPr>
      </p:pic>
      <p:pic>
        <p:nvPicPr>
          <p:cNvPr id="336" name="Shape 336"/>
          <p:cNvPicPr preferRelativeResize="0"/>
          <p:nvPr/>
        </p:nvPicPr>
        <p:blipFill>
          <a:blip r:embed="rId3">
            <a:alphaModFix amt="26000"/>
          </a:blip>
          <a:stretch>
            <a:fillRect/>
          </a:stretch>
        </p:blipFill>
        <p:spPr>
          <a:xfrm>
            <a:off x="8771525" y="2832047"/>
            <a:ext cx="219075" cy="2541075"/>
          </a:xfrm>
          <a:prstGeom prst="rect">
            <a:avLst/>
          </a:prstGeom>
          <a:noFill/>
          <a:ln>
            <a:noFill/>
          </a:ln>
        </p:spPr>
      </p:pic>
      <p:cxnSp>
        <p:nvCxnSpPr>
          <p:cNvPr id="337" name="Shape 337"/>
          <p:cNvCxnSpPr/>
          <p:nvPr/>
        </p:nvCxnSpPr>
        <p:spPr>
          <a:xfrm rot="10800000" flipH="1">
            <a:off x="6257225" y="4088938"/>
            <a:ext cx="2514300" cy="27300"/>
          </a:xfrm>
          <a:prstGeom prst="straightConnector1">
            <a:avLst/>
          </a:prstGeom>
          <a:noFill/>
          <a:ln w="9525" cap="flat" cmpd="sng">
            <a:solidFill>
              <a:srgbClr val="FF0000"/>
            </a:solidFill>
            <a:prstDash val="solid"/>
            <a:round/>
            <a:headEnd type="none" w="lg" len="lg"/>
            <a:tailEnd type="triangle" w="lg" len="lg"/>
          </a:ln>
        </p:spPr>
      </p:cxnSp>
      <p:sp>
        <p:nvSpPr>
          <p:cNvPr id="338" name="Shape 338"/>
          <p:cNvSpPr txBox="1"/>
          <p:nvPr/>
        </p:nvSpPr>
        <p:spPr>
          <a:xfrm>
            <a:off x="1367525" y="3891850"/>
            <a:ext cx="4889700" cy="11187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a:t>Canary check done by compiler.</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Defeating Countermeasures in bash &amp; dash</a:t>
            </a:r>
            <a:endParaRPr lang="en-US" dirty="0"/>
          </a:p>
        </p:txBody>
      </p:sp>
      <p:sp>
        <p:nvSpPr>
          <p:cNvPr id="3" name="Text Placeholder 2"/>
          <p:cNvSpPr>
            <a:spLocks noGrp="1"/>
          </p:cNvSpPr>
          <p:nvPr>
            <p:ph type="body" idx="1"/>
          </p:nvPr>
        </p:nvSpPr>
        <p:spPr>
          <a:xfrm>
            <a:off x="838200" y="1825625"/>
            <a:ext cx="10515600" cy="2318992"/>
          </a:xfrm>
        </p:spPr>
        <p:txBody>
          <a:bodyPr/>
          <a:lstStyle/>
          <a:p>
            <a:r>
              <a:rPr lang="en-US" dirty="0" smtClean="0"/>
              <a:t> They turn the </a:t>
            </a:r>
            <a:r>
              <a:rPr lang="en-US" dirty="0" err="1" smtClean="0"/>
              <a:t>setuid</a:t>
            </a:r>
            <a:r>
              <a:rPr lang="en-US" dirty="0" smtClean="0"/>
              <a:t> process into a non-</a:t>
            </a:r>
            <a:r>
              <a:rPr lang="en-US" dirty="0" err="1" smtClean="0"/>
              <a:t>setuid</a:t>
            </a:r>
            <a:r>
              <a:rPr lang="en-US" dirty="0" smtClean="0"/>
              <a:t> process</a:t>
            </a:r>
            <a:endParaRPr lang="en-US" dirty="0" smtClean="0"/>
          </a:p>
          <a:p>
            <a:pPr lvl="1"/>
            <a:r>
              <a:rPr lang="en-US" dirty="0"/>
              <a:t> </a:t>
            </a:r>
            <a:r>
              <a:rPr lang="en-US" dirty="0" smtClean="0"/>
              <a:t>They set the effective user ID to the real user ID, dropping the privilege</a:t>
            </a:r>
            <a:endParaRPr lang="en-US" dirty="0" smtClean="0"/>
          </a:p>
          <a:p>
            <a:r>
              <a:rPr lang="en-US" dirty="0"/>
              <a:t> </a:t>
            </a:r>
            <a:r>
              <a:rPr lang="en-US" dirty="0" smtClean="0"/>
              <a:t> Idea: before running them, we set the real user ID to 0</a:t>
            </a:r>
            <a:endParaRPr lang="en-US" dirty="0" smtClean="0"/>
          </a:p>
          <a:p>
            <a:pPr lvl="1"/>
            <a:r>
              <a:rPr lang="en-US" dirty="0"/>
              <a:t> Invoke </a:t>
            </a:r>
            <a:r>
              <a:rPr lang="en-US" dirty="0" err="1"/>
              <a:t>setuid</a:t>
            </a:r>
            <a:r>
              <a:rPr lang="en-US" dirty="0"/>
              <a:t>(0</a:t>
            </a:r>
            <a:r>
              <a:rPr lang="en-US" dirty="0" smtClean="0"/>
              <a:t>)</a:t>
            </a:r>
            <a:endParaRPr lang="en-US" dirty="0" smtClean="0"/>
          </a:p>
          <a:p>
            <a:pPr lvl="1"/>
            <a:r>
              <a:rPr lang="en-US" dirty="0"/>
              <a:t> </a:t>
            </a:r>
            <a:r>
              <a:rPr lang="en-US" dirty="0" smtClean="0"/>
              <a:t>We can do this at the beginning of the </a:t>
            </a:r>
            <a:r>
              <a:rPr lang="en-US" dirty="0" err="1" smtClean="0"/>
              <a:t>shellcode</a:t>
            </a:r>
            <a:endParaRPr lang="en-US" dirty="0" smtClean="0"/>
          </a:p>
        </p:txBody>
      </p:sp>
      <p:pic>
        <p:nvPicPr>
          <p:cNvPr id="5" name="Picture 4"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5566" y="4363278"/>
            <a:ext cx="9008511" cy="145111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panose="020B0604020202020204"/>
                <a:ea typeface="Arial" panose="020B0604020202020204"/>
                <a:cs typeface="Arial" panose="020B0604020202020204"/>
                <a:sym typeface="Arial" panose="020B0604020202020204"/>
              </a:rPr>
              <a:t>Non-executable stack</a:t>
            </a:r>
            <a:endParaRPr lang="en-US">
              <a:latin typeface="Arial" panose="020B0604020202020204"/>
              <a:ea typeface="Arial" panose="020B0604020202020204"/>
              <a:cs typeface="Arial" panose="020B0604020202020204"/>
              <a:sym typeface="Arial" panose="020B0604020202020204"/>
            </a:endParaRP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panose="020B0604020202020204"/>
              <a:buChar char="•"/>
            </a:pPr>
            <a:r>
              <a:rPr lang="en-US" dirty="0">
                <a:latin typeface="Arial" panose="020B0604020202020204"/>
                <a:ea typeface="Arial" panose="020B0604020202020204"/>
                <a:cs typeface="Arial" panose="020B0604020202020204"/>
                <a:sym typeface="Arial" panose="020B0604020202020204"/>
              </a:rPr>
              <a:t>NX bit</a:t>
            </a:r>
            <a:r>
              <a:rPr lang="en-US" dirty="0" smtClean="0">
                <a:latin typeface="Arial" panose="020B0604020202020204"/>
                <a:ea typeface="Arial" panose="020B0604020202020204"/>
                <a:cs typeface="Arial" panose="020B0604020202020204"/>
                <a:sym typeface="Arial" panose="020B0604020202020204"/>
              </a:rPr>
              <a:t>, standing </a:t>
            </a:r>
            <a:r>
              <a:rPr lang="en-US" dirty="0">
                <a:latin typeface="Arial" panose="020B0604020202020204"/>
                <a:ea typeface="Arial" panose="020B0604020202020204"/>
                <a:cs typeface="Arial" panose="020B0604020202020204"/>
                <a:sym typeface="Arial" panose="020B0604020202020204"/>
              </a:rPr>
              <a:t>for No-</a:t>
            </a:r>
            <a:r>
              <a:rPr lang="en-US" dirty="0" err="1">
                <a:latin typeface="Arial" panose="020B0604020202020204"/>
                <a:ea typeface="Arial" panose="020B0604020202020204"/>
                <a:cs typeface="Arial" panose="020B0604020202020204"/>
                <a:sym typeface="Arial" panose="020B0604020202020204"/>
              </a:rPr>
              <a:t>eXecute</a:t>
            </a:r>
            <a:r>
              <a:rPr lang="en-US" dirty="0">
                <a:latin typeface="Arial" panose="020B0604020202020204"/>
                <a:ea typeface="Arial" panose="020B0604020202020204"/>
                <a:cs typeface="Arial" panose="020B0604020202020204"/>
                <a:sym typeface="Arial" panose="020B0604020202020204"/>
              </a:rPr>
              <a:t> feature in CPU separates code from data which marks certain areas of the memory as non-executable.</a:t>
            </a:r>
            <a:endParaRPr lang="en-US" dirty="0">
              <a:latin typeface="Arial" panose="020B0604020202020204"/>
              <a:ea typeface="Arial" panose="020B0604020202020204"/>
              <a:cs typeface="Arial" panose="020B0604020202020204"/>
              <a:sym typeface="Arial" panose="020B0604020202020204"/>
            </a:endParaRPr>
          </a:p>
          <a:p>
            <a:pPr marL="0" lvl="0" indent="0">
              <a:spcBef>
                <a:spcPts val="0"/>
              </a:spcBef>
              <a:buNone/>
            </a:pPr>
            <a:endParaRPr dirty="0">
              <a:latin typeface="Arial" panose="020B0604020202020204"/>
              <a:ea typeface="Arial" panose="020B0604020202020204"/>
              <a:cs typeface="Arial" panose="020B0604020202020204"/>
              <a:sym typeface="Arial" panose="020B0604020202020204"/>
            </a:endParaRPr>
          </a:p>
          <a:p>
            <a:pPr marL="457200" lvl="0" indent="-406400">
              <a:spcBef>
                <a:spcPts val="0"/>
              </a:spcBef>
              <a:buSzPts val="2800"/>
              <a:buFont typeface="Arial" panose="020B0604020202020204"/>
              <a:buChar char="•"/>
            </a:pPr>
            <a:r>
              <a:rPr lang="en-US" dirty="0">
                <a:latin typeface="Arial" panose="020B0604020202020204"/>
                <a:ea typeface="Arial" panose="020B0604020202020204"/>
                <a:cs typeface="Arial" panose="020B0604020202020204"/>
                <a:sym typeface="Arial" panose="020B0604020202020204"/>
              </a:rPr>
              <a:t>This countermeasure can be defeated using a different technique called </a:t>
            </a:r>
            <a:r>
              <a:rPr lang="en-US" b="1" dirty="0">
                <a:solidFill>
                  <a:srgbClr val="FF0000"/>
                </a:solidFill>
                <a:latin typeface="Arial" panose="020B0604020202020204"/>
                <a:ea typeface="Arial" panose="020B0604020202020204"/>
                <a:cs typeface="Arial" panose="020B0604020202020204"/>
                <a:sym typeface="Arial" panose="020B0604020202020204"/>
              </a:rPr>
              <a:t>Return-to-</a:t>
            </a:r>
            <a:r>
              <a:rPr lang="en-US" b="1" dirty="0" err="1">
                <a:solidFill>
                  <a:srgbClr val="FF0000"/>
                </a:solidFill>
                <a:latin typeface="Arial" panose="020B0604020202020204"/>
                <a:ea typeface="Arial" panose="020B0604020202020204"/>
                <a:cs typeface="Arial" panose="020B0604020202020204"/>
                <a:sym typeface="Arial" panose="020B0604020202020204"/>
              </a:rPr>
              <a:t>libc</a:t>
            </a:r>
            <a:r>
              <a:rPr lang="en-US" dirty="0">
                <a:latin typeface="Arial" panose="020B0604020202020204"/>
                <a:ea typeface="Arial" panose="020B0604020202020204"/>
                <a:cs typeface="Arial" panose="020B0604020202020204"/>
                <a:sym typeface="Arial" panose="020B0604020202020204"/>
              </a:rPr>
              <a:t> </a:t>
            </a:r>
            <a:r>
              <a:rPr lang="en-US" dirty="0" smtClean="0">
                <a:latin typeface="Arial" panose="020B0604020202020204"/>
                <a:ea typeface="Arial" panose="020B0604020202020204"/>
                <a:cs typeface="Arial" panose="020B0604020202020204"/>
                <a:sym typeface="Arial" panose="020B0604020202020204"/>
              </a:rPr>
              <a:t>attack </a:t>
            </a:r>
            <a:r>
              <a:rPr lang="en-US" dirty="0" smtClean="0">
                <a:latin typeface="Arial" panose="020B0604020202020204"/>
                <a:ea typeface="Arial" panose="020B0604020202020204"/>
                <a:cs typeface="Arial" panose="020B0604020202020204"/>
                <a:sym typeface="Arial" panose="020B0604020202020204"/>
              </a:rPr>
              <a:t>(there is a separate chapter on this attack)</a:t>
            </a:r>
            <a:endParaRPr lang="en-US"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Text Placeholder 2"/>
          <p:cNvSpPr>
            <a:spLocks noGrp="1"/>
          </p:cNvSpPr>
          <p:nvPr>
            <p:ph type="body" idx="1"/>
          </p:nvPr>
        </p:nvSpPr>
        <p:spPr/>
        <p:txBody>
          <a:bodyPr/>
          <a:lstStyle/>
          <a:p>
            <a:pPr marL="403225" indent="-225425"/>
            <a:r>
              <a:rPr lang="en-US" dirty="0" smtClean="0"/>
              <a:t>Buffer overflow is a common security flaw</a:t>
            </a:r>
            <a:endParaRPr lang="en-US" dirty="0" smtClean="0"/>
          </a:p>
          <a:p>
            <a:pPr marL="403225" indent="-225425"/>
            <a:r>
              <a:rPr lang="en-US" dirty="0" smtClean="0"/>
              <a:t>We only focused on stack-based buffer overflow</a:t>
            </a:r>
            <a:endParaRPr lang="en-US" dirty="0" smtClean="0"/>
          </a:p>
          <a:p>
            <a:pPr marL="860425" lvl="1" indent="-225425"/>
            <a:r>
              <a:rPr lang="en-US" dirty="0" smtClean="0"/>
              <a:t>Heap-based buffer overflow can also lead to code injection </a:t>
            </a:r>
            <a:endParaRPr lang="en-US" dirty="0" smtClean="0"/>
          </a:p>
          <a:p>
            <a:pPr marL="403225" indent="-225425"/>
            <a:r>
              <a:rPr lang="en-US" dirty="0"/>
              <a:t>E</a:t>
            </a:r>
            <a:r>
              <a:rPr lang="en-US" dirty="0" smtClean="0"/>
              <a:t>xploit buffer overflow to run injected code</a:t>
            </a:r>
            <a:endParaRPr lang="en-US" dirty="0" smtClean="0"/>
          </a:p>
          <a:p>
            <a:pPr marL="403225" indent="-225425"/>
            <a:r>
              <a:rPr lang="en-US" dirty="0" smtClean="0"/>
              <a:t>Defend against the attack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t>Order of the function arguments in stack</a:t>
            </a:r>
            <a:endParaRPr lang="en-US"/>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panose="020B0604020202020204"/>
              <a:buNone/>
            </a:pPr>
            <a:endParaRPr sz="1800">
              <a:solidFill>
                <a:srgbClr val="0B5394"/>
              </a:solidFill>
            </a:endParaRPr>
          </a:p>
          <a:p>
            <a:pPr marL="228600" lvl="0" indent="-50800">
              <a:spcBef>
                <a:spcPts val="0"/>
              </a:spcBef>
              <a:buNone/>
            </a:pPr>
            <a:endParaRPr sz="1800"/>
          </a:p>
        </p:txBody>
      </p:sp>
      <p:pic>
        <p:nvPicPr>
          <p:cNvPr id="114" name="Shape 114"/>
          <p:cNvPicPr preferRelativeResize="0"/>
          <p:nvPr/>
        </p:nvPicPr>
        <p:blipFill>
          <a:blip r:embed="rId1"/>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2"/>
          <a:stretch>
            <a:fillRect/>
          </a:stretch>
        </p:blipFill>
        <p:spPr>
          <a:xfrm>
            <a:off x="852488" y="4958800"/>
            <a:ext cx="1048702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Function Call Stack</a:t>
            </a:r>
            <a:endParaRPr lang="en-US"/>
          </a:p>
        </p:txBody>
      </p:sp>
      <p:sp>
        <p:nvSpPr>
          <p:cNvPr id="122" name="Shape 122"/>
          <p:cNvSpPr txBox="1">
            <a:spLocks noGrp="1"/>
          </p:cNvSpPr>
          <p:nvPr>
            <p:ph type="body" idx="1"/>
          </p:nvPr>
        </p:nvSpPr>
        <p:spPr>
          <a:xfrm>
            <a:off x="896950" y="1930950"/>
            <a:ext cx="3924300" cy="26535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void f(int a, int b)</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  int x;</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void main()</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  f(1,2);</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  printf("hello world");</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69850" rtl="0">
              <a:lnSpc>
                <a:spcPct val="115000"/>
              </a:lnSpc>
              <a:spcBef>
                <a:spcPts val="0"/>
              </a:spcBef>
              <a:buClr>
                <a:schemeClr val="dk1"/>
              </a:buClr>
              <a:buSzPts val="1100"/>
              <a:buFont typeface="Arial" panose="020B0604020202020204"/>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a:t>
            </a:r>
            <a:endParaRPr lang="en-US"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228600" lvl="0" indent="-50800" rtl="0">
              <a:spcBef>
                <a:spcPts val="0"/>
              </a:spcBef>
              <a:buNone/>
            </a:pPr>
          </a:p>
        </p:txBody>
      </p:sp>
      <p:pic>
        <p:nvPicPr>
          <p:cNvPr id="123" name="Shape 123"/>
          <p:cNvPicPr preferRelativeResize="0"/>
          <p:nvPr/>
        </p:nvPicPr>
        <p:blipFill>
          <a:blip r:embed="rId1"/>
          <a:stretch>
            <a:fillRect/>
          </a:stretch>
        </p:blipFill>
        <p:spPr>
          <a:xfrm>
            <a:off x="5838825" y="1825629"/>
            <a:ext cx="5514975" cy="435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0" y="334075"/>
            <a:ext cx="11996700" cy="1372800"/>
          </a:xfrm>
          <a:prstGeom prst="rect">
            <a:avLst/>
          </a:prstGeom>
        </p:spPr>
        <p:txBody>
          <a:bodyPr wrap="square" lIns="91425" tIns="91425" rIns="91425" bIns="91425" anchor="ctr" anchorCtr="0">
            <a:noAutofit/>
          </a:bodyPr>
          <a:lstStyle/>
          <a:p>
            <a:pPr marL="0" lvl="0" indent="0">
              <a:spcBef>
                <a:spcPts val="0"/>
              </a:spcBef>
              <a:buNone/>
            </a:pPr>
            <a:r>
              <a:rPr lang="en-US" dirty="0"/>
              <a:t>Stack </a:t>
            </a:r>
            <a:r>
              <a:rPr lang="en-US" dirty="0" smtClean="0"/>
              <a:t>Layout </a:t>
            </a:r>
            <a:r>
              <a:rPr lang="en-US" dirty="0"/>
              <a:t>for </a:t>
            </a:r>
            <a:r>
              <a:rPr lang="en-US" dirty="0" smtClean="0"/>
              <a:t>Function </a:t>
            </a:r>
            <a:r>
              <a:rPr lang="en-US" dirty="0"/>
              <a:t>C</a:t>
            </a:r>
            <a:r>
              <a:rPr lang="en-US" dirty="0" smtClean="0"/>
              <a:t>all </a:t>
            </a:r>
            <a:r>
              <a:rPr lang="en-US" dirty="0"/>
              <a:t>C</a:t>
            </a:r>
            <a:r>
              <a:rPr lang="en-US" dirty="0" smtClean="0"/>
              <a:t>hain</a:t>
            </a:r>
            <a:endParaRPr lang="en-US" dirty="0"/>
          </a:p>
        </p:txBody>
      </p:sp>
      <p:pic>
        <p:nvPicPr>
          <p:cNvPr id="129" name="Shape 129"/>
          <p:cNvPicPr preferRelativeResize="0"/>
          <p:nvPr/>
        </p:nvPicPr>
        <p:blipFill>
          <a:blip r:embed="rId1"/>
          <a:stretch>
            <a:fillRect/>
          </a:stretch>
        </p:blipFill>
        <p:spPr>
          <a:xfrm>
            <a:off x="115025" y="1475825"/>
            <a:ext cx="6412961" cy="4893424"/>
          </a:xfrm>
          <a:prstGeom prst="rect">
            <a:avLst/>
          </a:prstGeom>
          <a:noFill/>
          <a:ln>
            <a:noFill/>
          </a:ln>
        </p:spPr>
      </p:pic>
      <p:sp>
        <p:nvSpPr>
          <p:cNvPr id="130" name="Shape 130"/>
          <p:cNvSpPr txBox="1"/>
          <p:nvPr/>
        </p:nvSpPr>
        <p:spPr>
          <a:xfrm>
            <a:off x="6839325" y="2183400"/>
            <a:ext cx="4559400" cy="43071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	</a:t>
            </a:r>
            <a:r>
              <a:rPr lang="en-US" sz="2400" dirty="0"/>
              <a:t> </a:t>
            </a:r>
            <a:r>
              <a:rPr lang="en-US" sz="2400" dirty="0" smtClean="0"/>
              <a:t>    main</a:t>
            </a:r>
            <a:r>
              <a:rPr lang="en-US" sz="2400" dirty="0"/>
              <a:t>()</a:t>
            </a:r>
            <a:endParaRPr lang="en-US" sz="2400" dirty="0"/>
          </a:p>
          <a:p>
            <a:pPr marL="0" lvl="0" indent="0">
              <a:spcBef>
                <a:spcPts val="0"/>
              </a:spcBef>
              <a:buNone/>
            </a:pPr>
            <a:endParaRPr sz="2400" dirty="0"/>
          </a:p>
          <a:p>
            <a:pPr marL="0" lvl="0" indent="0">
              <a:spcBef>
                <a:spcPts val="0"/>
              </a:spcBef>
              <a:buNone/>
            </a:pPr>
            <a:r>
              <a:rPr lang="en-US" sz="2400" dirty="0"/>
              <a:t>		</a:t>
            </a:r>
            <a:endParaRPr lang="en-US" sz="2400" dirty="0"/>
          </a:p>
          <a:p>
            <a:pPr marL="0" lvl="0" indent="0">
              <a:spcBef>
                <a:spcPts val="0"/>
              </a:spcBef>
              <a:buNone/>
            </a:pPr>
            <a:r>
              <a:rPr lang="en-US" sz="2400" dirty="0"/>
              <a:t>			  </a:t>
            </a:r>
            <a:endParaRPr lang="en-US" sz="2400" dirty="0"/>
          </a:p>
          <a:p>
            <a:pPr marL="1371600" lvl="0" indent="0">
              <a:spcBef>
                <a:spcPts val="0"/>
              </a:spcBef>
              <a:buNone/>
            </a:pPr>
            <a:r>
              <a:rPr lang="en-US" sz="2400" dirty="0"/>
              <a:t>  foo()</a:t>
            </a:r>
            <a:endParaRPr lang="en-US" sz="2400" dirty="0"/>
          </a:p>
          <a:p>
            <a:pPr marL="0" lvl="0" indent="0">
              <a:spcBef>
                <a:spcPts val="0"/>
              </a:spcBef>
              <a:buNone/>
            </a:pPr>
            <a:endParaRPr sz="2400" dirty="0"/>
          </a:p>
          <a:p>
            <a:pPr marL="0" lvl="0" indent="0">
              <a:spcBef>
                <a:spcPts val="0"/>
              </a:spcBef>
              <a:buNone/>
            </a:pPr>
            <a:r>
              <a:rPr lang="en-US" sz="2400" dirty="0"/>
              <a:t>	</a:t>
            </a:r>
            <a:endParaRPr lang="en-US" sz="2400" dirty="0"/>
          </a:p>
          <a:p>
            <a:pPr marL="0" lvl="0" indent="0">
              <a:spcBef>
                <a:spcPts val="0"/>
              </a:spcBef>
              <a:buNone/>
            </a:pPr>
            <a:r>
              <a:rPr lang="en-US" sz="2400" dirty="0"/>
              <a:t>			  </a:t>
            </a:r>
            <a:endParaRPr lang="en-US" sz="2400" dirty="0"/>
          </a:p>
          <a:p>
            <a:pPr marL="1371600" lvl="0" indent="0" rtl="0">
              <a:spcBef>
                <a:spcPts val="0"/>
              </a:spcBef>
              <a:buNone/>
            </a:pPr>
            <a:r>
              <a:rPr lang="en-US" sz="2400" dirty="0"/>
              <a:t>  bar()</a:t>
            </a:r>
            <a:endParaRPr lang="en-US" sz="2400" dirty="0"/>
          </a:p>
          <a:p>
            <a:pPr marL="1371600" lvl="0" indent="0">
              <a:spcBef>
                <a:spcPts val="0"/>
              </a:spcBef>
              <a:buNone/>
            </a:pPr>
            <a:endParaRPr sz="2400" dirty="0"/>
          </a:p>
        </p:txBody>
      </p:sp>
      <p:cxnSp>
        <p:nvCxnSpPr>
          <p:cNvPr id="131" name="Shape 131"/>
          <p:cNvCxnSpPr/>
          <p:nvPr/>
        </p:nvCxnSpPr>
        <p:spPr>
          <a:xfrm>
            <a:off x="8745350" y="2790525"/>
            <a:ext cx="0" cy="7848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p:nvPr/>
        </p:nvCxnSpPr>
        <p:spPr>
          <a:xfrm>
            <a:off x="8745350" y="4210700"/>
            <a:ext cx="0" cy="822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a:t>
            </a:r>
            <a:r>
              <a:rPr lang="en-US" dirty="0" smtClean="0"/>
              <a:t>Program</a:t>
            </a:r>
            <a:endParaRPr lang="en-US" dirty="0"/>
          </a:p>
        </p:txBody>
      </p:sp>
      <p:sp>
        <p:nvSpPr>
          <p:cNvPr id="138" name="Shape 138"/>
          <p:cNvSpPr txBox="1">
            <a:spLocks noGrp="1"/>
          </p:cNvSpPr>
          <p:nvPr>
            <p:ph type="body" idx="1"/>
          </p:nvPr>
        </p:nvSpPr>
        <p:spPr>
          <a:xfrm>
            <a:off x="838200" y="1825625"/>
            <a:ext cx="6685800" cy="4351200"/>
          </a:xfrm>
          <a:prstGeom prst="rect">
            <a:avLst/>
          </a:prstGeom>
        </p:spPr>
        <p:txBody>
          <a:bodyPr wrap="square" lIns="91425" tIns="91425" rIns="91425" bIns="91425" anchor="t" anchorCtr="0">
            <a:noAutofit/>
          </a:bodyPr>
          <a:lstStyle/>
          <a:p>
            <a:pPr marL="228600" lvl="0" indent="-50800">
              <a:spcBef>
                <a:spcPts val="0"/>
              </a:spcBef>
              <a:buNone/>
            </a:pPr>
          </a:p>
        </p:txBody>
      </p:sp>
      <p:pic>
        <p:nvPicPr>
          <p:cNvPr id="139" name="Shape 139"/>
          <p:cNvPicPr preferRelativeResize="0"/>
          <p:nvPr/>
        </p:nvPicPr>
        <p:blipFill>
          <a:blip r:embed="rId1"/>
          <a:stretch>
            <a:fillRect/>
          </a:stretch>
        </p:blipFill>
        <p:spPr>
          <a:xfrm>
            <a:off x="838225" y="1825625"/>
            <a:ext cx="6685754" cy="4351200"/>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a:t>
            </a:r>
            <a:r>
              <a:rPr lang="en-US" sz="1800" dirty="0" err="1"/>
              <a:t>badfile</a:t>
            </a:r>
            <a:r>
              <a:rPr lang="en-US" sz="1800" dirty="0"/>
              <a:t>.</a:t>
            </a:r>
            <a:endParaRPr lang="en-US" sz="1800" dirty="0"/>
          </a:p>
          <a:p>
            <a:pPr marL="0" lvl="0" indent="0">
              <a:spcBef>
                <a:spcPts val="0"/>
              </a:spcBef>
              <a:buNone/>
            </a:pPr>
            <a:endParaRPr sz="1800" dirty="0"/>
          </a:p>
          <a:p>
            <a:pPr marL="457200" lvl="0" indent="-342900">
              <a:spcBef>
                <a:spcPts val="0"/>
              </a:spcBef>
              <a:buSzPts val="1800"/>
              <a:buChar char="●"/>
            </a:pPr>
            <a:r>
              <a:rPr lang="en-US" sz="1800" dirty="0"/>
              <a:t>Storing the file contents into a </a:t>
            </a:r>
            <a:r>
              <a:rPr lang="en-US" sz="1800" dirty="0" err="1"/>
              <a:t>str</a:t>
            </a:r>
            <a:r>
              <a:rPr lang="en-US" sz="1800" dirty="0"/>
              <a:t> variable of size 400 bytes.</a:t>
            </a:r>
            <a:endParaRPr lang="en-US" sz="1800" dirty="0"/>
          </a:p>
          <a:p>
            <a:pPr marL="0" lvl="0" indent="0">
              <a:spcBef>
                <a:spcPts val="0"/>
              </a:spcBef>
              <a:buNone/>
            </a:pPr>
            <a:endParaRPr sz="1800" dirty="0"/>
          </a:p>
          <a:p>
            <a:pPr marL="457200" lvl="0" indent="-342900">
              <a:spcBef>
                <a:spcPts val="0"/>
              </a:spcBef>
              <a:buSzPts val="1800"/>
              <a:buChar char="●"/>
            </a:pPr>
            <a:r>
              <a:rPr lang="en-US" sz="1800" dirty="0"/>
              <a:t>Calling foo function with </a:t>
            </a:r>
            <a:r>
              <a:rPr lang="en-US" sz="1800" dirty="0" err="1"/>
              <a:t>str</a:t>
            </a:r>
            <a:r>
              <a:rPr lang="en-US" sz="1800" dirty="0"/>
              <a:t> as an argument.</a:t>
            </a:r>
            <a:endParaRPr lang="en-US" sz="1800" dirty="0"/>
          </a:p>
          <a:p>
            <a:pPr marL="0" lvl="0" indent="0">
              <a:spcBef>
                <a:spcPts val="0"/>
              </a:spcBef>
              <a:buNone/>
            </a:pPr>
            <a:endParaRPr sz="1800" dirty="0"/>
          </a:p>
          <a:p>
            <a:pPr marL="0" lvl="0" indent="0">
              <a:spcBef>
                <a:spcPts val="0"/>
              </a:spcBef>
              <a:buNone/>
            </a:pPr>
            <a:r>
              <a:rPr lang="en-US" sz="1800" dirty="0"/>
              <a:t>Note : </a:t>
            </a:r>
            <a:r>
              <a:rPr lang="en-US" sz="1800" dirty="0" err="1"/>
              <a:t>Badfile</a:t>
            </a:r>
            <a:r>
              <a:rPr lang="en-US" sz="1800" dirty="0"/>
              <a:t> is created by the user and hence the contents are in control of the user.</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Vulnerable Program</a:t>
            </a:r>
            <a:endParaRPr lang="en-US"/>
          </a:p>
        </p:txBody>
      </p:sp>
      <p:sp>
        <p:nvSpPr>
          <p:cNvPr id="148" name="Shape 148"/>
          <p:cNvSpPr txBox="1">
            <a:spLocks noGrp="1"/>
          </p:cNvSpPr>
          <p:nvPr>
            <p:ph type="body" idx="1"/>
          </p:nvPr>
        </p:nvSpPr>
        <p:spPr>
          <a:xfrm>
            <a:off x="838200" y="1876425"/>
            <a:ext cx="6284100" cy="4300500"/>
          </a:xfrm>
          <a:prstGeom prst="rect">
            <a:avLst/>
          </a:prstGeom>
        </p:spPr>
        <p:txBody>
          <a:bodyPr wrap="square" lIns="91425" tIns="91425" rIns="91425" bIns="91425" anchor="t" anchorCtr="0">
            <a:noAutofit/>
          </a:bodyPr>
          <a:lstStyle/>
          <a:p>
            <a:pPr marL="228600" lvl="0" indent="-50800">
              <a:spcBef>
                <a:spcPts val="0"/>
              </a:spcBef>
              <a:buNone/>
            </a:pPr>
          </a:p>
        </p:txBody>
      </p:sp>
      <p:pic>
        <p:nvPicPr>
          <p:cNvPr id="149" name="Shape 149"/>
          <p:cNvPicPr preferRelativeResize="0"/>
          <p:nvPr/>
        </p:nvPicPr>
        <p:blipFill>
          <a:blip r:embed="rId1"/>
          <a:stretch>
            <a:fillRect/>
          </a:stretch>
        </p:blipFill>
        <p:spPr>
          <a:xfrm>
            <a:off x="298975" y="1682625"/>
            <a:ext cx="6823325" cy="4712925"/>
          </a:xfrm>
          <a:prstGeom prst="rect">
            <a:avLst/>
          </a:prstGeom>
          <a:noFill/>
          <a:ln>
            <a:noFill/>
          </a:ln>
        </p:spPr>
      </p:pic>
      <p:pic>
        <p:nvPicPr>
          <p:cNvPr id="150" name="Shape 150"/>
          <p:cNvPicPr preferRelativeResize="0"/>
          <p:nvPr/>
        </p:nvPicPr>
        <p:blipFill>
          <a:blip r:embed="rId2"/>
          <a:stretch>
            <a:fillRect/>
          </a:stretch>
        </p:blipFill>
        <p:spPr>
          <a:xfrm>
            <a:off x="7122300" y="1670200"/>
            <a:ext cx="5069700" cy="4712925"/>
          </a:xfrm>
          <a:prstGeom prst="rect">
            <a:avLst/>
          </a:prstGeom>
          <a:noFill/>
          <a:ln>
            <a:noFill/>
          </a:ln>
        </p:spPr>
      </p:pic>
      <p:sp>
        <p:nvSpPr>
          <p:cNvPr id="151" name="Shape 151"/>
          <p:cNvSpPr/>
          <p:nvPr/>
        </p:nvSpPr>
        <p:spPr>
          <a:xfrm>
            <a:off x="3077200" y="5272400"/>
            <a:ext cx="895800" cy="123600"/>
          </a:xfrm>
          <a:prstGeom prst="leftArrow">
            <a:avLst>
              <a:gd name="adj1" fmla="val 50000"/>
              <a:gd name="adj2" fmla="val 50000"/>
            </a:avLst>
          </a:prstGeom>
          <a:solidFill>
            <a:srgbClr val="FF0000"/>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Consequences of Buffer Overflow</a:t>
            </a:r>
            <a:endParaRPr lang="en-US"/>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a:t>Overwriting return address with some random address can point to :</a:t>
            </a:r>
            <a:endParaRPr lang="en-US"/>
          </a:p>
          <a:p>
            <a:pPr marL="228600" lvl="0" indent="-50800">
              <a:spcBef>
                <a:spcPts val="0"/>
              </a:spcBef>
              <a:buNone/>
            </a:pPr>
          </a:p>
          <a:p>
            <a:pPr marL="457200" lvl="0" indent="-406400">
              <a:spcBef>
                <a:spcPts val="0"/>
              </a:spcBef>
              <a:spcAft>
                <a:spcPts val="0"/>
              </a:spcAft>
              <a:buSzPts val="2800"/>
              <a:buChar char="•"/>
            </a:pPr>
            <a:r>
              <a:rPr lang="en-US"/>
              <a:t>Invalid instruction</a:t>
            </a:r>
            <a:endParaRPr lang="en-US"/>
          </a:p>
          <a:p>
            <a:pPr marL="457200" lvl="0" indent="-406400">
              <a:spcBef>
                <a:spcPts val="0"/>
              </a:spcBef>
              <a:spcAft>
                <a:spcPts val="0"/>
              </a:spcAft>
              <a:buSzPts val="2800"/>
              <a:buChar char="•"/>
            </a:pPr>
            <a:r>
              <a:rPr lang="en-US"/>
              <a:t>Non-existing address</a:t>
            </a:r>
            <a:endParaRPr lang="en-US"/>
          </a:p>
          <a:p>
            <a:pPr marL="457200" lvl="0" indent="-406400">
              <a:spcBef>
                <a:spcPts val="0"/>
              </a:spcBef>
              <a:spcAft>
                <a:spcPts val="0"/>
              </a:spcAft>
              <a:buSzPts val="2800"/>
              <a:buChar char="•"/>
            </a:pPr>
            <a:r>
              <a:rPr lang="en-US"/>
              <a:t>Access violation</a:t>
            </a:r>
            <a:endParaRPr lang="en-US"/>
          </a:p>
          <a:p>
            <a:pPr marL="457200" lvl="0" indent="-406400">
              <a:spcBef>
                <a:spcPts val="0"/>
              </a:spcBef>
              <a:buClr>
                <a:srgbClr val="FF0000"/>
              </a:buClr>
              <a:buSzPts val="2800"/>
              <a:buChar char="•"/>
            </a:pPr>
            <a:r>
              <a:rPr lang="en-US">
                <a:solidFill>
                  <a:srgbClr val="FF0000"/>
                </a:solidFill>
              </a:rPr>
              <a:t>Attacker’s code                   Malicious code to gain access</a:t>
            </a:r>
            <a:endParaRPr lang="en-US">
              <a:solidFill>
                <a:srgbClr val="FF0000"/>
              </a:solidFill>
            </a:endParaRPr>
          </a:p>
          <a:p>
            <a:pPr marL="228600" lvl="0" indent="-50800">
              <a:spcBef>
                <a:spcPts val="0"/>
              </a:spcBef>
              <a:buNone/>
            </a:pPr>
          </a:p>
          <a:p>
            <a:pPr marL="177800" lvl="0" indent="0" rtl="0">
              <a:spcBef>
                <a:spcPts val="0"/>
              </a:spcBef>
              <a:buNone/>
            </a:pPr>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5242</Words>
  <Application>WPS Presentation</Application>
  <PresentationFormat>Widescreen</PresentationFormat>
  <Paragraphs>273</Paragraphs>
  <Slides>39</Slides>
  <Notes>32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SimSun</vt:lpstr>
      <vt:lpstr>Wingdings</vt:lpstr>
      <vt:lpstr>Arial</vt:lpstr>
      <vt:lpstr>Calibri</vt:lpstr>
      <vt:lpstr>Trebuchet MS</vt:lpstr>
      <vt:lpstr>Courier New</vt:lpstr>
      <vt:lpstr>Courier New</vt:lpstr>
      <vt:lpstr>Microsoft YaHei</vt:lpstr>
      <vt:lpstr>Droid Sans Fallback</vt:lpstr>
      <vt:lpstr>Arial Unicode MS</vt:lpstr>
      <vt:lpstr>Andale Mono</vt:lpstr>
      <vt:lpstr>Office Theme</vt:lpstr>
      <vt:lpstr>Buffer Overflow Attack</vt:lpstr>
      <vt:lpstr>Outline</vt:lpstr>
      <vt:lpstr>Program Memory Stack</vt:lpstr>
      <vt:lpstr>Order of the function arguments in stack</vt:lpstr>
      <vt:lpstr>Function Call Stack</vt:lpstr>
      <vt:lpstr>Stack Layout for Function Call Chain</vt:lpstr>
      <vt:lpstr>Vulnerable Program</vt:lpstr>
      <vt:lpstr>Vulnerable Program</vt:lpstr>
      <vt:lpstr>Consequences of Buffer Overflow</vt:lpstr>
      <vt:lpstr>How to Run Malicious Code</vt:lpstr>
      <vt:lpstr>Environment Setup</vt:lpstr>
      <vt:lpstr>Creation of The Malicious Input (badfile)</vt:lpstr>
      <vt:lpstr>Task A : Distance Between Buffer Base Address and Return Address</vt:lpstr>
      <vt:lpstr>Task B : Address of Malicious Code</vt:lpstr>
      <vt:lpstr>Task B : Address of Malicious Code</vt:lpstr>
      <vt:lpstr>The Structure of badfile</vt:lpstr>
      <vt:lpstr>Badfile Construction</vt:lpstr>
      <vt:lpstr>Attack With Unknown Buffer Size</vt:lpstr>
      <vt:lpstr>Attack With Unknown Buffer Address and Size</vt:lpstr>
      <vt:lpstr>Attack With Unknown Buffer Address and Size</vt:lpstr>
      <vt:lpstr>New Address in Return Address</vt:lpstr>
      <vt:lpstr>Execution Results</vt:lpstr>
      <vt:lpstr>A Note on Countermeasure</vt:lpstr>
      <vt:lpstr>Shellcode</vt:lpstr>
      <vt:lpstr>Shelllcode</vt:lpstr>
      <vt:lpstr>Shellcode</vt:lpstr>
      <vt:lpstr>Shellcode</vt:lpstr>
      <vt:lpstr>Countermeasures</vt:lpstr>
      <vt:lpstr>Principle of ASLR</vt:lpstr>
      <vt:lpstr>Address Space Layout Randomization</vt:lpstr>
      <vt:lpstr>Address Space Layout Randomization : Working </vt:lpstr>
      <vt:lpstr>ASLR : Defeat It</vt:lpstr>
      <vt:lpstr>ASLR : Defeat It</vt:lpstr>
      <vt:lpstr>ASLR : Defeat it</vt:lpstr>
      <vt:lpstr>Stack guard</vt:lpstr>
      <vt:lpstr>Execution with StackGuard</vt:lpstr>
      <vt:lpstr>Defeating Countermeasures in bash &amp; dash</vt:lpstr>
      <vt:lpstr>Non-executable stack</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dc:title>
  <dc:creator/>
  <cp:lastModifiedBy>tushar</cp:lastModifiedBy>
  <cp:revision>12</cp:revision>
  <dcterms:created xsi:type="dcterms:W3CDTF">2023-06-25T08:19:50Z</dcterms:created>
  <dcterms:modified xsi:type="dcterms:W3CDTF">2023-06-25T08:19:50Z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