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7.xml" ContentType="application/vnd.openxmlformats-officedocument.presentationml.tags+xml"/>
  <Override PartName="/ppt/notesSlides/notesSlide33.xml" ContentType="application/vnd.openxmlformats-officedocument.presentationml.notesSlide+xml"/>
  <Override PartName="/ppt/tags/tag8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645" r:id="rId3"/>
    <p:sldId id="662" r:id="rId4"/>
    <p:sldId id="646" r:id="rId5"/>
    <p:sldId id="647" r:id="rId6"/>
    <p:sldId id="649" r:id="rId7"/>
    <p:sldId id="675" r:id="rId8"/>
    <p:sldId id="671" r:id="rId9"/>
    <p:sldId id="664" r:id="rId10"/>
    <p:sldId id="665" r:id="rId11"/>
    <p:sldId id="666" r:id="rId12"/>
    <p:sldId id="667" r:id="rId13"/>
    <p:sldId id="668" r:id="rId14"/>
    <p:sldId id="669" r:id="rId15"/>
    <p:sldId id="670" r:id="rId16"/>
    <p:sldId id="411" r:id="rId17"/>
    <p:sldId id="372" r:id="rId18"/>
    <p:sldId id="412" r:id="rId19"/>
    <p:sldId id="650" r:id="rId20"/>
    <p:sldId id="661" r:id="rId21"/>
    <p:sldId id="656" r:id="rId22"/>
    <p:sldId id="657" r:id="rId23"/>
    <p:sldId id="344" r:id="rId24"/>
    <p:sldId id="298" r:id="rId25"/>
    <p:sldId id="461" r:id="rId26"/>
    <p:sldId id="413" r:id="rId27"/>
    <p:sldId id="623" r:id="rId28"/>
    <p:sldId id="380" r:id="rId29"/>
    <p:sldId id="381" r:id="rId30"/>
    <p:sldId id="382" r:id="rId31"/>
    <p:sldId id="515" r:id="rId32"/>
    <p:sldId id="659" r:id="rId33"/>
    <p:sldId id="674" r:id="rId34"/>
    <p:sldId id="416" r:id="rId35"/>
    <p:sldId id="660" r:id="rId36"/>
    <p:sldId id="385" r:id="rId37"/>
    <p:sldId id="386" r:id="rId38"/>
    <p:sldId id="387" r:id="rId39"/>
    <p:sldId id="673" r:id="rId40"/>
    <p:sldId id="676" r:id="rId41"/>
    <p:sldId id="488" r:id="rId42"/>
    <p:sldId id="487" r:id="rId43"/>
    <p:sldId id="419" r:id="rId44"/>
    <p:sldId id="65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  <a:srgbClr val="531FE7"/>
    <a:srgbClr val="800080"/>
    <a:srgbClr val="660066"/>
    <a:srgbClr val="F2DCDB"/>
    <a:srgbClr val="D6F1F6"/>
    <a:srgbClr val="C6D9F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87986" autoAdjust="0"/>
  </p:normalViewPr>
  <p:slideViewPr>
    <p:cSldViewPr snapToObjects="1">
      <p:cViewPr>
        <p:scale>
          <a:sx n="52" d="100"/>
          <a:sy n="52" d="100"/>
        </p:scale>
        <p:origin x="-1628" y="-2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B012-B5C3-4AB8-9024-926D9DAB021B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1CD36-F340-44C8-AD7C-1580A806C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00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00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0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00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9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00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30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33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62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48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288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7ABC8-C098-4CD7-B1CA-3E2FB368F5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5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7ABC8-C098-4CD7-B1CA-3E2FB368F5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190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166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The optimization problem can be stated as follows.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02C287-1C74-48E9-834D-E9998EA1282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The optimization problem can be stated as follows.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02C287-1C74-48E9-834D-E9998EA1282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898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706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9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9D0A-EE02-4126-9E47-2B6B00D841A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7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8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E682-3BF7-4D5D-89CD-B603906EEBE5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38610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83668" y="5554216"/>
            <a:ext cx="7467600" cy="935124"/>
          </a:xfrm>
          <a:prstGeom prst="rect">
            <a:avLst/>
          </a:prstGeom>
        </p:spPr>
        <p:txBody>
          <a:bodyPr tIns="0"/>
          <a:lstStyle>
            <a:lvl1pPr marL="269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100" dirty="0">
                <a:solidFill>
                  <a:srgbClr val="5F5F5F"/>
                </a:solidFill>
                <a:latin typeface="Bookman Old Style" pitchFamily="18" charset="0"/>
              </a:rPr>
              <a:t>Department of Computer </a:t>
            </a:r>
            <a:r>
              <a:rPr lang="en-US" sz="2100" dirty="0" smtClean="0">
                <a:solidFill>
                  <a:srgbClr val="5F5F5F"/>
                </a:solidFill>
                <a:latin typeface="Bookman Old Style" pitchFamily="18" charset="0"/>
              </a:rPr>
              <a:t>Science and Engineering Bangladesh University of Engineering and Technology</a:t>
            </a:r>
            <a:endParaRPr lang="en-US" sz="2100" dirty="0">
              <a:solidFill>
                <a:srgbClr val="5F5F5F"/>
              </a:solidFill>
              <a:latin typeface="Bookman Old Style" pitchFamily="18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79512" y="673822"/>
            <a:ext cx="8807896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smtClean="0">
                <a:solidFill>
                  <a:schemeClr val="bg1"/>
                </a:solidFill>
                <a:latin typeface="Trebuchet MS" pitchFamily="34" charset="0"/>
              </a:rPr>
              <a:t>Introduction </a:t>
            </a:r>
            <a:r>
              <a:rPr lang="en-US" sz="3500" dirty="0" smtClean="0">
                <a:solidFill>
                  <a:schemeClr val="bg1"/>
                </a:solidFill>
                <a:latin typeface="Trebuchet MS" pitchFamily="34" charset="0"/>
              </a:rPr>
              <a:t>to Bioinformatics</a:t>
            </a:r>
            <a:endParaRPr lang="en-US" sz="35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4508" y="2206025"/>
            <a:ext cx="707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Georgia" pitchFamily="18" charset="0"/>
              </a:rPr>
              <a:t>Dr. Md. </a:t>
            </a:r>
            <a:r>
              <a:rPr lang="en-US" sz="2200" dirty="0" err="1" smtClean="0">
                <a:latin typeface="Georgia" pitchFamily="18" charset="0"/>
              </a:rPr>
              <a:t>Shamsuzzoha</a:t>
            </a:r>
            <a:r>
              <a:rPr lang="en-US" sz="2200" dirty="0" smtClean="0">
                <a:latin typeface="Georgia" pitchFamily="18" charset="0"/>
              </a:rPr>
              <a:t> </a:t>
            </a:r>
            <a:r>
              <a:rPr lang="en-US" sz="2200" dirty="0" err="1" smtClean="0">
                <a:latin typeface="Georgia" pitchFamily="18" charset="0"/>
              </a:rPr>
              <a:t>Bayzid</a:t>
            </a:r>
            <a:endParaRPr lang="en-US" sz="2200" dirty="0">
              <a:latin typeface="Georgia" pitchFamily="18" charset="0"/>
            </a:endParaRPr>
          </a:p>
        </p:txBody>
      </p:sp>
      <p:pic>
        <p:nvPicPr>
          <p:cNvPr id="1027" name="Picture 3" descr="D:\departmental\courses\PG-OCT-2017\my-slides\BUET_LOGO.svg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03" y="5085184"/>
            <a:ext cx="1517725" cy="1525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628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ourses\slides\double_helix_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188" y="3176972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Biological Sequences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32352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908720"/>
            <a:ext cx="871246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b="1" dirty="0" smtClean="0">
                <a:solidFill>
                  <a:srgbClr val="0000CC"/>
                </a:solidFill>
                <a:latin typeface="Garamond" pitchFamily="18" charset="0"/>
              </a:rPr>
              <a:t>Biological Sequence</a:t>
            </a:r>
            <a:r>
              <a:rPr lang="en-GB" sz="2800" b="0" dirty="0" smtClean="0">
                <a:solidFill>
                  <a:srgbClr val="000000"/>
                </a:solidFill>
                <a:latin typeface="Garamond" pitchFamily="18" charset="0"/>
              </a:rPr>
              <a:t>: information in a biological molecule </a:t>
            </a:r>
            <a:r>
              <a:rPr lang="en-GB" sz="2800" dirty="0" smtClean="0">
                <a:solidFill>
                  <a:srgbClr val="000000"/>
                </a:solidFill>
                <a:latin typeface="Garamond" pitchFamily="18" charset="0"/>
              </a:rPr>
              <a:t>stored </a:t>
            </a:r>
            <a:r>
              <a:rPr lang="en-GB" sz="2800" b="0" dirty="0" smtClean="0">
                <a:solidFill>
                  <a:srgbClr val="000000"/>
                </a:solidFill>
                <a:latin typeface="Garamond" pitchFamily="18" charset="0"/>
              </a:rPr>
              <a:t>as a code made up of a series of letters from some alphabet.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endParaRPr lang="en-GB" sz="2800" b="0" dirty="0" smtClean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endParaRPr lang="en-GB" sz="2800" b="0" dirty="0" smtClean="0">
              <a:solidFill>
                <a:srgbClr val="000000"/>
              </a:solidFill>
              <a:latin typeface="Garamond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GB" sz="2800" dirty="0" smtClean="0">
                <a:solidFill>
                  <a:srgbClr val="0000CC"/>
                </a:solidFill>
                <a:latin typeface="Garamond" pitchFamily="18" charset="0"/>
              </a:rPr>
              <a:t>DNA</a:t>
            </a:r>
            <a:r>
              <a:rPr lang="en-US" sz="2800" dirty="0" smtClean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Garamond" pitchFamily="18" charset="0"/>
              </a:rPr>
              <a:t>or deoxyribonucleic acid, is the </a:t>
            </a:r>
            <a:endParaRPr lang="en-US" sz="2800" dirty="0" smtClean="0">
              <a:solidFill>
                <a:srgbClr val="000000"/>
              </a:solidFill>
              <a:latin typeface="Garamond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</a:pPr>
            <a:r>
              <a:rPr lang="en-US" sz="28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Garamond" pitchFamily="18" charset="0"/>
              </a:rPr>
              <a:t> hereditary material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Garamond" pitchFamily="18" charset="0"/>
              </a:rPr>
              <a:t>Represented by alphabet = {A, T, C, G} 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</a:pPr>
            <a:r>
              <a:rPr lang="en-GB" sz="2800" dirty="0">
                <a:solidFill>
                  <a:srgbClr val="000000"/>
                </a:solidFill>
                <a:latin typeface="Garamond" pitchFamily="18" charset="0"/>
              </a:rPr>
              <a:t>Adenine (</a:t>
            </a:r>
            <a:r>
              <a:rPr lang="en-GB" sz="2800" dirty="0">
                <a:solidFill>
                  <a:srgbClr val="FF0000"/>
                </a:solidFill>
                <a:latin typeface="Garamond" pitchFamily="18" charset="0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Garamond" pitchFamily="18" charset="0"/>
              </a:rPr>
              <a:t>), Guanine (</a:t>
            </a:r>
            <a:r>
              <a:rPr lang="en-GB" sz="2800" dirty="0">
                <a:solidFill>
                  <a:srgbClr val="FF0000"/>
                </a:solidFill>
                <a:latin typeface="Garamond" pitchFamily="18" charset="0"/>
              </a:rPr>
              <a:t>G</a:t>
            </a:r>
            <a:r>
              <a:rPr lang="en-GB" sz="2800" dirty="0">
                <a:solidFill>
                  <a:srgbClr val="000000"/>
                </a:solidFill>
                <a:latin typeface="Garamond" pitchFamily="18" charset="0"/>
              </a:rPr>
              <a:t>), </a:t>
            </a:r>
            <a:endParaRPr lang="en-GB" sz="2800" dirty="0" smtClean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</a:pPr>
            <a:r>
              <a:rPr lang="en-GB" sz="2800" dirty="0" smtClean="0">
                <a:solidFill>
                  <a:srgbClr val="000000"/>
                </a:solidFill>
                <a:latin typeface="Garamond" pitchFamily="18" charset="0"/>
              </a:rPr>
              <a:t>Thymine </a:t>
            </a:r>
            <a:r>
              <a:rPr lang="en-GB" sz="2800" dirty="0">
                <a:solidFill>
                  <a:srgbClr val="000000"/>
                </a:solidFill>
                <a:latin typeface="Garamond" pitchFamily="18" charset="0"/>
              </a:rPr>
              <a:t>(</a:t>
            </a:r>
            <a:r>
              <a:rPr lang="en-GB" sz="2800" dirty="0">
                <a:solidFill>
                  <a:srgbClr val="FF0000"/>
                </a:solidFill>
                <a:latin typeface="Garamond" pitchFamily="18" charset="0"/>
              </a:rPr>
              <a:t>T</a:t>
            </a:r>
            <a:r>
              <a:rPr lang="en-GB" sz="2800" dirty="0">
                <a:solidFill>
                  <a:srgbClr val="000000"/>
                </a:solidFill>
                <a:latin typeface="Garamond" pitchFamily="18" charset="0"/>
              </a:rPr>
              <a:t>), Cytosine (</a:t>
            </a:r>
            <a:r>
              <a:rPr lang="en-GB" sz="2800" dirty="0">
                <a:solidFill>
                  <a:srgbClr val="FF0000"/>
                </a:solidFill>
                <a:latin typeface="Garamond" pitchFamily="18" charset="0"/>
              </a:rPr>
              <a:t>C</a:t>
            </a:r>
            <a:r>
              <a:rPr lang="en-GB" sz="2800" dirty="0" smtClean="0">
                <a:solidFill>
                  <a:srgbClr val="000000"/>
                </a:solidFill>
                <a:latin typeface="Garamond" pitchFamily="18" charset="0"/>
              </a:rPr>
              <a:t>)</a:t>
            </a:r>
            <a:endParaRPr lang="en-GB" sz="2800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2276872"/>
            <a:ext cx="594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ATCCGTCTTACGTACGTGGTA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8312" y="6474822"/>
            <a:ext cx="6300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Picture source: https://geneed.nlm.nih.gov/topic_subtopic.php?tid=15&amp;sid=16</a:t>
            </a:r>
          </a:p>
        </p:txBody>
      </p:sp>
    </p:spTree>
    <p:extLst>
      <p:ext uri="{BB962C8B-B14F-4D97-AF65-F5344CB8AC3E}">
        <p14:creationId xmlns:p14="http://schemas.microsoft.com/office/powerpoint/2010/main" val="28084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Biological Sequences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32352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520" y="908720"/>
            <a:ext cx="8712460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b="1" dirty="0" smtClean="0">
                <a:solidFill>
                  <a:srgbClr val="0000CC"/>
                </a:solidFill>
                <a:latin typeface="Garamond" pitchFamily="18" charset="0"/>
              </a:rPr>
              <a:t> RNA, </a:t>
            </a:r>
            <a:r>
              <a:rPr lang="en-GB" sz="2600" dirty="0" smtClean="0">
                <a:solidFill>
                  <a:srgbClr val="000000"/>
                </a:solidFill>
                <a:latin typeface="Garamond" pitchFamily="18" charset="0"/>
              </a:rPr>
              <a:t>Ribonucleic acid, is represented by {A, C, G, U}.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b="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GB" sz="2600" b="0" dirty="0" smtClean="0">
                <a:solidFill>
                  <a:srgbClr val="000099"/>
                </a:solidFill>
                <a:latin typeface="Garamond" pitchFamily="18" charset="0"/>
              </a:rPr>
              <a:t>Uracil (U)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Garamond" pitchFamily="18" charset="0"/>
              </a:rPr>
              <a:t>Act </a:t>
            </a:r>
            <a:r>
              <a:rPr lang="en-US" sz="2600" dirty="0">
                <a:solidFill>
                  <a:srgbClr val="000000"/>
                </a:solidFill>
                <a:latin typeface="Garamond" pitchFamily="18" charset="0"/>
              </a:rPr>
              <a:t>as a </a:t>
            </a:r>
            <a:r>
              <a:rPr lang="en-US" sz="2600" dirty="0">
                <a:solidFill>
                  <a:srgbClr val="FF0000"/>
                </a:solidFill>
                <a:latin typeface="Garamond" pitchFamily="18" charset="0"/>
              </a:rPr>
              <a:t>messenger</a:t>
            </a:r>
            <a:r>
              <a:rPr lang="en-US" sz="2600" dirty="0">
                <a:solidFill>
                  <a:srgbClr val="000000"/>
                </a:solidFill>
                <a:latin typeface="Garamond" pitchFamily="18" charset="0"/>
              </a:rPr>
              <a:t> carrying </a:t>
            </a:r>
            <a:r>
              <a:rPr lang="en-US" sz="2600" dirty="0">
                <a:solidFill>
                  <a:srgbClr val="000099"/>
                </a:solidFill>
                <a:latin typeface="Garamond" pitchFamily="18" charset="0"/>
              </a:rPr>
              <a:t>instructions</a:t>
            </a:r>
            <a:r>
              <a:rPr lang="en-US" sz="2600" dirty="0">
                <a:solidFill>
                  <a:srgbClr val="000000"/>
                </a:solidFill>
                <a:latin typeface="Garamond" pitchFamily="18" charset="0"/>
              </a:rPr>
              <a:t> from DNA </a:t>
            </a:r>
            <a:r>
              <a:rPr lang="en-US" sz="2600" dirty="0" smtClean="0">
                <a:solidFill>
                  <a:srgbClr val="000000"/>
                </a:solidFill>
                <a:latin typeface="Garamond" pitchFamily="18" charset="0"/>
              </a:rPr>
              <a:t>for </a:t>
            </a:r>
            <a:r>
              <a:rPr lang="en-US" sz="2600" dirty="0" smtClean="0">
                <a:solidFill>
                  <a:srgbClr val="000099"/>
                </a:solidFill>
                <a:latin typeface="Garamond" pitchFamily="18" charset="0"/>
              </a:rPr>
              <a:t>synthesizing proteins</a:t>
            </a:r>
            <a:r>
              <a:rPr lang="en-US" sz="2600" dirty="0" smtClean="0">
                <a:solidFill>
                  <a:srgbClr val="000000"/>
                </a:solidFill>
                <a:latin typeface="Garamond" pitchFamily="18" charset="0"/>
              </a:rPr>
              <a:t>.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b="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sz="2600" b="0" dirty="0" smtClean="0">
                <a:solidFill>
                  <a:srgbClr val="000000"/>
                </a:solidFill>
                <a:latin typeface="Garamond" pitchFamily="18" charset="0"/>
              </a:rPr>
              <a:t>mRNA (</a:t>
            </a:r>
            <a:r>
              <a:rPr lang="en-US" sz="2600" b="0" dirty="0" smtClean="0">
                <a:solidFill>
                  <a:srgbClr val="FF0000"/>
                </a:solidFill>
                <a:latin typeface="Garamond" pitchFamily="18" charset="0"/>
              </a:rPr>
              <a:t>messenger</a:t>
            </a:r>
            <a:r>
              <a:rPr lang="en-US" sz="2600" b="0" dirty="0" smtClean="0">
                <a:solidFill>
                  <a:srgbClr val="000000"/>
                </a:solidFill>
                <a:latin typeface="Garamond" pitchFamily="18" charset="0"/>
              </a:rPr>
              <a:t>), </a:t>
            </a:r>
            <a:r>
              <a:rPr lang="en-US" sz="2600" b="0" dirty="0" err="1" smtClean="0">
                <a:solidFill>
                  <a:srgbClr val="000000"/>
                </a:solidFill>
                <a:latin typeface="Garamond" pitchFamily="18" charset="0"/>
              </a:rPr>
              <a:t>tRNA</a:t>
            </a:r>
            <a:r>
              <a:rPr lang="en-US" sz="2600" b="0" dirty="0" smtClean="0">
                <a:solidFill>
                  <a:srgbClr val="000000"/>
                </a:solidFill>
                <a:latin typeface="Garamond" pitchFamily="18" charset="0"/>
              </a:rPr>
              <a:t> (</a:t>
            </a:r>
            <a:r>
              <a:rPr lang="en-US" sz="2600" b="0" dirty="0" smtClean="0">
                <a:solidFill>
                  <a:srgbClr val="FF0000"/>
                </a:solidFill>
                <a:latin typeface="Garamond" pitchFamily="18" charset="0"/>
              </a:rPr>
              <a:t>transfer</a:t>
            </a:r>
            <a:r>
              <a:rPr lang="en-US" sz="2600" b="0" dirty="0" smtClean="0">
                <a:solidFill>
                  <a:srgbClr val="000000"/>
                </a:solidFill>
                <a:latin typeface="Garamond" pitchFamily="18" charset="0"/>
              </a:rPr>
              <a:t>), </a:t>
            </a:r>
            <a:r>
              <a:rPr lang="en-US" sz="2600" b="0" dirty="0" err="1" smtClean="0">
                <a:solidFill>
                  <a:srgbClr val="000000"/>
                </a:solidFill>
                <a:latin typeface="Garamond" pitchFamily="18" charset="0"/>
              </a:rPr>
              <a:t>rRNA</a:t>
            </a:r>
            <a:r>
              <a:rPr lang="en-US" sz="2600" b="0" dirty="0" smtClean="0">
                <a:solidFill>
                  <a:srgbClr val="000000"/>
                </a:solidFill>
                <a:latin typeface="Garamond" pitchFamily="18" charset="0"/>
              </a:rPr>
              <a:t> (</a:t>
            </a:r>
            <a:r>
              <a:rPr lang="en-US" sz="2600" b="0" dirty="0" smtClean="0">
                <a:solidFill>
                  <a:srgbClr val="FF0000"/>
                </a:solidFill>
                <a:latin typeface="Garamond" pitchFamily="18" charset="0"/>
              </a:rPr>
              <a:t>ribosomal</a:t>
            </a:r>
            <a:r>
              <a:rPr lang="en-US" sz="2600" b="0" dirty="0" smtClean="0">
                <a:solidFill>
                  <a:srgbClr val="000000"/>
                </a:solidFill>
                <a:latin typeface="Garamond" pitchFamily="18" charset="0"/>
              </a:rPr>
              <a:t>)</a:t>
            </a:r>
            <a:endParaRPr lang="en-GB" sz="2600" b="0" dirty="0" smtClean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</a:pPr>
            <a:endParaRPr lang="en-GB" sz="2600" b="0" dirty="0" smtClean="0">
              <a:solidFill>
                <a:srgbClr val="000000"/>
              </a:solidFill>
              <a:latin typeface="Garamond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GB" sz="2600" b="1" dirty="0" smtClean="0">
                <a:solidFill>
                  <a:srgbClr val="0000CC"/>
                </a:solidFill>
                <a:latin typeface="Garamond" pitchFamily="18" charset="0"/>
              </a:rPr>
              <a:t>Proteins </a:t>
            </a:r>
            <a:r>
              <a:rPr lang="en-GB" sz="2600" b="1" dirty="0" smtClean="0">
                <a:latin typeface="Garamond" pitchFamily="18" charset="0"/>
              </a:rPr>
              <a:t>(functional unit, building block of cell)</a:t>
            </a:r>
            <a:r>
              <a:rPr lang="en-US" sz="2600" dirty="0" smtClean="0">
                <a:solidFill>
                  <a:srgbClr val="000000"/>
                </a:solidFill>
                <a:latin typeface="Garamond" pitchFamily="18" charset="0"/>
              </a:rPr>
              <a:t> are represented by an alphabet with </a:t>
            </a:r>
            <a:r>
              <a:rPr lang="en-US" sz="2600" dirty="0" smtClean="0">
                <a:solidFill>
                  <a:srgbClr val="000099"/>
                </a:solidFill>
                <a:latin typeface="Garamond" pitchFamily="18" charset="0"/>
              </a:rPr>
              <a:t>20 characters</a:t>
            </a:r>
            <a:r>
              <a:rPr lang="en-US" sz="2600" dirty="0" smtClean="0">
                <a:solidFill>
                  <a:srgbClr val="000000"/>
                </a:solidFill>
                <a:latin typeface="Garamond" pitchFamily="18" charset="0"/>
              </a:rPr>
              <a:t> (sometimes more), representing various amino acids.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sz="2600" dirty="0" smtClean="0">
                <a:latin typeface="Garamond" pitchFamily="18" charset="0"/>
              </a:rPr>
              <a:t>Alanine, </a:t>
            </a:r>
            <a:r>
              <a:rPr lang="en-US" sz="2600" dirty="0" err="1" smtClean="0">
                <a:latin typeface="Garamond" pitchFamily="18" charset="0"/>
              </a:rPr>
              <a:t>Cystine</a:t>
            </a:r>
            <a:r>
              <a:rPr lang="en-US" sz="2600" dirty="0" smtClean="0">
                <a:latin typeface="Garamond" pitchFamily="18" charset="0"/>
              </a:rPr>
              <a:t>, Glycine, etc.</a:t>
            </a:r>
            <a:endParaRPr lang="en-US" sz="2600" dirty="0" smtClean="0">
              <a:solidFill>
                <a:srgbClr val="00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Biological Sequences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32352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3508" y="3574757"/>
            <a:ext cx="133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DNA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3574757"/>
            <a:ext cx="133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RNA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6236" y="3574757"/>
            <a:ext cx="27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Proteins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1259632" y="3578416"/>
            <a:ext cx="2052228" cy="608409"/>
          </a:xfrm>
          <a:prstGeom prst="rightArrow">
            <a:avLst>
              <a:gd name="adj1" fmla="val 50185"/>
              <a:gd name="adj2" fmla="val 88815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1400" b="1" dirty="0" smtClean="0">
                <a:solidFill>
                  <a:schemeClr val="bg1"/>
                </a:solidFill>
                <a:latin typeface="Georgia" pitchFamily="18" charset="0"/>
              </a:rPr>
              <a:t>Transcription</a:t>
            </a:r>
            <a:endParaRPr lang="en-US" sz="14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4680012" y="3574757"/>
            <a:ext cx="2052228" cy="608409"/>
          </a:xfrm>
          <a:prstGeom prst="rightArrow">
            <a:avLst>
              <a:gd name="adj1" fmla="val 50185"/>
              <a:gd name="adj2" fmla="val 88815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1400" b="1" dirty="0" smtClean="0">
                <a:solidFill>
                  <a:schemeClr val="bg1"/>
                </a:solidFill>
                <a:latin typeface="Georgia" pitchFamily="18" charset="0"/>
              </a:rPr>
              <a:t>Translation</a:t>
            </a:r>
            <a:endParaRPr lang="en-US" sz="14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87524" y="1267597"/>
            <a:ext cx="8424936" cy="17281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endParaRPr lang="en-US" sz="2400" dirty="0" smtClean="0">
              <a:solidFill>
                <a:srgbClr val="0000CC"/>
              </a:solidFill>
              <a:latin typeface="Georgia" pitchFamily="18" charset="0"/>
            </a:endParaRPr>
          </a:p>
          <a:p>
            <a:pPr algn="ctr"/>
            <a:r>
              <a:rPr lang="en-US" sz="2400" dirty="0" smtClean="0">
                <a:solidFill>
                  <a:srgbClr val="0000CC"/>
                </a:solidFill>
                <a:latin typeface="Georgia" pitchFamily="18" charset="0"/>
              </a:rPr>
              <a:t>Flow</a:t>
            </a:r>
            <a:r>
              <a:rPr lang="en-US" sz="2400" dirty="0" smtClean="0">
                <a:latin typeface="Georgia" pitchFamily="18" charset="0"/>
              </a:rPr>
              <a:t> </a:t>
            </a:r>
            <a:r>
              <a:rPr lang="en-US" sz="2400" dirty="0">
                <a:latin typeface="Georgia" pitchFamily="18" charset="0"/>
              </a:rPr>
              <a:t>of genetic information in a cell is from </a:t>
            </a:r>
            <a:endParaRPr lang="en-US" sz="2400" dirty="0" smtClean="0">
              <a:latin typeface="Georgia" pitchFamily="18" charset="0"/>
            </a:endParaRPr>
          </a:p>
          <a:p>
            <a:pPr algn="ctr"/>
            <a:r>
              <a:rPr lang="en-US" sz="2400" dirty="0" smtClean="0">
                <a:latin typeface="Georgia" pitchFamily="18" charset="0"/>
              </a:rPr>
              <a:t>DNA </a:t>
            </a:r>
            <a:r>
              <a:rPr lang="en-US" sz="2400" dirty="0">
                <a:latin typeface="Georgia" pitchFamily="18" charset="0"/>
              </a:rPr>
              <a:t>through RNA to </a:t>
            </a:r>
            <a:r>
              <a:rPr lang="en-US" sz="2400" dirty="0" smtClean="0">
                <a:latin typeface="Georgia" pitchFamily="18" charset="0"/>
              </a:rPr>
              <a:t>proteins</a:t>
            </a:r>
            <a:endParaRPr lang="en-US" sz="2400" dirty="0">
              <a:latin typeface="Georgia" pitchFamily="18" charset="0"/>
            </a:endParaRPr>
          </a:p>
          <a:p>
            <a:pPr algn="ctr"/>
            <a:r>
              <a:rPr lang="en-US" sz="2400" dirty="0" smtClean="0">
                <a:latin typeface="Georgia" pitchFamily="18" charset="0"/>
              </a:rPr>
              <a:t>“</a:t>
            </a:r>
            <a:r>
              <a:rPr lang="en-US" sz="2400" dirty="0" smtClean="0">
                <a:solidFill>
                  <a:srgbClr val="000099"/>
                </a:solidFill>
                <a:latin typeface="Georgia" pitchFamily="18" charset="0"/>
              </a:rPr>
              <a:t>DNA </a:t>
            </a:r>
            <a:r>
              <a:rPr lang="en-US" sz="2400" dirty="0">
                <a:latin typeface="Georgia" pitchFamily="18" charset="0"/>
              </a:rPr>
              <a:t>makes </a:t>
            </a:r>
            <a:r>
              <a:rPr lang="en-US" sz="2400" dirty="0">
                <a:solidFill>
                  <a:srgbClr val="000099"/>
                </a:solidFill>
                <a:latin typeface="Georgia" pitchFamily="18" charset="0"/>
              </a:rPr>
              <a:t>RNA</a:t>
            </a:r>
            <a:r>
              <a:rPr lang="en-US" sz="2400" dirty="0">
                <a:latin typeface="Georgia" pitchFamily="18" charset="0"/>
              </a:rPr>
              <a:t> makes </a:t>
            </a:r>
            <a:r>
              <a:rPr lang="en-US" sz="2400" dirty="0" smtClean="0">
                <a:solidFill>
                  <a:srgbClr val="000099"/>
                </a:solidFill>
                <a:latin typeface="Georgia" pitchFamily="18" charset="0"/>
              </a:rPr>
              <a:t>protein</a:t>
            </a:r>
            <a:r>
              <a:rPr lang="en-US" sz="2400" dirty="0" smtClean="0">
                <a:latin typeface="Georgia" pitchFamily="18" charset="0"/>
              </a:rPr>
              <a:t>”</a:t>
            </a:r>
            <a:endParaRPr lang="en-US" sz="2400" dirty="0">
              <a:latin typeface="Georg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1580" y="1052736"/>
            <a:ext cx="3024336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Central Dogma </a:t>
            </a:r>
            <a:endParaRPr lang="en-US" sz="1500" b="1" u="sng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1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Biological Sequences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32352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3508" y="3574757"/>
            <a:ext cx="133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DNA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3574757"/>
            <a:ext cx="133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RNA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6236" y="3574757"/>
            <a:ext cx="27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Proteins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1259632" y="3578416"/>
            <a:ext cx="2052228" cy="608409"/>
          </a:xfrm>
          <a:prstGeom prst="rightArrow">
            <a:avLst>
              <a:gd name="adj1" fmla="val 50185"/>
              <a:gd name="adj2" fmla="val 88815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1400" b="1" dirty="0" smtClean="0">
                <a:solidFill>
                  <a:schemeClr val="bg1"/>
                </a:solidFill>
                <a:latin typeface="Georgia" pitchFamily="18" charset="0"/>
              </a:rPr>
              <a:t>Transcription</a:t>
            </a:r>
            <a:endParaRPr lang="en-US" sz="14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4680012" y="3574757"/>
            <a:ext cx="2052228" cy="608409"/>
          </a:xfrm>
          <a:prstGeom prst="rightArrow">
            <a:avLst>
              <a:gd name="adj1" fmla="val 50185"/>
              <a:gd name="adj2" fmla="val 88815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1400" b="1" dirty="0" smtClean="0">
                <a:solidFill>
                  <a:schemeClr val="bg1"/>
                </a:solidFill>
                <a:latin typeface="Georgia" pitchFamily="18" charset="0"/>
              </a:rPr>
              <a:t>Translation</a:t>
            </a:r>
            <a:endParaRPr lang="en-US" sz="14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87524" y="1267597"/>
            <a:ext cx="8424936" cy="17281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endParaRPr lang="en-US" sz="2400" dirty="0" smtClean="0">
              <a:solidFill>
                <a:srgbClr val="0000CC"/>
              </a:solidFill>
              <a:latin typeface="Georgia" pitchFamily="18" charset="0"/>
            </a:endParaRPr>
          </a:p>
          <a:p>
            <a:pPr algn="ctr"/>
            <a:r>
              <a:rPr lang="en-US" sz="2400" dirty="0" smtClean="0">
                <a:solidFill>
                  <a:srgbClr val="0000CC"/>
                </a:solidFill>
                <a:latin typeface="Georgia" pitchFamily="18" charset="0"/>
              </a:rPr>
              <a:t>Flow</a:t>
            </a:r>
            <a:r>
              <a:rPr lang="en-US" sz="2400" dirty="0" smtClean="0">
                <a:latin typeface="Georgia" pitchFamily="18" charset="0"/>
              </a:rPr>
              <a:t> </a:t>
            </a:r>
            <a:r>
              <a:rPr lang="en-US" sz="2400" dirty="0">
                <a:latin typeface="Georgia" pitchFamily="18" charset="0"/>
              </a:rPr>
              <a:t>of genetic information in a cell is from </a:t>
            </a:r>
            <a:endParaRPr lang="en-US" sz="2400" dirty="0" smtClean="0">
              <a:latin typeface="Georgia" pitchFamily="18" charset="0"/>
            </a:endParaRPr>
          </a:p>
          <a:p>
            <a:pPr algn="ctr"/>
            <a:r>
              <a:rPr lang="en-US" sz="2400" dirty="0" smtClean="0">
                <a:latin typeface="Georgia" pitchFamily="18" charset="0"/>
              </a:rPr>
              <a:t>DNA </a:t>
            </a:r>
            <a:r>
              <a:rPr lang="en-US" sz="2400" dirty="0">
                <a:latin typeface="Georgia" pitchFamily="18" charset="0"/>
              </a:rPr>
              <a:t>through RNA to </a:t>
            </a:r>
            <a:r>
              <a:rPr lang="en-US" sz="2400" dirty="0" smtClean="0">
                <a:latin typeface="Georgia" pitchFamily="18" charset="0"/>
              </a:rPr>
              <a:t>proteins</a:t>
            </a:r>
            <a:endParaRPr lang="en-US" sz="2400" dirty="0">
              <a:latin typeface="Georgia" pitchFamily="18" charset="0"/>
            </a:endParaRPr>
          </a:p>
          <a:p>
            <a:pPr algn="ctr"/>
            <a:r>
              <a:rPr lang="en-US" sz="2400" dirty="0" smtClean="0">
                <a:latin typeface="Georgia" pitchFamily="18" charset="0"/>
              </a:rPr>
              <a:t>“</a:t>
            </a:r>
            <a:r>
              <a:rPr lang="en-US" sz="2400" dirty="0" smtClean="0">
                <a:solidFill>
                  <a:srgbClr val="000099"/>
                </a:solidFill>
                <a:latin typeface="Georgia" pitchFamily="18" charset="0"/>
              </a:rPr>
              <a:t>DNA </a:t>
            </a:r>
            <a:r>
              <a:rPr lang="en-US" sz="2400" dirty="0">
                <a:latin typeface="Georgia" pitchFamily="18" charset="0"/>
              </a:rPr>
              <a:t>makes </a:t>
            </a:r>
            <a:r>
              <a:rPr lang="en-US" sz="2400" dirty="0">
                <a:solidFill>
                  <a:srgbClr val="000099"/>
                </a:solidFill>
                <a:latin typeface="Georgia" pitchFamily="18" charset="0"/>
              </a:rPr>
              <a:t>RNA</a:t>
            </a:r>
            <a:r>
              <a:rPr lang="en-US" sz="2400" dirty="0">
                <a:latin typeface="Georgia" pitchFamily="18" charset="0"/>
              </a:rPr>
              <a:t> makes </a:t>
            </a:r>
            <a:r>
              <a:rPr lang="en-US" sz="2400" dirty="0" smtClean="0">
                <a:solidFill>
                  <a:srgbClr val="000099"/>
                </a:solidFill>
                <a:latin typeface="Georgia" pitchFamily="18" charset="0"/>
              </a:rPr>
              <a:t>protein</a:t>
            </a:r>
            <a:r>
              <a:rPr lang="en-US" sz="2400" dirty="0" smtClean="0">
                <a:latin typeface="Georgia" pitchFamily="18" charset="0"/>
              </a:rPr>
              <a:t>”</a:t>
            </a:r>
            <a:endParaRPr lang="en-US" sz="2400" dirty="0">
              <a:latin typeface="Georgia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1520" y="4235313"/>
            <a:ext cx="8712460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</a:pPr>
            <a:endParaRPr lang="en-GB" sz="2800" dirty="0" smtClean="0">
              <a:solidFill>
                <a:srgbClr val="000000"/>
              </a:solidFill>
              <a:latin typeface="Garamond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GB" sz="2800" dirty="0">
                <a:solidFill>
                  <a:srgbClr val="000099"/>
                </a:solidFill>
                <a:latin typeface="Garamond" pitchFamily="18" charset="0"/>
              </a:rPr>
              <a:t>M</a:t>
            </a:r>
            <a:r>
              <a:rPr lang="en-US" sz="2800" dirty="0" err="1" smtClean="0">
                <a:solidFill>
                  <a:srgbClr val="000099"/>
                </a:solidFill>
                <a:latin typeface="Garamond" pitchFamily="18" charset="0"/>
              </a:rPr>
              <a:t>ost</a:t>
            </a:r>
            <a:r>
              <a:rPr lang="en-US" sz="2800" dirty="0" smtClean="0">
                <a:latin typeface="Garamond" pitchFamily="18" charset="0"/>
              </a:rPr>
              <a:t> of the regions in the whole genome are </a:t>
            </a:r>
            <a:r>
              <a:rPr lang="en-US" sz="2800" dirty="0" smtClean="0">
                <a:solidFill>
                  <a:srgbClr val="FF0000"/>
                </a:solidFill>
                <a:latin typeface="Garamond" pitchFamily="18" charset="0"/>
              </a:rPr>
              <a:t>not transcribed </a:t>
            </a:r>
            <a:r>
              <a:rPr lang="en-US" sz="2800" dirty="0" smtClean="0">
                <a:latin typeface="Garamond" pitchFamily="18" charset="0"/>
              </a:rPr>
              <a:t>(i.e., not “functional genes”).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580" y="1052736"/>
            <a:ext cx="3024336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Central Dogma </a:t>
            </a:r>
            <a:endParaRPr lang="en-US" sz="1500" b="1" u="sng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7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Genetic Code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32352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908720"/>
            <a:ext cx="871246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b="1" dirty="0" smtClean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Set </a:t>
            </a:r>
            <a:r>
              <a:rPr lang="en-US" sz="2800" dirty="0">
                <a:latin typeface="Garamond" pitchFamily="18" charset="0"/>
              </a:rPr>
              <a:t>of </a:t>
            </a:r>
            <a:r>
              <a:rPr lang="en-US" sz="2800" dirty="0" smtClean="0">
                <a:solidFill>
                  <a:srgbClr val="000099"/>
                </a:solidFill>
                <a:latin typeface="Garamond" pitchFamily="18" charset="0"/>
              </a:rPr>
              <a:t>rules/mapping </a:t>
            </a:r>
            <a:r>
              <a:rPr lang="en-US" sz="2800" dirty="0">
                <a:latin typeface="Garamond" pitchFamily="18" charset="0"/>
              </a:rPr>
              <a:t>by which information encoded in genetic material (DNA or RNA sequences) is </a:t>
            </a:r>
            <a:r>
              <a:rPr lang="en-US" sz="2800" dirty="0">
                <a:solidFill>
                  <a:srgbClr val="FF0000"/>
                </a:solidFill>
                <a:latin typeface="Garamond" pitchFamily="18" charset="0"/>
              </a:rPr>
              <a:t>translated</a:t>
            </a:r>
            <a:r>
              <a:rPr lang="en-US" sz="2800" dirty="0">
                <a:latin typeface="Garamond" pitchFamily="18" charset="0"/>
              </a:rPr>
              <a:t> into </a:t>
            </a:r>
            <a:r>
              <a:rPr lang="en-US" sz="2800" dirty="0">
                <a:solidFill>
                  <a:srgbClr val="000099"/>
                </a:solidFill>
                <a:latin typeface="Garamond" pitchFamily="18" charset="0"/>
              </a:rPr>
              <a:t>proteins</a:t>
            </a:r>
            <a:r>
              <a:rPr lang="en-US" sz="2800" dirty="0">
                <a:latin typeface="Garamond" pitchFamily="18" charset="0"/>
              </a:rPr>
              <a:t> (amino acid sequences</a:t>
            </a:r>
            <a:r>
              <a:rPr lang="en-US" sz="2800" dirty="0" smtClean="0">
                <a:latin typeface="Garamond" pitchFamily="18" charset="0"/>
              </a:rPr>
              <a:t>).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800" b="1" dirty="0" smtClean="0">
                <a:solidFill>
                  <a:srgbClr val="0000CC"/>
                </a:solidFill>
                <a:latin typeface="Garamond" pitchFamily="18" charset="0"/>
              </a:rPr>
              <a:t> </a:t>
            </a:r>
            <a:r>
              <a:rPr lang="en-GB" sz="2800" b="0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Garamond" pitchFamily="18" charset="0"/>
              </a:rPr>
              <a:t>Defines </a:t>
            </a:r>
            <a:r>
              <a:rPr lang="en-US" sz="2800" dirty="0">
                <a:solidFill>
                  <a:srgbClr val="000000"/>
                </a:solidFill>
                <a:latin typeface="Garamond" pitchFamily="18" charset="0"/>
              </a:rPr>
              <a:t>a </a:t>
            </a:r>
            <a:r>
              <a:rPr lang="en-US" sz="2800" dirty="0">
                <a:solidFill>
                  <a:srgbClr val="000099"/>
                </a:solidFill>
                <a:latin typeface="Garamond" pitchFamily="18" charset="0"/>
              </a:rPr>
              <a:t>mapping</a:t>
            </a:r>
            <a:r>
              <a:rPr lang="en-US" sz="2800" dirty="0">
                <a:solidFill>
                  <a:srgbClr val="000000"/>
                </a:solidFill>
                <a:latin typeface="Garamond" pitchFamily="18" charset="0"/>
              </a:rPr>
              <a:t> between tri-nucleotide </a:t>
            </a:r>
            <a:r>
              <a:rPr lang="en-US" sz="2800" dirty="0" smtClean="0">
                <a:solidFill>
                  <a:srgbClr val="000000"/>
                </a:solidFill>
                <a:latin typeface="Garamond" pitchFamily="18" charset="0"/>
              </a:rPr>
              <a:t>sequences (3-mer) </a:t>
            </a:r>
            <a:r>
              <a:rPr lang="en-US" sz="2800" dirty="0">
                <a:solidFill>
                  <a:srgbClr val="000000"/>
                </a:solidFill>
                <a:latin typeface="Garamond" pitchFamily="18" charset="0"/>
              </a:rPr>
              <a:t>called </a:t>
            </a:r>
            <a:r>
              <a:rPr lang="en-US" sz="2800" dirty="0">
                <a:solidFill>
                  <a:srgbClr val="FF0000"/>
                </a:solidFill>
                <a:latin typeface="Garamond" pitchFamily="18" charset="0"/>
              </a:rPr>
              <a:t>codons</a:t>
            </a:r>
            <a:r>
              <a:rPr lang="en-US" sz="2800" dirty="0">
                <a:solidFill>
                  <a:srgbClr val="000000"/>
                </a:solidFill>
                <a:latin typeface="Garamond" pitchFamily="18" charset="0"/>
              </a:rPr>
              <a:t> and amino </a:t>
            </a:r>
            <a:r>
              <a:rPr lang="en-US" sz="2800" dirty="0" smtClean="0">
                <a:solidFill>
                  <a:srgbClr val="000000"/>
                </a:solidFill>
                <a:latin typeface="Garamond" pitchFamily="18" charset="0"/>
              </a:rPr>
              <a:t>acids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Garamond" pitchFamily="18" charset="0"/>
              </a:rPr>
              <a:t> 4</a:t>
            </a:r>
            <a:r>
              <a:rPr lang="en-US" sz="2800" baseline="30000" dirty="0" smtClean="0">
                <a:solidFill>
                  <a:srgbClr val="000000"/>
                </a:solidFill>
                <a:latin typeface="Garamond" pitchFamily="18" charset="0"/>
              </a:rPr>
              <a:t>3 </a:t>
            </a:r>
            <a:r>
              <a:rPr lang="en-US" sz="2800" dirty="0" smtClean="0">
                <a:solidFill>
                  <a:srgbClr val="000000"/>
                </a:solidFill>
                <a:latin typeface="Garamond" pitchFamily="18" charset="0"/>
              </a:rPr>
              <a:t>= 64 codons, but only 20 amino acids.</a:t>
            </a:r>
          </a:p>
        </p:txBody>
      </p:sp>
    </p:spTree>
    <p:extLst>
      <p:ext uri="{BB962C8B-B14F-4D97-AF65-F5344CB8AC3E}">
        <p14:creationId xmlns:p14="http://schemas.microsoft.com/office/powerpoint/2010/main" val="30442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Genetic Code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32352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D:\courses\bioinformatics-UG\codon-prote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971550"/>
            <a:ext cx="7134225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5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4364" y="2615334"/>
            <a:ext cx="6114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Book Antiqua" pitchFamily="18" charset="0"/>
              </a:rPr>
              <a:t>What is                      ?</a:t>
            </a:r>
            <a:endParaRPr lang="en-US" sz="3600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789647" y="2600908"/>
            <a:ext cx="3122613" cy="609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ja-JP" sz="3600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Phylogeny</a:t>
            </a:r>
            <a:endParaRPr lang="en-US" altLang="ja-JP" sz="3600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86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A\Rimpi\academic\MS_proposal\darwin_tree_sket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199"/>
            <a:ext cx="3377737" cy="40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67"/>
          <p:cNvSpPr txBox="1">
            <a:spLocks noChangeArrowheads="1"/>
          </p:cNvSpPr>
          <p:nvPr/>
        </p:nvSpPr>
        <p:spPr bwMode="auto">
          <a:xfrm>
            <a:off x="457200" y="533400"/>
            <a:ext cx="80962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 smtClean="0">
                <a:solidFill>
                  <a:schemeClr val="tx2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origin and evolution </a:t>
            </a:r>
            <a:r>
              <a:rPr lang="en-US" sz="2400" b="1" dirty="0" smtClean="0">
                <a:solidFill>
                  <a:schemeClr val="tx2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of species has always been a mystery  and fascinating research area to the scientific community.</a:t>
            </a:r>
            <a:endParaRPr lang="en-US" sz="2400" b="1" i="1" dirty="0">
              <a:solidFill>
                <a:schemeClr val="tx2"/>
              </a:solidFill>
              <a:latin typeface="Georg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 Box 67"/>
          <p:cNvSpPr txBox="1">
            <a:spLocks noChangeArrowheads="1"/>
          </p:cNvSpPr>
          <p:nvPr/>
        </p:nvSpPr>
        <p:spPr bwMode="auto">
          <a:xfrm>
            <a:off x="4644008" y="2732727"/>
            <a:ext cx="42100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>
                <a:latin typeface="Bookman Old Style" pitchFamily="18" charset="0"/>
              </a:rPr>
              <a:t>In his book, </a:t>
            </a:r>
            <a:r>
              <a:rPr lang="en-US" dirty="0" smtClean="0">
                <a:latin typeface="Bookman Old Style" pitchFamily="18" charset="0"/>
              </a:rPr>
              <a:t>The Origin </a:t>
            </a:r>
            <a:r>
              <a:rPr lang="en-US" dirty="0">
                <a:latin typeface="Bookman Old Style" pitchFamily="18" charset="0"/>
              </a:rPr>
              <a:t>of </a:t>
            </a:r>
            <a:r>
              <a:rPr lang="en-US" dirty="0" smtClean="0">
                <a:latin typeface="Bookman Old Style" pitchFamily="18" charset="0"/>
              </a:rPr>
              <a:t>Species</a:t>
            </a:r>
            <a:r>
              <a:rPr lang="en-US" dirty="0">
                <a:latin typeface="Bookman Old Style" pitchFamily="18" charset="0"/>
              </a:rPr>
              <a:t>, published in 1859, Charles Darwin compared the </a:t>
            </a:r>
            <a:r>
              <a:rPr lang="en-US" dirty="0" smtClean="0">
                <a:latin typeface="Bookman Old Style" pitchFamily="18" charset="0"/>
              </a:rPr>
              <a:t>lives </a:t>
            </a:r>
            <a:r>
              <a:rPr lang="en-US" dirty="0">
                <a:latin typeface="Bookman Old Style" pitchFamily="18" charset="0"/>
              </a:rPr>
              <a:t>on the planet to a </a:t>
            </a:r>
            <a:r>
              <a:rPr lang="en-US" i="1" dirty="0" smtClean="0">
                <a:solidFill>
                  <a:srgbClr val="333399"/>
                </a:solidFill>
                <a:latin typeface="Bookman Old Style" pitchFamily="18" charset="0"/>
              </a:rPr>
              <a:t>tree</a:t>
            </a:r>
            <a:r>
              <a:rPr lang="en-US" dirty="0">
                <a:latin typeface="Bookman Old Style" pitchFamily="18" charset="0"/>
              </a:rPr>
              <a:t>. </a:t>
            </a:r>
            <a:endParaRPr lang="en-US" b="1" i="1" dirty="0">
              <a:solidFill>
                <a:schemeClr val="tx2"/>
              </a:solidFill>
              <a:latin typeface="Bookman Old Style" pitchFamily="18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5916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Line 2"/>
          <p:cNvSpPr>
            <a:spLocks noChangeShapeType="1"/>
          </p:cNvSpPr>
          <p:nvPr/>
        </p:nvSpPr>
        <p:spPr bwMode="auto">
          <a:xfrm>
            <a:off x="228600" y="6858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69267" y="47092"/>
            <a:ext cx="3122613" cy="609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ja-JP" sz="3600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Phylogeny</a:t>
            </a:r>
            <a:endParaRPr lang="en-US" altLang="ja-JP" sz="3600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67544" y="944724"/>
            <a:ext cx="8316924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b="0" dirty="0" smtClean="0">
                <a:latin typeface="Garamond" pitchFamily="18" charset="0"/>
              </a:rPr>
              <a:t> </a:t>
            </a:r>
            <a:r>
              <a:rPr lang="en-GB" sz="2600" dirty="0" smtClean="0">
                <a:solidFill>
                  <a:srgbClr val="000099"/>
                </a:solidFill>
                <a:latin typeface="Garamond" pitchFamily="18" charset="0"/>
              </a:rPr>
              <a:t>Phylogenetic</a:t>
            </a:r>
            <a:r>
              <a:rPr lang="en-GB" sz="2600" b="0" dirty="0" smtClean="0">
                <a:solidFill>
                  <a:srgbClr val="000099"/>
                </a:solidFill>
                <a:latin typeface="Garamond" pitchFamily="18" charset="0"/>
              </a:rPr>
              <a:t> tree </a:t>
            </a:r>
            <a:r>
              <a:rPr lang="en-GB" sz="2600" b="0" dirty="0" smtClean="0">
                <a:latin typeface="Garamond" pitchFamily="18" charset="0"/>
              </a:rPr>
              <a:t>– represents the </a:t>
            </a:r>
            <a:r>
              <a:rPr lang="en-GB" sz="2600" b="0" dirty="0" smtClean="0">
                <a:solidFill>
                  <a:srgbClr val="FF0000"/>
                </a:solidFill>
                <a:latin typeface="Garamond" pitchFamily="18" charset="0"/>
              </a:rPr>
              <a:t>evolutionary history </a:t>
            </a:r>
            <a:r>
              <a:rPr lang="en-GB" sz="2600" b="0" dirty="0" smtClean="0">
                <a:latin typeface="Garamond" pitchFamily="18" charset="0"/>
              </a:rPr>
              <a:t>of a </a:t>
            </a:r>
            <a:r>
              <a:rPr lang="en-GB" sz="2600" b="0" dirty="0" smtClean="0">
                <a:solidFill>
                  <a:srgbClr val="0070C0"/>
                </a:solidFill>
                <a:latin typeface="Garamond" pitchFamily="18" charset="0"/>
              </a:rPr>
              <a:t>group of organisms</a:t>
            </a:r>
            <a:r>
              <a:rPr lang="en-GB" sz="2600" b="0" dirty="0" smtClean="0">
                <a:latin typeface="Garamond" pitchFamily="18" charset="0"/>
              </a:rPr>
              <a:t>.</a:t>
            </a:r>
          </a:p>
        </p:txBody>
      </p:sp>
      <p:pic>
        <p:nvPicPr>
          <p:cNvPr id="16" name="Picture 3" descr="C:\USA\Research\presentations\baby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918" y="4158207"/>
            <a:ext cx="94173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A\Research\presentations\shutterstock_3296916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428" y="4158207"/>
            <a:ext cx="828092" cy="97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A\Research\presentations\gorill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918" y="4070307"/>
            <a:ext cx="842494" cy="10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A\Research\presentations\oranguta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36" y="4122203"/>
            <a:ext cx="720080" cy="104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>
            <a:stCxn id="17" idx="0"/>
          </p:cNvCxnSpPr>
          <p:nvPr/>
        </p:nvCxnSpPr>
        <p:spPr>
          <a:xfrm flipV="1">
            <a:off x="4828474" y="3510135"/>
            <a:ext cx="522058" cy="648072"/>
          </a:xfrm>
          <a:prstGeom prst="line">
            <a:avLst/>
          </a:prstGeom>
          <a:ln w="508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0"/>
          </p:cNvCxnSpPr>
          <p:nvPr/>
        </p:nvCxnSpPr>
        <p:spPr>
          <a:xfrm flipH="1" flipV="1">
            <a:off x="5350532" y="3510135"/>
            <a:ext cx="573251" cy="648072"/>
          </a:xfrm>
          <a:prstGeom prst="line">
            <a:avLst/>
          </a:prstGeom>
          <a:ln w="50800" cap="rnd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810472" y="2898067"/>
            <a:ext cx="522058" cy="599871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982380" y="2898067"/>
            <a:ext cx="828092" cy="1172240"/>
          </a:xfrm>
          <a:prstGeom prst="line">
            <a:avLst/>
          </a:prstGeom>
          <a:ln w="50800" cap="rnd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306416" y="2286000"/>
            <a:ext cx="504056" cy="612067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0"/>
          </p:cNvCxnSpPr>
          <p:nvPr/>
        </p:nvCxnSpPr>
        <p:spPr>
          <a:xfrm flipV="1">
            <a:off x="3046276" y="2286000"/>
            <a:ext cx="1260140" cy="1836203"/>
          </a:xfrm>
          <a:prstGeom prst="line">
            <a:avLst/>
          </a:prstGeom>
          <a:ln w="508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2200" y="530104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Orangutan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Gorilla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C00000"/>
                </a:solidFill>
              </a:rPr>
              <a:t>Chimpanzee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0099"/>
                </a:solidFill>
              </a:rPr>
              <a:t>Human</a:t>
            </a:r>
            <a:endParaRPr lang="en-US" dirty="0">
              <a:solidFill>
                <a:srgbClr val="00009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285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A\Research\presentations\LeavesAndAncestor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77360"/>
            <a:ext cx="6957279" cy="5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ine 2"/>
          <p:cNvSpPr>
            <a:spLocks noChangeShapeType="1"/>
          </p:cNvSpPr>
          <p:nvPr/>
        </p:nvSpPr>
        <p:spPr bwMode="auto">
          <a:xfrm>
            <a:off x="228600" y="6858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69267" y="47092"/>
            <a:ext cx="3122613" cy="609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ja-JP" sz="3600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Tree of Life</a:t>
            </a:r>
            <a:endParaRPr lang="en-US" altLang="ja-JP" sz="3600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48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5676" y="2276872"/>
            <a:ext cx="61147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Book Antiqua" pitchFamily="18" charset="0"/>
              </a:rPr>
              <a:t>Computational</a:t>
            </a:r>
            <a:r>
              <a:rPr lang="en-US" sz="3600" dirty="0" smtClean="0">
                <a:latin typeface="Book Antiqua" pitchFamily="18" charset="0"/>
              </a:rPr>
              <a:t> </a:t>
            </a:r>
            <a:r>
              <a:rPr lang="en-US" sz="3600" dirty="0" smtClean="0">
                <a:solidFill>
                  <a:srgbClr val="C00000"/>
                </a:solidFill>
                <a:latin typeface="Book Antiqua" pitchFamily="18" charset="0"/>
              </a:rPr>
              <a:t>Biology</a:t>
            </a:r>
          </a:p>
          <a:p>
            <a:pPr algn="ctr"/>
            <a:r>
              <a:rPr lang="en-US" sz="3600" dirty="0" smtClean="0">
                <a:latin typeface="Book Antiqua" pitchFamily="18" charset="0"/>
              </a:rPr>
              <a:t>vs.</a:t>
            </a:r>
          </a:p>
          <a:p>
            <a:pPr algn="ctr"/>
            <a:r>
              <a:rPr lang="en-US" sz="3600" dirty="0" smtClean="0">
                <a:solidFill>
                  <a:srgbClr val="C00000"/>
                </a:solidFill>
                <a:latin typeface="Book Antiqua" pitchFamily="18" charset="0"/>
              </a:rPr>
              <a:t>Bioinformatics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86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2"/>
          <p:cNvSpPr>
            <a:spLocks noChangeShapeType="1"/>
          </p:cNvSpPr>
          <p:nvPr/>
        </p:nvSpPr>
        <p:spPr bwMode="auto">
          <a:xfrm>
            <a:off x="228600" y="6858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69267" y="47092"/>
            <a:ext cx="3122613" cy="609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ja-JP" sz="3600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Tree of Life</a:t>
            </a:r>
            <a:endParaRPr lang="en-US" altLang="ja-JP" sz="3600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pic>
        <p:nvPicPr>
          <p:cNvPr id="2" name="Picture 2" descr="D:\courses\slides\tree-of-lif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088740"/>
            <a:ext cx="7878266" cy="432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20072" y="6381328"/>
            <a:ext cx="6660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https</a:t>
            </a:r>
            <a:r>
              <a:rPr lang="en-US" sz="1200" dirty="0"/>
              <a:t>://www.evogeneao.com/learn/tree-of-life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9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3962400" y="3971131"/>
            <a:ext cx="4876800" cy="304800"/>
          </a:xfrm>
          <a:prstGeom prst="roundRect">
            <a:avLst>
              <a:gd name="adj" fmla="val 16667"/>
            </a:avLst>
          </a:prstGeom>
          <a:solidFill>
            <a:srgbClr val="808080">
              <a:alpha val="20000"/>
            </a:srgbClr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0" i="1" baseline="-2500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90472" name="Line 8"/>
          <p:cNvSpPr>
            <a:spLocks noChangeShapeType="1"/>
          </p:cNvSpPr>
          <p:nvPr/>
        </p:nvSpPr>
        <p:spPr bwMode="auto">
          <a:xfrm flipH="1">
            <a:off x="4114800" y="3427413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73" name="Line 9"/>
          <p:cNvSpPr>
            <a:spLocks noChangeShapeType="1"/>
          </p:cNvSpPr>
          <p:nvPr/>
        </p:nvSpPr>
        <p:spPr bwMode="auto">
          <a:xfrm flipH="1">
            <a:off x="5105400" y="3427413"/>
            <a:ext cx="609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74" name="Line 10"/>
          <p:cNvSpPr>
            <a:spLocks noChangeShapeType="1"/>
          </p:cNvSpPr>
          <p:nvPr/>
        </p:nvSpPr>
        <p:spPr bwMode="auto">
          <a:xfrm>
            <a:off x="5715000" y="3427413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 flipH="1">
            <a:off x="4648200" y="2741613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76" name="Line 12"/>
          <p:cNvSpPr>
            <a:spLocks noChangeShapeType="1"/>
          </p:cNvSpPr>
          <p:nvPr/>
        </p:nvSpPr>
        <p:spPr bwMode="auto">
          <a:xfrm>
            <a:off x="5181600" y="2741613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77" name="Line 13"/>
          <p:cNvSpPr>
            <a:spLocks noChangeShapeType="1"/>
          </p:cNvSpPr>
          <p:nvPr/>
        </p:nvSpPr>
        <p:spPr bwMode="auto">
          <a:xfrm flipH="1">
            <a:off x="7391400" y="3503613"/>
            <a:ext cx="228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78" name="Line 14"/>
          <p:cNvSpPr>
            <a:spLocks noChangeShapeType="1"/>
          </p:cNvSpPr>
          <p:nvPr/>
        </p:nvSpPr>
        <p:spPr bwMode="auto">
          <a:xfrm>
            <a:off x="7620000" y="3503613"/>
            <a:ext cx="914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79" name="Line 15"/>
          <p:cNvSpPr>
            <a:spLocks noChangeShapeType="1"/>
          </p:cNvSpPr>
          <p:nvPr/>
        </p:nvSpPr>
        <p:spPr bwMode="auto">
          <a:xfrm>
            <a:off x="7010400" y="2741613"/>
            <a:ext cx="6096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80" name="Line 16"/>
          <p:cNvSpPr>
            <a:spLocks noChangeShapeType="1"/>
          </p:cNvSpPr>
          <p:nvPr/>
        </p:nvSpPr>
        <p:spPr bwMode="auto">
          <a:xfrm flipH="1">
            <a:off x="5181600" y="2132013"/>
            <a:ext cx="990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81" name="Line 17"/>
          <p:cNvSpPr>
            <a:spLocks noChangeShapeType="1"/>
          </p:cNvSpPr>
          <p:nvPr/>
        </p:nvSpPr>
        <p:spPr bwMode="auto">
          <a:xfrm>
            <a:off x="6172200" y="2132013"/>
            <a:ext cx="838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483" name="Oval 4"/>
          <p:cNvSpPr>
            <a:spLocks noChangeArrowheads="1"/>
          </p:cNvSpPr>
          <p:nvPr/>
        </p:nvSpPr>
        <p:spPr bwMode="auto">
          <a:xfrm>
            <a:off x="4572000" y="3330575"/>
            <a:ext cx="173038" cy="173038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/>
          </a:p>
        </p:txBody>
      </p:sp>
      <p:sp>
        <p:nvSpPr>
          <p:cNvPr id="190484" name="Oval 4"/>
          <p:cNvSpPr>
            <a:spLocks noChangeArrowheads="1"/>
          </p:cNvSpPr>
          <p:nvPr/>
        </p:nvSpPr>
        <p:spPr bwMode="auto">
          <a:xfrm>
            <a:off x="4038600" y="4016375"/>
            <a:ext cx="173038" cy="173038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/>
          </a:p>
        </p:txBody>
      </p:sp>
      <p:sp>
        <p:nvSpPr>
          <p:cNvPr id="190485" name="Oval 4"/>
          <p:cNvSpPr>
            <a:spLocks noChangeArrowheads="1"/>
          </p:cNvSpPr>
          <p:nvPr/>
        </p:nvSpPr>
        <p:spPr bwMode="auto">
          <a:xfrm>
            <a:off x="5618163" y="3330575"/>
            <a:ext cx="173037" cy="173038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/>
          </a:p>
        </p:txBody>
      </p:sp>
      <p:sp>
        <p:nvSpPr>
          <p:cNvPr id="190486" name="Oval 4"/>
          <p:cNvSpPr>
            <a:spLocks noChangeArrowheads="1"/>
          </p:cNvSpPr>
          <p:nvPr/>
        </p:nvSpPr>
        <p:spPr bwMode="auto">
          <a:xfrm>
            <a:off x="5029200" y="4016375"/>
            <a:ext cx="173038" cy="173038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/>
          </a:p>
        </p:txBody>
      </p:sp>
      <p:sp>
        <p:nvSpPr>
          <p:cNvPr id="190487" name="Oval 4"/>
          <p:cNvSpPr>
            <a:spLocks noChangeArrowheads="1"/>
          </p:cNvSpPr>
          <p:nvPr/>
        </p:nvSpPr>
        <p:spPr bwMode="auto">
          <a:xfrm>
            <a:off x="6151563" y="4037013"/>
            <a:ext cx="173037" cy="17303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/>
          </a:p>
        </p:txBody>
      </p:sp>
      <p:sp>
        <p:nvSpPr>
          <p:cNvPr id="190488" name="Oval 4"/>
          <p:cNvSpPr>
            <a:spLocks noChangeArrowheads="1"/>
          </p:cNvSpPr>
          <p:nvPr/>
        </p:nvSpPr>
        <p:spPr bwMode="auto">
          <a:xfrm>
            <a:off x="7294563" y="4037013"/>
            <a:ext cx="173037" cy="17303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/>
          </a:p>
        </p:txBody>
      </p:sp>
      <p:sp>
        <p:nvSpPr>
          <p:cNvPr id="190489" name="Oval 4"/>
          <p:cNvSpPr>
            <a:spLocks noChangeArrowheads="1"/>
          </p:cNvSpPr>
          <p:nvPr/>
        </p:nvSpPr>
        <p:spPr bwMode="auto">
          <a:xfrm>
            <a:off x="8437563" y="4037013"/>
            <a:ext cx="173037" cy="17303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/>
          </a:p>
        </p:txBody>
      </p:sp>
      <p:sp>
        <p:nvSpPr>
          <p:cNvPr id="190490" name="Text Box 26"/>
          <p:cNvSpPr txBox="1">
            <a:spLocks noChangeArrowheads="1"/>
          </p:cNvSpPr>
          <p:nvPr/>
        </p:nvSpPr>
        <p:spPr bwMode="auto">
          <a:xfrm>
            <a:off x="4572000" y="4325938"/>
            <a:ext cx="114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dirty="0">
                <a:solidFill>
                  <a:srgbClr val="FF0000"/>
                </a:solidFill>
              </a:rPr>
              <a:t>TAGCCCA</a:t>
            </a:r>
          </a:p>
        </p:txBody>
      </p:sp>
      <p:sp>
        <p:nvSpPr>
          <p:cNvPr id="190491" name="Text Box 27"/>
          <p:cNvSpPr txBox="1">
            <a:spLocks noChangeArrowheads="1"/>
          </p:cNvSpPr>
          <p:nvPr/>
        </p:nvSpPr>
        <p:spPr bwMode="auto">
          <a:xfrm>
            <a:off x="5638800" y="4325938"/>
            <a:ext cx="114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dirty="0">
                <a:solidFill>
                  <a:srgbClr val="FF0000"/>
                </a:solidFill>
              </a:rPr>
              <a:t>TAGACTT</a:t>
            </a:r>
          </a:p>
        </p:txBody>
      </p:sp>
      <p:sp>
        <p:nvSpPr>
          <p:cNvPr id="190492" name="Text Box 28"/>
          <p:cNvSpPr txBox="1">
            <a:spLocks noChangeArrowheads="1"/>
          </p:cNvSpPr>
          <p:nvPr/>
        </p:nvSpPr>
        <p:spPr bwMode="auto">
          <a:xfrm>
            <a:off x="3429000" y="4325938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dirty="0">
                <a:solidFill>
                  <a:srgbClr val="FF0000"/>
                </a:solidFill>
              </a:rPr>
              <a:t>AGGGCAT</a:t>
            </a:r>
          </a:p>
        </p:txBody>
      </p:sp>
      <p:sp>
        <p:nvSpPr>
          <p:cNvPr id="190493" name="Text Box 29"/>
          <p:cNvSpPr txBox="1">
            <a:spLocks noChangeArrowheads="1"/>
          </p:cNvSpPr>
          <p:nvPr/>
        </p:nvSpPr>
        <p:spPr bwMode="auto">
          <a:xfrm>
            <a:off x="5791200" y="3259138"/>
            <a:ext cx="114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/>
              <a:t>TAGCCCT</a:t>
            </a:r>
          </a:p>
        </p:txBody>
      </p:sp>
      <p:sp>
        <p:nvSpPr>
          <p:cNvPr id="190494" name="Oval 4"/>
          <p:cNvSpPr>
            <a:spLocks noChangeArrowheads="1"/>
          </p:cNvSpPr>
          <p:nvPr/>
        </p:nvSpPr>
        <p:spPr bwMode="auto">
          <a:xfrm>
            <a:off x="5105400" y="2665413"/>
            <a:ext cx="173038" cy="173037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/>
          </a:p>
        </p:txBody>
      </p:sp>
      <p:sp>
        <p:nvSpPr>
          <p:cNvPr id="190495" name="Text Box 31"/>
          <p:cNvSpPr txBox="1">
            <a:spLocks noChangeArrowheads="1"/>
          </p:cNvSpPr>
          <p:nvPr/>
        </p:nvSpPr>
        <p:spPr bwMode="auto">
          <a:xfrm>
            <a:off x="3429000" y="3259138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dirty="0"/>
              <a:t>AGGGCAT</a:t>
            </a:r>
          </a:p>
        </p:txBody>
      </p:sp>
      <p:sp>
        <p:nvSpPr>
          <p:cNvPr id="190496" name="Text Box 32"/>
          <p:cNvSpPr txBox="1">
            <a:spLocks noChangeArrowheads="1"/>
          </p:cNvSpPr>
          <p:nvPr/>
        </p:nvSpPr>
        <p:spPr bwMode="auto">
          <a:xfrm>
            <a:off x="3962400" y="2589213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dirty="0"/>
              <a:t>AAGGCCT</a:t>
            </a:r>
          </a:p>
        </p:txBody>
      </p:sp>
      <p:sp>
        <p:nvSpPr>
          <p:cNvPr id="190497" name="Text Box 33"/>
          <p:cNvSpPr txBox="1">
            <a:spLocks noChangeArrowheads="1"/>
          </p:cNvSpPr>
          <p:nvPr/>
        </p:nvSpPr>
        <p:spPr bwMode="auto">
          <a:xfrm>
            <a:off x="6858000" y="4325938"/>
            <a:ext cx="1219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>
                <a:solidFill>
                  <a:srgbClr val="FF0000"/>
                </a:solidFill>
              </a:rPr>
              <a:t>AGCACAA</a:t>
            </a:r>
          </a:p>
        </p:txBody>
      </p:sp>
      <p:sp>
        <p:nvSpPr>
          <p:cNvPr id="190498" name="Text Box 34"/>
          <p:cNvSpPr txBox="1">
            <a:spLocks noChangeArrowheads="1"/>
          </p:cNvSpPr>
          <p:nvPr/>
        </p:nvSpPr>
        <p:spPr bwMode="auto">
          <a:xfrm>
            <a:off x="8001000" y="4325938"/>
            <a:ext cx="1219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dirty="0">
                <a:solidFill>
                  <a:srgbClr val="FF0000"/>
                </a:solidFill>
              </a:rPr>
              <a:t>AGCGCTT</a:t>
            </a:r>
          </a:p>
        </p:txBody>
      </p:sp>
      <p:sp>
        <p:nvSpPr>
          <p:cNvPr id="190499" name="Oval 4"/>
          <p:cNvSpPr>
            <a:spLocks noChangeArrowheads="1"/>
          </p:cNvSpPr>
          <p:nvPr/>
        </p:nvSpPr>
        <p:spPr bwMode="auto">
          <a:xfrm>
            <a:off x="7543800" y="3406775"/>
            <a:ext cx="173038" cy="173038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/>
          </a:p>
        </p:txBody>
      </p:sp>
      <p:sp>
        <p:nvSpPr>
          <p:cNvPr id="190500" name="Text Box 36"/>
          <p:cNvSpPr txBox="1">
            <a:spLocks noChangeArrowheads="1"/>
          </p:cNvSpPr>
          <p:nvPr/>
        </p:nvSpPr>
        <p:spPr bwMode="auto">
          <a:xfrm>
            <a:off x="7772400" y="3276600"/>
            <a:ext cx="1219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dirty="0"/>
              <a:t>AGCACTT</a:t>
            </a:r>
          </a:p>
        </p:txBody>
      </p:sp>
      <p:sp>
        <p:nvSpPr>
          <p:cNvPr id="190501" name="Oval 4"/>
          <p:cNvSpPr>
            <a:spLocks noChangeArrowheads="1"/>
          </p:cNvSpPr>
          <p:nvPr/>
        </p:nvSpPr>
        <p:spPr bwMode="auto">
          <a:xfrm>
            <a:off x="6934200" y="2660650"/>
            <a:ext cx="173038" cy="173038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/>
          </a:p>
        </p:txBody>
      </p:sp>
      <p:sp>
        <p:nvSpPr>
          <p:cNvPr id="190502" name="Text Box 38"/>
          <p:cNvSpPr txBox="1">
            <a:spLocks noChangeArrowheads="1"/>
          </p:cNvSpPr>
          <p:nvPr/>
        </p:nvSpPr>
        <p:spPr bwMode="auto">
          <a:xfrm>
            <a:off x="7162800" y="2589213"/>
            <a:ext cx="1219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/>
              <a:t>TGGACTT</a:t>
            </a:r>
          </a:p>
        </p:txBody>
      </p:sp>
      <p:sp>
        <p:nvSpPr>
          <p:cNvPr id="190503" name="Oval 4"/>
          <p:cNvSpPr>
            <a:spLocks noChangeArrowheads="1"/>
          </p:cNvSpPr>
          <p:nvPr/>
        </p:nvSpPr>
        <p:spPr bwMode="auto">
          <a:xfrm>
            <a:off x="6075363" y="2035175"/>
            <a:ext cx="173037" cy="173038"/>
          </a:xfrm>
          <a:prstGeom prst="ellipse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/>
          </a:p>
        </p:txBody>
      </p:sp>
      <p:sp>
        <p:nvSpPr>
          <p:cNvPr id="190504" name="Text Box 40"/>
          <p:cNvSpPr txBox="1">
            <a:spLocks noChangeArrowheads="1"/>
          </p:cNvSpPr>
          <p:nvPr/>
        </p:nvSpPr>
        <p:spPr bwMode="auto">
          <a:xfrm>
            <a:off x="5638800" y="1751013"/>
            <a:ext cx="1219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/>
              <a:t>AAGACTT</a:t>
            </a:r>
          </a:p>
        </p:txBody>
      </p:sp>
      <p:sp>
        <p:nvSpPr>
          <p:cNvPr id="190517" name="Text Box 53"/>
          <p:cNvSpPr txBox="1">
            <a:spLocks noChangeArrowheads="1"/>
          </p:cNvSpPr>
          <p:nvPr/>
        </p:nvSpPr>
        <p:spPr bwMode="auto">
          <a:xfrm>
            <a:off x="4876800" y="4570413"/>
            <a:ext cx="37147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1">
                <a:solidFill>
                  <a:srgbClr val="3333CC"/>
                </a:solidFill>
                <a:latin typeface="Garamond" pitchFamily="18" charset="0"/>
              </a:rPr>
              <a:t>b</a:t>
            </a:r>
          </a:p>
        </p:txBody>
      </p:sp>
      <p:sp>
        <p:nvSpPr>
          <p:cNvPr id="190518" name="Text Box 54"/>
          <p:cNvSpPr txBox="1">
            <a:spLocks noChangeArrowheads="1"/>
          </p:cNvSpPr>
          <p:nvPr/>
        </p:nvSpPr>
        <p:spPr bwMode="auto">
          <a:xfrm>
            <a:off x="6019800" y="4568825"/>
            <a:ext cx="3714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1">
                <a:solidFill>
                  <a:srgbClr val="3333CC"/>
                </a:solidFill>
                <a:latin typeface="Garamond" pitchFamily="18" charset="0"/>
              </a:rPr>
              <a:t>c</a:t>
            </a:r>
          </a:p>
        </p:txBody>
      </p:sp>
      <p:sp>
        <p:nvSpPr>
          <p:cNvPr id="190519" name="Text Box 55"/>
          <p:cNvSpPr txBox="1">
            <a:spLocks noChangeArrowheads="1"/>
          </p:cNvSpPr>
          <p:nvPr/>
        </p:nvSpPr>
        <p:spPr bwMode="auto">
          <a:xfrm>
            <a:off x="7162800" y="4568825"/>
            <a:ext cx="3714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1">
                <a:solidFill>
                  <a:srgbClr val="3333CC"/>
                </a:solidFill>
                <a:latin typeface="Garamond" pitchFamily="18" charset="0"/>
              </a:rPr>
              <a:t>d</a:t>
            </a:r>
          </a:p>
        </p:txBody>
      </p:sp>
      <p:sp>
        <p:nvSpPr>
          <p:cNvPr id="190520" name="Text Box 56"/>
          <p:cNvSpPr txBox="1">
            <a:spLocks noChangeArrowheads="1"/>
          </p:cNvSpPr>
          <p:nvPr/>
        </p:nvSpPr>
        <p:spPr bwMode="auto">
          <a:xfrm>
            <a:off x="8315325" y="4568825"/>
            <a:ext cx="3714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1">
                <a:solidFill>
                  <a:srgbClr val="3333CC"/>
                </a:solidFill>
                <a:latin typeface="Garamond" pitchFamily="18" charset="0"/>
              </a:rPr>
              <a:t>e</a:t>
            </a:r>
          </a:p>
        </p:txBody>
      </p:sp>
      <p:sp>
        <p:nvSpPr>
          <p:cNvPr id="190531" name="Text Box 67"/>
          <p:cNvSpPr txBox="1">
            <a:spLocks noChangeArrowheads="1"/>
          </p:cNvSpPr>
          <p:nvPr/>
        </p:nvSpPr>
        <p:spPr bwMode="auto">
          <a:xfrm>
            <a:off x="4876800" y="51816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Verdana" pitchFamily="34" charset="0"/>
              </a:rPr>
              <a:t>Evolutionary History</a:t>
            </a:r>
            <a:endParaRPr lang="en-US" i="1" dirty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90539" name="Rectangle 75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0813" cy="609600"/>
          </a:xfrm>
          <a:noFill/>
          <a:ln/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MS PGothic" pitchFamily="34" charset="-128"/>
              </a:rPr>
              <a:t>Phylogeny Reconstruction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90540" name="Line 76"/>
          <p:cNvSpPr>
            <a:spLocks noChangeShapeType="1"/>
          </p:cNvSpPr>
          <p:nvPr/>
        </p:nvSpPr>
        <p:spPr bwMode="auto">
          <a:xfrm>
            <a:off x="304800" y="6096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57200" y="1903413"/>
            <a:ext cx="3124200" cy="3645932"/>
            <a:chOff x="457200" y="1903413"/>
            <a:chExt cx="3124200" cy="3645932"/>
          </a:xfrm>
        </p:grpSpPr>
        <p:sp>
          <p:nvSpPr>
            <p:cNvPr id="190516" name="Text Box 52"/>
            <p:cNvSpPr txBox="1">
              <a:spLocks noChangeArrowheads="1"/>
            </p:cNvSpPr>
            <p:nvPr/>
          </p:nvSpPr>
          <p:spPr bwMode="auto">
            <a:xfrm>
              <a:off x="457603" y="1903413"/>
              <a:ext cx="300037" cy="477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 i="1" dirty="0" smtClean="0">
                  <a:solidFill>
                    <a:srgbClr val="3333CC"/>
                  </a:solidFill>
                  <a:latin typeface="Garamond" pitchFamily="18" charset="0"/>
                </a:rPr>
                <a:t>a</a:t>
              </a:r>
              <a:endParaRPr lang="en-US" sz="2400" b="1" i="1" baseline="-25000" dirty="0">
                <a:solidFill>
                  <a:srgbClr val="3333CC"/>
                </a:solidFill>
                <a:latin typeface="Garamond" pitchFamily="18" charset="0"/>
              </a:endParaRPr>
            </a:p>
          </p:txBody>
        </p:sp>
        <p:sp>
          <p:nvSpPr>
            <p:cNvPr id="77" name="Text Box 26"/>
            <p:cNvSpPr txBox="1">
              <a:spLocks noChangeArrowheads="1"/>
            </p:cNvSpPr>
            <p:nvPr/>
          </p:nvSpPr>
          <p:spPr bwMode="auto">
            <a:xfrm>
              <a:off x="1143000" y="2420938"/>
              <a:ext cx="11430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500" dirty="0">
                  <a:solidFill>
                    <a:srgbClr val="FF0000"/>
                  </a:solidFill>
                </a:rPr>
                <a:t>TAGCCCA</a:t>
              </a:r>
            </a:p>
          </p:txBody>
        </p:sp>
        <p:sp>
          <p:nvSpPr>
            <p:cNvPr id="78" name="Text Box 27"/>
            <p:cNvSpPr txBox="1">
              <a:spLocks noChangeArrowheads="1"/>
            </p:cNvSpPr>
            <p:nvPr/>
          </p:nvSpPr>
          <p:spPr bwMode="auto">
            <a:xfrm>
              <a:off x="1143000" y="2894013"/>
              <a:ext cx="11430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500" dirty="0">
                  <a:solidFill>
                    <a:srgbClr val="FF0000"/>
                  </a:solidFill>
                </a:rPr>
                <a:t>TAGACTT</a:t>
              </a:r>
            </a:p>
          </p:txBody>
        </p:sp>
        <p:sp>
          <p:nvSpPr>
            <p:cNvPr id="79" name="Text Box 28"/>
            <p:cNvSpPr txBox="1">
              <a:spLocks noChangeArrowheads="1"/>
            </p:cNvSpPr>
            <p:nvPr/>
          </p:nvSpPr>
          <p:spPr bwMode="auto">
            <a:xfrm>
              <a:off x="1143000" y="1979613"/>
              <a:ext cx="12954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500" dirty="0">
                  <a:solidFill>
                    <a:srgbClr val="FF0000"/>
                  </a:solidFill>
                </a:rPr>
                <a:t>AGGGCAT</a:t>
              </a:r>
            </a:p>
          </p:txBody>
        </p:sp>
        <p:sp>
          <p:nvSpPr>
            <p:cNvPr id="80" name="Text Box 33"/>
            <p:cNvSpPr txBox="1">
              <a:spLocks noChangeArrowheads="1"/>
            </p:cNvSpPr>
            <p:nvPr/>
          </p:nvSpPr>
          <p:spPr bwMode="auto">
            <a:xfrm>
              <a:off x="1143000" y="3351213"/>
              <a:ext cx="12192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500" dirty="0">
                  <a:solidFill>
                    <a:srgbClr val="FF0000"/>
                  </a:solidFill>
                </a:rPr>
                <a:t>AGCACAA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1143000" y="3808413"/>
              <a:ext cx="12192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500" dirty="0">
                  <a:solidFill>
                    <a:srgbClr val="FF0000"/>
                  </a:solidFill>
                </a:rPr>
                <a:t>AGCGCTT</a:t>
              </a:r>
            </a:p>
          </p:txBody>
        </p:sp>
        <p:sp>
          <p:nvSpPr>
            <p:cNvPr id="85" name="Text Box 52"/>
            <p:cNvSpPr txBox="1">
              <a:spLocks noChangeArrowheads="1"/>
            </p:cNvSpPr>
            <p:nvPr/>
          </p:nvSpPr>
          <p:spPr bwMode="auto">
            <a:xfrm>
              <a:off x="461963" y="3270548"/>
              <a:ext cx="3000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 i="1" dirty="0">
                  <a:solidFill>
                    <a:srgbClr val="3333CC"/>
                  </a:solidFill>
                  <a:latin typeface="Garamond" pitchFamily="18" charset="0"/>
                </a:rPr>
                <a:t>d</a:t>
              </a:r>
              <a:endParaRPr lang="en-US" sz="2400" b="1" i="1" baseline="-25000" dirty="0">
                <a:solidFill>
                  <a:srgbClr val="3333CC"/>
                </a:solidFill>
                <a:latin typeface="Garamond" pitchFamily="18" charset="0"/>
              </a:endParaRPr>
            </a:p>
          </p:txBody>
        </p:sp>
        <p:sp>
          <p:nvSpPr>
            <p:cNvPr id="86" name="Text Box 52"/>
            <p:cNvSpPr txBox="1">
              <a:spLocks noChangeArrowheads="1"/>
            </p:cNvSpPr>
            <p:nvPr/>
          </p:nvSpPr>
          <p:spPr bwMode="auto">
            <a:xfrm>
              <a:off x="457200" y="3727748"/>
              <a:ext cx="3000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 i="1" dirty="0">
                  <a:solidFill>
                    <a:srgbClr val="3333CC"/>
                  </a:solidFill>
                  <a:latin typeface="Garamond" pitchFamily="18" charset="0"/>
                </a:rPr>
                <a:t>e</a:t>
              </a:r>
              <a:endParaRPr lang="en-US" sz="2400" b="1" i="1" baseline="-25000" dirty="0">
                <a:solidFill>
                  <a:srgbClr val="3333CC"/>
                </a:solidFill>
                <a:latin typeface="Garamond" pitchFamily="18" charset="0"/>
              </a:endParaRPr>
            </a:p>
          </p:txBody>
        </p:sp>
        <p:sp>
          <p:nvSpPr>
            <p:cNvPr id="88" name="Text Box 52"/>
            <p:cNvSpPr txBox="1">
              <a:spLocks noChangeArrowheads="1"/>
            </p:cNvSpPr>
            <p:nvPr/>
          </p:nvSpPr>
          <p:spPr bwMode="auto">
            <a:xfrm>
              <a:off x="457200" y="2797176"/>
              <a:ext cx="3000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 i="1" dirty="0">
                  <a:solidFill>
                    <a:srgbClr val="3333CC"/>
                  </a:solidFill>
                  <a:latin typeface="Garamond" pitchFamily="18" charset="0"/>
                </a:rPr>
                <a:t>c</a:t>
              </a:r>
              <a:endParaRPr lang="en-US" sz="2400" b="1" i="1" baseline="-25000" dirty="0">
                <a:solidFill>
                  <a:srgbClr val="3333CC"/>
                </a:solidFill>
                <a:latin typeface="Garamond" pitchFamily="18" charset="0"/>
              </a:endParaRPr>
            </a:p>
          </p:txBody>
        </p:sp>
        <p:sp>
          <p:nvSpPr>
            <p:cNvPr id="89" name="Text Box 52"/>
            <p:cNvSpPr txBox="1">
              <a:spLocks noChangeArrowheads="1"/>
            </p:cNvSpPr>
            <p:nvPr/>
          </p:nvSpPr>
          <p:spPr bwMode="auto">
            <a:xfrm>
              <a:off x="457200" y="2360613"/>
              <a:ext cx="3000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 i="1" dirty="0">
                  <a:solidFill>
                    <a:srgbClr val="3333CC"/>
                  </a:solidFill>
                  <a:latin typeface="Garamond" pitchFamily="18" charset="0"/>
                </a:rPr>
                <a:t>b</a:t>
              </a:r>
              <a:endParaRPr lang="en-US" sz="2400" b="1" i="1" baseline="-25000" dirty="0">
                <a:solidFill>
                  <a:srgbClr val="3333CC"/>
                </a:solidFill>
                <a:latin typeface="Garamond" pitchFamily="18" charset="0"/>
              </a:endParaRPr>
            </a:p>
          </p:txBody>
        </p:sp>
        <p:sp>
          <p:nvSpPr>
            <p:cNvPr id="90" name="Text Box 67"/>
            <p:cNvSpPr txBox="1">
              <a:spLocks noChangeArrowheads="1"/>
            </p:cNvSpPr>
            <p:nvPr/>
          </p:nvSpPr>
          <p:spPr bwMode="auto">
            <a:xfrm>
              <a:off x="609600" y="5180013"/>
              <a:ext cx="29718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 smtClean="0">
                  <a:solidFill>
                    <a:schemeClr val="accent2"/>
                  </a:solidFill>
                  <a:latin typeface="Verdana" pitchFamily="34" charset="0"/>
                </a:rPr>
                <a:t>Input Sequences</a:t>
              </a:r>
              <a:endParaRPr lang="en-US" i="1" dirty="0">
                <a:solidFill>
                  <a:schemeClr val="accent2"/>
                </a:solidFill>
                <a:latin typeface="Verdana" pitchFamily="34" charset="0"/>
              </a:endParaRPr>
            </a:p>
          </p:txBody>
        </p:sp>
      </p:grpSp>
      <p:sp>
        <p:nvSpPr>
          <p:cNvPr id="91" name="Text Box 53"/>
          <p:cNvSpPr txBox="1">
            <a:spLocks noChangeArrowheads="1"/>
          </p:cNvSpPr>
          <p:nvPr/>
        </p:nvSpPr>
        <p:spPr bwMode="auto">
          <a:xfrm>
            <a:off x="3743325" y="4570413"/>
            <a:ext cx="371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1" dirty="0" smtClean="0">
                <a:solidFill>
                  <a:srgbClr val="3333CC"/>
                </a:solidFill>
                <a:latin typeface="Garamond" pitchFamily="18" charset="0"/>
              </a:rPr>
              <a:t>a</a:t>
            </a:r>
            <a:endParaRPr lang="en-US" i="1" dirty="0">
              <a:solidFill>
                <a:srgbClr val="3333CC"/>
              </a:solidFill>
              <a:latin typeface="Garamond" pitchFamily="18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457200" y="657270"/>
            <a:ext cx="83058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b="0" dirty="0" smtClean="0">
                <a:latin typeface="Bookman Old Style" pitchFamily="18" charset="0"/>
              </a:rPr>
              <a:t> </a:t>
            </a:r>
            <a:r>
              <a:rPr lang="en-GB" sz="2400" b="0" dirty="0" smtClean="0">
                <a:solidFill>
                  <a:srgbClr val="000099"/>
                </a:solidFill>
                <a:latin typeface="Bookman Old Style" pitchFamily="18" charset="0"/>
              </a:rPr>
              <a:t>Morphological data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</a:rPr>
              <a:t>Form and structure of organisms and their specific structural features.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dirty="0">
                <a:latin typeface="Bookman Old Style" pitchFamily="18" charset="0"/>
              </a:rPr>
              <a:t> </a:t>
            </a:r>
            <a:r>
              <a:rPr lang="en-GB" dirty="0">
                <a:latin typeface="Bookman Old Style" pitchFamily="18" charset="0"/>
              </a:rPr>
              <a:t>Number of legs, </a:t>
            </a:r>
            <a:r>
              <a:rPr lang="en-GB" dirty="0" err="1" smtClean="0">
                <a:latin typeface="Bookman Old Style" pitchFamily="18" charset="0"/>
              </a:rPr>
              <a:t>color</a:t>
            </a:r>
            <a:r>
              <a:rPr lang="en-GB" dirty="0" smtClean="0">
                <a:latin typeface="Bookman Old Style" pitchFamily="18" charset="0"/>
              </a:rPr>
              <a:t> of the eye etc</a:t>
            </a:r>
            <a:r>
              <a:rPr lang="en-GB" sz="2000" dirty="0" smtClean="0">
                <a:latin typeface="Bookman Old Style" pitchFamily="18" charset="0"/>
              </a:rPr>
              <a:t>.</a:t>
            </a:r>
            <a:endParaRPr lang="en-GB" sz="2600" b="0" dirty="0" smtClean="0">
              <a:latin typeface="Bookman Old Style" pitchFamily="18" charset="0"/>
            </a:endParaRPr>
          </a:p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dirty="0" smtClean="0">
                <a:latin typeface="Bookman Old Style" pitchFamily="18" charset="0"/>
              </a:rPr>
              <a:t> </a:t>
            </a:r>
            <a:r>
              <a:rPr lang="en-GB" sz="2400" dirty="0" err="1" smtClean="0">
                <a:solidFill>
                  <a:srgbClr val="000099"/>
                </a:solidFill>
                <a:latin typeface="Bookman Old Style" pitchFamily="18" charset="0"/>
              </a:rPr>
              <a:t>Biomolecular</a:t>
            </a:r>
            <a:r>
              <a:rPr lang="en-GB" sz="2400" dirty="0" smtClean="0">
                <a:solidFill>
                  <a:srgbClr val="000099"/>
                </a:solidFill>
                <a:latin typeface="Bookman Old Style" pitchFamily="18" charset="0"/>
              </a:rPr>
              <a:t> sequences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000" b="0" dirty="0" smtClean="0">
                <a:latin typeface="Bookman Old Style" pitchFamily="18" charset="0"/>
              </a:rPr>
              <a:t> </a:t>
            </a:r>
            <a:r>
              <a:rPr lang="en-GB" b="0" dirty="0" smtClean="0">
                <a:latin typeface="Bookman Old Style" pitchFamily="18" charset="0"/>
              </a:rPr>
              <a:t>DNA, RNA, amino acids etc.</a:t>
            </a:r>
          </a:p>
        </p:txBody>
      </p:sp>
    </p:spTree>
    <p:extLst>
      <p:ext uri="{BB962C8B-B14F-4D97-AF65-F5344CB8AC3E}">
        <p14:creationId xmlns:p14="http://schemas.microsoft.com/office/powerpoint/2010/main" val="107769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41351E-6 L -0.00191 -0.212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06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0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0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0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0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0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0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0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0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0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0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0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0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0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0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0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0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9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9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9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9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9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9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9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9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9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9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9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9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9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9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9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9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nimBg="1"/>
      <p:bldP spid="190472" grpId="0" animBg="1"/>
      <p:bldP spid="190473" grpId="0" animBg="1"/>
      <p:bldP spid="190474" grpId="0" animBg="1"/>
      <p:bldP spid="190475" grpId="0" animBg="1"/>
      <p:bldP spid="190476" grpId="0" animBg="1"/>
      <p:bldP spid="190477" grpId="0" animBg="1"/>
      <p:bldP spid="190478" grpId="0" animBg="1"/>
      <p:bldP spid="190479" grpId="0" animBg="1"/>
      <p:bldP spid="190480" grpId="0" animBg="1"/>
      <p:bldP spid="190481" grpId="0" animBg="1"/>
      <p:bldP spid="190483" grpId="0" animBg="1"/>
      <p:bldP spid="190484" grpId="0" animBg="1"/>
      <p:bldP spid="190485" grpId="0" animBg="1"/>
      <p:bldP spid="190486" grpId="0" animBg="1"/>
      <p:bldP spid="190487" grpId="0" animBg="1"/>
      <p:bldP spid="190488" grpId="0" animBg="1"/>
      <p:bldP spid="190489" grpId="0" animBg="1"/>
      <p:bldP spid="190490" grpId="0"/>
      <p:bldP spid="190491" grpId="0"/>
      <p:bldP spid="190492" grpId="0"/>
      <p:bldP spid="190493" grpId="0"/>
      <p:bldP spid="190494" grpId="0" animBg="1"/>
      <p:bldP spid="190495" grpId="0"/>
      <p:bldP spid="190496" grpId="0"/>
      <p:bldP spid="190497" grpId="0"/>
      <p:bldP spid="190498" grpId="0"/>
      <p:bldP spid="190499" grpId="0" animBg="1"/>
      <p:bldP spid="190500" grpId="0"/>
      <p:bldP spid="190501" grpId="0" animBg="1"/>
      <p:bldP spid="190502" grpId="0"/>
      <p:bldP spid="190503" grpId="0" animBg="1"/>
      <p:bldP spid="190504" grpId="0"/>
      <p:bldP spid="190517" grpId="0"/>
      <p:bldP spid="190518" grpId="0"/>
      <p:bldP spid="190519" grpId="0"/>
      <p:bldP spid="190520" grpId="0"/>
      <p:bldP spid="190531" grpId="0"/>
      <p:bldP spid="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7"/>
          <p:cNvSpPr txBox="1">
            <a:spLocks noChangeArrowheads="1"/>
          </p:cNvSpPr>
          <p:nvPr/>
        </p:nvSpPr>
        <p:spPr bwMode="auto">
          <a:xfrm>
            <a:off x="457200" y="1133564"/>
            <a:ext cx="80962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 smtClean="0">
                <a:solidFill>
                  <a:schemeClr val="tx2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Is the whole purpose of phylogeny  just to satisfy the </a:t>
            </a:r>
            <a:r>
              <a:rPr lang="en-US" b="1" dirty="0" smtClean="0">
                <a:solidFill>
                  <a:srgbClr val="FF0000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curious minds</a:t>
            </a:r>
            <a:r>
              <a:rPr lang="en-US" b="1" dirty="0" smtClean="0">
                <a:solidFill>
                  <a:schemeClr val="tx2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 about the evolution of species?</a:t>
            </a:r>
            <a:endParaRPr lang="en-US" b="1" i="1" dirty="0">
              <a:solidFill>
                <a:schemeClr val="tx2"/>
              </a:solidFill>
              <a:latin typeface="Georg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0813" cy="609600"/>
          </a:xfr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Applications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57200" y="9144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47800" y="2209800"/>
            <a:ext cx="5410200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dirty="0" smtClean="0">
                <a:latin typeface="Georgia" pitchFamily="18" charset="0"/>
              </a:rPr>
              <a:t> Gene function </a:t>
            </a:r>
            <a:r>
              <a:rPr lang="en-GB" dirty="0" smtClean="0">
                <a:solidFill>
                  <a:srgbClr val="333399"/>
                </a:solidFill>
                <a:latin typeface="Georgia" pitchFamily="18" charset="0"/>
              </a:rPr>
              <a:t>identification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dirty="0">
                <a:latin typeface="Georgia" pitchFamily="18" charset="0"/>
              </a:rPr>
              <a:t> </a:t>
            </a:r>
            <a:r>
              <a:rPr lang="en-GB" dirty="0" smtClean="0">
                <a:latin typeface="Georgia" pitchFamily="18" charset="0"/>
              </a:rPr>
              <a:t>Infer the amino acid sequence of </a:t>
            </a:r>
            <a:r>
              <a:rPr lang="en-GB" dirty="0" smtClean="0">
                <a:solidFill>
                  <a:srgbClr val="FF0000"/>
                </a:solidFill>
                <a:latin typeface="Georgia" pitchFamily="18" charset="0"/>
              </a:rPr>
              <a:t>extinct</a:t>
            </a:r>
            <a:r>
              <a:rPr lang="en-GB" dirty="0" smtClean="0">
                <a:latin typeface="Georgia" pitchFamily="18" charset="0"/>
              </a:rPr>
              <a:t> proteins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dirty="0">
                <a:latin typeface="Georgia" pitchFamily="18" charset="0"/>
              </a:rPr>
              <a:t> </a:t>
            </a:r>
            <a:r>
              <a:rPr lang="en-GB" dirty="0" smtClean="0">
                <a:solidFill>
                  <a:srgbClr val="333399"/>
                </a:solidFill>
                <a:latin typeface="Georgia" pitchFamily="18" charset="0"/>
              </a:rPr>
              <a:t>Track</a:t>
            </a:r>
            <a:r>
              <a:rPr lang="en-GB" dirty="0" smtClean="0">
                <a:latin typeface="Georgia" pitchFamily="18" charset="0"/>
              </a:rPr>
              <a:t> the evolution of</a:t>
            </a:r>
            <a:r>
              <a:rPr lang="en-GB" dirty="0" smtClean="0">
                <a:solidFill>
                  <a:srgbClr val="333399"/>
                </a:solidFill>
                <a:latin typeface="Georgia" pitchFamily="18" charset="0"/>
              </a:rPr>
              <a:t> disease 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dirty="0" smtClean="0">
                <a:solidFill>
                  <a:srgbClr val="333399"/>
                </a:solidFill>
                <a:latin typeface="Georgia" pitchFamily="18" charset="0"/>
              </a:rPr>
              <a:t>Investigation</a:t>
            </a:r>
            <a:r>
              <a:rPr lang="en-US" dirty="0" smtClean="0">
                <a:latin typeface="Georgia" pitchFamily="18" charset="0"/>
              </a:rPr>
              <a:t> of </a:t>
            </a:r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criminal</a:t>
            </a:r>
            <a:r>
              <a:rPr lang="en-US" dirty="0" smtClean="0">
                <a:latin typeface="Georgia" pitchFamily="18" charset="0"/>
              </a:rPr>
              <a:t> case.</a:t>
            </a:r>
            <a:endParaRPr lang="en-GB" dirty="0">
              <a:latin typeface="Georgia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20598" y="5676528"/>
            <a:ext cx="522058" cy="648072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4742656" y="5676528"/>
            <a:ext cx="573251" cy="648072"/>
          </a:xfrm>
          <a:prstGeom prst="line">
            <a:avLst/>
          </a:prstGeom>
          <a:ln w="50800" cap="rnd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202596" y="5064460"/>
            <a:ext cx="522058" cy="599871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352800" y="5029200"/>
            <a:ext cx="828092" cy="1224136"/>
          </a:xfrm>
          <a:prstGeom prst="line">
            <a:avLst/>
          </a:prstGeom>
          <a:ln w="50800" cap="rnd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622340" y="4374097"/>
            <a:ext cx="580256" cy="690364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62200" y="4374097"/>
            <a:ext cx="1260140" cy="1836203"/>
          </a:xfrm>
          <a:prstGeom prst="line">
            <a:avLst/>
          </a:prstGeom>
          <a:ln w="508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06471" y="4953000"/>
            <a:ext cx="903058" cy="0"/>
          </a:xfrm>
          <a:prstGeom prst="line">
            <a:avLst/>
          </a:prstGeom>
          <a:ln w="508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93353" y="6324600"/>
            <a:ext cx="690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accent6"/>
                </a:solidFill>
              </a:rPr>
              <a:t>gene1</a:t>
            </a:r>
            <a:endParaRPr lang="en-US" sz="1600" i="1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3707" y="6324600"/>
            <a:ext cx="690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</a:rPr>
              <a:t>gene2</a:t>
            </a:r>
            <a:endParaRPr lang="en-US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8107" y="6290846"/>
            <a:ext cx="690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gene3</a:t>
            </a:r>
            <a:endParaRPr lang="en-US" sz="16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024907" y="6324600"/>
            <a:ext cx="690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CC"/>
                </a:solidFill>
              </a:rPr>
              <a:t>gene4</a:t>
            </a:r>
            <a:endParaRPr lang="en-US" sz="1600" i="1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00" y="4783723"/>
            <a:ext cx="690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gene</a:t>
            </a:r>
            <a:endParaRPr lang="en-US" sz="1600" i="1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783446" y="5631743"/>
            <a:ext cx="340754" cy="578557"/>
          </a:xfrm>
          <a:prstGeom prst="line">
            <a:avLst/>
          </a:prstGeom>
          <a:ln w="508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A\Rimpi\academic\MS_proposal\evolution-of-influenza-a-virus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43400"/>
            <a:ext cx="5486400" cy="193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A\Rimpi\academic\MS_proposal\doctors-h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15011"/>
            <a:ext cx="3505200" cy="254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A\Rimpi\academic\MS_proposal\criminald-docto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24400"/>
            <a:ext cx="1093144" cy="109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A\Rimpi\academic\MS_proposal\victim-nurs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724400"/>
            <a:ext cx="1123275" cy="112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29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20" grpId="0"/>
      <p:bldP spid="2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Gene trees and species tree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7544" y="944724"/>
            <a:ext cx="8316924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b="0" dirty="0" smtClean="0">
                <a:latin typeface="Garamond" pitchFamily="18" charset="0"/>
              </a:rPr>
              <a:t> </a:t>
            </a:r>
            <a:r>
              <a:rPr lang="en-GB" sz="2600" b="0" dirty="0" smtClean="0">
                <a:solidFill>
                  <a:srgbClr val="000099"/>
                </a:solidFill>
                <a:latin typeface="Garamond" pitchFamily="18" charset="0"/>
              </a:rPr>
              <a:t>Species tree </a:t>
            </a:r>
            <a:r>
              <a:rPr lang="en-GB" sz="2600" b="0" dirty="0" smtClean="0">
                <a:latin typeface="Garamond" pitchFamily="18" charset="0"/>
              </a:rPr>
              <a:t>– Pattern of branching of species lineages via speciation.</a:t>
            </a:r>
          </a:p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dirty="0" smtClean="0">
                <a:latin typeface="Garamond" pitchFamily="18" charset="0"/>
              </a:rPr>
              <a:t> </a:t>
            </a:r>
            <a:r>
              <a:rPr lang="en-GB" sz="2600" dirty="0" smtClean="0">
                <a:solidFill>
                  <a:srgbClr val="000099"/>
                </a:solidFill>
                <a:latin typeface="Garamond" pitchFamily="18" charset="0"/>
              </a:rPr>
              <a:t>Gene tree </a:t>
            </a:r>
            <a:r>
              <a:rPr lang="en-GB" sz="2600" dirty="0" smtClean="0">
                <a:latin typeface="Garamond" pitchFamily="18" charset="0"/>
              </a:rPr>
              <a:t>– A phylogenetic tree that depicts how a </a:t>
            </a:r>
            <a:r>
              <a:rPr lang="en-GB" sz="2600" i="1" dirty="0" smtClean="0">
                <a:solidFill>
                  <a:srgbClr val="FF0000"/>
                </a:solidFill>
                <a:latin typeface="Garamond" pitchFamily="18" charset="0"/>
              </a:rPr>
              <a:t>single</a:t>
            </a:r>
            <a:r>
              <a:rPr lang="en-GB" sz="26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GB" sz="2600" dirty="0" smtClean="0">
                <a:latin typeface="Garamond" pitchFamily="18" charset="0"/>
              </a:rPr>
              <a:t>gene has evolved in a group of related species.</a:t>
            </a:r>
          </a:p>
        </p:txBody>
      </p:sp>
      <p:pic>
        <p:nvPicPr>
          <p:cNvPr id="1027" name="Picture 3" descr="C:\USA\Research\presentations\baby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043" y="5049179"/>
            <a:ext cx="94173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A\Research\presentations\shutterstock_3296916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53" y="5049179"/>
            <a:ext cx="828092" cy="97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A\Research\presentations\gorill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43" y="4961279"/>
            <a:ext cx="842494" cy="10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A\Research\presentations\oranguta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61" y="5013175"/>
            <a:ext cx="720080" cy="104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24028" y="5625244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             </a:t>
            </a:r>
            <a:r>
              <a:rPr lang="en-US" b="1" dirty="0" smtClean="0">
                <a:solidFill>
                  <a:srgbClr val="FF0000"/>
                </a:solidFill>
                <a:latin typeface="Lucida Handwriting" pitchFamily="66" charset="0"/>
              </a:rPr>
              <a:t>Gene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@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Orangutan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Gorilla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Chimpanzee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0099"/>
                </a:solidFill>
              </a:rPr>
              <a:t>Human</a:t>
            </a:r>
            <a:endParaRPr lang="en-US" dirty="0">
              <a:solidFill>
                <a:srgbClr val="000099"/>
              </a:solidFill>
            </a:endParaRPr>
          </a:p>
        </p:txBody>
      </p:sp>
      <p:cxnSp>
        <p:nvCxnSpPr>
          <p:cNvPr id="9" name="Straight Connector 8"/>
          <p:cNvCxnSpPr>
            <a:stCxn id="2050" idx="0"/>
          </p:cNvCxnSpPr>
          <p:nvPr/>
        </p:nvCxnSpPr>
        <p:spPr>
          <a:xfrm flipV="1">
            <a:off x="2648599" y="4401107"/>
            <a:ext cx="522058" cy="648072"/>
          </a:xfrm>
          <a:prstGeom prst="line">
            <a:avLst/>
          </a:prstGeom>
          <a:ln w="508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7" idx="0"/>
          </p:cNvCxnSpPr>
          <p:nvPr/>
        </p:nvCxnSpPr>
        <p:spPr>
          <a:xfrm flipH="1" flipV="1">
            <a:off x="3170657" y="4401107"/>
            <a:ext cx="573251" cy="648072"/>
          </a:xfrm>
          <a:prstGeom prst="line">
            <a:avLst/>
          </a:prstGeom>
          <a:ln w="50800" cap="rnd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630597" y="3789039"/>
            <a:ext cx="522058" cy="599871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802505" y="3789039"/>
            <a:ext cx="828092" cy="1172240"/>
          </a:xfrm>
          <a:prstGeom prst="line">
            <a:avLst/>
          </a:prstGeom>
          <a:ln w="50800" cap="rnd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2126541" y="3176972"/>
            <a:ext cx="504056" cy="612067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52" idx="0"/>
          </p:cNvCxnSpPr>
          <p:nvPr/>
        </p:nvCxnSpPr>
        <p:spPr>
          <a:xfrm flipV="1">
            <a:off x="866401" y="3176972"/>
            <a:ext cx="1260140" cy="1836203"/>
          </a:xfrm>
          <a:prstGeom prst="line">
            <a:avLst/>
          </a:prstGeom>
          <a:ln w="508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2325" y="619201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Orangutan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Gorilla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C00000"/>
                </a:solidFill>
              </a:rPr>
              <a:t>Chimpanzee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0099"/>
                </a:solidFill>
              </a:rPr>
              <a:t>Human</a:t>
            </a:r>
            <a:endParaRPr lang="en-US" dirty="0">
              <a:solidFill>
                <a:srgbClr val="000099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149099" y="4509120"/>
            <a:ext cx="522058" cy="648072"/>
          </a:xfrm>
          <a:prstGeom prst="line">
            <a:avLst/>
          </a:prstGeom>
          <a:ln w="508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7671157" y="4509120"/>
            <a:ext cx="573251" cy="648072"/>
          </a:xfrm>
          <a:prstGeom prst="line">
            <a:avLst/>
          </a:prstGeom>
          <a:ln w="50800" cap="rnd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7131097" y="3897052"/>
            <a:ext cx="522058" cy="599871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303005" y="3897052"/>
            <a:ext cx="828092" cy="1172240"/>
          </a:xfrm>
          <a:prstGeom prst="line">
            <a:avLst/>
          </a:prstGeom>
          <a:ln w="50800" cap="rnd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6627041" y="3284985"/>
            <a:ext cx="504056" cy="612067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366901" y="3284985"/>
            <a:ext cx="1260140" cy="1836203"/>
          </a:xfrm>
          <a:prstGeom prst="line">
            <a:avLst/>
          </a:prstGeom>
          <a:ln w="508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97317" y="728700"/>
            <a:ext cx="3910687" cy="3224945"/>
            <a:chOff x="1030147" y="1643605"/>
            <a:chExt cx="5231757" cy="3738623"/>
          </a:xfrm>
        </p:grpSpPr>
        <p:sp>
          <p:nvSpPr>
            <p:cNvPr id="11" name="Freeform 10"/>
            <p:cNvSpPr/>
            <p:nvPr/>
          </p:nvSpPr>
          <p:spPr>
            <a:xfrm>
              <a:off x="1030147" y="1643605"/>
              <a:ext cx="5231757" cy="3738623"/>
            </a:xfrm>
            <a:custGeom>
              <a:avLst/>
              <a:gdLst>
                <a:gd name="connsiteX0" fmla="*/ 2025569 w 5231757"/>
                <a:gd name="connsiteY0" fmla="*/ 671332 h 3738623"/>
                <a:gd name="connsiteX1" fmla="*/ 0 w 5231757"/>
                <a:gd name="connsiteY1" fmla="*/ 3727048 h 3738623"/>
                <a:gd name="connsiteX2" fmla="*/ 740780 w 5231757"/>
                <a:gd name="connsiteY2" fmla="*/ 3727048 h 3738623"/>
                <a:gd name="connsiteX3" fmla="*/ 1666754 w 5231757"/>
                <a:gd name="connsiteY3" fmla="*/ 2349661 h 3738623"/>
                <a:gd name="connsiteX4" fmla="*/ 2095018 w 5231757"/>
                <a:gd name="connsiteY4" fmla="*/ 2916820 h 3738623"/>
                <a:gd name="connsiteX5" fmla="*/ 1574157 w 5231757"/>
                <a:gd name="connsiteY5" fmla="*/ 3727048 h 3738623"/>
                <a:gd name="connsiteX6" fmla="*/ 2280212 w 5231757"/>
                <a:gd name="connsiteY6" fmla="*/ 3727048 h 3738623"/>
                <a:gd name="connsiteX7" fmla="*/ 2523281 w 5231757"/>
                <a:gd name="connsiteY7" fmla="*/ 3333509 h 3738623"/>
                <a:gd name="connsiteX8" fmla="*/ 2766349 w 5231757"/>
                <a:gd name="connsiteY8" fmla="*/ 3727048 h 3738623"/>
                <a:gd name="connsiteX9" fmla="*/ 3333509 w 5231757"/>
                <a:gd name="connsiteY9" fmla="*/ 3727048 h 3738623"/>
                <a:gd name="connsiteX10" fmla="*/ 3483980 w 5231757"/>
                <a:gd name="connsiteY10" fmla="*/ 3727048 h 3738623"/>
                <a:gd name="connsiteX11" fmla="*/ 2048719 w 5231757"/>
                <a:gd name="connsiteY11" fmla="*/ 1851949 h 3738623"/>
                <a:gd name="connsiteX12" fmla="*/ 2500131 w 5231757"/>
                <a:gd name="connsiteY12" fmla="*/ 1134319 h 3738623"/>
                <a:gd name="connsiteX13" fmla="*/ 4456253 w 5231757"/>
                <a:gd name="connsiteY13" fmla="*/ 3738623 h 3738623"/>
                <a:gd name="connsiteX14" fmla="*/ 5058137 w 5231757"/>
                <a:gd name="connsiteY14" fmla="*/ 3738623 h 3738623"/>
                <a:gd name="connsiteX15" fmla="*/ 5231757 w 5231757"/>
                <a:gd name="connsiteY15" fmla="*/ 3738623 h 3738623"/>
                <a:gd name="connsiteX16" fmla="*/ 2905245 w 5231757"/>
                <a:gd name="connsiteY16" fmla="*/ 625033 h 3738623"/>
                <a:gd name="connsiteX17" fmla="*/ 2893671 w 5231757"/>
                <a:gd name="connsiteY17" fmla="*/ 0 h 373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31757" h="3738623">
                  <a:moveTo>
                    <a:pt x="2025569" y="671332"/>
                  </a:moveTo>
                  <a:lnTo>
                    <a:pt x="0" y="3727048"/>
                  </a:lnTo>
                  <a:lnTo>
                    <a:pt x="740780" y="3727048"/>
                  </a:lnTo>
                  <a:lnTo>
                    <a:pt x="1666754" y="2349661"/>
                  </a:lnTo>
                  <a:lnTo>
                    <a:pt x="2095018" y="2916820"/>
                  </a:lnTo>
                  <a:lnTo>
                    <a:pt x="1574157" y="3727048"/>
                  </a:lnTo>
                  <a:lnTo>
                    <a:pt x="2280212" y="3727048"/>
                  </a:lnTo>
                  <a:lnTo>
                    <a:pt x="2523281" y="3333509"/>
                  </a:lnTo>
                  <a:lnTo>
                    <a:pt x="2766349" y="3727048"/>
                  </a:lnTo>
                  <a:lnTo>
                    <a:pt x="3333509" y="3727048"/>
                  </a:lnTo>
                  <a:lnTo>
                    <a:pt x="3483980" y="3727048"/>
                  </a:lnTo>
                  <a:lnTo>
                    <a:pt x="2048719" y="1851949"/>
                  </a:lnTo>
                  <a:lnTo>
                    <a:pt x="2500131" y="1134319"/>
                  </a:lnTo>
                  <a:lnTo>
                    <a:pt x="4456253" y="3738623"/>
                  </a:lnTo>
                  <a:lnTo>
                    <a:pt x="5058137" y="3738623"/>
                  </a:lnTo>
                  <a:lnTo>
                    <a:pt x="5231757" y="3738623"/>
                  </a:lnTo>
                  <a:lnTo>
                    <a:pt x="2905245" y="625033"/>
                  </a:lnTo>
                  <a:lnTo>
                    <a:pt x="2893671" y="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055716" y="1678329"/>
              <a:ext cx="11575" cy="636608"/>
            </a:xfrm>
            <a:custGeom>
              <a:avLst/>
              <a:gdLst>
                <a:gd name="connsiteX0" fmla="*/ 0 w 11575"/>
                <a:gd name="connsiteY0" fmla="*/ 636608 h 636608"/>
                <a:gd name="connsiteX1" fmla="*/ 11575 w 11575"/>
                <a:gd name="connsiteY1" fmla="*/ 0 h 63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75" h="636608">
                  <a:moveTo>
                    <a:pt x="0" y="636608"/>
                  </a:moveTo>
                  <a:lnTo>
                    <a:pt x="11575" y="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00818" y="4019648"/>
            <a:ext cx="3247146" cy="2424066"/>
            <a:chOff x="2245489" y="3993266"/>
            <a:chExt cx="4421529" cy="2743200"/>
          </a:xfrm>
        </p:grpSpPr>
        <p:sp>
          <p:nvSpPr>
            <p:cNvPr id="16" name="Freeform 15"/>
            <p:cNvSpPr/>
            <p:nvPr/>
          </p:nvSpPr>
          <p:spPr>
            <a:xfrm>
              <a:off x="2245489" y="3993266"/>
              <a:ext cx="1585731" cy="995423"/>
            </a:xfrm>
            <a:custGeom>
              <a:avLst/>
              <a:gdLst>
                <a:gd name="connsiteX0" fmla="*/ 0 w 1585731"/>
                <a:gd name="connsiteY0" fmla="*/ 0 h 995423"/>
                <a:gd name="connsiteX1" fmla="*/ 833377 w 1585731"/>
                <a:gd name="connsiteY1" fmla="*/ 995423 h 995423"/>
                <a:gd name="connsiteX2" fmla="*/ 1585731 w 1585731"/>
                <a:gd name="connsiteY2" fmla="*/ 11575 h 99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5731" h="995423">
                  <a:moveTo>
                    <a:pt x="0" y="0"/>
                  </a:moveTo>
                  <a:lnTo>
                    <a:pt x="833377" y="995423"/>
                  </a:lnTo>
                  <a:lnTo>
                    <a:pt x="1585731" y="11575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078866" y="4004841"/>
              <a:ext cx="1875099" cy="1747777"/>
            </a:xfrm>
            <a:custGeom>
              <a:avLst/>
              <a:gdLst>
                <a:gd name="connsiteX0" fmla="*/ 0 w 1875099"/>
                <a:gd name="connsiteY0" fmla="*/ 972273 h 1747777"/>
                <a:gd name="connsiteX1" fmla="*/ 659757 w 1875099"/>
                <a:gd name="connsiteY1" fmla="*/ 1747777 h 1747777"/>
                <a:gd name="connsiteX2" fmla="*/ 1875099 w 1875099"/>
                <a:gd name="connsiteY2" fmla="*/ 0 h 174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5099" h="1747777">
                  <a:moveTo>
                    <a:pt x="0" y="972273"/>
                  </a:moveTo>
                  <a:lnTo>
                    <a:pt x="659757" y="1747777"/>
                  </a:lnTo>
                  <a:lnTo>
                    <a:pt x="187509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727048" y="4016415"/>
              <a:ext cx="2939970" cy="2720051"/>
            </a:xfrm>
            <a:custGeom>
              <a:avLst/>
              <a:gdLst>
                <a:gd name="connsiteX0" fmla="*/ 0 w 2939970"/>
                <a:gd name="connsiteY0" fmla="*/ 1724628 h 2720051"/>
                <a:gd name="connsiteX1" fmla="*/ 729205 w 2939970"/>
                <a:gd name="connsiteY1" fmla="*/ 2581155 h 2720051"/>
                <a:gd name="connsiteX2" fmla="*/ 844952 w 2939970"/>
                <a:gd name="connsiteY2" fmla="*/ 2720051 h 2720051"/>
                <a:gd name="connsiteX3" fmla="*/ 2939970 w 2939970"/>
                <a:gd name="connsiteY3" fmla="*/ 0 h 272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9970" h="2720051">
                  <a:moveTo>
                    <a:pt x="0" y="1724628"/>
                  </a:moveTo>
                  <a:lnTo>
                    <a:pt x="729205" y="2581155"/>
                  </a:lnTo>
                  <a:lnTo>
                    <a:pt x="844952" y="2720051"/>
                  </a:lnTo>
                  <a:lnTo>
                    <a:pt x="293997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1560" y="391936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10780" y="395130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74876" y="3955372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27004" y="395130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Discordance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374068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040052" y="2487309"/>
            <a:ext cx="3852428" cy="27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b="0" dirty="0" smtClean="0">
                <a:latin typeface="Garamond" pitchFamily="18" charset="0"/>
              </a:rPr>
              <a:t> </a:t>
            </a:r>
            <a:r>
              <a:rPr lang="en-GB" sz="2800" b="0" dirty="0" smtClean="0">
                <a:solidFill>
                  <a:srgbClr val="000099"/>
                </a:solidFill>
                <a:latin typeface="Garamond" pitchFamily="18" charset="0"/>
              </a:rPr>
              <a:t>Gene trees </a:t>
            </a:r>
            <a:r>
              <a:rPr lang="en-GB" sz="2800" b="0" dirty="0" smtClean="0">
                <a:solidFill>
                  <a:srgbClr val="FF0000"/>
                </a:solidFill>
                <a:latin typeface="Garamond" pitchFamily="18" charset="0"/>
              </a:rPr>
              <a:t>don’t</a:t>
            </a:r>
            <a:r>
              <a:rPr lang="en-GB" sz="2800" b="0" dirty="0" smtClean="0">
                <a:latin typeface="Garamond" pitchFamily="18" charset="0"/>
              </a:rPr>
              <a:t> necessarily show the </a:t>
            </a:r>
            <a:r>
              <a:rPr lang="en-GB" sz="2800" b="0" dirty="0" smtClean="0">
                <a:solidFill>
                  <a:srgbClr val="FF0000"/>
                </a:solidFill>
                <a:latin typeface="Garamond" pitchFamily="18" charset="0"/>
              </a:rPr>
              <a:t>same </a:t>
            </a:r>
            <a:r>
              <a:rPr lang="en-GB" sz="2800" b="0" dirty="0" smtClean="0">
                <a:latin typeface="Garamond" pitchFamily="18" charset="0"/>
              </a:rPr>
              <a:t>branching pattern as their containing </a:t>
            </a:r>
            <a:r>
              <a:rPr lang="en-GB" sz="2800" b="0" dirty="0" smtClean="0">
                <a:solidFill>
                  <a:srgbClr val="000099"/>
                </a:solidFill>
                <a:latin typeface="Garamond" pitchFamily="18" charset="0"/>
              </a:rPr>
              <a:t>species tree</a:t>
            </a:r>
          </a:p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endParaRPr lang="en-GB" sz="2800" b="0" dirty="0" smtClean="0">
              <a:latin typeface="Garamond" pitchFamily="18" charset="0"/>
            </a:endParaRPr>
          </a:p>
          <a:p>
            <a:r>
              <a:rPr lang="en-GB" sz="2800" dirty="0" smtClean="0">
                <a:latin typeface="Garamond" pitchFamily="18" charset="0"/>
              </a:rPr>
              <a:t> 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-7561" y="1900487"/>
            <a:ext cx="139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Species tree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-16853" y="5104843"/>
            <a:ext cx="139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768" y="1628800"/>
            <a:ext cx="4065998" cy="374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reeform 1"/>
          <p:cNvSpPr/>
          <p:nvPr/>
        </p:nvSpPr>
        <p:spPr>
          <a:xfrm>
            <a:off x="3743908" y="2095479"/>
            <a:ext cx="4060880" cy="3237271"/>
          </a:xfrm>
          <a:custGeom>
            <a:avLst/>
            <a:gdLst>
              <a:gd name="connsiteX0" fmla="*/ 1319514 w 5393803"/>
              <a:gd name="connsiteY0" fmla="*/ 4375231 h 4375231"/>
              <a:gd name="connsiteX1" fmla="*/ 2060294 w 5393803"/>
              <a:gd name="connsiteY1" fmla="*/ 3240912 h 4375231"/>
              <a:gd name="connsiteX2" fmla="*/ 0 w 5393803"/>
              <a:gd name="connsiteY2" fmla="*/ 46299 h 4375231"/>
              <a:gd name="connsiteX3" fmla="*/ 1273215 w 5393803"/>
              <a:gd name="connsiteY3" fmla="*/ 34725 h 4375231"/>
              <a:gd name="connsiteX4" fmla="*/ 2673752 w 5393803"/>
              <a:gd name="connsiteY4" fmla="*/ 2257064 h 4375231"/>
              <a:gd name="connsiteX5" fmla="*/ 3032567 w 5393803"/>
              <a:gd name="connsiteY5" fmla="*/ 1678330 h 4375231"/>
              <a:gd name="connsiteX6" fmla="*/ 1990846 w 5393803"/>
              <a:gd name="connsiteY6" fmla="*/ 57874 h 4375231"/>
              <a:gd name="connsiteX7" fmla="*/ 3275636 w 5393803"/>
              <a:gd name="connsiteY7" fmla="*/ 46299 h 4375231"/>
              <a:gd name="connsiteX8" fmla="*/ 3680750 w 5393803"/>
              <a:gd name="connsiteY8" fmla="*/ 706056 h 4375231"/>
              <a:gd name="connsiteX9" fmla="*/ 4120588 w 5393803"/>
              <a:gd name="connsiteY9" fmla="*/ 0 h 4375231"/>
              <a:gd name="connsiteX10" fmla="*/ 5393803 w 5393803"/>
              <a:gd name="connsiteY10" fmla="*/ 23150 h 4375231"/>
              <a:gd name="connsiteX11" fmla="*/ 2581155 w 5393803"/>
              <a:gd name="connsiteY11" fmla="*/ 4363656 h 4375231"/>
              <a:gd name="connsiteX12" fmla="*/ 1319514 w 5393803"/>
              <a:gd name="connsiteY12" fmla="*/ 4375231 h 437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93803" h="4375231">
                <a:moveTo>
                  <a:pt x="1319514" y="4375231"/>
                </a:moveTo>
                <a:lnTo>
                  <a:pt x="2060294" y="3240912"/>
                </a:lnTo>
                <a:lnTo>
                  <a:pt x="0" y="46299"/>
                </a:lnTo>
                <a:lnTo>
                  <a:pt x="1273215" y="34725"/>
                </a:lnTo>
                <a:lnTo>
                  <a:pt x="2673752" y="2257064"/>
                </a:lnTo>
                <a:lnTo>
                  <a:pt x="3032567" y="1678330"/>
                </a:lnTo>
                <a:lnTo>
                  <a:pt x="1990846" y="57874"/>
                </a:lnTo>
                <a:lnTo>
                  <a:pt x="3275636" y="46299"/>
                </a:lnTo>
                <a:lnTo>
                  <a:pt x="3680750" y="706056"/>
                </a:lnTo>
                <a:lnTo>
                  <a:pt x="4120588" y="0"/>
                </a:lnTo>
                <a:lnTo>
                  <a:pt x="5393803" y="23150"/>
                </a:lnTo>
                <a:lnTo>
                  <a:pt x="2581155" y="4363656"/>
                </a:lnTo>
                <a:lnTo>
                  <a:pt x="1319514" y="43752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Gene trees in species tree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5953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3" descr="C:\USA\Research\presentations\Metal-double-heli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908720"/>
            <a:ext cx="1863291" cy="152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A\Research\presentations\Metal-double-heli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3509" y="3369335"/>
            <a:ext cx="1863291" cy="152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A\Research\presentations\Metal-double-heli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93846"/>
            <a:ext cx="1863292" cy="152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10518" y="2341911"/>
            <a:ext cx="972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Georgia" pitchFamily="18" charset="0"/>
              </a:rPr>
              <a:t>…</a:t>
            </a:r>
            <a:endParaRPr lang="en-US" sz="3000" dirty="0">
              <a:latin typeface="Georgia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471590" y="850997"/>
            <a:ext cx="400110" cy="1605895"/>
            <a:chOff x="3163778" y="1232757"/>
            <a:chExt cx="400110" cy="1605895"/>
          </a:xfrm>
        </p:grpSpPr>
        <p:grpSp>
          <p:nvGrpSpPr>
            <p:cNvPr id="40" name="Group 39"/>
            <p:cNvGrpSpPr/>
            <p:nvPr/>
          </p:nvGrpSpPr>
          <p:grpSpPr>
            <a:xfrm>
              <a:off x="3275856" y="1304764"/>
              <a:ext cx="288032" cy="1533888"/>
              <a:chOff x="3275856" y="3047240"/>
              <a:chExt cx="288032" cy="1533888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275856" y="3061756"/>
                <a:ext cx="28803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275856" y="4581128"/>
                <a:ext cx="28803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563888" y="3047240"/>
                <a:ext cx="0" cy="237744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563888" y="4343384"/>
                <a:ext cx="0" cy="237744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 rot="16200000">
              <a:off x="2732250" y="1664285"/>
              <a:ext cx="1263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Georgia" pitchFamily="18" charset="0"/>
                  <a:ea typeface="Verdana" pitchFamily="34" charset="0"/>
                  <a:cs typeface="Verdana" pitchFamily="34" charset="0"/>
                </a:rPr>
                <a:t>gene-</a:t>
              </a:r>
              <a:r>
                <a:rPr lang="en-US" sz="2000" dirty="0" smtClean="0">
                  <a:solidFill>
                    <a:srgbClr val="000099"/>
                  </a:solidFill>
                  <a:latin typeface="Georgia" pitchFamily="18" charset="0"/>
                  <a:ea typeface="Verdana" pitchFamily="34" charset="0"/>
                  <a:cs typeface="Verdana" pitchFamily="34" charset="0"/>
                </a:rPr>
                <a:t>k</a:t>
              </a:r>
              <a:endParaRPr lang="en-US" sz="2000" dirty="0">
                <a:solidFill>
                  <a:srgbClr val="000099"/>
                </a:solidFill>
                <a:latin typeface="Georgia" pitchFamily="18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471590" y="4847441"/>
            <a:ext cx="400110" cy="1605895"/>
            <a:chOff x="3163778" y="1232757"/>
            <a:chExt cx="400110" cy="1605895"/>
          </a:xfrm>
        </p:grpSpPr>
        <p:grpSp>
          <p:nvGrpSpPr>
            <p:cNvPr id="49" name="Group 48"/>
            <p:cNvGrpSpPr/>
            <p:nvPr/>
          </p:nvGrpSpPr>
          <p:grpSpPr>
            <a:xfrm>
              <a:off x="3275856" y="1304764"/>
              <a:ext cx="288032" cy="1533888"/>
              <a:chOff x="3275856" y="3047240"/>
              <a:chExt cx="288032" cy="1533888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3275856" y="3061756"/>
                <a:ext cx="28803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275856" y="4581128"/>
                <a:ext cx="28803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563888" y="3047240"/>
                <a:ext cx="0" cy="237744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563888" y="4343384"/>
                <a:ext cx="0" cy="237744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 rot="16200000">
              <a:off x="2732250" y="1664285"/>
              <a:ext cx="1263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Georgia" pitchFamily="18" charset="0"/>
                  <a:ea typeface="Verdana" pitchFamily="34" charset="0"/>
                  <a:cs typeface="Verdana" pitchFamily="34" charset="0"/>
                </a:rPr>
                <a:t>gene-</a:t>
              </a:r>
              <a:r>
                <a:rPr lang="en-US" sz="2000" dirty="0" smtClean="0">
                  <a:solidFill>
                    <a:srgbClr val="000099"/>
                  </a:solidFill>
                  <a:latin typeface="Georgia" pitchFamily="18" charset="0"/>
                  <a:ea typeface="Verdana" pitchFamily="34" charset="0"/>
                  <a:cs typeface="Verdana" pitchFamily="34" charset="0"/>
                </a:rPr>
                <a:t>1</a:t>
              </a:r>
              <a:endParaRPr lang="en-US" sz="2000" dirty="0">
                <a:solidFill>
                  <a:srgbClr val="000099"/>
                </a:solidFill>
                <a:latin typeface="Georgia" pitchFamily="18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475656" y="3227261"/>
            <a:ext cx="400110" cy="1605895"/>
            <a:chOff x="3163778" y="1232757"/>
            <a:chExt cx="400110" cy="1605895"/>
          </a:xfrm>
        </p:grpSpPr>
        <p:grpSp>
          <p:nvGrpSpPr>
            <p:cNvPr id="56" name="Group 55"/>
            <p:cNvGrpSpPr/>
            <p:nvPr/>
          </p:nvGrpSpPr>
          <p:grpSpPr>
            <a:xfrm>
              <a:off x="3275856" y="1304764"/>
              <a:ext cx="288032" cy="1533888"/>
              <a:chOff x="3275856" y="3047240"/>
              <a:chExt cx="288032" cy="1533888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275856" y="3061756"/>
                <a:ext cx="28803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275856" y="4581128"/>
                <a:ext cx="288032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3888" y="3047240"/>
                <a:ext cx="0" cy="237744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563888" y="4343384"/>
                <a:ext cx="0" cy="237744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 rot="16200000">
              <a:off x="2732250" y="1664285"/>
              <a:ext cx="1263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Georgia" pitchFamily="18" charset="0"/>
                  <a:ea typeface="Verdana" pitchFamily="34" charset="0"/>
                  <a:cs typeface="Verdana" pitchFamily="34" charset="0"/>
                </a:rPr>
                <a:t>gene-</a:t>
              </a:r>
              <a:r>
                <a:rPr lang="en-US" sz="2000" dirty="0" smtClean="0">
                  <a:solidFill>
                    <a:srgbClr val="000099"/>
                  </a:solidFill>
                  <a:latin typeface="Georgia" pitchFamily="18" charset="0"/>
                  <a:ea typeface="Verdana" pitchFamily="34" charset="0"/>
                  <a:cs typeface="Verdana" pitchFamily="34" charset="0"/>
                </a:rPr>
                <a:t>2</a:t>
              </a:r>
              <a:endParaRPr lang="en-US" sz="2000" dirty="0">
                <a:solidFill>
                  <a:srgbClr val="000099"/>
                </a:solidFill>
                <a:latin typeface="Georgia" pitchFamily="18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923928" y="579597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Maddison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Syst.biol</a:t>
            </a:r>
            <a:r>
              <a:rPr lang="en-US" dirty="0" smtClean="0">
                <a:latin typeface="+mj-lt"/>
              </a:rPr>
              <a:t>., 1997]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23239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1736812"/>
            <a:ext cx="871246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b="0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GB" sz="3200" b="0" dirty="0" smtClean="0">
                <a:solidFill>
                  <a:srgbClr val="FF0000"/>
                </a:solidFill>
                <a:latin typeface="Garamond" pitchFamily="18" charset="0"/>
              </a:rPr>
              <a:t>Discord</a:t>
            </a:r>
            <a:r>
              <a:rPr lang="en-GB" sz="3200" b="0" dirty="0" smtClean="0">
                <a:solidFill>
                  <a:srgbClr val="000000"/>
                </a:solidFill>
                <a:latin typeface="Garamond" pitchFamily="18" charset="0"/>
              </a:rPr>
              <a:t> can arise from -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dirty="0" smtClean="0">
                <a:solidFill>
                  <a:srgbClr val="000000"/>
                </a:solidFill>
                <a:latin typeface="Garamond" pitchFamily="18" charset="0"/>
              </a:rPr>
              <a:t> Deep Coalescence or Incomplete Lineage Sorting(ILS)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b="0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GB" sz="2800" b="0" dirty="0" smtClean="0">
                <a:solidFill>
                  <a:srgbClr val="000000"/>
                </a:solidFill>
                <a:latin typeface="Garamond" pitchFamily="18" charset="0"/>
              </a:rPr>
              <a:t>Gene Duplication/Extinction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dirty="0">
                <a:solidFill>
                  <a:srgbClr val="000000"/>
                </a:solidFill>
                <a:latin typeface="Garamond" pitchFamily="18" charset="0"/>
              </a:rPr>
              <a:t> Horizontal Gene Transfer (HGT</a:t>
            </a:r>
            <a:r>
              <a:rPr lang="en-GB" sz="2800" dirty="0" smtClean="0">
                <a:solidFill>
                  <a:srgbClr val="000000"/>
                </a:solidFill>
                <a:latin typeface="Garamond" pitchFamily="18" charset="0"/>
              </a:rPr>
              <a:t>) etc.</a:t>
            </a:r>
            <a:endParaRPr lang="en-GB" sz="2800" dirty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endParaRPr lang="en-GB" sz="2800" b="0" dirty="0" smtClean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endParaRPr lang="en-GB" sz="2800" b="0" dirty="0" smtClean="0">
              <a:solidFill>
                <a:srgbClr val="000000"/>
              </a:solidFill>
              <a:latin typeface="Garamond" pitchFamily="18" charset="0"/>
            </a:endParaRPr>
          </a:p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GB" sz="3200" dirty="0" smtClean="0">
                <a:solidFill>
                  <a:srgbClr val="FF0000"/>
                </a:solidFill>
                <a:latin typeface="Garamond" pitchFamily="18" charset="0"/>
              </a:rPr>
              <a:t>Estimation error</a:t>
            </a:r>
            <a:r>
              <a:rPr lang="en-GB" sz="3200" dirty="0" smtClean="0">
                <a:solidFill>
                  <a:srgbClr val="000000"/>
                </a:solidFill>
                <a:latin typeface="Garamond" pitchFamily="18" charset="0"/>
              </a:rPr>
              <a:t> may also introduce discordance.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Causes of gene </a:t>
            </a:r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ree </a:t>
            </a:r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iscordance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/>
          <p:cNvSpPr/>
          <p:nvPr/>
        </p:nvSpPr>
        <p:spPr>
          <a:xfrm>
            <a:off x="7407081" y="2418176"/>
            <a:ext cx="324091" cy="1655180"/>
          </a:xfrm>
          <a:custGeom>
            <a:avLst/>
            <a:gdLst>
              <a:gd name="connsiteX0" fmla="*/ 162045 w 324091"/>
              <a:gd name="connsiteY0" fmla="*/ 1655180 h 1655180"/>
              <a:gd name="connsiteX1" fmla="*/ 312516 w 324091"/>
              <a:gd name="connsiteY1" fmla="*/ 1377387 h 1655180"/>
              <a:gd name="connsiteX2" fmla="*/ 0 w 324091"/>
              <a:gd name="connsiteY2" fmla="*/ 1145894 h 1655180"/>
              <a:gd name="connsiteX3" fmla="*/ 23149 w 324091"/>
              <a:gd name="connsiteY3" fmla="*/ 810228 h 1655180"/>
              <a:gd name="connsiteX4" fmla="*/ 23149 w 324091"/>
              <a:gd name="connsiteY4" fmla="*/ 567160 h 1655180"/>
              <a:gd name="connsiteX5" fmla="*/ 266217 w 324091"/>
              <a:gd name="connsiteY5" fmla="*/ 277792 h 1655180"/>
              <a:gd name="connsiteX6" fmla="*/ 324091 w 324091"/>
              <a:gd name="connsiteY6" fmla="*/ 0 h 165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091" h="1655180">
                <a:moveTo>
                  <a:pt x="162045" y="1655180"/>
                </a:moveTo>
                <a:lnTo>
                  <a:pt x="312516" y="1377387"/>
                </a:lnTo>
                <a:lnTo>
                  <a:pt x="0" y="1145894"/>
                </a:lnTo>
                <a:lnTo>
                  <a:pt x="23149" y="810228"/>
                </a:lnTo>
                <a:lnTo>
                  <a:pt x="23149" y="567160"/>
                </a:lnTo>
                <a:lnTo>
                  <a:pt x="266217" y="277792"/>
                </a:lnTo>
                <a:lnTo>
                  <a:pt x="324091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6457957" y="2429751"/>
            <a:ext cx="694481" cy="1620455"/>
          </a:xfrm>
          <a:custGeom>
            <a:avLst/>
            <a:gdLst>
              <a:gd name="connsiteX0" fmla="*/ 0 w 694481"/>
              <a:gd name="connsiteY0" fmla="*/ 1620455 h 1620455"/>
              <a:gd name="connsiteX1" fmla="*/ 138896 w 694481"/>
              <a:gd name="connsiteY1" fmla="*/ 1365812 h 1620455"/>
              <a:gd name="connsiteX2" fmla="*/ 92597 w 694481"/>
              <a:gd name="connsiteY2" fmla="*/ 1111169 h 1620455"/>
              <a:gd name="connsiteX3" fmla="*/ 405113 w 694481"/>
              <a:gd name="connsiteY3" fmla="*/ 844952 h 1620455"/>
              <a:gd name="connsiteX4" fmla="*/ 694481 w 694481"/>
              <a:gd name="connsiteY4" fmla="*/ 555585 h 1620455"/>
              <a:gd name="connsiteX5" fmla="*/ 682906 w 694481"/>
              <a:gd name="connsiteY5" fmla="*/ 254643 h 1620455"/>
              <a:gd name="connsiteX6" fmla="*/ 416688 w 694481"/>
              <a:gd name="connsiteY6" fmla="*/ 0 h 162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481" h="1620455">
                <a:moveTo>
                  <a:pt x="0" y="1620455"/>
                </a:moveTo>
                <a:lnTo>
                  <a:pt x="138896" y="1365812"/>
                </a:lnTo>
                <a:lnTo>
                  <a:pt x="92597" y="1111169"/>
                </a:lnTo>
                <a:lnTo>
                  <a:pt x="405113" y="844952"/>
                </a:lnTo>
                <a:lnTo>
                  <a:pt x="694481" y="555585"/>
                </a:lnTo>
                <a:lnTo>
                  <a:pt x="682906" y="254643"/>
                </a:lnTo>
                <a:lnTo>
                  <a:pt x="416688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7557551" y="4096505"/>
            <a:ext cx="752355" cy="856527"/>
          </a:xfrm>
          <a:custGeom>
            <a:avLst/>
            <a:gdLst>
              <a:gd name="connsiteX0" fmla="*/ 752355 w 752355"/>
              <a:gd name="connsiteY0" fmla="*/ 856527 h 856527"/>
              <a:gd name="connsiteX1" fmla="*/ 219919 w 752355"/>
              <a:gd name="connsiteY1" fmla="*/ 578734 h 856527"/>
              <a:gd name="connsiteX2" fmla="*/ 243069 w 752355"/>
              <a:gd name="connsiteY2" fmla="*/ 266218 h 856527"/>
              <a:gd name="connsiteX3" fmla="*/ 0 w 752355"/>
              <a:gd name="connsiteY3" fmla="*/ 0 h 85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5" h="856527">
                <a:moveTo>
                  <a:pt x="752355" y="856527"/>
                </a:moveTo>
                <a:lnTo>
                  <a:pt x="219919" y="578734"/>
                </a:lnTo>
                <a:lnTo>
                  <a:pt x="243069" y="266218"/>
                </a:lnTo>
                <a:lnTo>
                  <a:pt x="0" y="0"/>
                </a:lnTo>
              </a:path>
            </a:pathLst>
          </a:cu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5786625" y="4061781"/>
            <a:ext cx="740780" cy="833377"/>
          </a:xfrm>
          <a:custGeom>
            <a:avLst/>
            <a:gdLst>
              <a:gd name="connsiteX0" fmla="*/ 0 w 740780"/>
              <a:gd name="connsiteY0" fmla="*/ 833377 h 833377"/>
              <a:gd name="connsiteX1" fmla="*/ 208344 w 740780"/>
              <a:gd name="connsiteY1" fmla="*/ 532436 h 833377"/>
              <a:gd name="connsiteX2" fmla="*/ 740780 w 740780"/>
              <a:gd name="connsiteY2" fmla="*/ 277793 h 833377"/>
              <a:gd name="connsiteX3" fmla="*/ 682906 w 740780"/>
              <a:gd name="connsiteY3" fmla="*/ 0 h 83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0780" h="833377">
                <a:moveTo>
                  <a:pt x="0" y="833377"/>
                </a:moveTo>
                <a:lnTo>
                  <a:pt x="208344" y="532436"/>
                </a:lnTo>
                <a:lnTo>
                  <a:pt x="740780" y="277793"/>
                </a:lnTo>
                <a:lnTo>
                  <a:pt x="682906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6180109" y="2310553"/>
            <a:ext cx="0" cy="162018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872297" y="2346557"/>
            <a:ext cx="0" cy="162018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5242615" y="3894729"/>
            <a:ext cx="3541853" cy="1169043"/>
          </a:xfrm>
          <a:custGeom>
            <a:avLst/>
            <a:gdLst>
              <a:gd name="connsiteX0" fmla="*/ 937549 w 3541853"/>
              <a:gd name="connsiteY0" fmla="*/ 11575 h 1169043"/>
              <a:gd name="connsiteX1" fmla="*/ 0 w 3541853"/>
              <a:gd name="connsiteY1" fmla="*/ 1169043 h 1169043"/>
              <a:gd name="connsiteX2" fmla="*/ 844952 w 3541853"/>
              <a:gd name="connsiteY2" fmla="*/ 1145894 h 1169043"/>
              <a:gd name="connsiteX3" fmla="*/ 1770926 w 3541853"/>
              <a:gd name="connsiteY3" fmla="*/ 0 h 1169043"/>
              <a:gd name="connsiteX4" fmla="*/ 2720050 w 3541853"/>
              <a:gd name="connsiteY4" fmla="*/ 1169043 h 1169043"/>
              <a:gd name="connsiteX5" fmla="*/ 3541853 w 3541853"/>
              <a:gd name="connsiteY5" fmla="*/ 1169043 h 1169043"/>
              <a:gd name="connsiteX6" fmla="*/ 2615878 w 3541853"/>
              <a:gd name="connsiteY6" fmla="*/ 46299 h 116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1853" h="1169043">
                <a:moveTo>
                  <a:pt x="937549" y="11575"/>
                </a:moveTo>
                <a:lnTo>
                  <a:pt x="0" y="1169043"/>
                </a:lnTo>
                <a:lnTo>
                  <a:pt x="844952" y="1145894"/>
                </a:lnTo>
                <a:lnTo>
                  <a:pt x="1770926" y="0"/>
                </a:lnTo>
                <a:lnTo>
                  <a:pt x="2720050" y="1169043"/>
                </a:lnTo>
                <a:lnTo>
                  <a:pt x="3541853" y="1169043"/>
                </a:lnTo>
                <a:lnTo>
                  <a:pt x="2615878" y="46299"/>
                </a:lnTo>
              </a:path>
            </a:pathLst>
          </a:cu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250401" y="349696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502429" y="349696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790461" y="349868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078493" y="349868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366525" y="349868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7654557" y="349696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6252117" y="3210653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504145" y="3210653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792177" y="321236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7080209" y="321236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7368241" y="321236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7656273" y="3210653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252117" y="292262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504145" y="292262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792177" y="292433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7080209" y="292433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368241" y="292433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7656273" y="292262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6250401" y="263458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502429" y="263458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6790461" y="263630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7078493" y="263630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7366525" y="263630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7654557" y="263458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6286405" y="238256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538433" y="238256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6826465" y="238427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7114497" y="238427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7402529" y="238427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7690561" y="238256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6106385" y="400274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6394417" y="400445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6682449" y="400445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5890361" y="425820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178393" y="425991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6466425" y="425991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5640049" y="4546233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5928081" y="454794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6216113" y="454794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5424025" y="4830833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712057" y="483254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6000089" y="483254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6286405" y="374728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6538433" y="374728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826465" y="374899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7114497" y="374899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7402529" y="3748997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7690561" y="374728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7942589" y="489940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8230621" y="490112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8518653" y="490112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7728281" y="4614809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8016313" y="461652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3" name="Oval 72"/>
          <p:cNvSpPr>
            <a:spLocks noChangeArrowheads="1"/>
          </p:cNvSpPr>
          <p:nvPr/>
        </p:nvSpPr>
        <p:spPr bwMode="auto">
          <a:xfrm>
            <a:off x="8304345" y="461652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4" name="Oval 73"/>
          <p:cNvSpPr>
            <a:spLocks noChangeArrowheads="1"/>
          </p:cNvSpPr>
          <p:nvPr/>
        </p:nvSpPr>
        <p:spPr bwMode="auto">
          <a:xfrm>
            <a:off x="7474537" y="432334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7728281" y="432506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8016313" y="432506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7222509" y="4038745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7510541" y="404046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" name="Oval 78"/>
          <p:cNvSpPr>
            <a:spLocks noChangeArrowheads="1"/>
          </p:cNvSpPr>
          <p:nvPr/>
        </p:nvSpPr>
        <p:spPr bwMode="auto">
          <a:xfrm>
            <a:off x="7798573" y="4040461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5" name="Line 20"/>
          <p:cNvSpPr>
            <a:spLocks noChangeShapeType="1"/>
          </p:cNvSpPr>
          <p:nvPr/>
        </p:nvSpPr>
        <p:spPr bwMode="auto">
          <a:xfrm flipV="1">
            <a:off x="4990587" y="2252448"/>
            <a:ext cx="0" cy="28304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20"/>
          <p:cNvSpPr>
            <a:spLocks noChangeShapeType="1"/>
          </p:cNvSpPr>
          <p:nvPr/>
        </p:nvSpPr>
        <p:spPr bwMode="auto">
          <a:xfrm flipV="1">
            <a:off x="5597582" y="1988840"/>
            <a:ext cx="48658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6192180" y="180475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Population size</a:t>
            </a:r>
            <a:endParaRPr lang="en-US" sz="2000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3941825" y="351465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Generation</a:t>
            </a:r>
            <a:endParaRPr lang="en-US" sz="2000" dirty="0"/>
          </a:p>
        </p:txBody>
      </p:sp>
      <p:sp>
        <p:nvSpPr>
          <p:cNvPr id="89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Deep coalescence (ILS) 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90" name="Line 5"/>
          <p:cNvSpPr>
            <a:spLocks noChangeShapeType="1"/>
          </p:cNvSpPr>
          <p:nvPr/>
        </p:nvSpPr>
        <p:spPr bwMode="auto">
          <a:xfrm>
            <a:off x="374068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218542" y="1592796"/>
            <a:ext cx="4346526" cy="426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400" b="0" dirty="0" smtClean="0">
                <a:latin typeface="+mj-lt"/>
              </a:rPr>
              <a:t> </a:t>
            </a:r>
            <a:r>
              <a:rPr lang="en-US" sz="2300" dirty="0">
                <a:latin typeface="Book Antiqua" pitchFamily="18" charset="0"/>
              </a:rPr>
              <a:t>Gene copies </a:t>
            </a:r>
            <a:r>
              <a:rPr lang="en-US" sz="2300" dirty="0">
                <a:solidFill>
                  <a:srgbClr val="FF0000"/>
                </a:solidFill>
                <a:latin typeface="Book Antiqua" pitchFamily="18" charset="0"/>
              </a:rPr>
              <a:t>fail</a:t>
            </a:r>
            <a:r>
              <a:rPr lang="en-US" sz="2300" dirty="0">
                <a:latin typeface="Book Antiqua" pitchFamily="18" charset="0"/>
              </a:rPr>
              <a:t> to </a:t>
            </a:r>
            <a:r>
              <a:rPr lang="en-US" sz="2300" dirty="0">
                <a:solidFill>
                  <a:srgbClr val="000099"/>
                </a:solidFill>
                <a:latin typeface="Book Antiqua" pitchFamily="18" charset="0"/>
              </a:rPr>
              <a:t>coalesce</a:t>
            </a:r>
            <a:r>
              <a:rPr lang="en-US" sz="2300" dirty="0">
                <a:latin typeface="Book Antiqua" pitchFamily="18" charset="0"/>
              </a:rPr>
              <a:t> in the </a:t>
            </a:r>
            <a:r>
              <a:rPr lang="en-US" sz="2300" dirty="0">
                <a:solidFill>
                  <a:srgbClr val="000099"/>
                </a:solidFill>
                <a:latin typeface="Book Antiqua" pitchFamily="18" charset="0"/>
              </a:rPr>
              <a:t>speciation point</a:t>
            </a:r>
            <a:r>
              <a:rPr lang="en-US" sz="2300" dirty="0">
                <a:latin typeface="Book Antiqua" pitchFamily="18" charset="0"/>
              </a:rPr>
              <a:t>. Gene copies at a single locus extends </a:t>
            </a:r>
            <a:r>
              <a:rPr lang="en-US" sz="2300" dirty="0">
                <a:solidFill>
                  <a:srgbClr val="FF0000"/>
                </a:solidFill>
                <a:latin typeface="Book Antiqua" pitchFamily="18" charset="0"/>
              </a:rPr>
              <a:t>deeper than </a:t>
            </a:r>
            <a:r>
              <a:rPr lang="en-US" sz="2300" dirty="0">
                <a:latin typeface="Book Antiqua" pitchFamily="18" charset="0"/>
              </a:rPr>
              <a:t>the </a:t>
            </a:r>
            <a:r>
              <a:rPr lang="en-US" sz="2300" dirty="0">
                <a:solidFill>
                  <a:srgbClr val="000099"/>
                </a:solidFill>
                <a:latin typeface="Book Antiqua" pitchFamily="18" charset="0"/>
              </a:rPr>
              <a:t>speciation events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endParaRPr lang="en-GB" sz="2300" dirty="0">
              <a:latin typeface="+mj-lt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300" dirty="0" smtClean="0">
                <a:solidFill>
                  <a:srgbClr val="531FE7"/>
                </a:solidFill>
                <a:latin typeface="+mj-lt"/>
              </a:rPr>
              <a:t> </a:t>
            </a:r>
            <a:r>
              <a:rPr lang="en-US" sz="2300" dirty="0" smtClean="0">
                <a:solidFill>
                  <a:srgbClr val="531FE7"/>
                </a:solidFill>
                <a:latin typeface="Book Antiqua" pitchFamily="18" charset="0"/>
              </a:rPr>
              <a:t>Coalescence </a:t>
            </a:r>
            <a:r>
              <a:rPr lang="en-US" sz="2300" dirty="0">
                <a:solidFill>
                  <a:srgbClr val="531FE7"/>
                </a:solidFill>
                <a:latin typeface="Book Antiqua" pitchFamily="18" charset="0"/>
              </a:rPr>
              <a:t>theory  </a:t>
            </a:r>
            <a:r>
              <a:rPr lang="en-US" sz="2300" dirty="0">
                <a:latin typeface="Book Antiqua" pitchFamily="18" charset="0"/>
              </a:rPr>
              <a:t>visualizes the process as if it operated </a:t>
            </a:r>
            <a:r>
              <a:rPr lang="en-US" sz="2300" dirty="0">
                <a:solidFill>
                  <a:srgbClr val="FF0000"/>
                </a:solidFill>
                <a:latin typeface="Book Antiqua" pitchFamily="18" charset="0"/>
              </a:rPr>
              <a:t>backwards</a:t>
            </a:r>
            <a:r>
              <a:rPr lang="en-US" sz="2300" dirty="0">
                <a:latin typeface="Book Antiqua" pitchFamily="18" charset="0"/>
              </a:rPr>
              <a:t> in </a:t>
            </a:r>
            <a:r>
              <a:rPr lang="en-US" sz="2300" dirty="0" smtClean="0">
                <a:latin typeface="Book Antiqua" pitchFamily="18" charset="0"/>
              </a:rPr>
              <a:t>time</a:t>
            </a:r>
            <a:endParaRPr lang="en-US" sz="2300" dirty="0">
              <a:latin typeface="Book Antiqua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endParaRPr lang="en-GB" sz="2400" b="0" dirty="0" smtClean="0">
              <a:solidFill>
                <a:srgbClr val="000099"/>
              </a:solidFill>
              <a:latin typeface="+mj-lt"/>
            </a:endParaRPr>
          </a:p>
          <a:p>
            <a:r>
              <a:rPr lang="en-GB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26041" y="526113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47081" y="5251074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Line 20"/>
          <p:cNvSpPr>
            <a:spLocks noChangeShapeType="1"/>
          </p:cNvSpPr>
          <p:nvPr/>
        </p:nvSpPr>
        <p:spPr bwMode="auto">
          <a:xfrm flipH="1" flipV="1">
            <a:off x="7966501" y="2024844"/>
            <a:ext cx="45792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8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2" grpId="0" animBg="1"/>
      <p:bldP spid="81" grpId="0" animBg="1"/>
      <p:bldP spid="8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13550" y="2024844"/>
            <a:ext cx="0" cy="262829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40252" y="2060848"/>
            <a:ext cx="0" cy="262829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083842" y="321126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335870" y="321126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623902" y="321297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6085558" y="292494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337586" y="292494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625618" y="292666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085558" y="263691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337586" y="263691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625618" y="263862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6083842" y="234888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335870" y="234888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6623902" y="235059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6119846" y="209685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371874" y="209685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6659906" y="209856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6116414" y="346157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6368442" y="346157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656474" y="346328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4" name="TextBox 83"/>
          <p:cNvSpPr txBox="1"/>
          <p:nvPr/>
        </p:nvSpPr>
        <p:spPr>
          <a:xfrm>
            <a:off x="146535" y="2321004"/>
            <a:ext cx="4029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531FE7"/>
                </a:solidFill>
                <a:latin typeface="Georgia" pitchFamily="18" charset="0"/>
              </a:rPr>
              <a:t>Smaller</a:t>
            </a:r>
            <a:r>
              <a:rPr lang="en-US" sz="2200" dirty="0" smtClean="0">
                <a:latin typeface="Georgia" pitchFamily="18" charset="0"/>
              </a:rPr>
              <a:t> population size and </a:t>
            </a:r>
            <a:r>
              <a:rPr lang="en-US" sz="2200" dirty="0" smtClean="0">
                <a:solidFill>
                  <a:srgbClr val="531FE7"/>
                </a:solidFill>
                <a:latin typeface="Georgia" pitchFamily="18" charset="0"/>
              </a:rPr>
              <a:t>longer</a:t>
            </a:r>
            <a:r>
              <a:rPr lang="en-US" sz="2200" dirty="0" smtClean="0">
                <a:latin typeface="Georgia" pitchFamily="18" charset="0"/>
              </a:rPr>
              <a:t> branch increases the possibility of coalescence.</a:t>
            </a:r>
            <a:endParaRPr lang="en-US" sz="2200" dirty="0">
              <a:latin typeface="Georgia" pitchFamily="18" charset="0"/>
            </a:endParaRPr>
          </a:p>
        </p:txBody>
      </p:sp>
      <p:sp>
        <p:nvSpPr>
          <p:cNvPr id="85" name="Line 20"/>
          <p:cNvSpPr>
            <a:spLocks noChangeShapeType="1"/>
          </p:cNvSpPr>
          <p:nvPr/>
        </p:nvSpPr>
        <p:spPr bwMode="auto">
          <a:xfrm flipV="1">
            <a:off x="4824028" y="1966739"/>
            <a:ext cx="0" cy="28304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20"/>
          <p:cNvSpPr>
            <a:spLocks noChangeShapeType="1"/>
          </p:cNvSpPr>
          <p:nvPr/>
        </p:nvSpPr>
        <p:spPr bwMode="auto">
          <a:xfrm flipV="1">
            <a:off x="5940152" y="1736812"/>
            <a:ext cx="108012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580112" y="122869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Population size</a:t>
            </a:r>
            <a:endParaRPr lang="en-US" sz="2000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3775266" y="3228945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Generation</a:t>
            </a:r>
            <a:endParaRPr lang="en-US" sz="2000" dirty="0"/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6115024" y="371531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6367052" y="371531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6655084" y="371703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5" name="Oval 94"/>
          <p:cNvSpPr>
            <a:spLocks noChangeArrowheads="1"/>
          </p:cNvSpPr>
          <p:nvPr/>
        </p:nvSpPr>
        <p:spPr bwMode="auto">
          <a:xfrm>
            <a:off x="6116740" y="396562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6" name="Oval 95"/>
          <p:cNvSpPr>
            <a:spLocks noChangeArrowheads="1"/>
          </p:cNvSpPr>
          <p:nvPr/>
        </p:nvSpPr>
        <p:spPr bwMode="auto">
          <a:xfrm>
            <a:off x="6368768" y="396562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7" name="Oval 96"/>
          <p:cNvSpPr>
            <a:spLocks noChangeArrowheads="1"/>
          </p:cNvSpPr>
          <p:nvPr/>
        </p:nvSpPr>
        <p:spPr bwMode="auto">
          <a:xfrm>
            <a:off x="6656800" y="396734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1" name="Oval 100"/>
          <p:cNvSpPr>
            <a:spLocks noChangeArrowheads="1"/>
          </p:cNvSpPr>
          <p:nvPr/>
        </p:nvSpPr>
        <p:spPr bwMode="auto">
          <a:xfrm>
            <a:off x="6116740" y="421937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6368768" y="421937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" name="Oval 102"/>
          <p:cNvSpPr>
            <a:spLocks noChangeArrowheads="1"/>
          </p:cNvSpPr>
          <p:nvPr/>
        </p:nvSpPr>
        <p:spPr bwMode="auto">
          <a:xfrm>
            <a:off x="6656800" y="422108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4" name="Oval 103"/>
          <p:cNvSpPr>
            <a:spLocks noChangeArrowheads="1"/>
          </p:cNvSpPr>
          <p:nvPr/>
        </p:nvSpPr>
        <p:spPr bwMode="auto">
          <a:xfrm>
            <a:off x="6118456" y="446968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6370484" y="446968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6" name="Oval 105"/>
          <p:cNvSpPr>
            <a:spLocks noChangeArrowheads="1"/>
          </p:cNvSpPr>
          <p:nvPr/>
        </p:nvSpPr>
        <p:spPr bwMode="auto">
          <a:xfrm>
            <a:off x="6658516" y="447140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6180881" y="2963119"/>
            <a:ext cx="243068" cy="1562582"/>
          </a:xfrm>
          <a:custGeom>
            <a:avLst/>
            <a:gdLst>
              <a:gd name="connsiteX0" fmla="*/ 0 w 243068"/>
              <a:gd name="connsiteY0" fmla="*/ 1562582 h 1562582"/>
              <a:gd name="connsiteX1" fmla="*/ 231494 w 243068"/>
              <a:gd name="connsiteY1" fmla="*/ 1331089 h 1562582"/>
              <a:gd name="connsiteX2" fmla="*/ 0 w 243068"/>
              <a:gd name="connsiteY2" fmla="*/ 1076446 h 1562582"/>
              <a:gd name="connsiteX3" fmla="*/ 0 w 243068"/>
              <a:gd name="connsiteY3" fmla="*/ 810228 h 1562582"/>
              <a:gd name="connsiteX4" fmla="*/ 11575 w 243068"/>
              <a:gd name="connsiteY4" fmla="*/ 532435 h 1562582"/>
              <a:gd name="connsiteX5" fmla="*/ 208344 w 243068"/>
              <a:gd name="connsiteY5" fmla="*/ 300942 h 1562582"/>
              <a:gd name="connsiteX6" fmla="*/ 243068 w 243068"/>
              <a:gd name="connsiteY6" fmla="*/ 0 h 1562582"/>
              <a:gd name="connsiteX7" fmla="*/ 219919 w 243068"/>
              <a:gd name="connsiteY7" fmla="*/ 11575 h 156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68" h="1562582">
                <a:moveTo>
                  <a:pt x="0" y="1562582"/>
                </a:moveTo>
                <a:lnTo>
                  <a:pt x="231494" y="1331089"/>
                </a:lnTo>
                <a:lnTo>
                  <a:pt x="0" y="1076446"/>
                </a:lnTo>
                <a:lnTo>
                  <a:pt x="0" y="810228"/>
                </a:lnTo>
                <a:lnTo>
                  <a:pt x="11575" y="532435"/>
                </a:lnTo>
                <a:lnTo>
                  <a:pt x="208344" y="300942"/>
                </a:lnTo>
                <a:lnTo>
                  <a:pt x="243068" y="0"/>
                </a:lnTo>
                <a:lnTo>
                  <a:pt x="219919" y="11575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412375" y="2963119"/>
            <a:ext cx="312516" cy="1574157"/>
          </a:xfrm>
          <a:custGeom>
            <a:avLst/>
            <a:gdLst>
              <a:gd name="connsiteX0" fmla="*/ 300941 w 312516"/>
              <a:gd name="connsiteY0" fmla="*/ 1574157 h 1574157"/>
              <a:gd name="connsiteX1" fmla="*/ 312516 w 312516"/>
              <a:gd name="connsiteY1" fmla="*/ 1331089 h 1574157"/>
              <a:gd name="connsiteX2" fmla="*/ 11574 w 312516"/>
              <a:gd name="connsiteY2" fmla="*/ 1064871 h 1574157"/>
              <a:gd name="connsiteX3" fmla="*/ 34724 w 312516"/>
              <a:gd name="connsiteY3" fmla="*/ 740780 h 1574157"/>
              <a:gd name="connsiteX4" fmla="*/ 312516 w 312516"/>
              <a:gd name="connsiteY4" fmla="*/ 544010 h 1574157"/>
              <a:gd name="connsiteX5" fmla="*/ 277792 w 312516"/>
              <a:gd name="connsiteY5" fmla="*/ 266218 h 1574157"/>
              <a:gd name="connsiteX6" fmla="*/ 0 w 312516"/>
              <a:gd name="connsiteY6" fmla="*/ 0 h 157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2516" h="1574157">
                <a:moveTo>
                  <a:pt x="300941" y="1574157"/>
                </a:moveTo>
                <a:lnTo>
                  <a:pt x="312516" y="1331089"/>
                </a:lnTo>
                <a:lnTo>
                  <a:pt x="11574" y="1064871"/>
                </a:lnTo>
                <a:lnTo>
                  <a:pt x="34724" y="740780"/>
                </a:lnTo>
                <a:lnTo>
                  <a:pt x="312516" y="544010"/>
                </a:lnTo>
                <a:lnTo>
                  <a:pt x="277792" y="266218"/>
                </a:ln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Deep Coalescence (cont.)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5" name="Line 5"/>
          <p:cNvSpPr>
            <a:spLocks noChangeShapeType="1"/>
          </p:cNvSpPr>
          <p:nvPr/>
        </p:nvSpPr>
        <p:spPr bwMode="auto">
          <a:xfrm>
            <a:off x="374068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5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551894" y="368337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803922" y="368337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091954" y="368509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6553610" y="339706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805638" y="339706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7093670" y="339877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553610" y="310903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805638" y="310903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093670" y="311074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6551894" y="282099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803922" y="282099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7091954" y="282271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6587898" y="256897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839926" y="256897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7127958" y="257068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6584466" y="393369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6836494" y="393369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124526" y="393540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5" name="Line 20"/>
          <p:cNvSpPr>
            <a:spLocks noChangeShapeType="1"/>
          </p:cNvSpPr>
          <p:nvPr/>
        </p:nvSpPr>
        <p:spPr bwMode="auto">
          <a:xfrm flipV="1">
            <a:off x="5904148" y="2474861"/>
            <a:ext cx="0" cy="171428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20"/>
          <p:cNvSpPr>
            <a:spLocks noChangeShapeType="1"/>
          </p:cNvSpPr>
          <p:nvPr/>
        </p:nvSpPr>
        <p:spPr bwMode="auto">
          <a:xfrm flipV="1">
            <a:off x="6408204" y="2208930"/>
            <a:ext cx="179320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6372200" y="170080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Population size</a:t>
            </a:r>
            <a:endParaRPr lang="en-US" sz="2000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4876001" y="308899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Generation</a:t>
            </a:r>
            <a:endParaRPr lang="en-US" sz="20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481602" y="2496962"/>
            <a:ext cx="0" cy="162018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173790" y="2532966"/>
            <a:ext cx="0" cy="162018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6551894" y="368337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6803922" y="368337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7091954" y="368509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7379986" y="368509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7668018" y="368509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7956050" y="368337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6553610" y="339706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6805638" y="339706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7093670" y="339877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7381702" y="339877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7669734" y="339877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7957766" y="3397062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6553610" y="310903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6805638" y="310903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7093670" y="311074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7381702" y="311074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7669734" y="311074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7957766" y="310903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6551894" y="282099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6803922" y="282099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7091954" y="282271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7379986" y="282271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7668018" y="2822714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7956050" y="2820998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3" name="Oval 72"/>
          <p:cNvSpPr>
            <a:spLocks noChangeArrowheads="1"/>
          </p:cNvSpPr>
          <p:nvPr/>
        </p:nvSpPr>
        <p:spPr bwMode="auto">
          <a:xfrm>
            <a:off x="6587898" y="256897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4" name="Oval 73"/>
          <p:cNvSpPr>
            <a:spLocks noChangeArrowheads="1"/>
          </p:cNvSpPr>
          <p:nvPr/>
        </p:nvSpPr>
        <p:spPr bwMode="auto">
          <a:xfrm>
            <a:off x="6839926" y="256897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7127958" y="257068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7415990" y="257068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7704022" y="257068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7992054" y="256897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6587898" y="393369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6839926" y="393369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7127958" y="393540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7415990" y="393540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7704022" y="3935406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8" name="Oval 97"/>
          <p:cNvSpPr>
            <a:spLocks noChangeArrowheads="1"/>
          </p:cNvSpPr>
          <p:nvPr/>
        </p:nvSpPr>
        <p:spPr bwMode="auto">
          <a:xfrm>
            <a:off x="7992054" y="3933690"/>
            <a:ext cx="109728" cy="10972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" name="Freeform 1"/>
          <p:cNvSpPr/>
          <p:nvPr/>
        </p:nvSpPr>
        <p:spPr>
          <a:xfrm>
            <a:off x="6660508" y="2601860"/>
            <a:ext cx="509286" cy="1400536"/>
          </a:xfrm>
          <a:custGeom>
            <a:avLst/>
            <a:gdLst>
              <a:gd name="connsiteX0" fmla="*/ 0 w 509286"/>
              <a:gd name="connsiteY0" fmla="*/ 1400536 h 1400536"/>
              <a:gd name="connsiteX1" fmla="*/ 185195 w 509286"/>
              <a:gd name="connsiteY1" fmla="*/ 1134319 h 1400536"/>
              <a:gd name="connsiteX2" fmla="*/ 486136 w 509286"/>
              <a:gd name="connsiteY2" fmla="*/ 856526 h 1400536"/>
              <a:gd name="connsiteX3" fmla="*/ 509286 w 509286"/>
              <a:gd name="connsiteY3" fmla="*/ 567159 h 1400536"/>
              <a:gd name="connsiteX4" fmla="*/ 208344 w 509286"/>
              <a:gd name="connsiteY4" fmla="*/ 277792 h 1400536"/>
              <a:gd name="connsiteX5" fmla="*/ 243068 w 509286"/>
              <a:gd name="connsiteY5" fmla="*/ 0 h 140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286" h="1400536">
                <a:moveTo>
                  <a:pt x="0" y="1400536"/>
                </a:moveTo>
                <a:lnTo>
                  <a:pt x="185195" y="1134319"/>
                </a:lnTo>
                <a:lnTo>
                  <a:pt x="486136" y="856526"/>
                </a:lnTo>
                <a:lnTo>
                  <a:pt x="509286" y="567159"/>
                </a:lnTo>
                <a:lnTo>
                  <a:pt x="208344" y="277792"/>
                </a:lnTo>
                <a:lnTo>
                  <a:pt x="243068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36011" y="2625009"/>
            <a:ext cx="347241" cy="1377387"/>
          </a:xfrm>
          <a:custGeom>
            <a:avLst/>
            <a:gdLst>
              <a:gd name="connsiteX0" fmla="*/ 335666 w 347241"/>
              <a:gd name="connsiteY0" fmla="*/ 1377387 h 1377387"/>
              <a:gd name="connsiteX1" fmla="*/ 324092 w 347241"/>
              <a:gd name="connsiteY1" fmla="*/ 1134319 h 1377387"/>
              <a:gd name="connsiteX2" fmla="*/ 23150 w 347241"/>
              <a:gd name="connsiteY2" fmla="*/ 856527 h 1377387"/>
              <a:gd name="connsiteX3" fmla="*/ 0 w 347241"/>
              <a:gd name="connsiteY3" fmla="*/ 520861 h 1377387"/>
              <a:gd name="connsiteX4" fmla="*/ 254644 w 347241"/>
              <a:gd name="connsiteY4" fmla="*/ 243068 h 1377387"/>
              <a:gd name="connsiteX5" fmla="*/ 347241 w 347241"/>
              <a:gd name="connsiteY5" fmla="*/ 0 h 1377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7241" h="1377387">
                <a:moveTo>
                  <a:pt x="335666" y="1377387"/>
                </a:moveTo>
                <a:lnTo>
                  <a:pt x="324092" y="1134319"/>
                </a:lnTo>
                <a:lnTo>
                  <a:pt x="23150" y="856527"/>
                </a:lnTo>
                <a:lnTo>
                  <a:pt x="0" y="520861"/>
                </a:lnTo>
                <a:lnTo>
                  <a:pt x="254644" y="243068"/>
                </a:lnTo>
                <a:lnTo>
                  <a:pt x="347241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15901" y="2202236"/>
            <a:ext cx="3528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531FE7"/>
                </a:solidFill>
                <a:latin typeface="Georgia" pitchFamily="18" charset="0"/>
              </a:rPr>
              <a:t>Larger</a:t>
            </a:r>
            <a:r>
              <a:rPr lang="en-US" sz="2200" dirty="0">
                <a:solidFill>
                  <a:srgbClr val="000000"/>
                </a:solidFill>
                <a:latin typeface="Georgia" pitchFamily="18" charset="0"/>
              </a:rPr>
              <a:t> population size and </a:t>
            </a:r>
            <a:r>
              <a:rPr lang="en-US" sz="2200" dirty="0">
                <a:solidFill>
                  <a:srgbClr val="531FE7"/>
                </a:solidFill>
                <a:latin typeface="Georgia" pitchFamily="18" charset="0"/>
              </a:rPr>
              <a:t>shorter</a:t>
            </a:r>
            <a:r>
              <a:rPr lang="en-US" sz="2200" dirty="0">
                <a:solidFill>
                  <a:srgbClr val="000000"/>
                </a:solidFill>
                <a:latin typeface="Georgia" pitchFamily="18" charset="0"/>
              </a:rPr>
              <a:t> branch increase the chances that gene copies will </a:t>
            </a:r>
            <a:r>
              <a:rPr lang="en-US" sz="2200" dirty="0">
                <a:solidFill>
                  <a:srgbClr val="FF0000"/>
                </a:solidFill>
                <a:latin typeface="Georgia" pitchFamily="18" charset="0"/>
              </a:rPr>
              <a:t>fail</a:t>
            </a:r>
            <a:r>
              <a:rPr lang="en-US" sz="2200" dirty="0">
                <a:solidFill>
                  <a:srgbClr val="000000"/>
                </a:solidFill>
                <a:latin typeface="Georgia" pitchFamily="18" charset="0"/>
              </a:rPr>
              <a:t> to coalesce</a:t>
            </a: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Deep Coalescence (cont.)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374068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5676" y="2276872"/>
            <a:ext cx="61147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Book Antiqua" pitchFamily="18" charset="0"/>
              </a:rPr>
              <a:t>Computational</a:t>
            </a:r>
            <a:r>
              <a:rPr lang="en-US" sz="3600" dirty="0" smtClean="0">
                <a:latin typeface="Book Antiqua" pitchFamily="18" charset="0"/>
              </a:rPr>
              <a:t> </a:t>
            </a:r>
            <a:r>
              <a:rPr lang="en-US" sz="3600" dirty="0" smtClean="0">
                <a:solidFill>
                  <a:srgbClr val="C00000"/>
                </a:solidFill>
                <a:latin typeface="Book Antiqua" pitchFamily="18" charset="0"/>
              </a:rPr>
              <a:t>Biology</a:t>
            </a:r>
          </a:p>
          <a:p>
            <a:pPr algn="ctr"/>
            <a:r>
              <a:rPr lang="en-US" sz="3600" dirty="0" smtClean="0">
                <a:latin typeface="Book Antiqua" pitchFamily="18" charset="0"/>
              </a:rPr>
              <a:t>vs.</a:t>
            </a:r>
          </a:p>
          <a:p>
            <a:pPr algn="ctr"/>
            <a:r>
              <a:rPr lang="en-US" sz="3600" dirty="0" smtClean="0">
                <a:solidFill>
                  <a:srgbClr val="C00000"/>
                </a:solidFill>
                <a:latin typeface="Book Antiqua" pitchFamily="18" charset="0"/>
              </a:rPr>
              <a:t>Biological Computation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3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9"/>
          <p:cNvSpPr/>
          <p:nvPr/>
        </p:nvSpPr>
        <p:spPr>
          <a:xfrm>
            <a:off x="4103194" y="2622897"/>
            <a:ext cx="720834" cy="842107"/>
          </a:xfrm>
          <a:custGeom>
            <a:avLst/>
            <a:gdLst>
              <a:gd name="connsiteX0" fmla="*/ 182880 w 787791"/>
              <a:gd name="connsiteY0" fmla="*/ 0 h 886265"/>
              <a:gd name="connsiteX1" fmla="*/ 0 w 787791"/>
              <a:gd name="connsiteY1" fmla="*/ 337625 h 886265"/>
              <a:gd name="connsiteX2" fmla="*/ 337625 w 787791"/>
              <a:gd name="connsiteY2" fmla="*/ 858130 h 886265"/>
              <a:gd name="connsiteX3" fmla="*/ 787791 w 787791"/>
              <a:gd name="connsiteY3" fmla="*/ 886265 h 886265"/>
              <a:gd name="connsiteX4" fmla="*/ 182880 w 787791"/>
              <a:gd name="connsiteY4" fmla="*/ 0 h 8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791" h="886265">
                <a:moveTo>
                  <a:pt x="182880" y="0"/>
                </a:moveTo>
                <a:lnTo>
                  <a:pt x="0" y="337625"/>
                </a:lnTo>
                <a:lnTo>
                  <a:pt x="337625" y="858130"/>
                </a:lnTo>
                <a:lnTo>
                  <a:pt x="787791" y="886265"/>
                </a:lnTo>
                <a:lnTo>
                  <a:pt x="18288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845527" y="1088740"/>
            <a:ext cx="3792195" cy="3024336"/>
            <a:chOff x="1030147" y="1643605"/>
            <a:chExt cx="5231757" cy="3738623"/>
          </a:xfrm>
        </p:grpSpPr>
        <p:sp>
          <p:nvSpPr>
            <p:cNvPr id="11" name="Freeform 10"/>
            <p:cNvSpPr/>
            <p:nvPr/>
          </p:nvSpPr>
          <p:spPr>
            <a:xfrm>
              <a:off x="1030147" y="1643605"/>
              <a:ext cx="5231757" cy="3738623"/>
            </a:xfrm>
            <a:custGeom>
              <a:avLst/>
              <a:gdLst>
                <a:gd name="connsiteX0" fmla="*/ 2025569 w 5231757"/>
                <a:gd name="connsiteY0" fmla="*/ 671332 h 3738623"/>
                <a:gd name="connsiteX1" fmla="*/ 0 w 5231757"/>
                <a:gd name="connsiteY1" fmla="*/ 3727048 h 3738623"/>
                <a:gd name="connsiteX2" fmla="*/ 740780 w 5231757"/>
                <a:gd name="connsiteY2" fmla="*/ 3727048 h 3738623"/>
                <a:gd name="connsiteX3" fmla="*/ 1666754 w 5231757"/>
                <a:gd name="connsiteY3" fmla="*/ 2349661 h 3738623"/>
                <a:gd name="connsiteX4" fmla="*/ 2095018 w 5231757"/>
                <a:gd name="connsiteY4" fmla="*/ 2916820 h 3738623"/>
                <a:gd name="connsiteX5" fmla="*/ 1574157 w 5231757"/>
                <a:gd name="connsiteY5" fmla="*/ 3727048 h 3738623"/>
                <a:gd name="connsiteX6" fmla="*/ 2280212 w 5231757"/>
                <a:gd name="connsiteY6" fmla="*/ 3727048 h 3738623"/>
                <a:gd name="connsiteX7" fmla="*/ 2523281 w 5231757"/>
                <a:gd name="connsiteY7" fmla="*/ 3333509 h 3738623"/>
                <a:gd name="connsiteX8" fmla="*/ 2766349 w 5231757"/>
                <a:gd name="connsiteY8" fmla="*/ 3727048 h 3738623"/>
                <a:gd name="connsiteX9" fmla="*/ 3333509 w 5231757"/>
                <a:gd name="connsiteY9" fmla="*/ 3727048 h 3738623"/>
                <a:gd name="connsiteX10" fmla="*/ 3483980 w 5231757"/>
                <a:gd name="connsiteY10" fmla="*/ 3727048 h 3738623"/>
                <a:gd name="connsiteX11" fmla="*/ 2048719 w 5231757"/>
                <a:gd name="connsiteY11" fmla="*/ 1851949 h 3738623"/>
                <a:gd name="connsiteX12" fmla="*/ 2500131 w 5231757"/>
                <a:gd name="connsiteY12" fmla="*/ 1134319 h 3738623"/>
                <a:gd name="connsiteX13" fmla="*/ 4456253 w 5231757"/>
                <a:gd name="connsiteY13" fmla="*/ 3738623 h 3738623"/>
                <a:gd name="connsiteX14" fmla="*/ 5058137 w 5231757"/>
                <a:gd name="connsiteY14" fmla="*/ 3738623 h 3738623"/>
                <a:gd name="connsiteX15" fmla="*/ 5231757 w 5231757"/>
                <a:gd name="connsiteY15" fmla="*/ 3738623 h 3738623"/>
                <a:gd name="connsiteX16" fmla="*/ 2905245 w 5231757"/>
                <a:gd name="connsiteY16" fmla="*/ 625033 h 3738623"/>
                <a:gd name="connsiteX17" fmla="*/ 2893671 w 5231757"/>
                <a:gd name="connsiteY17" fmla="*/ 0 h 373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31757" h="3738623">
                  <a:moveTo>
                    <a:pt x="2025569" y="671332"/>
                  </a:moveTo>
                  <a:lnTo>
                    <a:pt x="0" y="3727048"/>
                  </a:lnTo>
                  <a:lnTo>
                    <a:pt x="740780" y="3727048"/>
                  </a:lnTo>
                  <a:lnTo>
                    <a:pt x="1666754" y="2349661"/>
                  </a:lnTo>
                  <a:lnTo>
                    <a:pt x="2095018" y="2916820"/>
                  </a:lnTo>
                  <a:lnTo>
                    <a:pt x="1574157" y="3727048"/>
                  </a:lnTo>
                  <a:lnTo>
                    <a:pt x="2280212" y="3727048"/>
                  </a:lnTo>
                  <a:lnTo>
                    <a:pt x="2523281" y="3333509"/>
                  </a:lnTo>
                  <a:lnTo>
                    <a:pt x="2766349" y="3727048"/>
                  </a:lnTo>
                  <a:lnTo>
                    <a:pt x="3333509" y="3727048"/>
                  </a:lnTo>
                  <a:lnTo>
                    <a:pt x="3483980" y="3727048"/>
                  </a:lnTo>
                  <a:lnTo>
                    <a:pt x="2048719" y="1851949"/>
                  </a:lnTo>
                  <a:lnTo>
                    <a:pt x="2500131" y="1134319"/>
                  </a:lnTo>
                  <a:lnTo>
                    <a:pt x="4456253" y="3738623"/>
                  </a:lnTo>
                  <a:lnTo>
                    <a:pt x="5058137" y="3738623"/>
                  </a:lnTo>
                  <a:lnTo>
                    <a:pt x="5231757" y="3738623"/>
                  </a:lnTo>
                  <a:lnTo>
                    <a:pt x="2905245" y="625033"/>
                  </a:lnTo>
                  <a:lnTo>
                    <a:pt x="2893671" y="0"/>
                  </a:lnTo>
                </a:path>
              </a:pathLst>
            </a:cu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055716" y="1678329"/>
              <a:ext cx="11575" cy="636608"/>
            </a:xfrm>
            <a:custGeom>
              <a:avLst/>
              <a:gdLst>
                <a:gd name="connsiteX0" fmla="*/ 0 w 11575"/>
                <a:gd name="connsiteY0" fmla="*/ 636608 h 636608"/>
                <a:gd name="connsiteX1" fmla="*/ 11575 w 11575"/>
                <a:gd name="connsiteY1" fmla="*/ 0 h 63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75" h="636608">
                  <a:moveTo>
                    <a:pt x="0" y="636608"/>
                  </a:moveTo>
                  <a:lnTo>
                    <a:pt x="11575" y="0"/>
                  </a:lnTo>
                </a:path>
              </a:pathLst>
            </a:cu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5054" y="4137282"/>
            <a:ext cx="3247146" cy="2424066"/>
            <a:chOff x="2245489" y="3993266"/>
            <a:chExt cx="4421529" cy="2743200"/>
          </a:xfrm>
        </p:grpSpPr>
        <p:sp>
          <p:nvSpPr>
            <p:cNvPr id="16" name="Freeform 15"/>
            <p:cNvSpPr/>
            <p:nvPr/>
          </p:nvSpPr>
          <p:spPr>
            <a:xfrm>
              <a:off x="2245489" y="3993266"/>
              <a:ext cx="1585731" cy="995423"/>
            </a:xfrm>
            <a:custGeom>
              <a:avLst/>
              <a:gdLst>
                <a:gd name="connsiteX0" fmla="*/ 0 w 1585731"/>
                <a:gd name="connsiteY0" fmla="*/ 0 h 995423"/>
                <a:gd name="connsiteX1" fmla="*/ 833377 w 1585731"/>
                <a:gd name="connsiteY1" fmla="*/ 995423 h 995423"/>
                <a:gd name="connsiteX2" fmla="*/ 1585731 w 1585731"/>
                <a:gd name="connsiteY2" fmla="*/ 11575 h 99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5731" h="995423">
                  <a:moveTo>
                    <a:pt x="0" y="0"/>
                  </a:moveTo>
                  <a:lnTo>
                    <a:pt x="833377" y="995423"/>
                  </a:lnTo>
                  <a:lnTo>
                    <a:pt x="1585731" y="11575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078866" y="4004841"/>
              <a:ext cx="1875099" cy="1747777"/>
            </a:xfrm>
            <a:custGeom>
              <a:avLst/>
              <a:gdLst>
                <a:gd name="connsiteX0" fmla="*/ 0 w 1875099"/>
                <a:gd name="connsiteY0" fmla="*/ 972273 h 1747777"/>
                <a:gd name="connsiteX1" fmla="*/ 659757 w 1875099"/>
                <a:gd name="connsiteY1" fmla="*/ 1747777 h 1747777"/>
                <a:gd name="connsiteX2" fmla="*/ 1875099 w 1875099"/>
                <a:gd name="connsiteY2" fmla="*/ 0 h 174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5099" h="1747777">
                  <a:moveTo>
                    <a:pt x="0" y="972273"/>
                  </a:moveTo>
                  <a:lnTo>
                    <a:pt x="659757" y="1747777"/>
                  </a:lnTo>
                  <a:lnTo>
                    <a:pt x="187509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727048" y="4016415"/>
              <a:ext cx="2939970" cy="2720051"/>
            </a:xfrm>
            <a:custGeom>
              <a:avLst/>
              <a:gdLst>
                <a:gd name="connsiteX0" fmla="*/ 0 w 2939970"/>
                <a:gd name="connsiteY0" fmla="*/ 1724628 h 2720051"/>
                <a:gd name="connsiteX1" fmla="*/ 729205 w 2939970"/>
                <a:gd name="connsiteY1" fmla="*/ 2581155 h 2720051"/>
                <a:gd name="connsiteX2" fmla="*/ 844952 w 2939970"/>
                <a:gd name="connsiteY2" fmla="*/ 2720051 h 2720051"/>
                <a:gd name="connsiteX3" fmla="*/ 2939970 w 2939970"/>
                <a:gd name="connsiteY3" fmla="*/ 0 h 272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9970" h="2720051">
                  <a:moveTo>
                    <a:pt x="0" y="1724628"/>
                  </a:moveTo>
                  <a:lnTo>
                    <a:pt x="729205" y="2581155"/>
                  </a:lnTo>
                  <a:lnTo>
                    <a:pt x="844952" y="2720051"/>
                  </a:lnTo>
                  <a:lnTo>
                    <a:pt x="293997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55838" y="4077072"/>
            <a:ext cx="31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23990" y="4077072"/>
            <a:ext cx="31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8086" y="4077072"/>
            <a:ext cx="31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12222" y="4109010"/>
            <a:ext cx="31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103948" y="2528900"/>
            <a:ext cx="1068133" cy="1512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4012237" y="2697316"/>
            <a:ext cx="573206" cy="1323833"/>
          </a:xfrm>
          <a:custGeom>
            <a:avLst/>
            <a:gdLst>
              <a:gd name="connsiteX0" fmla="*/ 286603 w 573206"/>
              <a:gd name="connsiteY0" fmla="*/ 1323833 h 1323833"/>
              <a:gd name="connsiteX1" fmla="*/ 573206 w 573206"/>
              <a:gd name="connsiteY1" fmla="*/ 818866 h 1323833"/>
              <a:gd name="connsiteX2" fmla="*/ 0 w 573206"/>
              <a:gd name="connsiteY2" fmla="*/ 0 h 132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206" h="1323833">
                <a:moveTo>
                  <a:pt x="286603" y="1323833"/>
                </a:moveTo>
                <a:lnTo>
                  <a:pt x="573206" y="818866"/>
                </a:lnTo>
                <a:lnTo>
                  <a:pt x="0" y="0"/>
                </a:lnTo>
              </a:path>
            </a:pathLst>
          </a:cu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5" idx="2"/>
          </p:cNvCxnSpPr>
          <p:nvPr/>
        </p:nvCxnSpPr>
        <p:spPr>
          <a:xfrm flipH="1">
            <a:off x="3275856" y="2697316"/>
            <a:ext cx="736381" cy="1235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4012442" y="1637731"/>
            <a:ext cx="2251880" cy="2374711"/>
          </a:xfrm>
          <a:custGeom>
            <a:avLst/>
            <a:gdLst>
              <a:gd name="connsiteX0" fmla="*/ 0 w 2251880"/>
              <a:gd name="connsiteY0" fmla="*/ 1078173 h 2374711"/>
              <a:gd name="connsiteX1" fmla="*/ 641445 w 2251880"/>
              <a:gd name="connsiteY1" fmla="*/ 0 h 2374711"/>
              <a:gd name="connsiteX2" fmla="*/ 2251880 w 2251880"/>
              <a:gd name="connsiteY2" fmla="*/ 2374711 h 237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1880" h="2374711">
                <a:moveTo>
                  <a:pt x="0" y="1078173"/>
                </a:moveTo>
                <a:lnTo>
                  <a:pt x="641445" y="0"/>
                </a:lnTo>
                <a:lnTo>
                  <a:pt x="2251880" y="2374711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251520" y="83096"/>
            <a:ext cx="8712968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Discordance due to Deep Coalescence (ILS) 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374068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1099270" y="1900487"/>
            <a:ext cx="139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Species tree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1089978" y="5104843"/>
            <a:ext cx="139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6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" grpId="0" animBg="1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3"/>
          <p:cNvGrpSpPr>
            <a:grpSpLocks/>
          </p:cNvGrpSpPr>
          <p:nvPr/>
        </p:nvGrpSpPr>
        <p:grpSpPr bwMode="auto">
          <a:xfrm>
            <a:off x="3635375" y="1089025"/>
            <a:ext cx="5329238" cy="3024188"/>
            <a:chOff x="1030147" y="1643605"/>
            <a:chExt cx="5231757" cy="3738623"/>
          </a:xfrm>
        </p:grpSpPr>
        <p:sp>
          <p:nvSpPr>
            <p:cNvPr id="11" name="Freeform 10"/>
            <p:cNvSpPr/>
            <p:nvPr/>
          </p:nvSpPr>
          <p:spPr>
            <a:xfrm>
              <a:off x="1030147" y="1643605"/>
              <a:ext cx="5231757" cy="3738623"/>
            </a:xfrm>
            <a:custGeom>
              <a:avLst/>
              <a:gdLst>
                <a:gd name="connsiteX0" fmla="*/ 2025569 w 5231757"/>
                <a:gd name="connsiteY0" fmla="*/ 671332 h 3738623"/>
                <a:gd name="connsiteX1" fmla="*/ 0 w 5231757"/>
                <a:gd name="connsiteY1" fmla="*/ 3727048 h 3738623"/>
                <a:gd name="connsiteX2" fmla="*/ 740780 w 5231757"/>
                <a:gd name="connsiteY2" fmla="*/ 3727048 h 3738623"/>
                <a:gd name="connsiteX3" fmla="*/ 1666754 w 5231757"/>
                <a:gd name="connsiteY3" fmla="*/ 2349661 h 3738623"/>
                <a:gd name="connsiteX4" fmla="*/ 2095018 w 5231757"/>
                <a:gd name="connsiteY4" fmla="*/ 2916820 h 3738623"/>
                <a:gd name="connsiteX5" fmla="*/ 1574157 w 5231757"/>
                <a:gd name="connsiteY5" fmla="*/ 3727048 h 3738623"/>
                <a:gd name="connsiteX6" fmla="*/ 2280212 w 5231757"/>
                <a:gd name="connsiteY6" fmla="*/ 3727048 h 3738623"/>
                <a:gd name="connsiteX7" fmla="*/ 2523281 w 5231757"/>
                <a:gd name="connsiteY7" fmla="*/ 3333509 h 3738623"/>
                <a:gd name="connsiteX8" fmla="*/ 2766349 w 5231757"/>
                <a:gd name="connsiteY8" fmla="*/ 3727048 h 3738623"/>
                <a:gd name="connsiteX9" fmla="*/ 3333509 w 5231757"/>
                <a:gd name="connsiteY9" fmla="*/ 3727048 h 3738623"/>
                <a:gd name="connsiteX10" fmla="*/ 3483980 w 5231757"/>
                <a:gd name="connsiteY10" fmla="*/ 3727048 h 3738623"/>
                <a:gd name="connsiteX11" fmla="*/ 2048719 w 5231757"/>
                <a:gd name="connsiteY11" fmla="*/ 1851949 h 3738623"/>
                <a:gd name="connsiteX12" fmla="*/ 2500131 w 5231757"/>
                <a:gd name="connsiteY12" fmla="*/ 1134319 h 3738623"/>
                <a:gd name="connsiteX13" fmla="*/ 4456253 w 5231757"/>
                <a:gd name="connsiteY13" fmla="*/ 3738623 h 3738623"/>
                <a:gd name="connsiteX14" fmla="*/ 5058137 w 5231757"/>
                <a:gd name="connsiteY14" fmla="*/ 3738623 h 3738623"/>
                <a:gd name="connsiteX15" fmla="*/ 5231757 w 5231757"/>
                <a:gd name="connsiteY15" fmla="*/ 3738623 h 3738623"/>
                <a:gd name="connsiteX16" fmla="*/ 2905245 w 5231757"/>
                <a:gd name="connsiteY16" fmla="*/ 625033 h 3738623"/>
                <a:gd name="connsiteX17" fmla="*/ 2893671 w 5231757"/>
                <a:gd name="connsiteY17" fmla="*/ 0 h 373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31757" h="3738623">
                  <a:moveTo>
                    <a:pt x="2025569" y="671332"/>
                  </a:moveTo>
                  <a:lnTo>
                    <a:pt x="0" y="3727048"/>
                  </a:lnTo>
                  <a:lnTo>
                    <a:pt x="740780" y="3727048"/>
                  </a:lnTo>
                  <a:lnTo>
                    <a:pt x="1666754" y="2349661"/>
                  </a:lnTo>
                  <a:lnTo>
                    <a:pt x="2095018" y="2916820"/>
                  </a:lnTo>
                  <a:lnTo>
                    <a:pt x="1574157" y="3727048"/>
                  </a:lnTo>
                  <a:lnTo>
                    <a:pt x="2280212" y="3727048"/>
                  </a:lnTo>
                  <a:lnTo>
                    <a:pt x="2523281" y="3333509"/>
                  </a:lnTo>
                  <a:lnTo>
                    <a:pt x="2766349" y="3727048"/>
                  </a:lnTo>
                  <a:lnTo>
                    <a:pt x="3333509" y="3727048"/>
                  </a:lnTo>
                  <a:lnTo>
                    <a:pt x="3483980" y="3727048"/>
                  </a:lnTo>
                  <a:lnTo>
                    <a:pt x="2048719" y="1851949"/>
                  </a:lnTo>
                  <a:lnTo>
                    <a:pt x="2500131" y="1134319"/>
                  </a:lnTo>
                  <a:lnTo>
                    <a:pt x="4456253" y="3738623"/>
                  </a:lnTo>
                  <a:lnTo>
                    <a:pt x="5058137" y="3738623"/>
                  </a:lnTo>
                  <a:lnTo>
                    <a:pt x="5231757" y="3738623"/>
                  </a:lnTo>
                  <a:lnTo>
                    <a:pt x="2905245" y="625033"/>
                  </a:lnTo>
                  <a:lnTo>
                    <a:pt x="2893671" y="0"/>
                  </a:lnTo>
                </a:path>
              </a:pathLst>
            </a:cu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056147" y="1678931"/>
              <a:ext cx="10910" cy="635860"/>
            </a:xfrm>
            <a:custGeom>
              <a:avLst/>
              <a:gdLst>
                <a:gd name="connsiteX0" fmla="*/ 0 w 11575"/>
                <a:gd name="connsiteY0" fmla="*/ 636608 h 636608"/>
                <a:gd name="connsiteX1" fmla="*/ 11575 w 11575"/>
                <a:gd name="connsiteY1" fmla="*/ 0 h 63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75" h="636608">
                  <a:moveTo>
                    <a:pt x="0" y="636608"/>
                  </a:moveTo>
                  <a:lnTo>
                    <a:pt x="11575" y="0"/>
                  </a:lnTo>
                </a:path>
              </a:pathLst>
            </a:cu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995738" y="4173538"/>
            <a:ext cx="4679950" cy="2424112"/>
            <a:chOff x="2245489" y="3993266"/>
            <a:chExt cx="4421529" cy="2743200"/>
          </a:xfrm>
        </p:grpSpPr>
        <p:sp>
          <p:nvSpPr>
            <p:cNvPr id="16" name="Freeform 15"/>
            <p:cNvSpPr/>
            <p:nvPr/>
          </p:nvSpPr>
          <p:spPr>
            <a:xfrm>
              <a:off x="2245489" y="3993266"/>
              <a:ext cx="1585331" cy="995241"/>
            </a:xfrm>
            <a:custGeom>
              <a:avLst/>
              <a:gdLst>
                <a:gd name="connsiteX0" fmla="*/ 0 w 1585731"/>
                <a:gd name="connsiteY0" fmla="*/ 0 h 995423"/>
                <a:gd name="connsiteX1" fmla="*/ 833377 w 1585731"/>
                <a:gd name="connsiteY1" fmla="*/ 995423 h 995423"/>
                <a:gd name="connsiteX2" fmla="*/ 1585731 w 1585731"/>
                <a:gd name="connsiteY2" fmla="*/ 11575 h 99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5731" h="995423">
                  <a:moveTo>
                    <a:pt x="0" y="0"/>
                  </a:moveTo>
                  <a:lnTo>
                    <a:pt x="833377" y="995423"/>
                  </a:lnTo>
                  <a:lnTo>
                    <a:pt x="1585731" y="11575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079400" y="4004045"/>
              <a:ext cx="1874800" cy="1747959"/>
            </a:xfrm>
            <a:custGeom>
              <a:avLst/>
              <a:gdLst>
                <a:gd name="connsiteX0" fmla="*/ 0 w 1875099"/>
                <a:gd name="connsiteY0" fmla="*/ 972273 h 1747777"/>
                <a:gd name="connsiteX1" fmla="*/ 659757 w 1875099"/>
                <a:gd name="connsiteY1" fmla="*/ 1747777 h 1747777"/>
                <a:gd name="connsiteX2" fmla="*/ 1875099 w 1875099"/>
                <a:gd name="connsiteY2" fmla="*/ 0 h 174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5099" h="1747777">
                  <a:moveTo>
                    <a:pt x="0" y="972273"/>
                  </a:moveTo>
                  <a:lnTo>
                    <a:pt x="659757" y="1747777"/>
                  </a:lnTo>
                  <a:lnTo>
                    <a:pt x="187509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727331" y="4016619"/>
              <a:ext cx="2939687" cy="2719847"/>
            </a:xfrm>
            <a:custGeom>
              <a:avLst/>
              <a:gdLst>
                <a:gd name="connsiteX0" fmla="*/ 0 w 2939970"/>
                <a:gd name="connsiteY0" fmla="*/ 1724628 h 2720051"/>
                <a:gd name="connsiteX1" fmla="*/ 729205 w 2939970"/>
                <a:gd name="connsiteY1" fmla="*/ 2581155 h 2720051"/>
                <a:gd name="connsiteX2" fmla="*/ 844952 w 2939970"/>
                <a:gd name="connsiteY2" fmla="*/ 2720051 h 2720051"/>
                <a:gd name="connsiteX3" fmla="*/ 2939970 w 2939970"/>
                <a:gd name="connsiteY3" fmla="*/ 0 h 272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9970" h="2720051">
                  <a:moveTo>
                    <a:pt x="0" y="1724628"/>
                  </a:moveTo>
                  <a:lnTo>
                    <a:pt x="729205" y="2581155"/>
                  </a:lnTo>
                  <a:lnTo>
                    <a:pt x="844952" y="2720051"/>
                  </a:lnTo>
                  <a:lnTo>
                    <a:pt x="293997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43325" y="4076700"/>
            <a:ext cx="3127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64200" y="4144963"/>
            <a:ext cx="3127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88163" y="4108450"/>
            <a:ext cx="31273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39175" y="4108450"/>
            <a:ext cx="3111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A</a:t>
            </a:r>
          </a:p>
        </p:txBody>
      </p:sp>
      <p:sp>
        <p:nvSpPr>
          <p:cNvPr id="28" name="Freeform 27"/>
          <p:cNvSpPr/>
          <p:nvPr/>
        </p:nvSpPr>
        <p:spPr>
          <a:xfrm>
            <a:off x="4094163" y="2776538"/>
            <a:ext cx="1879600" cy="1236662"/>
          </a:xfrm>
          <a:custGeom>
            <a:avLst/>
            <a:gdLst>
              <a:gd name="connsiteX0" fmla="*/ 1528550 w 1878944"/>
              <a:gd name="connsiteY0" fmla="*/ 1236301 h 1236301"/>
              <a:gd name="connsiteX1" fmla="*/ 1869744 w 1878944"/>
              <a:gd name="connsiteY1" fmla="*/ 731334 h 1236301"/>
              <a:gd name="connsiteX2" fmla="*/ 1201003 w 1878944"/>
              <a:gd name="connsiteY2" fmla="*/ 8002 h 1236301"/>
              <a:gd name="connsiteX3" fmla="*/ 0 w 1878944"/>
              <a:gd name="connsiteY3" fmla="*/ 1236301 h 123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8944" h="1236301">
                <a:moveTo>
                  <a:pt x="1528550" y="1236301"/>
                </a:moveTo>
                <a:cubicBezTo>
                  <a:pt x="1726442" y="1086175"/>
                  <a:pt x="1924335" y="936050"/>
                  <a:pt x="1869744" y="731334"/>
                </a:cubicBezTo>
                <a:cubicBezTo>
                  <a:pt x="1815153" y="526618"/>
                  <a:pt x="1512627" y="-76159"/>
                  <a:pt x="1201003" y="8002"/>
                </a:cubicBezTo>
                <a:cubicBezTo>
                  <a:pt x="889379" y="92163"/>
                  <a:pt x="444689" y="664232"/>
                  <a:pt x="0" y="1236301"/>
                </a:cubicBez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903913" y="3357563"/>
            <a:ext cx="539750" cy="466725"/>
          </a:xfrm>
          <a:custGeom>
            <a:avLst/>
            <a:gdLst>
              <a:gd name="connsiteX0" fmla="*/ 0 w 750627"/>
              <a:gd name="connsiteY0" fmla="*/ 0 h 682388"/>
              <a:gd name="connsiteX1" fmla="*/ 532263 w 750627"/>
              <a:gd name="connsiteY1" fmla="*/ 368489 h 682388"/>
              <a:gd name="connsiteX2" fmla="*/ 750627 w 750627"/>
              <a:gd name="connsiteY2" fmla="*/ 682388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627" h="682388">
                <a:moveTo>
                  <a:pt x="0" y="0"/>
                </a:moveTo>
                <a:cubicBezTo>
                  <a:pt x="203579" y="127379"/>
                  <a:pt x="407158" y="254758"/>
                  <a:pt x="532263" y="368489"/>
                </a:cubicBezTo>
                <a:cubicBezTo>
                  <a:pt x="657368" y="482220"/>
                  <a:pt x="703997" y="582304"/>
                  <a:pt x="750627" y="682388"/>
                </a:cubicBez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816475" y="2582863"/>
            <a:ext cx="763588" cy="450850"/>
          </a:xfrm>
          <a:custGeom>
            <a:avLst/>
            <a:gdLst>
              <a:gd name="connsiteX0" fmla="*/ 764275 w 764275"/>
              <a:gd name="connsiteY0" fmla="*/ 0 h 450376"/>
              <a:gd name="connsiteX1" fmla="*/ 341194 w 764275"/>
              <a:gd name="connsiteY1" fmla="*/ 81887 h 450376"/>
              <a:gd name="connsiteX2" fmla="*/ 0 w 764275"/>
              <a:gd name="connsiteY2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275" h="450376">
                <a:moveTo>
                  <a:pt x="764275" y="0"/>
                </a:moveTo>
                <a:cubicBezTo>
                  <a:pt x="616424" y="3412"/>
                  <a:pt x="468573" y="6824"/>
                  <a:pt x="341194" y="81887"/>
                </a:cubicBezTo>
                <a:cubicBezTo>
                  <a:pt x="213815" y="156950"/>
                  <a:pt x="106907" y="303663"/>
                  <a:pt x="0" y="450376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232525" y="1214438"/>
            <a:ext cx="2297113" cy="2784475"/>
          </a:xfrm>
          <a:custGeom>
            <a:avLst/>
            <a:gdLst>
              <a:gd name="connsiteX0" fmla="*/ 2297821 w 2297821"/>
              <a:gd name="connsiteY0" fmla="*/ 2784143 h 2784143"/>
              <a:gd name="connsiteX1" fmla="*/ 332543 w 2297821"/>
              <a:gd name="connsiteY1" fmla="*/ 750627 h 2784143"/>
              <a:gd name="connsiteX2" fmla="*/ 18645 w 2297821"/>
              <a:gd name="connsiteY2" fmla="*/ 0 h 278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7821" h="2784143">
                <a:moveTo>
                  <a:pt x="2297821" y="2784143"/>
                </a:moveTo>
                <a:cubicBezTo>
                  <a:pt x="1505113" y="1999397"/>
                  <a:pt x="712406" y="1214651"/>
                  <a:pt x="332543" y="750627"/>
                </a:cubicBezTo>
                <a:cubicBezTo>
                  <a:pt x="-47320" y="286603"/>
                  <a:pt x="-14338" y="143301"/>
                  <a:pt x="18645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364163" y="2292350"/>
            <a:ext cx="204787" cy="492125"/>
          </a:xfrm>
          <a:custGeom>
            <a:avLst/>
            <a:gdLst>
              <a:gd name="connsiteX0" fmla="*/ 0 w 204717"/>
              <a:gd name="connsiteY0" fmla="*/ 491319 h 491319"/>
              <a:gd name="connsiteX1" fmla="*/ 68239 w 204717"/>
              <a:gd name="connsiteY1" fmla="*/ 150125 h 491319"/>
              <a:gd name="connsiteX2" fmla="*/ 204717 w 204717"/>
              <a:gd name="connsiteY2" fmla="*/ 0 h 49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17" h="491319">
                <a:moveTo>
                  <a:pt x="0" y="491319"/>
                </a:moveTo>
                <a:cubicBezTo>
                  <a:pt x="17060" y="361665"/>
                  <a:pt x="34120" y="232011"/>
                  <a:pt x="68239" y="150125"/>
                </a:cubicBezTo>
                <a:cubicBezTo>
                  <a:pt x="102358" y="68239"/>
                  <a:pt x="153537" y="34119"/>
                  <a:pt x="204717" y="0"/>
                </a:cubicBez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5581650" y="1241425"/>
            <a:ext cx="655638" cy="1038225"/>
          </a:xfrm>
          <a:custGeom>
            <a:avLst/>
            <a:gdLst>
              <a:gd name="connsiteX0" fmla="*/ 0 w 655093"/>
              <a:gd name="connsiteY0" fmla="*/ 1037230 h 1037230"/>
              <a:gd name="connsiteX1" fmla="*/ 409433 w 655093"/>
              <a:gd name="connsiteY1" fmla="*/ 382138 h 1037230"/>
              <a:gd name="connsiteX2" fmla="*/ 655093 w 655093"/>
              <a:gd name="connsiteY2" fmla="*/ 0 h 103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093" h="1037230">
                <a:moveTo>
                  <a:pt x="0" y="1037230"/>
                </a:moveTo>
                <a:lnTo>
                  <a:pt x="409433" y="382138"/>
                </a:lnTo>
                <a:lnTo>
                  <a:pt x="655093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568950" y="2592388"/>
            <a:ext cx="1255713" cy="1433512"/>
          </a:xfrm>
          <a:custGeom>
            <a:avLst/>
            <a:gdLst>
              <a:gd name="connsiteX0" fmla="*/ 0 w 1255594"/>
              <a:gd name="connsiteY0" fmla="*/ 0 h 1433015"/>
              <a:gd name="connsiteX1" fmla="*/ 955343 w 1255594"/>
              <a:gd name="connsiteY1" fmla="*/ 1009934 h 1433015"/>
              <a:gd name="connsiteX2" fmla="*/ 1255594 w 1255594"/>
              <a:gd name="connsiteY2" fmla="*/ 1433015 h 143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5594" h="1433015">
                <a:moveTo>
                  <a:pt x="0" y="0"/>
                </a:moveTo>
                <a:cubicBezTo>
                  <a:pt x="373038" y="385549"/>
                  <a:pt x="746077" y="771098"/>
                  <a:pt x="955343" y="1009934"/>
                </a:cubicBezTo>
                <a:cubicBezTo>
                  <a:pt x="1164609" y="1248770"/>
                  <a:pt x="1210101" y="1340892"/>
                  <a:pt x="1255594" y="1433015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5581650" y="2279650"/>
            <a:ext cx="82550" cy="312738"/>
          </a:xfrm>
          <a:custGeom>
            <a:avLst/>
            <a:gdLst>
              <a:gd name="connsiteX0" fmla="*/ 0 w 81991"/>
              <a:gd name="connsiteY0" fmla="*/ 313899 h 313899"/>
              <a:gd name="connsiteX1" fmla="*/ 81887 w 81991"/>
              <a:gd name="connsiteY1" fmla="*/ 191069 h 313899"/>
              <a:gd name="connsiteX2" fmla="*/ 13648 w 81991"/>
              <a:gd name="connsiteY2" fmla="*/ 0 h 3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91" h="313899">
                <a:moveTo>
                  <a:pt x="0" y="313899"/>
                </a:moveTo>
                <a:cubicBezTo>
                  <a:pt x="39806" y="278642"/>
                  <a:pt x="79612" y="243385"/>
                  <a:pt x="81887" y="191069"/>
                </a:cubicBezTo>
                <a:cubicBezTo>
                  <a:pt x="84162" y="138753"/>
                  <a:pt x="48905" y="69376"/>
                  <a:pt x="13648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6386513" y="3738563"/>
            <a:ext cx="114300" cy="104775"/>
            <a:chOff x="6984268" y="2204864"/>
            <a:chExt cx="457200" cy="419100"/>
          </a:xfrm>
        </p:grpSpPr>
        <p:sp>
          <p:nvSpPr>
            <p:cNvPr id="9247" name="Line 55"/>
            <p:cNvSpPr>
              <a:spLocks noChangeShapeType="1"/>
            </p:cNvSpPr>
            <p:nvPr/>
          </p:nvSpPr>
          <p:spPr bwMode="auto">
            <a:xfrm>
              <a:off x="6984268" y="2204864"/>
              <a:ext cx="457200" cy="419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56"/>
            <p:cNvSpPr>
              <a:spLocks noChangeShapeType="1"/>
            </p:cNvSpPr>
            <p:nvPr/>
          </p:nvSpPr>
          <p:spPr bwMode="auto">
            <a:xfrm flipV="1">
              <a:off x="6984268" y="2204864"/>
              <a:ext cx="457200" cy="419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4818063" y="2928938"/>
            <a:ext cx="114300" cy="104775"/>
            <a:chOff x="6984268" y="2204864"/>
            <a:chExt cx="457200" cy="419100"/>
          </a:xfrm>
        </p:grpSpPr>
        <p:sp>
          <p:nvSpPr>
            <p:cNvPr id="9245" name="Line 55"/>
            <p:cNvSpPr>
              <a:spLocks noChangeShapeType="1"/>
            </p:cNvSpPr>
            <p:nvPr/>
          </p:nvSpPr>
          <p:spPr bwMode="auto">
            <a:xfrm>
              <a:off x="6984268" y="2204864"/>
              <a:ext cx="457200" cy="419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56"/>
            <p:cNvSpPr>
              <a:spLocks noChangeShapeType="1"/>
            </p:cNvSpPr>
            <p:nvPr/>
          </p:nvSpPr>
          <p:spPr bwMode="auto">
            <a:xfrm flipV="1">
              <a:off x="6984268" y="2204864"/>
              <a:ext cx="457200" cy="419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16"/>
          <p:cNvGrpSpPr>
            <a:grpSpLocks/>
          </p:cNvGrpSpPr>
          <p:nvPr/>
        </p:nvGrpSpPr>
        <p:grpSpPr bwMode="auto">
          <a:xfrm>
            <a:off x="2976563" y="660400"/>
            <a:ext cx="2387600" cy="1039813"/>
            <a:chOff x="2621" y="2143"/>
            <a:chExt cx="1686" cy="782"/>
          </a:xfrm>
        </p:grpSpPr>
        <p:sp>
          <p:nvSpPr>
            <p:cNvPr id="9243" name="AutoShape 9"/>
            <p:cNvSpPr>
              <a:spLocks noChangeArrowheads="1"/>
            </p:cNvSpPr>
            <p:nvPr/>
          </p:nvSpPr>
          <p:spPr bwMode="auto">
            <a:xfrm>
              <a:off x="2621" y="2143"/>
              <a:ext cx="1686" cy="782"/>
            </a:xfrm>
            <a:prstGeom prst="wedgeEllipseCallout">
              <a:avLst>
                <a:gd name="adj1" fmla="val 56051"/>
                <a:gd name="adj2" fmla="val 99625"/>
              </a:avLst>
            </a:prstGeom>
            <a:solidFill>
              <a:srgbClr val="FF0000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9244" name="Text Box 10"/>
            <p:cNvSpPr txBox="1">
              <a:spLocks noChangeArrowheads="1"/>
            </p:cNvSpPr>
            <p:nvPr/>
          </p:nvSpPr>
          <p:spPr bwMode="auto">
            <a:xfrm>
              <a:off x="2697" y="2361"/>
              <a:ext cx="154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479" tIns="41239" rIns="82479" bIns="41239">
              <a:spAutoFit/>
            </a:bodyPr>
            <a:lstStyle>
              <a:lvl1pPr defTabSz="8255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defTabSz="8255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defTabSz="8255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defTabSz="8255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defTabSz="8255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ja-JP" sz="2500">
                  <a:solidFill>
                    <a:schemeClr val="bg1"/>
                  </a:solidFill>
                  <a:latin typeface="Book Antiqua" pitchFamily="18" charset="0"/>
                </a:rPr>
                <a:t>Duplication</a:t>
              </a:r>
            </a:p>
          </p:txBody>
        </p:sp>
      </p:grp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897188" y="6165850"/>
            <a:ext cx="2719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531FE7"/>
                </a:solidFill>
              </a:rPr>
              <a:t>1 Duplication and 3 losses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250825" y="-26988"/>
            <a:ext cx="7770813" cy="609601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Gene Duplication/Loss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9237" name="Line 5"/>
          <p:cNvSpPr>
            <a:spLocks noChangeShapeType="1"/>
          </p:cNvSpPr>
          <p:nvPr/>
        </p:nvSpPr>
        <p:spPr bwMode="auto">
          <a:xfrm>
            <a:off x="374650" y="5842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23850" y="1230313"/>
            <a:ext cx="3024188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GB" sz="2400" dirty="0">
                <a:solidFill>
                  <a:srgbClr val="000000"/>
                </a:solidFill>
                <a:latin typeface="+mj-lt"/>
                <a:cs typeface="+mn-c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+mn-cs"/>
              </a:rPr>
              <a:t>A gene might get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+mn-cs"/>
              </a:rPr>
              <a:t>duplicated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+mn-cs"/>
              </a:rPr>
              <a:t> and both copies </a:t>
            </a:r>
            <a:r>
              <a:rPr lang="en-US" sz="2400" dirty="0">
                <a:solidFill>
                  <a:srgbClr val="000099"/>
                </a:solidFill>
                <a:latin typeface="+mj-lt"/>
                <a:cs typeface="+mn-cs"/>
              </a:rPr>
              <a:t>descend and evolve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+mn-cs"/>
              </a:rPr>
              <a:t>independently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+mn-cs"/>
              </a:rPr>
              <a:t>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endParaRPr lang="en-GB" sz="2400" dirty="0">
              <a:solidFill>
                <a:srgbClr val="000000"/>
              </a:solidFill>
              <a:latin typeface="+mj-lt"/>
              <a:cs typeface="+mn-cs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GB" sz="2400" dirty="0">
                <a:solidFill>
                  <a:srgbClr val="000000"/>
                </a:solidFill>
                <a:latin typeface="+mj-lt"/>
                <a:cs typeface="+mn-cs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+mj-lt"/>
                <a:cs typeface="+mn-cs"/>
              </a:rPr>
              <a:t>Discordance can occur 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+mn-cs"/>
              </a:rPr>
              <a:t>if some sampled copies come from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+mn-cs"/>
              </a:rPr>
              <a:t>one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+mn-cs"/>
              </a:rPr>
              <a:t> locus and others come from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+mn-cs"/>
              </a:rPr>
              <a:t>another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+mn-cs"/>
              </a:rPr>
              <a:t> locus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endParaRPr lang="en-GB" sz="2400" dirty="0">
              <a:solidFill>
                <a:srgbClr val="000000"/>
              </a:solidFill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000000"/>
                </a:solidFill>
                <a:latin typeface="+mj-lt"/>
                <a:cs typeface="+mn-cs"/>
              </a:rPr>
              <a:t> </a:t>
            </a:r>
            <a:endParaRPr lang="en-US" sz="24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949950" y="3305175"/>
            <a:ext cx="309563" cy="506413"/>
          </a:xfrm>
          <a:custGeom>
            <a:avLst/>
            <a:gdLst>
              <a:gd name="connsiteX0" fmla="*/ 309489 w 309489"/>
              <a:gd name="connsiteY0" fmla="*/ 0 h 506437"/>
              <a:gd name="connsiteX1" fmla="*/ 112541 w 309489"/>
              <a:gd name="connsiteY1" fmla="*/ 365760 h 506437"/>
              <a:gd name="connsiteX2" fmla="*/ 0 w 309489"/>
              <a:gd name="connsiteY2" fmla="*/ 506437 h 50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489" h="506437">
                <a:moveTo>
                  <a:pt x="309489" y="0"/>
                </a:moveTo>
                <a:cubicBezTo>
                  <a:pt x="236805" y="140677"/>
                  <a:pt x="164122" y="281354"/>
                  <a:pt x="112541" y="365760"/>
                </a:cubicBezTo>
                <a:cubicBezTo>
                  <a:pt x="60960" y="450166"/>
                  <a:pt x="30480" y="478301"/>
                  <a:pt x="0" y="506437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903913" y="3752850"/>
            <a:ext cx="114300" cy="104775"/>
            <a:chOff x="6984268" y="2204864"/>
            <a:chExt cx="457200" cy="419100"/>
          </a:xfrm>
        </p:grpSpPr>
        <p:sp>
          <p:nvSpPr>
            <p:cNvPr id="9241" name="Line 55"/>
            <p:cNvSpPr>
              <a:spLocks noChangeShapeType="1"/>
            </p:cNvSpPr>
            <p:nvPr/>
          </p:nvSpPr>
          <p:spPr bwMode="auto">
            <a:xfrm>
              <a:off x="6984268" y="2204864"/>
              <a:ext cx="457200" cy="419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Line 56"/>
            <p:cNvSpPr>
              <a:spLocks noChangeShapeType="1"/>
            </p:cNvSpPr>
            <p:nvPr/>
          </p:nvSpPr>
          <p:spPr bwMode="auto">
            <a:xfrm flipV="1">
              <a:off x="6984268" y="2204864"/>
              <a:ext cx="457200" cy="419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97369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>
            <a:off x="5185787" y="932927"/>
            <a:ext cx="3792195" cy="3024336"/>
            <a:chOff x="1030147" y="1643605"/>
            <a:chExt cx="5231757" cy="3738623"/>
          </a:xfrm>
        </p:grpSpPr>
        <p:sp>
          <p:nvSpPr>
            <p:cNvPr id="11" name="Freeform 10"/>
            <p:cNvSpPr/>
            <p:nvPr/>
          </p:nvSpPr>
          <p:spPr>
            <a:xfrm>
              <a:off x="1030147" y="1643605"/>
              <a:ext cx="5231757" cy="3738623"/>
            </a:xfrm>
            <a:custGeom>
              <a:avLst/>
              <a:gdLst>
                <a:gd name="connsiteX0" fmla="*/ 2025569 w 5231757"/>
                <a:gd name="connsiteY0" fmla="*/ 671332 h 3738623"/>
                <a:gd name="connsiteX1" fmla="*/ 0 w 5231757"/>
                <a:gd name="connsiteY1" fmla="*/ 3727048 h 3738623"/>
                <a:gd name="connsiteX2" fmla="*/ 740780 w 5231757"/>
                <a:gd name="connsiteY2" fmla="*/ 3727048 h 3738623"/>
                <a:gd name="connsiteX3" fmla="*/ 1666754 w 5231757"/>
                <a:gd name="connsiteY3" fmla="*/ 2349661 h 3738623"/>
                <a:gd name="connsiteX4" fmla="*/ 2095018 w 5231757"/>
                <a:gd name="connsiteY4" fmla="*/ 2916820 h 3738623"/>
                <a:gd name="connsiteX5" fmla="*/ 1574157 w 5231757"/>
                <a:gd name="connsiteY5" fmla="*/ 3727048 h 3738623"/>
                <a:gd name="connsiteX6" fmla="*/ 2280212 w 5231757"/>
                <a:gd name="connsiteY6" fmla="*/ 3727048 h 3738623"/>
                <a:gd name="connsiteX7" fmla="*/ 2523281 w 5231757"/>
                <a:gd name="connsiteY7" fmla="*/ 3333509 h 3738623"/>
                <a:gd name="connsiteX8" fmla="*/ 2766349 w 5231757"/>
                <a:gd name="connsiteY8" fmla="*/ 3727048 h 3738623"/>
                <a:gd name="connsiteX9" fmla="*/ 3333509 w 5231757"/>
                <a:gd name="connsiteY9" fmla="*/ 3727048 h 3738623"/>
                <a:gd name="connsiteX10" fmla="*/ 3483980 w 5231757"/>
                <a:gd name="connsiteY10" fmla="*/ 3727048 h 3738623"/>
                <a:gd name="connsiteX11" fmla="*/ 2048719 w 5231757"/>
                <a:gd name="connsiteY11" fmla="*/ 1851949 h 3738623"/>
                <a:gd name="connsiteX12" fmla="*/ 2500131 w 5231757"/>
                <a:gd name="connsiteY12" fmla="*/ 1134319 h 3738623"/>
                <a:gd name="connsiteX13" fmla="*/ 4456253 w 5231757"/>
                <a:gd name="connsiteY13" fmla="*/ 3738623 h 3738623"/>
                <a:gd name="connsiteX14" fmla="*/ 5058137 w 5231757"/>
                <a:gd name="connsiteY14" fmla="*/ 3738623 h 3738623"/>
                <a:gd name="connsiteX15" fmla="*/ 5231757 w 5231757"/>
                <a:gd name="connsiteY15" fmla="*/ 3738623 h 3738623"/>
                <a:gd name="connsiteX16" fmla="*/ 2905245 w 5231757"/>
                <a:gd name="connsiteY16" fmla="*/ 625033 h 3738623"/>
                <a:gd name="connsiteX17" fmla="*/ 2893671 w 5231757"/>
                <a:gd name="connsiteY17" fmla="*/ 0 h 373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31757" h="3738623">
                  <a:moveTo>
                    <a:pt x="2025569" y="671332"/>
                  </a:moveTo>
                  <a:lnTo>
                    <a:pt x="0" y="3727048"/>
                  </a:lnTo>
                  <a:lnTo>
                    <a:pt x="740780" y="3727048"/>
                  </a:lnTo>
                  <a:lnTo>
                    <a:pt x="1666754" y="2349661"/>
                  </a:lnTo>
                  <a:lnTo>
                    <a:pt x="2095018" y="2916820"/>
                  </a:lnTo>
                  <a:lnTo>
                    <a:pt x="1574157" y="3727048"/>
                  </a:lnTo>
                  <a:lnTo>
                    <a:pt x="2280212" y="3727048"/>
                  </a:lnTo>
                  <a:lnTo>
                    <a:pt x="2523281" y="3333509"/>
                  </a:lnTo>
                  <a:lnTo>
                    <a:pt x="2766349" y="3727048"/>
                  </a:lnTo>
                  <a:lnTo>
                    <a:pt x="3333509" y="3727048"/>
                  </a:lnTo>
                  <a:lnTo>
                    <a:pt x="3483980" y="3727048"/>
                  </a:lnTo>
                  <a:lnTo>
                    <a:pt x="2048719" y="1851949"/>
                  </a:lnTo>
                  <a:lnTo>
                    <a:pt x="2500131" y="1134319"/>
                  </a:lnTo>
                  <a:lnTo>
                    <a:pt x="4456253" y="3738623"/>
                  </a:lnTo>
                  <a:lnTo>
                    <a:pt x="5058137" y="3738623"/>
                  </a:lnTo>
                  <a:lnTo>
                    <a:pt x="5231757" y="3738623"/>
                  </a:lnTo>
                  <a:lnTo>
                    <a:pt x="2905245" y="625033"/>
                  </a:lnTo>
                  <a:lnTo>
                    <a:pt x="2893671" y="0"/>
                  </a:lnTo>
                </a:path>
              </a:pathLst>
            </a:cu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055716" y="1678329"/>
              <a:ext cx="11575" cy="636608"/>
            </a:xfrm>
            <a:custGeom>
              <a:avLst/>
              <a:gdLst>
                <a:gd name="connsiteX0" fmla="*/ 0 w 11575"/>
                <a:gd name="connsiteY0" fmla="*/ 636608 h 636608"/>
                <a:gd name="connsiteX1" fmla="*/ 11575 w 11575"/>
                <a:gd name="connsiteY1" fmla="*/ 0 h 63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75" h="636608">
                  <a:moveTo>
                    <a:pt x="0" y="636608"/>
                  </a:moveTo>
                  <a:lnTo>
                    <a:pt x="11575" y="0"/>
                  </a:lnTo>
                </a:path>
              </a:pathLst>
            </a:cu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5417280" y="3993266"/>
            <a:ext cx="3247146" cy="2424066"/>
            <a:chOff x="2245489" y="3993266"/>
            <a:chExt cx="4421529" cy="2743200"/>
          </a:xfrm>
        </p:grpSpPr>
        <p:sp>
          <p:nvSpPr>
            <p:cNvPr id="16" name="Freeform 15"/>
            <p:cNvSpPr/>
            <p:nvPr/>
          </p:nvSpPr>
          <p:spPr>
            <a:xfrm>
              <a:off x="2245489" y="3993266"/>
              <a:ext cx="1585731" cy="995423"/>
            </a:xfrm>
            <a:custGeom>
              <a:avLst/>
              <a:gdLst>
                <a:gd name="connsiteX0" fmla="*/ 0 w 1585731"/>
                <a:gd name="connsiteY0" fmla="*/ 0 h 995423"/>
                <a:gd name="connsiteX1" fmla="*/ 833377 w 1585731"/>
                <a:gd name="connsiteY1" fmla="*/ 995423 h 995423"/>
                <a:gd name="connsiteX2" fmla="*/ 1585731 w 1585731"/>
                <a:gd name="connsiteY2" fmla="*/ 11575 h 99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5731" h="995423">
                  <a:moveTo>
                    <a:pt x="0" y="0"/>
                  </a:moveTo>
                  <a:lnTo>
                    <a:pt x="833377" y="995423"/>
                  </a:lnTo>
                  <a:lnTo>
                    <a:pt x="1585731" y="11575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078866" y="4004841"/>
              <a:ext cx="1875099" cy="1747777"/>
            </a:xfrm>
            <a:custGeom>
              <a:avLst/>
              <a:gdLst>
                <a:gd name="connsiteX0" fmla="*/ 0 w 1875099"/>
                <a:gd name="connsiteY0" fmla="*/ 972273 h 1747777"/>
                <a:gd name="connsiteX1" fmla="*/ 659757 w 1875099"/>
                <a:gd name="connsiteY1" fmla="*/ 1747777 h 1747777"/>
                <a:gd name="connsiteX2" fmla="*/ 1875099 w 1875099"/>
                <a:gd name="connsiteY2" fmla="*/ 0 h 174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5099" h="1747777">
                  <a:moveTo>
                    <a:pt x="0" y="972273"/>
                  </a:moveTo>
                  <a:lnTo>
                    <a:pt x="659757" y="1747777"/>
                  </a:lnTo>
                  <a:lnTo>
                    <a:pt x="187509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727048" y="4016415"/>
              <a:ext cx="2939970" cy="2720051"/>
            </a:xfrm>
            <a:custGeom>
              <a:avLst/>
              <a:gdLst>
                <a:gd name="connsiteX0" fmla="*/ 0 w 2939970"/>
                <a:gd name="connsiteY0" fmla="*/ 1724628 h 2720051"/>
                <a:gd name="connsiteX1" fmla="*/ 729205 w 2939970"/>
                <a:gd name="connsiteY1" fmla="*/ 2581155 h 2720051"/>
                <a:gd name="connsiteX2" fmla="*/ 844952 w 2939970"/>
                <a:gd name="connsiteY2" fmla="*/ 2720051 h 2720051"/>
                <a:gd name="connsiteX3" fmla="*/ 2939970 w 2939970"/>
                <a:gd name="connsiteY3" fmla="*/ 0 h 272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9970" h="2720051">
                  <a:moveTo>
                    <a:pt x="0" y="1724628"/>
                  </a:moveTo>
                  <a:lnTo>
                    <a:pt x="729205" y="2581155"/>
                  </a:lnTo>
                  <a:lnTo>
                    <a:pt x="844952" y="2720051"/>
                  </a:lnTo>
                  <a:lnTo>
                    <a:pt x="293997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148064" y="3885254"/>
            <a:ext cx="31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16216" y="3885254"/>
            <a:ext cx="31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80312" y="3885254"/>
            <a:ext cx="31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04448" y="3917192"/>
            <a:ext cx="31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526990" y="1436982"/>
            <a:ext cx="3137436" cy="2449782"/>
          </a:xfrm>
          <a:custGeom>
            <a:avLst/>
            <a:gdLst>
              <a:gd name="connsiteX0" fmla="*/ 3831220 w 3831220"/>
              <a:gd name="connsiteY0" fmla="*/ 2801073 h 2824223"/>
              <a:gd name="connsiteX1" fmla="*/ 1794076 w 3831220"/>
              <a:gd name="connsiteY1" fmla="*/ 0 h 2824223"/>
              <a:gd name="connsiteX2" fmla="*/ 0 w 3831220"/>
              <a:gd name="connsiteY2" fmla="*/ 2824223 h 282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1220" h="2824223">
                <a:moveTo>
                  <a:pt x="3831220" y="2801073"/>
                </a:moveTo>
                <a:lnTo>
                  <a:pt x="1794076" y="0"/>
                </a:lnTo>
                <a:lnTo>
                  <a:pt x="0" y="2824223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6384661" y="2445094"/>
            <a:ext cx="1019625" cy="13922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627242" y="3237182"/>
            <a:ext cx="344999" cy="600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004048" y="3408544"/>
            <a:ext cx="1656184" cy="944762"/>
          </a:xfrm>
          <a:prstGeom prst="arc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39"/>
          <p:cNvGrpSpPr/>
          <p:nvPr/>
        </p:nvGrpSpPr>
        <p:grpSpPr>
          <a:xfrm>
            <a:off x="6742591" y="3461590"/>
            <a:ext cx="114300" cy="104775"/>
            <a:chOff x="6984268" y="2204864"/>
            <a:chExt cx="457200" cy="419100"/>
          </a:xfrm>
        </p:grpSpPr>
        <p:sp>
          <p:nvSpPr>
            <p:cNvPr id="38" name="Line 55"/>
            <p:cNvSpPr>
              <a:spLocks noChangeShapeType="1"/>
            </p:cNvSpPr>
            <p:nvPr/>
          </p:nvSpPr>
          <p:spPr bwMode="auto">
            <a:xfrm>
              <a:off x="6984268" y="2204864"/>
              <a:ext cx="457200" cy="4191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6"/>
            <p:cNvSpPr>
              <a:spLocks noChangeShapeType="1"/>
            </p:cNvSpPr>
            <p:nvPr/>
          </p:nvSpPr>
          <p:spPr bwMode="auto">
            <a:xfrm flipV="1">
              <a:off x="6984268" y="2204864"/>
              <a:ext cx="457200" cy="4191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Horizontal Gene Transfer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374068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43508" y="1779198"/>
            <a:ext cx="5004556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b="0" dirty="0" smtClean="0">
                <a:latin typeface="Garamond" pitchFamily="18" charset="0"/>
              </a:rPr>
              <a:t> Renegade genes somehow break the confines of the species lineages and moved horizontally across the phylogeny.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endParaRPr lang="en-GB" sz="2800" dirty="0">
              <a:latin typeface="Garamond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b="0" dirty="0" smtClean="0">
                <a:latin typeface="Garamond" pitchFamily="18" charset="0"/>
              </a:rPr>
              <a:t> Species history – </a:t>
            </a:r>
            <a:r>
              <a:rPr lang="en-GB" sz="2800" b="0" dirty="0" smtClean="0">
                <a:solidFill>
                  <a:srgbClr val="FF0000"/>
                </a:solidFill>
                <a:latin typeface="Garamond" pitchFamily="18" charset="0"/>
              </a:rPr>
              <a:t>more complex</a:t>
            </a:r>
            <a:r>
              <a:rPr lang="en-GB" sz="2800" b="0" dirty="0" smtClean="0">
                <a:latin typeface="Garamond" pitchFamily="18" charset="0"/>
              </a:rPr>
              <a:t>?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dirty="0">
                <a:latin typeface="Garamond" pitchFamily="18" charset="0"/>
              </a:rPr>
              <a:t> </a:t>
            </a:r>
            <a:r>
              <a:rPr lang="en-GB" sz="2800" dirty="0" smtClean="0">
                <a:solidFill>
                  <a:srgbClr val="FF0000"/>
                </a:solidFill>
                <a:latin typeface="Garamond" pitchFamily="18" charset="0"/>
              </a:rPr>
              <a:t>Network</a:t>
            </a:r>
            <a:r>
              <a:rPr lang="en-GB" sz="2800" dirty="0" smtClean="0">
                <a:solidFill>
                  <a:srgbClr val="000099"/>
                </a:solidFill>
                <a:latin typeface="Garamond" pitchFamily="18" charset="0"/>
              </a:rPr>
              <a:t> </a:t>
            </a:r>
            <a:r>
              <a:rPr lang="en-GB" sz="2800" dirty="0" smtClean="0">
                <a:latin typeface="Garamond" pitchFamily="18" charset="0"/>
              </a:rPr>
              <a:t>instead of a </a:t>
            </a:r>
            <a:r>
              <a:rPr lang="en-GB" sz="2800" dirty="0" smtClean="0">
                <a:solidFill>
                  <a:srgbClr val="000099"/>
                </a:solidFill>
                <a:latin typeface="Garamond" pitchFamily="18" charset="0"/>
              </a:rPr>
              <a:t>tree</a:t>
            </a:r>
            <a:endParaRPr lang="en-GB" sz="2800" b="0" dirty="0" smtClean="0">
              <a:solidFill>
                <a:srgbClr val="000099"/>
              </a:solidFill>
              <a:latin typeface="Garamond" pitchFamily="18" charset="0"/>
            </a:endParaRPr>
          </a:p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endParaRPr lang="en-GB" sz="2800" b="0" dirty="0" smtClean="0">
              <a:solidFill>
                <a:srgbClr val="000099"/>
              </a:solidFill>
              <a:latin typeface="Garamond" pitchFamily="18" charset="0"/>
            </a:endParaRPr>
          </a:p>
          <a:p>
            <a:r>
              <a:rPr lang="en-GB" sz="2800" dirty="0" smtClean="0">
                <a:latin typeface="Garamond" pitchFamily="18" charset="0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379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250825" y="-26988"/>
            <a:ext cx="7770813" cy="609601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Practice: reconciliation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9237" name="Line 5"/>
          <p:cNvSpPr>
            <a:spLocks noChangeShapeType="1"/>
          </p:cNvSpPr>
          <p:nvPr/>
        </p:nvSpPr>
        <p:spPr bwMode="auto">
          <a:xfrm>
            <a:off x="374650" y="5842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627932" y="1088740"/>
            <a:ext cx="3024188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GB" sz="2400" dirty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ST = (((A,B),C),D)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US" sz="2400" dirty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Georgia" pitchFamily="18" charset="0"/>
              </a:rPr>
              <a:t>gt</a:t>
            </a: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 = (((B,D),C),A)</a:t>
            </a:r>
            <a:endParaRPr lang="en-GB" sz="2400" dirty="0">
              <a:solidFill>
                <a:srgbClr val="000000"/>
              </a:solidFill>
              <a:latin typeface="Georgia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000000"/>
                </a:solidFill>
                <a:latin typeface="+mj-lt"/>
                <a:cs typeface="+mn-cs"/>
              </a:rPr>
              <a:t> </a:t>
            </a:r>
            <a:endParaRPr lang="en-US" sz="24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2063372" y="4628743"/>
            <a:ext cx="500455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b="0" dirty="0" smtClean="0">
                <a:latin typeface="Garamond" pitchFamily="18" charset="0"/>
              </a:rPr>
              <a:t> How many extra lineages?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dirty="0">
                <a:latin typeface="Garamond" pitchFamily="18" charset="0"/>
              </a:rPr>
              <a:t> </a:t>
            </a:r>
            <a:r>
              <a:rPr lang="en-GB" sz="2800" dirty="0" smtClean="0">
                <a:latin typeface="Garamond" pitchFamily="18" charset="0"/>
              </a:rPr>
              <a:t>How many duplications </a:t>
            </a:r>
            <a:r>
              <a:rPr lang="en-GB" sz="2800" smtClean="0">
                <a:latin typeface="Garamond" pitchFamily="18" charset="0"/>
              </a:rPr>
              <a:t>and losses?</a:t>
            </a:r>
            <a:endParaRPr lang="en-GB" sz="2800" b="0" dirty="0" smtClean="0">
              <a:latin typeface="Garamond" pitchFamily="18" charset="0"/>
            </a:endParaRPr>
          </a:p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endParaRPr lang="en-GB" sz="2800" b="0" dirty="0" smtClean="0">
              <a:solidFill>
                <a:srgbClr val="000099"/>
              </a:solidFill>
              <a:latin typeface="Garamond" pitchFamily="18" charset="0"/>
            </a:endParaRPr>
          </a:p>
          <a:p>
            <a:r>
              <a:rPr lang="en-GB" sz="2800" dirty="0" smtClean="0">
                <a:latin typeface="Garamond" pitchFamily="18" charset="0"/>
              </a:rPr>
              <a:t> </a:t>
            </a:r>
            <a:endParaRPr lang="en-US" sz="28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1780" y="2276872"/>
            <a:ext cx="3600400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GB" sz="2400" dirty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ST = ((A,B),((C,D),E))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US" sz="2400" dirty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Georgia" pitchFamily="18" charset="0"/>
              </a:rPr>
              <a:t>gt</a:t>
            </a: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Georgia" pitchFamily="18" charset="0"/>
              </a:rPr>
              <a:t>((</a:t>
            </a: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A,C),((D,E),B))</a:t>
            </a:r>
            <a:endParaRPr lang="en-US" sz="2400" dirty="0">
              <a:solidFill>
                <a:srgbClr val="000000"/>
              </a:solidFill>
              <a:latin typeface="Georgia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 smtClean="0">
                <a:solidFill>
                  <a:srgbClr val="000000"/>
                </a:solidFill>
                <a:latin typeface="+mj-lt"/>
                <a:cs typeface="+mn-cs"/>
              </a:rPr>
              <a:t> </a:t>
            </a:r>
            <a:endParaRPr lang="en-US" sz="24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1780" y="3411867"/>
            <a:ext cx="3600400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GB" sz="2400" dirty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ST = (((A,C),</a:t>
            </a:r>
            <a:r>
              <a:rPr lang="en-US" sz="2400" dirty="0">
                <a:solidFill>
                  <a:srgbClr val="000000"/>
                </a:solidFill>
                <a:latin typeface="Georgia" pitchFamily="18" charset="0"/>
              </a:rPr>
              <a:t>B</a:t>
            </a: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),(D,E))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US" sz="2400" dirty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Georgia" pitchFamily="18" charset="0"/>
              </a:rPr>
              <a:t>gt</a:t>
            </a: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 =  ((((</a:t>
            </a:r>
            <a:r>
              <a:rPr lang="en-US" sz="2400" dirty="0">
                <a:solidFill>
                  <a:srgbClr val="000000"/>
                </a:solidFill>
                <a:latin typeface="Georgia" pitchFamily="18" charset="0"/>
              </a:rPr>
              <a:t>A,C),B</a:t>
            </a: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),D),E),)</a:t>
            </a:r>
            <a:endParaRPr lang="en-US" sz="2400" dirty="0">
              <a:solidFill>
                <a:srgbClr val="000000"/>
              </a:solidFill>
              <a:latin typeface="Georgia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 smtClean="0">
                <a:solidFill>
                  <a:srgbClr val="000000"/>
                </a:solidFill>
                <a:latin typeface="+mj-lt"/>
                <a:cs typeface="+mn-cs"/>
              </a:rPr>
              <a:t> </a:t>
            </a:r>
            <a:endParaRPr lang="en-US" sz="24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7517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959746" y="872423"/>
            <a:ext cx="3628478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ATCGCCTACGGTCATTGT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ACTGCCTGCTACCTGTAC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GCTGCGTACTAGGATTCG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ATCCGTACCTGATGTGTA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5516" y="-63388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0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Gene tree </a:t>
            </a:r>
            <a:r>
              <a:rPr lang="en-US" altLang="ja-JP" sz="30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e</a:t>
            </a:r>
            <a:r>
              <a:rPr lang="en-US" altLang="ja-JP" sz="30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stimation</a:t>
            </a:r>
            <a:endParaRPr lang="en-US" altLang="ja-JP" sz="30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59532" y="476672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07904" y="4293096"/>
            <a:ext cx="2232248" cy="1764196"/>
            <a:chOff x="971600" y="3104964"/>
            <a:chExt cx="621852" cy="647452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971600" y="3104964"/>
              <a:ext cx="281395" cy="643274"/>
            </a:xfrm>
            <a:prstGeom prst="line">
              <a:avLst/>
            </a:prstGeom>
            <a:ln w="104775" cap="rnd" cmpd="sng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089396" y="3524746"/>
              <a:ext cx="121444" cy="227670"/>
            </a:xfrm>
            <a:prstGeom prst="line">
              <a:avLst/>
            </a:prstGeom>
            <a:ln w="104775" cap="rnd" cmpd="sng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252995" y="3104964"/>
              <a:ext cx="340457" cy="623094"/>
            </a:xfrm>
            <a:prstGeom prst="line">
              <a:avLst/>
            </a:prstGeom>
            <a:ln w="104775" cap="rnd" cmpd="sng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341424" y="3524746"/>
              <a:ext cx="108013" cy="227670"/>
            </a:xfrm>
            <a:prstGeom prst="line">
              <a:avLst/>
            </a:prstGeom>
            <a:ln w="104775" cap="rnd" cmpd="sng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247964" y="64893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itchFamily="18" charset="0"/>
                <a:ea typeface="Verdana" pitchFamily="34" charset="0"/>
                <a:cs typeface="Verdana" pitchFamily="34" charset="0"/>
              </a:rPr>
              <a:t>Gene Tree</a:t>
            </a:r>
            <a:endParaRPr lang="en-US" baseline="-25000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11" name="AutoShape 34"/>
          <p:cNvSpPr>
            <a:spLocks noChangeArrowheads="1"/>
          </p:cNvSpPr>
          <p:nvPr/>
        </p:nvSpPr>
        <p:spPr bwMode="auto">
          <a:xfrm rot="5400000">
            <a:off x="4223733" y="3440773"/>
            <a:ext cx="1005840" cy="410774"/>
          </a:xfrm>
          <a:prstGeom prst="rightArrow">
            <a:avLst>
              <a:gd name="adj1" fmla="val 50185"/>
              <a:gd name="adj2" fmla="val 97561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eaVert" wrap="square" anchor="ctr">
            <a:spAutoFit/>
          </a:bodyPr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655676" y="872130"/>
            <a:ext cx="612068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A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B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C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Georgia" pitchFamily="18" charset="0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9882" y="6093296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91980" y="609968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24028" y="609968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2140" y="6063679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95836" y="2708921"/>
            <a:ext cx="3240360" cy="3240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44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rebuchet MS" pitchFamily="34" charset="0"/>
              </a:rPr>
              <a:t>INPUT</a:t>
            </a:r>
            <a:endParaRPr lang="en-US" sz="2400" b="1" dirty="0">
              <a:latin typeface="Trebuchet M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444895" y="1606153"/>
            <a:ext cx="169218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rebuchet MS" pitchFamily="34" charset="0"/>
                <a:ea typeface="Verdana" pitchFamily="34" charset="0"/>
                <a:cs typeface="Verdana" pitchFamily="34" charset="0"/>
              </a:rPr>
              <a:t>Species</a:t>
            </a:r>
            <a:endParaRPr lang="en-US" dirty="0">
              <a:latin typeface="Trebuchet MS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95836" y="546212"/>
            <a:ext cx="324036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rebuchet MS" pitchFamily="34" charset="0"/>
                <a:ea typeface="Verdana" pitchFamily="34" charset="0"/>
                <a:cs typeface="Verdana" pitchFamily="34" charset="0"/>
              </a:rPr>
              <a:t>Gene sequence</a:t>
            </a:r>
            <a:endParaRPr lang="en-US" dirty="0">
              <a:latin typeface="Trebuchet MS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184068" y="3311696"/>
            <a:ext cx="2663486" cy="369332"/>
            <a:chOff x="3248291" y="1158453"/>
            <a:chExt cx="1820599" cy="288265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248291" y="1222963"/>
              <a:ext cx="137506" cy="157012"/>
            </a:xfrm>
            <a:prstGeom prst="ellipse">
              <a:avLst/>
            </a:prstGeom>
            <a:gradFill rotWithShape="1">
              <a:gsLst>
                <a:gs pos="0">
                  <a:srgbClr val="000099">
                    <a:alpha val="46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36576" y="1158453"/>
              <a:ext cx="1732314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</a:t>
              </a:r>
              <a:r>
                <a:rPr lang="en-US" dirty="0" smtClean="0">
                  <a:latin typeface="Georgia" pitchFamily="18" charset="0"/>
                </a:rPr>
                <a:t>Maximum Likelihood</a:t>
              </a:r>
              <a:endParaRPr lang="en-US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72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4" grpId="0"/>
      <p:bldP spid="15" grpId="0"/>
      <p:bldP spid="16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Gene tree estimation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914128" y="1772814"/>
            <a:ext cx="7366284" cy="12961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800" dirty="0" smtClean="0">
                <a:latin typeface="Book Antiqua" pitchFamily="18" charset="0"/>
              </a:rPr>
              <a:t>Gene tree </a:t>
            </a: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estimation error </a:t>
            </a:r>
            <a:r>
              <a:rPr lang="en-US" sz="2800" dirty="0" smtClean="0">
                <a:latin typeface="Book Antiqua" pitchFamily="18" charset="0"/>
              </a:rPr>
              <a:t>may cause </a:t>
            </a:r>
          </a:p>
          <a:p>
            <a:pPr lvl="0" algn="ctr"/>
            <a:r>
              <a:rPr lang="en-US" sz="2800" dirty="0" smtClean="0">
                <a:latin typeface="Book Antiqua" pitchFamily="18" charset="0"/>
              </a:rPr>
              <a:t>gene tree </a:t>
            </a: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discordance</a:t>
            </a:r>
            <a:r>
              <a:rPr lang="en-US" sz="2800" dirty="0" smtClean="0">
                <a:latin typeface="Book Antiqua" pitchFamily="18" charset="0"/>
              </a:rPr>
              <a:t>!</a:t>
            </a:r>
            <a:endParaRPr lang="en-US" sz="2800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3096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Species tree estimation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56692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63602" y="2168860"/>
            <a:ext cx="5932734" cy="29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GB" sz="2400" dirty="0">
                <a:solidFill>
                  <a:srgbClr val="000000"/>
                </a:solidFill>
                <a:latin typeface="+mj-lt"/>
                <a:cs typeface="+mn-cs"/>
              </a:rPr>
              <a:t> </a:t>
            </a:r>
            <a:r>
              <a:rPr lang="en-GB" sz="2400" dirty="0" smtClean="0">
                <a:solidFill>
                  <a:srgbClr val="000099"/>
                </a:solidFill>
                <a:latin typeface="Georgia" pitchFamily="18" charset="0"/>
              </a:rPr>
              <a:t>Combined Analyses (</a:t>
            </a:r>
            <a:r>
              <a:rPr lang="en-US" sz="2400" dirty="0" smtClean="0">
                <a:solidFill>
                  <a:srgbClr val="000099"/>
                </a:solidFill>
                <a:latin typeface="Georgia" pitchFamily="18" charset="0"/>
              </a:rPr>
              <a:t>Concatenation):</a:t>
            </a:r>
            <a:r>
              <a:rPr lang="en-US" sz="2400" dirty="0" smtClean="0">
                <a:solidFill>
                  <a:srgbClr val="0033CC"/>
                </a:solidFill>
                <a:latin typeface="Georgia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Combining genes to create a </a:t>
            </a:r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“supergene”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endParaRPr lang="en-GB" sz="2400" dirty="0">
              <a:solidFill>
                <a:srgbClr val="000000"/>
              </a:solidFill>
              <a:latin typeface="+mj-lt"/>
              <a:cs typeface="+mn-cs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GB" sz="2400" dirty="0">
                <a:solidFill>
                  <a:srgbClr val="000000"/>
                </a:solidFill>
                <a:latin typeface="+mj-lt"/>
                <a:cs typeface="+mn-cs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Georgia" pitchFamily="18" charset="0"/>
              </a:rPr>
              <a:t>Summary Methods: </a:t>
            </a:r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summarizing</a:t>
            </a:r>
            <a:r>
              <a:rPr lang="en-US" sz="2400" dirty="0" smtClean="0">
                <a:latin typeface="Georgia" pitchFamily="18" charset="0"/>
              </a:rPr>
              <a:t> individual Gene trees.</a:t>
            </a:r>
            <a:endParaRPr lang="en-US" sz="2400" dirty="0">
              <a:latin typeface="Georgia" pitchFamily="18" charset="0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endParaRPr lang="en-GB" sz="2400" dirty="0">
              <a:solidFill>
                <a:srgbClr val="000000"/>
              </a:solidFill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000000"/>
                </a:solidFill>
                <a:latin typeface="+mj-lt"/>
                <a:cs typeface="+mn-cs"/>
              </a:rPr>
              <a:t> </a:t>
            </a:r>
            <a:endParaRPr lang="en-US" sz="24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3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52"/>
          <p:cNvGrpSpPr/>
          <p:nvPr/>
        </p:nvGrpSpPr>
        <p:grpSpPr>
          <a:xfrm>
            <a:off x="6984268" y="1556792"/>
            <a:ext cx="684076" cy="504056"/>
            <a:chOff x="2375756" y="2348880"/>
            <a:chExt cx="684076" cy="504056"/>
          </a:xfrm>
          <a:solidFill>
            <a:schemeClr val="accent6">
              <a:lumMod val="75000"/>
            </a:schemeClr>
          </a:solidFill>
        </p:grpSpPr>
        <p:sp>
          <p:nvSpPr>
            <p:cNvPr id="259" name="Rectangle 258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319972" y="1556792"/>
            <a:ext cx="684076" cy="504056"/>
            <a:chOff x="2375756" y="2348880"/>
            <a:chExt cx="684076" cy="504056"/>
          </a:xfrm>
          <a:solidFill>
            <a:srgbClr val="F79B4F"/>
          </a:solidFill>
        </p:grpSpPr>
        <p:sp>
          <p:nvSpPr>
            <p:cNvPr id="264" name="Rectangle 263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1583668" y="1556792"/>
            <a:ext cx="684076" cy="504056"/>
            <a:chOff x="2375756" y="2348880"/>
            <a:chExt cx="684076" cy="5040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69" name="Rectangle 268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6120172" y="1556792"/>
            <a:ext cx="684076" cy="504056"/>
            <a:chOff x="2375756" y="2348880"/>
            <a:chExt cx="684076" cy="504056"/>
          </a:xfrm>
          <a:solidFill>
            <a:srgbClr val="235F6F"/>
          </a:solidFill>
        </p:grpSpPr>
        <p:sp>
          <p:nvSpPr>
            <p:cNvPr id="274" name="Rectangle 273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7848364" y="1556792"/>
            <a:ext cx="684076" cy="504056"/>
            <a:chOff x="2375756" y="2348880"/>
            <a:chExt cx="684076" cy="504056"/>
          </a:xfrm>
          <a:solidFill>
            <a:srgbClr val="79C1D5"/>
          </a:solidFill>
        </p:grpSpPr>
        <p:sp>
          <p:nvSpPr>
            <p:cNvPr id="279" name="Rectangle 278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2483768" y="1556792"/>
            <a:ext cx="684076" cy="504056"/>
            <a:chOff x="2375756" y="2348880"/>
            <a:chExt cx="684076" cy="504056"/>
          </a:xfrm>
          <a:solidFill>
            <a:schemeClr val="accent5">
              <a:lumMod val="75000"/>
            </a:schemeClr>
          </a:solidFill>
        </p:grpSpPr>
        <p:sp>
          <p:nvSpPr>
            <p:cNvPr id="284" name="Rectangle 283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647564" y="1556792"/>
            <a:ext cx="684076" cy="504056"/>
            <a:chOff x="2375756" y="2348880"/>
            <a:chExt cx="684076" cy="504056"/>
          </a:xfrm>
          <a:solidFill>
            <a:schemeClr val="accent3">
              <a:lumMod val="50000"/>
            </a:schemeClr>
          </a:solidFill>
        </p:grpSpPr>
        <p:sp>
          <p:nvSpPr>
            <p:cNvPr id="289" name="Rectangle 288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5220072" y="1556792"/>
            <a:ext cx="684076" cy="504056"/>
            <a:chOff x="2375756" y="2348880"/>
            <a:chExt cx="684076" cy="50405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94" name="Rectangle 293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3383868" y="1556792"/>
            <a:ext cx="684076" cy="504056"/>
            <a:chOff x="2375756" y="2348880"/>
            <a:chExt cx="684076" cy="504056"/>
          </a:xfrm>
          <a:solidFill>
            <a:schemeClr val="accent3">
              <a:lumMod val="75000"/>
            </a:schemeClr>
          </a:solidFill>
        </p:grpSpPr>
        <p:sp>
          <p:nvSpPr>
            <p:cNvPr id="299" name="Rectangle 298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6984268" y="1520788"/>
            <a:ext cx="684076" cy="504056"/>
            <a:chOff x="2375756" y="2348880"/>
            <a:chExt cx="684076" cy="504056"/>
          </a:xfrm>
          <a:solidFill>
            <a:schemeClr val="accent6">
              <a:lumMod val="75000"/>
            </a:schemeClr>
          </a:solidFill>
        </p:grpSpPr>
        <p:sp>
          <p:nvSpPr>
            <p:cNvPr id="375" name="Rectangle 374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4319972" y="1520788"/>
            <a:ext cx="684076" cy="504056"/>
            <a:chOff x="2375756" y="2348880"/>
            <a:chExt cx="684076" cy="504056"/>
          </a:xfrm>
          <a:solidFill>
            <a:srgbClr val="F79B4F"/>
          </a:solidFill>
        </p:grpSpPr>
        <p:sp>
          <p:nvSpPr>
            <p:cNvPr id="380" name="Rectangle 379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1583668" y="1520788"/>
            <a:ext cx="684076" cy="504056"/>
            <a:chOff x="2375756" y="2348880"/>
            <a:chExt cx="684076" cy="5040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85" name="Rectangle 384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6120172" y="1520788"/>
            <a:ext cx="684076" cy="504056"/>
            <a:chOff x="2375756" y="2348880"/>
            <a:chExt cx="684076" cy="504056"/>
          </a:xfrm>
          <a:solidFill>
            <a:srgbClr val="235F6F"/>
          </a:solidFill>
        </p:grpSpPr>
        <p:sp>
          <p:nvSpPr>
            <p:cNvPr id="390" name="Rectangle 389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7848364" y="1520788"/>
            <a:ext cx="684076" cy="504056"/>
            <a:chOff x="2375756" y="2348880"/>
            <a:chExt cx="684076" cy="504056"/>
          </a:xfrm>
          <a:solidFill>
            <a:srgbClr val="79C1D5"/>
          </a:solidFill>
        </p:grpSpPr>
        <p:sp>
          <p:nvSpPr>
            <p:cNvPr id="395" name="Rectangle 394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2483768" y="1520788"/>
            <a:ext cx="684076" cy="504056"/>
            <a:chOff x="2375756" y="2348880"/>
            <a:chExt cx="684076" cy="504056"/>
          </a:xfrm>
          <a:solidFill>
            <a:schemeClr val="accent5">
              <a:lumMod val="75000"/>
            </a:schemeClr>
          </a:solidFill>
        </p:grpSpPr>
        <p:sp>
          <p:nvSpPr>
            <p:cNvPr id="400" name="Rectangle 399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647564" y="1520788"/>
            <a:ext cx="684076" cy="504056"/>
            <a:chOff x="2375756" y="2348880"/>
            <a:chExt cx="684076" cy="504056"/>
          </a:xfrm>
          <a:solidFill>
            <a:schemeClr val="accent3">
              <a:lumMod val="50000"/>
            </a:schemeClr>
          </a:solidFill>
        </p:grpSpPr>
        <p:sp>
          <p:nvSpPr>
            <p:cNvPr id="405" name="Rectangle 404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09" name="Group 408"/>
          <p:cNvGrpSpPr/>
          <p:nvPr/>
        </p:nvGrpSpPr>
        <p:grpSpPr>
          <a:xfrm>
            <a:off x="5220072" y="1520788"/>
            <a:ext cx="684076" cy="504056"/>
            <a:chOff x="2375756" y="2348880"/>
            <a:chExt cx="684076" cy="50405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0" name="Rectangle 409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4" name="Group 413"/>
          <p:cNvGrpSpPr/>
          <p:nvPr/>
        </p:nvGrpSpPr>
        <p:grpSpPr>
          <a:xfrm>
            <a:off x="3383868" y="1520788"/>
            <a:ext cx="684076" cy="504056"/>
            <a:chOff x="2375756" y="2348880"/>
            <a:chExt cx="684076" cy="504056"/>
          </a:xfrm>
          <a:solidFill>
            <a:schemeClr val="accent3">
              <a:lumMod val="75000"/>
            </a:schemeClr>
          </a:solidFill>
        </p:grpSpPr>
        <p:sp>
          <p:nvSpPr>
            <p:cNvPr id="415" name="Rectangle 414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419" name="TextBox 418"/>
          <p:cNvSpPr txBox="1"/>
          <p:nvPr/>
        </p:nvSpPr>
        <p:spPr>
          <a:xfrm>
            <a:off x="719572" y="106596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g</a:t>
            </a:r>
            <a:r>
              <a:rPr lang="en-US" baseline="-25000" dirty="0" smtClean="0">
                <a:latin typeface="Georgia" pitchFamily="18" charset="0"/>
              </a:rPr>
              <a:t>1</a:t>
            </a:r>
            <a:endParaRPr lang="en-US" baseline="-25000" dirty="0">
              <a:latin typeface="Georgia" pitchFamily="18" charset="0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1727684" y="1052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 smtClean="0">
                <a:latin typeface="Georgia" pitchFamily="18" charset="0"/>
              </a:rPr>
              <a:t>2</a:t>
            </a:r>
            <a:endParaRPr lang="en-US" baseline="-25000" dirty="0">
              <a:latin typeface="Georgia" pitchFamily="18" charset="0"/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2663788" y="1052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3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3527884" y="1052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4</a:t>
            </a:r>
          </a:p>
        </p:txBody>
      </p:sp>
      <p:sp>
        <p:nvSpPr>
          <p:cNvPr id="423" name="TextBox 422"/>
          <p:cNvSpPr txBox="1"/>
          <p:nvPr/>
        </p:nvSpPr>
        <p:spPr>
          <a:xfrm>
            <a:off x="4499992" y="1052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5</a:t>
            </a:r>
          </a:p>
        </p:txBody>
      </p:sp>
      <p:sp>
        <p:nvSpPr>
          <p:cNvPr id="424" name="TextBox 423"/>
          <p:cNvSpPr txBox="1"/>
          <p:nvPr/>
        </p:nvSpPr>
        <p:spPr>
          <a:xfrm>
            <a:off x="5400092" y="1052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6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6264188" y="1052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7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8028384" y="1052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9</a:t>
            </a:r>
          </a:p>
        </p:txBody>
      </p:sp>
      <p:sp>
        <p:nvSpPr>
          <p:cNvPr id="427" name="TextBox 426"/>
          <p:cNvSpPr txBox="1"/>
          <p:nvPr/>
        </p:nvSpPr>
        <p:spPr>
          <a:xfrm>
            <a:off x="7128284" y="1052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8</a:t>
            </a:r>
          </a:p>
        </p:txBody>
      </p:sp>
      <p:sp>
        <p:nvSpPr>
          <p:cNvPr id="428" name="TextBox 427"/>
          <p:cNvSpPr txBox="1"/>
          <p:nvPr/>
        </p:nvSpPr>
        <p:spPr>
          <a:xfrm>
            <a:off x="3419872" y="3284984"/>
            <a:ext cx="27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Supergene alignment </a:t>
            </a:r>
            <a:r>
              <a:rPr lang="en-US" b="1" i="1" dirty="0" smtClean="0">
                <a:solidFill>
                  <a:srgbClr val="FF0000"/>
                </a:solidFill>
                <a:latin typeface="Book Antiqua" pitchFamily="18" charset="0"/>
                <a:ea typeface="Verdana" pitchFamily="34" charset="0"/>
                <a:cs typeface="Verdana" pitchFamily="34" charset="0"/>
              </a:rPr>
              <a:t>g*</a:t>
            </a:r>
            <a:endParaRPr lang="en-US" baseline="-25000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429" name="AutoShape 34"/>
          <p:cNvSpPr>
            <a:spLocks noChangeArrowheads="1"/>
          </p:cNvSpPr>
          <p:nvPr/>
        </p:nvSpPr>
        <p:spPr bwMode="auto">
          <a:xfrm rot="5400000">
            <a:off x="3930999" y="4142009"/>
            <a:ext cx="1188720" cy="410774"/>
          </a:xfrm>
          <a:prstGeom prst="rightArrow">
            <a:avLst>
              <a:gd name="adj1" fmla="val 50185"/>
              <a:gd name="adj2" fmla="val 97561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eaVert" wrap="square" anchor="ctr">
            <a:spAutoFit/>
          </a:bodyPr>
          <a:lstStyle/>
          <a:p>
            <a:pPr eaLnBrk="1" hangingPunct="1">
              <a:defRPr/>
            </a:pPr>
            <a:endParaRPr lang="en-US" sz="1800"/>
          </a:p>
        </p:txBody>
      </p:sp>
      <p:grpSp>
        <p:nvGrpSpPr>
          <p:cNvPr id="430" name="Group 429"/>
          <p:cNvGrpSpPr/>
          <p:nvPr/>
        </p:nvGrpSpPr>
        <p:grpSpPr>
          <a:xfrm>
            <a:off x="3995936" y="5229820"/>
            <a:ext cx="1125908" cy="1007492"/>
            <a:chOff x="971600" y="3104964"/>
            <a:chExt cx="621852" cy="647452"/>
          </a:xfrm>
        </p:grpSpPr>
        <p:cxnSp>
          <p:nvCxnSpPr>
            <p:cNvPr id="431" name="Straight Connector 430"/>
            <p:cNvCxnSpPr/>
            <p:nvPr/>
          </p:nvCxnSpPr>
          <p:spPr>
            <a:xfrm flipV="1">
              <a:off x="971600" y="3104964"/>
              <a:ext cx="281395" cy="643274"/>
            </a:xfrm>
            <a:prstGeom prst="line">
              <a:avLst/>
            </a:prstGeom>
            <a:ln w="104775" cap="rnd" cmpd="sng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1089396" y="3524746"/>
              <a:ext cx="121444" cy="227670"/>
            </a:xfrm>
            <a:prstGeom prst="line">
              <a:avLst/>
            </a:prstGeom>
            <a:ln w="104775" cap="rnd" cmpd="sng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1252995" y="3104964"/>
              <a:ext cx="340457" cy="623094"/>
            </a:xfrm>
            <a:prstGeom prst="line">
              <a:avLst/>
            </a:prstGeom>
            <a:ln w="104775" cap="rnd" cmpd="sng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flipH="1">
              <a:off x="1341424" y="3524746"/>
              <a:ext cx="108013" cy="227670"/>
            </a:xfrm>
            <a:prstGeom prst="line">
              <a:avLst/>
            </a:prstGeom>
            <a:ln w="104775" cap="rnd" cmpd="sng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5" name="TextBox 434"/>
          <p:cNvSpPr txBox="1"/>
          <p:nvPr/>
        </p:nvSpPr>
        <p:spPr>
          <a:xfrm>
            <a:off x="3851920" y="6381328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itchFamily="18" charset="0"/>
                <a:ea typeface="Verdana" pitchFamily="34" charset="0"/>
                <a:cs typeface="Verdana" pitchFamily="34" charset="0"/>
              </a:rPr>
              <a:t>Species Tree</a:t>
            </a:r>
            <a:endParaRPr lang="en-US" baseline="-25000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>
          <a:xfrm>
            <a:off x="251520" y="83096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Combined Analyses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10" name="Line 5"/>
          <p:cNvSpPr>
            <a:spLocks noChangeShapeType="1"/>
          </p:cNvSpPr>
          <p:nvPr/>
        </p:nvSpPr>
        <p:spPr bwMode="auto">
          <a:xfrm>
            <a:off x="374068" y="656692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04048" y="3861048"/>
            <a:ext cx="2556284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Garamond" pitchFamily="18" charset="0"/>
              </a:rPr>
              <a:t>Sequence based tree estimation method</a:t>
            </a:r>
            <a:endParaRPr lang="en-US" sz="2000" b="1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9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L 0.10052 0.1627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812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0.07292 0.1627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812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0.0493 0.1627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812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02552 0.1627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812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-2.22222E-6 0.1627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2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L -0.02552 0.1627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" y="812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-0.04913 0.1627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" y="81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-0.06893 0.1627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812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L -0.09444 0.1627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" grpId="0"/>
      <p:bldP spid="429" grpId="0" animBg="1"/>
      <p:bldP spid="435" grpId="0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6984268" y="1484784"/>
            <a:ext cx="684076" cy="504056"/>
            <a:chOff x="2375756" y="2348880"/>
            <a:chExt cx="684076" cy="504056"/>
          </a:xfrm>
          <a:solidFill>
            <a:schemeClr val="accent6">
              <a:lumMod val="75000"/>
            </a:schemeClr>
          </a:solidFill>
        </p:grpSpPr>
        <p:sp>
          <p:nvSpPr>
            <p:cNvPr id="124" name="Rectangle 123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319972" y="1484784"/>
            <a:ext cx="684076" cy="504056"/>
            <a:chOff x="2375756" y="2348880"/>
            <a:chExt cx="684076" cy="504056"/>
          </a:xfrm>
          <a:solidFill>
            <a:srgbClr val="F79B4F"/>
          </a:solidFill>
        </p:grpSpPr>
        <p:sp>
          <p:nvSpPr>
            <p:cNvPr id="129" name="Rectangle 128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583668" y="1484784"/>
            <a:ext cx="684076" cy="504056"/>
            <a:chOff x="2375756" y="2348880"/>
            <a:chExt cx="684076" cy="5040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4" name="Rectangle 133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120172" y="1484784"/>
            <a:ext cx="684076" cy="504056"/>
            <a:chOff x="2375756" y="2348880"/>
            <a:chExt cx="684076" cy="504056"/>
          </a:xfrm>
          <a:solidFill>
            <a:srgbClr val="235F6F"/>
          </a:solidFill>
        </p:grpSpPr>
        <p:sp>
          <p:nvSpPr>
            <p:cNvPr id="139" name="Rectangle 138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848364" y="1484784"/>
            <a:ext cx="684076" cy="504056"/>
            <a:chOff x="2375756" y="2348880"/>
            <a:chExt cx="684076" cy="504056"/>
          </a:xfrm>
          <a:solidFill>
            <a:srgbClr val="79C1D5"/>
          </a:solidFill>
        </p:grpSpPr>
        <p:sp>
          <p:nvSpPr>
            <p:cNvPr id="144" name="Rectangle 143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483768" y="1484784"/>
            <a:ext cx="684076" cy="504056"/>
            <a:chOff x="2375756" y="2348880"/>
            <a:chExt cx="684076" cy="504056"/>
          </a:xfrm>
          <a:solidFill>
            <a:schemeClr val="accent5">
              <a:lumMod val="75000"/>
            </a:schemeClr>
          </a:solidFill>
        </p:grpSpPr>
        <p:sp>
          <p:nvSpPr>
            <p:cNvPr id="149" name="Rectangle 148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47564" y="1484784"/>
            <a:ext cx="684076" cy="504056"/>
            <a:chOff x="2375756" y="2348880"/>
            <a:chExt cx="684076" cy="504056"/>
          </a:xfrm>
          <a:solidFill>
            <a:schemeClr val="accent3">
              <a:lumMod val="50000"/>
            </a:schemeClr>
          </a:solidFill>
        </p:grpSpPr>
        <p:sp>
          <p:nvSpPr>
            <p:cNvPr id="154" name="Rectangle 153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220072" y="1484784"/>
            <a:ext cx="684076" cy="504056"/>
            <a:chOff x="2375756" y="2348880"/>
            <a:chExt cx="684076" cy="50405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59" name="Rectangle 158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3383868" y="1484784"/>
            <a:ext cx="684076" cy="504056"/>
            <a:chOff x="2375756" y="2348880"/>
            <a:chExt cx="684076" cy="504056"/>
          </a:xfrm>
          <a:solidFill>
            <a:schemeClr val="accent3">
              <a:lumMod val="75000"/>
            </a:schemeClr>
          </a:solidFill>
        </p:grpSpPr>
        <p:sp>
          <p:nvSpPr>
            <p:cNvPr id="164" name="Rectangle 163"/>
            <p:cNvSpPr/>
            <p:nvPr/>
          </p:nvSpPr>
          <p:spPr>
            <a:xfrm>
              <a:off x="2375756" y="2348880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375756" y="247973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375756" y="2614072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375756" y="2744924"/>
              <a:ext cx="684076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20" name="TextBox 319"/>
          <p:cNvSpPr txBox="1"/>
          <p:nvPr/>
        </p:nvSpPr>
        <p:spPr>
          <a:xfrm>
            <a:off x="719572" y="102995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g</a:t>
            </a:r>
            <a:r>
              <a:rPr lang="en-US" baseline="-25000" dirty="0" smtClean="0">
                <a:latin typeface="Georgia" pitchFamily="18" charset="0"/>
              </a:rPr>
              <a:t>1</a:t>
            </a:r>
            <a:endParaRPr lang="en-US" baseline="-25000" dirty="0">
              <a:latin typeface="Georgia" pitchFamily="18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1727684" y="10167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 smtClean="0">
                <a:latin typeface="Georgia" pitchFamily="18" charset="0"/>
              </a:rPr>
              <a:t>2</a:t>
            </a:r>
            <a:endParaRPr lang="en-US" baseline="-25000" dirty="0">
              <a:latin typeface="Georgia" pitchFamily="18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663788" y="10167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3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3527884" y="10167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4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4499992" y="10167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5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5400092" y="10167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6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6264188" y="10167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7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8028384" y="10167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9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7128284" y="10167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baseline="-25000" dirty="0">
                <a:latin typeface="Georgia" pitchFamily="18" charset="0"/>
              </a:rPr>
              <a:t>8</a:t>
            </a:r>
          </a:p>
        </p:txBody>
      </p:sp>
      <p:grpSp>
        <p:nvGrpSpPr>
          <p:cNvPr id="168" name="Group 167"/>
          <p:cNvGrpSpPr/>
          <p:nvPr/>
        </p:nvGrpSpPr>
        <p:grpSpPr>
          <a:xfrm>
            <a:off x="673784" y="2565524"/>
            <a:ext cx="621852" cy="467432"/>
            <a:chOff x="971600" y="3104964"/>
            <a:chExt cx="621852" cy="647452"/>
          </a:xfrm>
        </p:grpSpPr>
        <p:cxnSp>
          <p:nvCxnSpPr>
            <p:cNvPr id="169" name="Straight Connector 168"/>
            <p:cNvCxnSpPr/>
            <p:nvPr/>
          </p:nvCxnSpPr>
          <p:spPr>
            <a:xfrm flipV="1">
              <a:off x="971600" y="3104964"/>
              <a:ext cx="281395" cy="643274"/>
            </a:xfrm>
            <a:prstGeom prst="line">
              <a:avLst/>
            </a:prstGeom>
            <a:ln w="38100" cap="rnd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089396" y="3524746"/>
              <a:ext cx="121444" cy="227670"/>
            </a:xfrm>
            <a:prstGeom prst="line">
              <a:avLst/>
            </a:prstGeom>
            <a:ln w="38100" cap="rnd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1252995" y="3104964"/>
              <a:ext cx="340457" cy="623094"/>
            </a:xfrm>
            <a:prstGeom prst="line">
              <a:avLst/>
            </a:prstGeom>
            <a:ln w="38100" cap="rnd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1341424" y="3524746"/>
              <a:ext cx="108013" cy="227670"/>
            </a:xfrm>
            <a:prstGeom prst="line">
              <a:avLst/>
            </a:prstGeom>
            <a:ln w="38100" cap="rnd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1583668" y="2556731"/>
            <a:ext cx="621852" cy="467432"/>
            <a:chOff x="971600" y="4149700"/>
            <a:chExt cx="621852" cy="467432"/>
          </a:xfrm>
        </p:grpSpPr>
        <p:cxnSp>
          <p:nvCxnSpPr>
            <p:cNvPr id="174" name="Straight Connector 173"/>
            <p:cNvCxnSpPr/>
            <p:nvPr/>
          </p:nvCxnSpPr>
          <p:spPr>
            <a:xfrm flipV="1">
              <a:off x="971600" y="4149700"/>
              <a:ext cx="281395" cy="464416"/>
            </a:xfrm>
            <a:prstGeom prst="line">
              <a:avLst/>
            </a:prstGeom>
            <a:ln w="38100" cap="rnd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089396" y="4452764"/>
              <a:ext cx="121444" cy="164368"/>
            </a:xfrm>
            <a:prstGeom prst="line">
              <a:avLst/>
            </a:prstGeom>
            <a:ln w="38100" cap="rnd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252995" y="4149700"/>
              <a:ext cx="340457" cy="449847"/>
            </a:xfrm>
            <a:prstGeom prst="line">
              <a:avLst/>
            </a:prstGeom>
            <a:ln w="38100" cap="rnd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176337" y="4329100"/>
              <a:ext cx="219093" cy="270447"/>
            </a:xfrm>
            <a:prstGeom prst="line">
              <a:avLst/>
            </a:prstGeom>
            <a:ln w="38100" cap="rnd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346192" y="2529520"/>
            <a:ext cx="621852" cy="467432"/>
            <a:chOff x="971600" y="4149700"/>
            <a:chExt cx="621852" cy="467432"/>
          </a:xfrm>
        </p:grpSpPr>
        <p:cxnSp>
          <p:nvCxnSpPr>
            <p:cNvPr id="179" name="Straight Connector 178"/>
            <p:cNvCxnSpPr/>
            <p:nvPr/>
          </p:nvCxnSpPr>
          <p:spPr>
            <a:xfrm flipV="1">
              <a:off x="971600" y="4149700"/>
              <a:ext cx="281395" cy="464416"/>
            </a:xfrm>
            <a:prstGeom prst="line">
              <a:avLst/>
            </a:prstGeom>
            <a:ln w="38100" cap="rnd">
              <a:solidFill>
                <a:srgbClr val="E08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089396" y="4452764"/>
              <a:ext cx="121444" cy="164368"/>
            </a:xfrm>
            <a:prstGeom prst="line">
              <a:avLst/>
            </a:prstGeom>
            <a:ln w="38100" cap="rnd">
              <a:solidFill>
                <a:srgbClr val="E08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252995" y="4149700"/>
              <a:ext cx="340457" cy="449847"/>
            </a:xfrm>
            <a:prstGeom prst="line">
              <a:avLst/>
            </a:prstGeom>
            <a:ln w="38100" cap="rnd">
              <a:solidFill>
                <a:srgbClr val="E08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1176337" y="4329100"/>
              <a:ext cx="219093" cy="270447"/>
            </a:xfrm>
            <a:prstGeom prst="line">
              <a:avLst/>
            </a:prstGeom>
            <a:ln w="38100" cap="rnd">
              <a:solidFill>
                <a:srgbClr val="E087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3410088" y="2565524"/>
            <a:ext cx="621852" cy="467432"/>
            <a:chOff x="971600" y="3104964"/>
            <a:chExt cx="621852" cy="647452"/>
          </a:xfrm>
        </p:grpSpPr>
        <p:cxnSp>
          <p:nvCxnSpPr>
            <p:cNvPr id="184" name="Straight Connector 183"/>
            <p:cNvCxnSpPr/>
            <p:nvPr/>
          </p:nvCxnSpPr>
          <p:spPr>
            <a:xfrm flipV="1">
              <a:off x="971600" y="3104964"/>
              <a:ext cx="281395" cy="643274"/>
            </a:xfrm>
            <a:prstGeom prst="line">
              <a:avLst/>
            </a:prstGeom>
            <a:ln w="381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089396" y="3524746"/>
              <a:ext cx="121444" cy="227670"/>
            </a:xfrm>
            <a:prstGeom prst="line">
              <a:avLst/>
            </a:prstGeom>
            <a:ln w="381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252995" y="3104964"/>
              <a:ext cx="340457" cy="623094"/>
            </a:xfrm>
            <a:prstGeom prst="line">
              <a:avLst/>
            </a:prstGeom>
            <a:ln w="381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H="1">
              <a:off x="1341424" y="3524746"/>
              <a:ext cx="108013" cy="227670"/>
            </a:xfrm>
            <a:prstGeom prst="line">
              <a:avLst/>
            </a:prstGeom>
            <a:ln w="381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5256076" y="2529520"/>
            <a:ext cx="621852" cy="467432"/>
            <a:chOff x="971600" y="3104964"/>
            <a:chExt cx="621852" cy="647452"/>
          </a:xfrm>
        </p:grpSpPr>
        <p:cxnSp>
          <p:nvCxnSpPr>
            <p:cNvPr id="189" name="Straight Connector 188"/>
            <p:cNvCxnSpPr/>
            <p:nvPr/>
          </p:nvCxnSpPr>
          <p:spPr>
            <a:xfrm flipV="1">
              <a:off x="971600" y="3104964"/>
              <a:ext cx="281395" cy="643274"/>
            </a:xfrm>
            <a:prstGeom prst="line">
              <a:avLst/>
            </a:prstGeom>
            <a:ln w="38100"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089396" y="3524746"/>
              <a:ext cx="121444" cy="227670"/>
            </a:xfrm>
            <a:prstGeom prst="line">
              <a:avLst/>
            </a:prstGeom>
            <a:ln w="38100"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1252995" y="3104964"/>
              <a:ext cx="340457" cy="623094"/>
            </a:xfrm>
            <a:prstGeom prst="line">
              <a:avLst/>
            </a:prstGeom>
            <a:ln w="38100"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1341424" y="3524746"/>
              <a:ext cx="108013" cy="227670"/>
            </a:xfrm>
            <a:prstGeom prst="line">
              <a:avLst/>
            </a:prstGeom>
            <a:ln w="38100" cap="rnd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6182396" y="2530140"/>
            <a:ext cx="621852" cy="467432"/>
            <a:chOff x="971600" y="4149700"/>
            <a:chExt cx="621852" cy="467432"/>
          </a:xfrm>
        </p:grpSpPr>
        <p:cxnSp>
          <p:nvCxnSpPr>
            <p:cNvPr id="194" name="Straight Connector 193"/>
            <p:cNvCxnSpPr/>
            <p:nvPr/>
          </p:nvCxnSpPr>
          <p:spPr>
            <a:xfrm flipV="1">
              <a:off x="971600" y="4149700"/>
              <a:ext cx="281395" cy="464416"/>
            </a:xfrm>
            <a:prstGeom prst="line">
              <a:avLst/>
            </a:prstGeom>
            <a:ln w="381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089396" y="4452764"/>
              <a:ext cx="121444" cy="164368"/>
            </a:xfrm>
            <a:prstGeom prst="line">
              <a:avLst/>
            </a:prstGeom>
            <a:ln w="381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1252995" y="4149700"/>
              <a:ext cx="340457" cy="449847"/>
            </a:xfrm>
            <a:prstGeom prst="line">
              <a:avLst/>
            </a:prstGeom>
            <a:ln w="381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1176337" y="4329100"/>
              <a:ext cx="219093" cy="270447"/>
            </a:xfrm>
            <a:prstGeom prst="line">
              <a:avLst/>
            </a:prstGeom>
            <a:ln w="38100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/>
          <p:cNvGrpSpPr/>
          <p:nvPr/>
        </p:nvGrpSpPr>
        <p:grpSpPr>
          <a:xfrm>
            <a:off x="7010488" y="2529520"/>
            <a:ext cx="621852" cy="467432"/>
            <a:chOff x="971600" y="3104964"/>
            <a:chExt cx="621852" cy="647452"/>
          </a:xfrm>
        </p:grpSpPr>
        <p:cxnSp>
          <p:nvCxnSpPr>
            <p:cNvPr id="199" name="Straight Connector 198"/>
            <p:cNvCxnSpPr/>
            <p:nvPr/>
          </p:nvCxnSpPr>
          <p:spPr>
            <a:xfrm flipV="1">
              <a:off x="971600" y="3104964"/>
              <a:ext cx="281395" cy="643274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089396" y="3524746"/>
              <a:ext cx="121444" cy="22767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252995" y="3104964"/>
              <a:ext cx="340457" cy="623094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1341424" y="3524746"/>
              <a:ext cx="108013" cy="22767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2519772" y="2539146"/>
            <a:ext cx="621852" cy="467432"/>
            <a:chOff x="1916088" y="4725764"/>
            <a:chExt cx="621852" cy="467432"/>
          </a:xfrm>
        </p:grpSpPr>
        <p:cxnSp>
          <p:nvCxnSpPr>
            <p:cNvPr id="204" name="Straight Connector 203"/>
            <p:cNvCxnSpPr/>
            <p:nvPr/>
          </p:nvCxnSpPr>
          <p:spPr>
            <a:xfrm flipV="1">
              <a:off x="1916088" y="4725764"/>
              <a:ext cx="281395" cy="464416"/>
            </a:xfrm>
            <a:prstGeom prst="line">
              <a:avLst/>
            </a:prstGeom>
            <a:ln w="381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2197483" y="4725764"/>
              <a:ext cx="340457" cy="449847"/>
            </a:xfrm>
            <a:prstGeom prst="line">
              <a:avLst/>
            </a:prstGeom>
            <a:ln w="381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H="1">
              <a:off x="2105726" y="4898031"/>
              <a:ext cx="198440" cy="292149"/>
            </a:xfrm>
            <a:prstGeom prst="line">
              <a:avLst/>
            </a:prstGeom>
            <a:ln w="381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>
              <a:off x="2303748" y="5047122"/>
              <a:ext cx="99220" cy="146074"/>
            </a:xfrm>
            <a:prstGeom prst="line">
              <a:avLst/>
            </a:prstGeom>
            <a:ln w="381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>
            <a:off x="7884368" y="2529520"/>
            <a:ext cx="621852" cy="467432"/>
            <a:chOff x="1916088" y="4725764"/>
            <a:chExt cx="621852" cy="467432"/>
          </a:xfrm>
        </p:grpSpPr>
        <p:cxnSp>
          <p:nvCxnSpPr>
            <p:cNvPr id="209" name="Straight Connector 208"/>
            <p:cNvCxnSpPr/>
            <p:nvPr/>
          </p:nvCxnSpPr>
          <p:spPr>
            <a:xfrm flipV="1">
              <a:off x="1916088" y="4725764"/>
              <a:ext cx="281395" cy="464416"/>
            </a:xfrm>
            <a:prstGeom prst="line">
              <a:avLst/>
            </a:prstGeom>
            <a:ln w="38100" cap="rnd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2197483" y="4725764"/>
              <a:ext cx="340457" cy="449847"/>
            </a:xfrm>
            <a:prstGeom prst="line">
              <a:avLst/>
            </a:prstGeom>
            <a:ln w="38100" cap="rnd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>
              <a:off x="2105726" y="4898031"/>
              <a:ext cx="198440" cy="292149"/>
            </a:xfrm>
            <a:prstGeom prst="line">
              <a:avLst/>
            </a:prstGeom>
            <a:ln w="38100" cap="rnd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>
              <a:off x="2303748" y="5047122"/>
              <a:ext cx="99220" cy="146074"/>
            </a:xfrm>
            <a:prstGeom prst="line">
              <a:avLst/>
            </a:prstGeom>
            <a:ln w="38100" cap="rnd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>
            <a:off x="3887924" y="5049180"/>
            <a:ext cx="1125908" cy="1007492"/>
            <a:chOff x="971600" y="3104964"/>
            <a:chExt cx="621852" cy="647452"/>
          </a:xfrm>
        </p:grpSpPr>
        <p:cxnSp>
          <p:nvCxnSpPr>
            <p:cNvPr id="214" name="Straight Connector 213"/>
            <p:cNvCxnSpPr/>
            <p:nvPr/>
          </p:nvCxnSpPr>
          <p:spPr>
            <a:xfrm flipV="1">
              <a:off x="971600" y="3104964"/>
              <a:ext cx="281395" cy="643274"/>
            </a:xfrm>
            <a:prstGeom prst="line">
              <a:avLst/>
            </a:prstGeom>
            <a:ln w="104775" cap="rnd" cmpd="sng">
              <a:solidFill>
                <a:schemeClr val="accent5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1089396" y="3524746"/>
              <a:ext cx="121444" cy="227670"/>
            </a:xfrm>
            <a:prstGeom prst="line">
              <a:avLst/>
            </a:prstGeom>
            <a:ln w="104775" cap="rnd" cmpd="sng">
              <a:solidFill>
                <a:schemeClr val="accent5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1252995" y="3104964"/>
              <a:ext cx="340457" cy="623094"/>
            </a:xfrm>
            <a:prstGeom prst="line">
              <a:avLst/>
            </a:prstGeom>
            <a:ln w="104775" cap="rnd" cmpd="sng">
              <a:solidFill>
                <a:schemeClr val="accent5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1">
              <a:off x="1341424" y="3524746"/>
              <a:ext cx="108013" cy="227670"/>
            </a:xfrm>
            <a:prstGeom prst="line">
              <a:avLst/>
            </a:prstGeom>
            <a:ln w="104775" cap="rnd" cmpd="sng">
              <a:solidFill>
                <a:schemeClr val="accent5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3"/>
          <p:cNvSpPr txBox="1">
            <a:spLocks noChangeArrowheads="1"/>
          </p:cNvSpPr>
          <p:nvPr/>
        </p:nvSpPr>
        <p:spPr>
          <a:xfrm>
            <a:off x="251520" y="83096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Summary methods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07" name="Line 5"/>
          <p:cNvSpPr>
            <a:spLocks noChangeShapeType="1"/>
          </p:cNvSpPr>
          <p:nvPr/>
        </p:nvSpPr>
        <p:spPr bwMode="auto">
          <a:xfrm>
            <a:off x="374068" y="656692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AutoShape 34"/>
          <p:cNvSpPr>
            <a:spLocks noChangeArrowheads="1"/>
          </p:cNvSpPr>
          <p:nvPr/>
        </p:nvSpPr>
        <p:spPr bwMode="auto">
          <a:xfrm rot="5400000">
            <a:off x="3786983" y="3925985"/>
            <a:ext cx="1188720" cy="410774"/>
          </a:xfrm>
          <a:prstGeom prst="rightArrow">
            <a:avLst>
              <a:gd name="adj1" fmla="val 50185"/>
              <a:gd name="adj2" fmla="val 97561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eaVert" wrap="square" anchor="ctr">
            <a:spAutoFit/>
          </a:bodyPr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110" name="TextBox 109"/>
          <p:cNvSpPr txBox="1"/>
          <p:nvPr/>
        </p:nvSpPr>
        <p:spPr>
          <a:xfrm>
            <a:off x="3743908" y="6381328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itchFamily="18" charset="0"/>
                <a:ea typeface="Verdana" pitchFamily="34" charset="0"/>
                <a:cs typeface="Verdana" pitchFamily="34" charset="0"/>
              </a:rPr>
              <a:t>Species Tree</a:t>
            </a:r>
            <a:endParaRPr lang="en-US" baseline="-25000" dirty="0">
              <a:solidFill>
                <a:srgbClr val="FF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>
          <a:xfrm>
            <a:off x="468313" y="339725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1558925" y="2714625"/>
            <a:ext cx="889000" cy="1301750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585788" y="2719388"/>
            <a:ext cx="973137" cy="1311275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282700" y="3152775"/>
            <a:ext cx="625475" cy="900113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5288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A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09650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B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752600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C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93938" y="4052888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D</a:t>
            </a:r>
          </a:p>
        </p:txBody>
      </p:sp>
      <p:cxnSp>
        <p:nvCxnSpPr>
          <p:cNvPr id="126" name="Straight Connector 125"/>
          <p:cNvCxnSpPr/>
          <p:nvPr/>
        </p:nvCxnSpPr>
        <p:spPr>
          <a:xfrm flipH="1">
            <a:off x="1179513" y="3567113"/>
            <a:ext cx="379412" cy="485775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508875" y="2701925"/>
            <a:ext cx="890588" cy="1301750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6537325" y="2706688"/>
            <a:ext cx="971550" cy="1311275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7256463" y="3092450"/>
            <a:ext cx="638175" cy="950913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969125" y="3503613"/>
            <a:ext cx="330200" cy="517525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790950" y="2714625"/>
            <a:ext cx="889000" cy="1301750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2817813" y="2719388"/>
            <a:ext cx="973137" cy="1311275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249613" y="3516313"/>
            <a:ext cx="331787" cy="519112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3970338" y="3516313"/>
            <a:ext cx="374650" cy="539750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627313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409950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B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790950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C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525963" y="4052888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D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372225" y="4043363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A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7148513" y="4043363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B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7740650" y="4043363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C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8243888" y="4005263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D</a:t>
            </a:r>
          </a:p>
        </p:txBody>
      </p:sp>
      <p:sp>
        <p:nvSpPr>
          <p:cNvPr id="10267" name="Text Box 45"/>
          <p:cNvSpPr txBox="1">
            <a:spLocks noChangeArrowheads="1"/>
          </p:cNvSpPr>
          <p:nvPr/>
        </p:nvSpPr>
        <p:spPr bwMode="auto">
          <a:xfrm>
            <a:off x="1282700" y="4456113"/>
            <a:ext cx="54768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3333CC"/>
                </a:solidFill>
                <a:latin typeface="Bookman Old Style" pitchFamily="18" charset="0"/>
              </a:rPr>
              <a:t>gt</a:t>
            </a:r>
            <a:r>
              <a:rPr lang="en-US" sz="2100" i="1" baseline="-25000">
                <a:solidFill>
                  <a:srgbClr val="3333CC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72" name="Rectangle 3"/>
          <p:cNvSpPr txBox="1">
            <a:spLocks noChangeArrowheads="1"/>
          </p:cNvSpPr>
          <p:nvPr/>
        </p:nvSpPr>
        <p:spPr>
          <a:xfrm>
            <a:off x="185737" y="-25400"/>
            <a:ext cx="8213725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Summary method: gene tree parsimony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10269" name="Line 5"/>
          <p:cNvSpPr>
            <a:spLocks noChangeShapeType="1"/>
          </p:cNvSpPr>
          <p:nvPr/>
        </p:nvSpPr>
        <p:spPr bwMode="auto">
          <a:xfrm>
            <a:off x="246063" y="620713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270" name="Text Box 45"/>
          <p:cNvSpPr txBox="1">
            <a:spLocks noChangeArrowheads="1"/>
          </p:cNvSpPr>
          <p:nvPr/>
        </p:nvSpPr>
        <p:spPr bwMode="auto">
          <a:xfrm>
            <a:off x="3851275" y="5827713"/>
            <a:ext cx="6635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002060"/>
                </a:solidFill>
                <a:latin typeface="Bookman Old Style" pitchFamily="18" charset="0"/>
              </a:rPr>
              <a:t>ST</a:t>
            </a:r>
            <a:endParaRPr lang="en-US" sz="2100" i="1" baseline="-2500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0271" name="Rectangle 4"/>
          <p:cNvSpPr>
            <a:spLocks noChangeArrowheads="1"/>
          </p:cNvSpPr>
          <p:nvPr/>
        </p:nvSpPr>
        <p:spPr bwMode="auto">
          <a:xfrm>
            <a:off x="395288" y="590550"/>
            <a:ext cx="856920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dirty="0">
                <a:latin typeface="Garamond" pitchFamily="18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Trebuchet MS" pitchFamily="34" charset="0"/>
              </a:rPr>
              <a:t>Problem</a:t>
            </a:r>
            <a:r>
              <a:rPr lang="en-US" sz="2400" dirty="0">
                <a:latin typeface="Garamond" pitchFamily="18" charset="0"/>
              </a:rPr>
              <a:t>: </a:t>
            </a:r>
            <a:r>
              <a:rPr lang="en-US" sz="2400" u="sng" dirty="0" smtClean="0">
                <a:latin typeface="Trebuchet MS" pitchFamily="34" charset="0"/>
                <a:cs typeface="Traditional Arabic" pitchFamily="18" charset="-78"/>
              </a:rPr>
              <a:t>Optimizing (maximize/minimize) cost functions</a:t>
            </a:r>
            <a:endParaRPr lang="en-US" sz="2400" u="sng" dirty="0">
              <a:latin typeface="Trebuchet MS" pitchFamily="34" charset="0"/>
              <a:cs typeface="Traditional Arabic" pitchFamily="18" charset="-78"/>
            </a:endParaRP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Garamond" pitchFamily="18" charset="0"/>
              </a:rPr>
              <a:t>Input:</a:t>
            </a:r>
            <a:r>
              <a:rPr lang="en-US" sz="2400" dirty="0">
                <a:latin typeface="Garamond" pitchFamily="18" charset="0"/>
              </a:rPr>
              <a:t> A set of rooted binary gene trees with each species having a single copy of a gene.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Garamond" pitchFamily="18" charset="0"/>
              </a:rPr>
              <a:t>Output</a:t>
            </a:r>
            <a:r>
              <a:rPr lang="en-US" sz="2400" dirty="0">
                <a:latin typeface="Garamond" pitchFamily="18" charset="0"/>
              </a:rPr>
              <a:t>: A species tree ST that </a:t>
            </a:r>
            <a:r>
              <a:rPr lang="en-US" sz="2400" dirty="0" smtClean="0">
                <a:latin typeface="Garamond" pitchFamily="18" charset="0"/>
              </a:rPr>
              <a:t>optimizes a particular cost function.</a:t>
            </a:r>
            <a:endParaRPr lang="en-US" sz="28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435600" y="3521075"/>
            <a:ext cx="541338" cy="0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3" name="Text Box 45"/>
          <p:cNvSpPr txBox="1">
            <a:spLocks noChangeArrowheads="1"/>
          </p:cNvSpPr>
          <p:nvPr/>
        </p:nvSpPr>
        <p:spPr bwMode="auto">
          <a:xfrm>
            <a:off x="3516313" y="4471988"/>
            <a:ext cx="54768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3333CC"/>
                </a:solidFill>
                <a:latin typeface="Bookman Old Style" pitchFamily="18" charset="0"/>
              </a:rPr>
              <a:t>gt</a:t>
            </a:r>
            <a:r>
              <a:rPr lang="en-US" sz="2100" i="1" baseline="-25000">
                <a:solidFill>
                  <a:srgbClr val="3333CC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0274" name="Text Box 45"/>
          <p:cNvSpPr txBox="1">
            <a:spLocks noChangeArrowheads="1"/>
          </p:cNvSpPr>
          <p:nvPr/>
        </p:nvSpPr>
        <p:spPr bwMode="auto">
          <a:xfrm>
            <a:off x="7380288" y="4443413"/>
            <a:ext cx="547687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3333CC"/>
                </a:solidFill>
                <a:latin typeface="Bookman Old Style" pitchFamily="18" charset="0"/>
              </a:rPr>
              <a:t>gt</a:t>
            </a:r>
            <a:r>
              <a:rPr lang="en-US" sz="2100" i="1" baseline="-25000">
                <a:solidFill>
                  <a:srgbClr val="3333CC"/>
                </a:solidFill>
                <a:latin typeface="Bookman Old Style" pitchFamily="18" charset="0"/>
              </a:rPr>
              <a:t>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43100" y="4911725"/>
            <a:ext cx="1847850" cy="88106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57663" y="4911725"/>
            <a:ext cx="0" cy="79216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79950" y="4751388"/>
            <a:ext cx="1846263" cy="102393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8" name="Text Box 45"/>
          <p:cNvSpPr txBox="1">
            <a:spLocks noChangeArrowheads="1"/>
          </p:cNvSpPr>
          <p:nvPr/>
        </p:nvSpPr>
        <p:spPr bwMode="auto">
          <a:xfrm>
            <a:off x="3016250" y="5127625"/>
            <a:ext cx="54768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FF0000"/>
                </a:solidFill>
                <a:latin typeface="Bookman Old Style" pitchFamily="18" charset="0"/>
              </a:rPr>
              <a:t>C</a:t>
            </a:r>
            <a:r>
              <a:rPr lang="en-US" sz="2100" i="1" baseline="-25000">
                <a:solidFill>
                  <a:srgbClr val="FF0000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0279" name="Text Box 45"/>
          <p:cNvSpPr txBox="1">
            <a:spLocks noChangeArrowheads="1"/>
          </p:cNvSpPr>
          <p:nvPr/>
        </p:nvSpPr>
        <p:spPr bwMode="auto">
          <a:xfrm>
            <a:off x="4217988" y="5108575"/>
            <a:ext cx="5461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FF0000"/>
                </a:solidFill>
                <a:latin typeface="Bookman Old Style" pitchFamily="18" charset="0"/>
              </a:rPr>
              <a:t>C</a:t>
            </a:r>
            <a:r>
              <a:rPr lang="en-US" sz="2100" i="1" baseline="-25000">
                <a:solidFill>
                  <a:srgbClr val="FF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0280" name="Text Box 45"/>
          <p:cNvSpPr txBox="1">
            <a:spLocks noChangeArrowheads="1"/>
          </p:cNvSpPr>
          <p:nvPr/>
        </p:nvSpPr>
        <p:spPr bwMode="auto">
          <a:xfrm>
            <a:off x="5645150" y="5102225"/>
            <a:ext cx="547688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FF0000"/>
                </a:solidFill>
                <a:latin typeface="Bookman Old Style" pitchFamily="18" charset="0"/>
              </a:rPr>
              <a:t>C</a:t>
            </a:r>
            <a:r>
              <a:rPr lang="en-US" sz="2100" i="1" baseline="-25000">
                <a:solidFill>
                  <a:srgbClr val="FF0000"/>
                </a:solidFill>
                <a:latin typeface="Bookman Old Style" pitchFamily="18" charset="0"/>
              </a:rPr>
              <a:t>k</a:t>
            </a: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2447764" y="6237288"/>
            <a:ext cx="4810918" cy="461665"/>
          </a:xfrm>
          <a:prstGeom prst="rect">
            <a:avLst/>
          </a:prstGeom>
          <a:solidFill>
            <a:srgbClr val="FFFFFF"/>
          </a:solidFill>
          <a:ln w="5715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  <a:latin typeface="Century Schoolbook" pitchFamily="18" charset="0"/>
              </a:rPr>
              <a:t>∑</a:t>
            </a:r>
            <a:r>
              <a:rPr lang="en-US" sz="2400" i="1" dirty="0" err="1">
                <a:solidFill>
                  <a:srgbClr val="FF0000"/>
                </a:solidFill>
                <a:latin typeface="Century Schoolbook" pitchFamily="18" charset="0"/>
              </a:rPr>
              <a:t>C</a:t>
            </a:r>
            <a:r>
              <a:rPr lang="en-US" sz="2400" i="1" baseline="-25000" dirty="0" err="1">
                <a:solidFill>
                  <a:srgbClr val="FF0000"/>
                </a:solidFill>
                <a:latin typeface="Century Schoolbook" pitchFamily="18" charset="0"/>
              </a:rPr>
              <a:t>i</a:t>
            </a:r>
            <a:r>
              <a:rPr lang="en-US" sz="2400" i="1" baseline="-25000" dirty="0">
                <a:solidFill>
                  <a:srgbClr val="FF0000"/>
                </a:solidFill>
                <a:latin typeface="Century Schoolbook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Century Schoolbook" pitchFamily="18" charset="0"/>
              </a:rPr>
              <a:t> </a:t>
            </a:r>
            <a:r>
              <a:rPr lang="en-US" sz="2400" i="1" dirty="0">
                <a:latin typeface="Century Schoolbook" pitchFamily="18" charset="0"/>
              </a:rPr>
              <a:t>is </a:t>
            </a:r>
            <a:r>
              <a:rPr lang="en-US" sz="2400" i="1" dirty="0" smtClean="0">
                <a:solidFill>
                  <a:srgbClr val="531FE7"/>
                </a:solidFill>
                <a:latin typeface="Century Schoolbook" pitchFamily="18" charset="0"/>
              </a:rPr>
              <a:t>minimized/maximized</a:t>
            </a:r>
            <a:endParaRPr lang="en-US" sz="2400" i="1" baseline="-25000" dirty="0">
              <a:solidFill>
                <a:srgbClr val="531FE7"/>
              </a:solidFill>
              <a:latin typeface="Century Schoolbook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1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What will we learn?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74068" y="3284984"/>
            <a:ext cx="8316924" cy="13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b="0" dirty="0" smtClean="0">
                <a:latin typeface="Garamond" pitchFamily="18" charset="0"/>
              </a:rPr>
              <a:t> </a:t>
            </a:r>
            <a:r>
              <a:rPr lang="en-GB" sz="2600" b="0" dirty="0" smtClean="0">
                <a:solidFill>
                  <a:srgbClr val="C00000"/>
                </a:solidFill>
                <a:latin typeface="Garamond" pitchFamily="18" charset="0"/>
              </a:rPr>
              <a:t>Algorithms</a:t>
            </a:r>
            <a:r>
              <a:rPr lang="en-GB" sz="2600" b="0" dirty="0" smtClean="0">
                <a:latin typeface="Garamond" pitchFamily="18" charset="0"/>
              </a:rPr>
              <a:t> </a:t>
            </a:r>
            <a:r>
              <a:rPr lang="en-GB" sz="2600" b="0" dirty="0" smtClean="0">
                <a:solidFill>
                  <a:srgbClr val="002060"/>
                </a:solidFill>
                <a:latin typeface="Garamond" pitchFamily="18" charset="0"/>
              </a:rPr>
              <a:t>motivated by/initiated from/applied in </a:t>
            </a:r>
            <a:r>
              <a:rPr lang="en-GB" sz="2600" b="0" dirty="0" smtClean="0">
                <a:solidFill>
                  <a:srgbClr val="C00000"/>
                </a:solidFill>
                <a:latin typeface="Garamond" pitchFamily="18" charset="0"/>
              </a:rPr>
              <a:t>problems in Biology</a:t>
            </a:r>
            <a:r>
              <a:rPr lang="en-GB" sz="2600" b="0" dirty="0" smtClean="0">
                <a:solidFill>
                  <a:srgbClr val="000099"/>
                </a:solidFill>
                <a:latin typeface="Garamond" pitchFamily="18" charset="0"/>
              </a:rPr>
              <a:t>.</a:t>
            </a:r>
            <a:endParaRPr lang="en-GB" sz="2600" b="0" dirty="0" smtClean="0">
              <a:latin typeface="Garamond" pitchFamily="18" charset="0"/>
            </a:endParaRPr>
          </a:p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dirty="0" smtClean="0">
                <a:solidFill>
                  <a:srgbClr val="002060"/>
                </a:solidFill>
                <a:latin typeface="Garamond" pitchFamily="18" charset="0"/>
              </a:rPr>
              <a:t> </a:t>
            </a:r>
            <a:r>
              <a:rPr lang="en-GB" sz="2600" dirty="0" smtClean="0">
                <a:latin typeface="Garamond" pitchFamily="18" charset="0"/>
              </a:rPr>
              <a:t>How much Biology do I need to know?</a:t>
            </a: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914128" y="1124744"/>
            <a:ext cx="7366284" cy="12961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800" dirty="0" smtClean="0">
                <a:latin typeface="Book Antiqua" pitchFamily="18" charset="0"/>
              </a:rPr>
              <a:t>Our </a:t>
            </a:r>
            <a:r>
              <a:rPr lang="en-US" sz="2800" dirty="0" smtClean="0">
                <a:solidFill>
                  <a:srgbClr val="000099"/>
                </a:solidFill>
                <a:latin typeface="Book Antiqua" pitchFamily="18" charset="0"/>
              </a:rPr>
              <a:t>old faithful friend</a:t>
            </a:r>
            <a:r>
              <a:rPr lang="en-US" sz="2800" dirty="0" smtClean="0">
                <a:latin typeface="Book Antiqua" pitchFamily="18" charset="0"/>
              </a:rPr>
              <a:t>:</a:t>
            </a:r>
          </a:p>
          <a:p>
            <a:pPr lvl="0" algn="ctr"/>
            <a:r>
              <a:rPr lang="en-US" sz="2800" dirty="0" smtClean="0">
                <a:solidFill>
                  <a:srgbClr val="C00000"/>
                </a:solidFill>
                <a:latin typeface="Book Antiqua" pitchFamily="18" charset="0"/>
              </a:rPr>
              <a:t>Algorithms</a:t>
            </a:r>
            <a:endParaRPr lang="en-US" sz="2800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>
          <a:xfrm>
            <a:off x="468313" y="339725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1558925" y="2714625"/>
            <a:ext cx="889000" cy="1301750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585788" y="2719388"/>
            <a:ext cx="973137" cy="1311275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282700" y="3152775"/>
            <a:ext cx="625475" cy="900113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5288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A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09650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B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752600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C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93938" y="4052888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D</a:t>
            </a:r>
          </a:p>
        </p:txBody>
      </p:sp>
      <p:cxnSp>
        <p:nvCxnSpPr>
          <p:cNvPr id="126" name="Straight Connector 125"/>
          <p:cNvCxnSpPr/>
          <p:nvPr/>
        </p:nvCxnSpPr>
        <p:spPr>
          <a:xfrm flipH="1">
            <a:off x="1179513" y="3567113"/>
            <a:ext cx="379412" cy="485775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508875" y="2701925"/>
            <a:ext cx="890588" cy="1301750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6537325" y="2706688"/>
            <a:ext cx="971550" cy="1311275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7256463" y="3092450"/>
            <a:ext cx="638175" cy="950913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969125" y="3503613"/>
            <a:ext cx="330200" cy="517525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790950" y="2714625"/>
            <a:ext cx="889000" cy="1301750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2817813" y="2719388"/>
            <a:ext cx="973137" cy="1311275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249613" y="3516313"/>
            <a:ext cx="331787" cy="519112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3970338" y="3516313"/>
            <a:ext cx="374650" cy="539750"/>
          </a:xfrm>
          <a:prstGeom prst="line">
            <a:avLst/>
          </a:prstGeom>
          <a:ln w="82550" cap="rnd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627313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409950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B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790950" y="4048125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C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525963" y="4052888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D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372225" y="4043363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A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7148513" y="4043363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B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7740650" y="4043363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C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8243888" y="4005263"/>
            <a:ext cx="381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D</a:t>
            </a:r>
          </a:p>
        </p:txBody>
      </p:sp>
      <p:sp>
        <p:nvSpPr>
          <p:cNvPr id="10267" name="Text Box 45"/>
          <p:cNvSpPr txBox="1">
            <a:spLocks noChangeArrowheads="1"/>
          </p:cNvSpPr>
          <p:nvPr/>
        </p:nvSpPr>
        <p:spPr bwMode="auto">
          <a:xfrm>
            <a:off x="1282700" y="4456113"/>
            <a:ext cx="54768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3333CC"/>
                </a:solidFill>
                <a:latin typeface="Bookman Old Style" pitchFamily="18" charset="0"/>
              </a:rPr>
              <a:t>gt</a:t>
            </a:r>
            <a:r>
              <a:rPr lang="en-US" sz="2100" i="1" baseline="-25000">
                <a:solidFill>
                  <a:srgbClr val="3333CC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72" name="Rectangle 3"/>
          <p:cNvSpPr txBox="1">
            <a:spLocks noChangeArrowheads="1"/>
          </p:cNvSpPr>
          <p:nvPr/>
        </p:nvSpPr>
        <p:spPr>
          <a:xfrm>
            <a:off x="185737" y="-25400"/>
            <a:ext cx="8213725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Summary method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10269" name="Line 5"/>
          <p:cNvSpPr>
            <a:spLocks noChangeShapeType="1"/>
          </p:cNvSpPr>
          <p:nvPr/>
        </p:nvSpPr>
        <p:spPr bwMode="auto">
          <a:xfrm>
            <a:off x="246063" y="620713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270" name="Text Box 45"/>
          <p:cNvSpPr txBox="1">
            <a:spLocks noChangeArrowheads="1"/>
          </p:cNvSpPr>
          <p:nvPr/>
        </p:nvSpPr>
        <p:spPr bwMode="auto">
          <a:xfrm>
            <a:off x="3851275" y="5827713"/>
            <a:ext cx="6635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002060"/>
                </a:solidFill>
                <a:latin typeface="Bookman Old Style" pitchFamily="18" charset="0"/>
              </a:rPr>
              <a:t>ST</a:t>
            </a:r>
            <a:endParaRPr lang="en-US" sz="2100" i="1" baseline="-2500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0271" name="Rectangle 4"/>
          <p:cNvSpPr>
            <a:spLocks noChangeArrowheads="1"/>
          </p:cNvSpPr>
          <p:nvPr/>
        </p:nvSpPr>
        <p:spPr bwMode="auto">
          <a:xfrm>
            <a:off x="395288" y="825096"/>
            <a:ext cx="8569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dirty="0"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Trebuchet MS" pitchFamily="34" charset="0"/>
              </a:rPr>
              <a:t>Problems</a:t>
            </a:r>
            <a:r>
              <a:rPr lang="en-US" sz="2400" dirty="0" smtClean="0">
                <a:latin typeface="Garamond" pitchFamily="18" charset="0"/>
              </a:rPr>
              <a:t>: 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400" dirty="0" smtClean="0">
                <a:solidFill>
                  <a:srgbClr val="000099"/>
                </a:solidFill>
                <a:latin typeface="Garamond" pitchFamily="18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Garamond" pitchFamily="18" charset="0"/>
              </a:rPr>
              <a:t>Discordance</a:t>
            </a:r>
            <a:endParaRPr lang="en-US" sz="26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b="1" dirty="0">
                <a:latin typeface="Garamond" pitchFamily="18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Garamond" pitchFamily="18" charset="0"/>
              </a:rPr>
              <a:t>Anomaly zone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435600" y="3521075"/>
            <a:ext cx="541338" cy="0"/>
          </a:xfrm>
          <a:prstGeom prst="line">
            <a:avLst/>
          </a:prstGeom>
          <a:ln w="381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3" name="Text Box 45"/>
          <p:cNvSpPr txBox="1">
            <a:spLocks noChangeArrowheads="1"/>
          </p:cNvSpPr>
          <p:nvPr/>
        </p:nvSpPr>
        <p:spPr bwMode="auto">
          <a:xfrm>
            <a:off x="3516313" y="4471988"/>
            <a:ext cx="54768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3333CC"/>
                </a:solidFill>
                <a:latin typeface="Bookman Old Style" pitchFamily="18" charset="0"/>
              </a:rPr>
              <a:t>gt</a:t>
            </a:r>
            <a:r>
              <a:rPr lang="en-US" sz="2100" i="1" baseline="-25000">
                <a:solidFill>
                  <a:srgbClr val="3333CC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0274" name="Text Box 45"/>
          <p:cNvSpPr txBox="1">
            <a:spLocks noChangeArrowheads="1"/>
          </p:cNvSpPr>
          <p:nvPr/>
        </p:nvSpPr>
        <p:spPr bwMode="auto">
          <a:xfrm>
            <a:off x="7380288" y="4443413"/>
            <a:ext cx="547687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3333CC"/>
                </a:solidFill>
                <a:latin typeface="Bookman Old Style" pitchFamily="18" charset="0"/>
              </a:rPr>
              <a:t>gt</a:t>
            </a:r>
            <a:r>
              <a:rPr lang="en-US" sz="2100" i="1" baseline="-25000">
                <a:solidFill>
                  <a:srgbClr val="3333CC"/>
                </a:solidFill>
                <a:latin typeface="Bookman Old Style" pitchFamily="18" charset="0"/>
              </a:rPr>
              <a:t>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43100" y="4911725"/>
            <a:ext cx="1847850" cy="88106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57663" y="4911725"/>
            <a:ext cx="0" cy="79216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79950" y="4751388"/>
            <a:ext cx="1846263" cy="102393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8" name="Text Box 45"/>
          <p:cNvSpPr txBox="1">
            <a:spLocks noChangeArrowheads="1"/>
          </p:cNvSpPr>
          <p:nvPr/>
        </p:nvSpPr>
        <p:spPr bwMode="auto">
          <a:xfrm>
            <a:off x="3016250" y="5127625"/>
            <a:ext cx="54768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FF0000"/>
                </a:solidFill>
                <a:latin typeface="Bookman Old Style" pitchFamily="18" charset="0"/>
              </a:rPr>
              <a:t>C</a:t>
            </a:r>
            <a:r>
              <a:rPr lang="en-US" sz="2100" i="1" baseline="-25000">
                <a:solidFill>
                  <a:srgbClr val="FF0000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0279" name="Text Box 45"/>
          <p:cNvSpPr txBox="1">
            <a:spLocks noChangeArrowheads="1"/>
          </p:cNvSpPr>
          <p:nvPr/>
        </p:nvSpPr>
        <p:spPr bwMode="auto">
          <a:xfrm>
            <a:off x="4217988" y="5108575"/>
            <a:ext cx="5461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FF0000"/>
                </a:solidFill>
                <a:latin typeface="Bookman Old Style" pitchFamily="18" charset="0"/>
              </a:rPr>
              <a:t>C</a:t>
            </a:r>
            <a:r>
              <a:rPr lang="en-US" sz="2100" i="1" baseline="-25000">
                <a:solidFill>
                  <a:srgbClr val="FF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0280" name="Text Box 45"/>
          <p:cNvSpPr txBox="1">
            <a:spLocks noChangeArrowheads="1"/>
          </p:cNvSpPr>
          <p:nvPr/>
        </p:nvSpPr>
        <p:spPr bwMode="auto">
          <a:xfrm>
            <a:off x="5645150" y="5102225"/>
            <a:ext cx="547688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rgbClr val="FF0000"/>
                </a:solidFill>
                <a:latin typeface="Bookman Old Style" pitchFamily="18" charset="0"/>
              </a:rPr>
              <a:t>C</a:t>
            </a:r>
            <a:r>
              <a:rPr lang="en-US" sz="2100" i="1" baseline="-25000">
                <a:solidFill>
                  <a:srgbClr val="FF0000"/>
                </a:solidFill>
                <a:latin typeface="Bookman Old Style" pitchFamily="18" charset="0"/>
              </a:rPr>
              <a:t>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4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79712" y="728700"/>
            <a:ext cx="0" cy="3316066"/>
          </a:xfrm>
          <a:prstGeom prst="line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222748" y="1665054"/>
            <a:ext cx="5283200" cy="2286000"/>
          </a:xfrm>
          <a:custGeom>
            <a:avLst/>
            <a:gdLst>
              <a:gd name="connsiteX0" fmla="*/ 0 w 5283200"/>
              <a:gd name="connsiteY0" fmla="*/ 0 h 2286000"/>
              <a:gd name="connsiteX1" fmla="*/ 215900 w 5283200"/>
              <a:gd name="connsiteY1" fmla="*/ 762000 h 2286000"/>
              <a:gd name="connsiteX2" fmla="*/ 774700 w 5283200"/>
              <a:gd name="connsiteY2" fmla="*/ 1511300 h 2286000"/>
              <a:gd name="connsiteX3" fmla="*/ 2032000 w 5283200"/>
              <a:gd name="connsiteY3" fmla="*/ 2019300 h 2286000"/>
              <a:gd name="connsiteX4" fmla="*/ 3302000 w 5283200"/>
              <a:gd name="connsiteY4" fmla="*/ 2222500 h 2286000"/>
              <a:gd name="connsiteX5" fmla="*/ 4508500 w 5283200"/>
              <a:gd name="connsiteY5" fmla="*/ 2273300 h 2286000"/>
              <a:gd name="connsiteX6" fmla="*/ 5283200 w 5283200"/>
              <a:gd name="connsiteY6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83200" h="2286000">
                <a:moveTo>
                  <a:pt x="0" y="0"/>
                </a:moveTo>
                <a:cubicBezTo>
                  <a:pt x="43391" y="255058"/>
                  <a:pt x="86783" y="510117"/>
                  <a:pt x="215900" y="762000"/>
                </a:cubicBezTo>
                <a:cubicBezTo>
                  <a:pt x="345017" y="1013883"/>
                  <a:pt x="472017" y="1301750"/>
                  <a:pt x="774700" y="1511300"/>
                </a:cubicBezTo>
                <a:cubicBezTo>
                  <a:pt x="1077383" y="1720850"/>
                  <a:pt x="1610783" y="1900767"/>
                  <a:pt x="2032000" y="2019300"/>
                </a:cubicBezTo>
                <a:cubicBezTo>
                  <a:pt x="2453217" y="2137833"/>
                  <a:pt x="2889250" y="2180167"/>
                  <a:pt x="3302000" y="2222500"/>
                </a:cubicBezTo>
                <a:cubicBezTo>
                  <a:pt x="3714750" y="2264833"/>
                  <a:pt x="4178300" y="2262717"/>
                  <a:pt x="4508500" y="2273300"/>
                </a:cubicBezTo>
                <a:cubicBezTo>
                  <a:pt x="4838700" y="2283883"/>
                  <a:pt x="5060950" y="2284941"/>
                  <a:pt x="5283200" y="2286000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80927" y="4221088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Amount</a:t>
            </a:r>
            <a:r>
              <a:rPr lang="en-US" dirty="0" smtClean="0">
                <a:latin typeface="Georgia" pitchFamily="18" charset="0"/>
              </a:rPr>
              <a:t> of </a:t>
            </a:r>
            <a:r>
              <a:rPr lang="en-US" dirty="0" smtClean="0">
                <a:solidFill>
                  <a:srgbClr val="000099"/>
                </a:solidFill>
                <a:latin typeface="Georgia" pitchFamily="18" charset="0"/>
              </a:rPr>
              <a:t>data</a:t>
            </a:r>
            <a:endParaRPr lang="en-US" dirty="0">
              <a:solidFill>
                <a:srgbClr val="000099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979712" y="4044766"/>
            <a:ext cx="5796644" cy="0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6200000">
            <a:off x="-124075" y="2211127"/>
            <a:ext cx="311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Species tree </a:t>
            </a:r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estimation 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51520" y="83096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Statistical consistency: species tree estimation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43508" y="4689140"/>
            <a:ext cx="8892480" cy="1323439"/>
            <a:chOff x="3290836" y="1158451"/>
            <a:chExt cx="6434284" cy="1032949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68879" y="1158451"/>
              <a:ext cx="6256241" cy="1032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 smtClean="0">
                  <a:latin typeface="Book Antiqua" pitchFamily="18" charset="0"/>
                </a:rPr>
                <a:t>A specie tree estimation method is called </a:t>
              </a:r>
              <a:r>
                <a:rPr lang="en-US" sz="2000" dirty="0" smtClean="0">
                  <a:solidFill>
                    <a:srgbClr val="000099"/>
                  </a:solidFill>
                  <a:latin typeface="Book Antiqua" pitchFamily="18" charset="0"/>
                </a:rPr>
                <a:t>statistically consistent</a:t>
              </a:r>
              <a:r>
                <a:rPr lang="en-US" sz="2000" dirty="0" smtClean="0">
                  <a:latin typeface="Book Antiqua" pitchFamily="18" charset="0"/>
                </a:rPr>
                <a:t> if </a:t>
              </a:r>
              <a:r>
                <a:rPr lang="en-US" sz="2000" dirty="0">
                  <a:latin typeface="Book Antiqua" pitchFamily="18" charset="0"/>
                </a:rPr>
                <a:t>the </a:t>
              </a:r>
              <a:r>
                <a:rPr lang="en-US" sz="2000" dirty="0">
                  <a:solidFill>
                    <a:srgbClr val="FF0000"/>
                  </a:solidFill>
                  <a:latin typeface="Book Antiqua" pitchFamily="18" charset="0"/>
                </a:rPr>
                <a:t>probability </a:t>
              </a:r>
              <a:r>
                <a:rPr lang="en-US" sz="2000" dirty="0">
                  <a:latin typeface="Book Antiqua" pitchFamily="18" charset="0"/>
                </a:rPr>
                <a:t>of returning the </a:t>
              </a:r>
              <a:r>
                <a:rPr lang="en-US" sz="2000" dirty="0" smtClean="0">
                  <a:solidFill>
                    <a:srgbClr val="000099"/>
                  </a:solidFill>
                  <a:latin typeface="Book Antiqua" pitchFamily="18" charset="0"/>
                </a:rPr>
                <a:t>true species </a:t>
              </a:r>
              <a:r>
                <a:rPr lang="en-US" sz="2000" dirty="0">
                  <a:solidFill>
                    <a:srgbClr val="000099"/>
                  </a:solidFill>
                  <a:latin typeface="Book Antiqua" pitchFamily="18" charset="0"/>
                </a:rPr>
                <a:t>tree </a:t>
              </a:r>
              <a:r>
                <a:rPr lang="en-US" sz="2000" dirty="0">
                  <a:latin typeface="Book Antiqua" pitchFamily="18" charset="0"/>
                </a:rPr>
                <a:t>converges to </a:t>
              </a:r>
              <a:r>
                <a:rPr lang="en-US" sz="2000" dirty="0">
                  <a:solidFill>
                    <a:srgbClr val="000099"/>
                  </a:solidFill>
                  <a:latin typeface="Book Antiqua" pitchFamily="18" charset="0"/>
                </a:rPr>
                <a:t>one</a:t>
              </a:r>
              <a:r>
                <a:rPr lang="en-US" sz="2000" dirty="0">
                  <a:latin typeface="Book Antiqua" pitchFamily="18" charset="0"/>
                </a:rPr>
                <a:t> as the amount of data </a:t>
              </a:r>
              <a:r>
                <a:rPr lang="en-US" sz="2000" dirty="0">
                  <a:solidFill>
                    <a:srgbClr val="FF0000"/>
                  </a:solidFill>
                  <a:latin typeface="Book Antiqua" pitchFamily="18" charset="0"/>
                </a:rPr>
                <a:t>increases </a:t>
              </a:r>
              <a:r>
                <a:rPr lang="en-US" sz="2000" dirty="0">
                  <a:latin typeface="Book Antiqua" pitchFamily="18" charset="0"/>
                </a:rPr>
                <a:t>(we </a:t>
              </a:r>
              <a:r>
                <a:rPr lang="en-US" sz="2000" dirty="0" smtClean="0">
                  <a:latin typeface="Book Antiqua" pitchFamily="18" charset="0"/>
                </a:rPr>
                <a:t>usually assume </a:t>
              </a:r>
              <a:r>
                <a:rPr lang="en-US" sz="2000" dirty="0">
                  <a:latin typeface="Book Antiqua" pitchFamily="18" charset="0"/>
                </a:rPr>
                <a:t>both the number of </a:t>
              </a:r>
              <a:r>
                <a:rPr lang="en-US" sz="2000" dirty="0" smtClean="0">
                  <a:latin typeface="Book Antiqua" pitchFamily="18" charset="0"/>
                </a:rPr>
                <a:t>sites/loci </a:t>
              </a:r>
              <a:r>
                <a:rPr lang="en-US" sz="2000" dirty="0">
                  <a:latin typeface="Book Antiqua" pitchFamily="18" charset="0"/>
                </a:rPr>
                <a:t>and the number of loci </a:t>
              </a:r>
              <a:r>
                <a:rPr lang="en-US" sz="2000" dirty="0">
                  <a:solidFill>
                    <a:srgbClr val="FF0000"/>
                  </a:solidFill>
                  <a:latin typeface="Book Antiqua" pitchFamily="18" charset="0"/>
                </a:rPr>
                <a:t>increase</a:t>
              </a:r>
              <a:r>
                <a:rPr lang="en-US" sz="2000" dirty="0">
                  <a:latin typeface="Book Antiqua" pitchFamily="18" charset="0"/>
                </a:rPr>
                <a:t>) 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6165304"/>
            <a:ext cx="5491160" cy="369332"/>
            <a:chOff x="3238136" y="1158453"/>
            <a:chExt cx="5066992" cy="288265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238136" y="1199682"/>
              <a:ext cx="202504" cy="1712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36576" y="1158453"/>
              <a:ext cx="4968552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</a:t>
              </a:r>
              <a:r>
                <a:rPr lang="en-US" dirty="0" smtClean="0">
                  <a:latin typeface="Georgia" pitchFamily="18" charset="0"/>
                </a:rPr>
                <a:t>Gene tree </a:t>
              </a:r>
              <a:r>
                <a:rPr lang="en-US" dirty="0" smtClean="0">
                  <a:solidFill>
                    <a:srgbClr val="FF0000"/>
                  </a:solidFill>
                  <a:latin typeface="Georgia" pitchFamily="18" charset="0"/>
                </a:rPr>
                <a:t>estimation error</a:t>
              </a:r>
              <a:endParaRPr lang="en-US" dirty="0">
                <a:solidFill>
                  <a:srgbClr val="FF0000"/>
                </a:solidFill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04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87524" y="-26132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Evaluation procedure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317645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022588" y="1078702"/>
            <a:ext cx="864697" cy="830772"/>
            <a:chOff x="5190186" y="978794"/>
            <a:chExt cx="1403797" cy="1370086"/>
          </a:xfrm>
        </p:grpSpPr>
        <p:sp>
          <p:nvSpPr>
            <p:cNvPr id="5" name="Freeform 4"/>
            <p:cNvSpPr/>
            <p:nvPr/>
          </p:nvSpPr>
          <p:spPr>
            <a:xfrm>
              <a:off x="5190186" y="978794"/>
              <a:ext cx="669701" cy="1262130"/>
            </a:xfrm>
            <a:custGeom>
              <a:avLst/>
              <a:gdLst>
                <a:gd name="connsiteX0" fmla="*/ 669701 w 669701"/>
                <a:gd name="connsiteY0" fmla="*/ 0 h 1262130"/>
                <a:gd name="connsiteX1" fmla="*/ 218941 w 669701"/>
                <a:gd name="connsiteY1" fmla="*/ 528034 h 1262130"/>
                <a:gd name="connsiteX2" fmla="*/ 0 w 669701"/>
                <a:gd name="connsiteY2" fmla="*/ 1262130 h 1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9701" h="1262130">
                  <a:moveTo>
                    <a:pt x="669701" y="0"/>
                  </a:moveTo>
                  <a:cubicBezTo>
                    <a:pt x="500129" y="158839"/>
                    <a:pt x="330558" y="317679"/>
                    <a:pt x="218941" y="528034"/>
                  </a:cubicBezTo>
                  <a:cubicBezTo>
                    <a:pt x="107324" y="738389"/>
                    <a:pt x="53662" y="1000259"/>
                    <a:pt x="0" y="1262130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5847008" y="991673"/>
              <a:ext cx="746975" cy="1313645"/>
            </a:xfrm>
            <a:custGeom>
              <a:avLst/>
              <a:gdLst>
                <a:gd name="connsiteX0" fmla="*/ 0 w 746975"/>
                <a:gd name="connsiteY0" fmla="*/ 0 h 1313645"/>
                <a:gd name="connsiteX1" fmla="*/ 180305 w 746975"/>
                <a:gd name="connsiteY1" fmla="*/ 437882 h 1313645"/>
                <a:gd name="connsiteX2" fmla="*/ 566671 w 746975"/>
                <a:gd name="connsiteY2" fmla="*/ 759854 h 1313645"/>
                <a:gd name="connsiteX3" fmla="*/ 746975 w 746975"/>
                <a:gd name="connsiteY3" fmla="*/ 1313645 h 13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6975" h="1313645">
                  <a:moveTo>
                    <a:pt x="0" y="0"/>
                  </a:moveTo>
                  <a:cubicBezTo>
                    <a:pt x="42930" y="155620"/>
                    <a:pt x="85860" y="311240"/>
                    <a:pt x="180305" y="437882"/>
                  </a:cubicBezTo>
                  <a:cubicBezTo>
                    <a:pt x="274750" y="564524"/>
                    <a:pt x="472226" y="613894"/>
                    <a:pt x="566671" y="759854"/>
                  </a:cubicBezTo>
                  <a:cubicBezTo>
                    <a:pt x="661116" y="905814"/>
                    <a:pt x="704045" y="1109729"/>
                    <a:pt x="746975" y="1313645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550794" y="1287887"/>
              <a:ext cx="386367" cy="1004552"/>
            </a:xfrm>
            <a:custGeom>
              <a:avLst/>
              <a:gdLst>
                <a:gd name="connsiteX0" fmla="*/ 386367 w 386367"/>
                <a:gd name="connsiteY0" fmla="*/ 0 h 1004552"/>
                <a:gd name="connsiteX1" fmla="*/ 90152 w 386367"/>
                <a:gd name="connsiteY1" fmla="*/ 360609 h 1004552"/>
                <a:gd name="connsiteX2" fmla="*/ 64395 w 386367"/>
                <a:gd name="connsiteY2" fmla="*/ 746975 h 1004552"/>
                <a:gd name="connsiteX3" fmla="*/ 0 w 386367"/>
                <a:gd name="connsiteY3" fmla="*/ 1004552 h 100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367" h="1004552">
                  <a:moveTo>
                    <a:pt x="386367" y="0"/>
                  </a:moveTo>
                  <a:cubicBezTo>
                    <a:pt x="265090" y="118056"/>
                    <a:pt x="143814" y="236113"/>
                    <a:pt x="90152" y="360609"/>
                  </a:cubicBezTo>
                  <a:cubicBezTo>
                    <a:pt x="36490" y="485105"/>
                    <a:pt x="79420" y="639651"/>
                    <a:pt x="64395" y="746975"/>
                  </a:cubicBezTo>
                  <a:cubicBezTo>
                    <a:pt x="49370" y="854299"/>
                    <a:pt x="24685" y="929425"/>
                    <a:pt x="0" y="1004552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769735" y="1460238"/>
              <a:ext cx="600783" cy="888642"/>
            </a:xfrm>
            <a:custGeom>
              <a:avLst/>
              <a:gdLst>
                <a:gd name="connsiteX0" fmla="*/ 0 w 600783"/>
                <a:gd name="connsiteY0" fmla="*/ 0 h 888642"/>
                <a:gd name="connsiteX1" fmla="*/ 231820 w 600783"/>
                <a:gd name="connsiteY1" fmla="*/ 296214 h 888642"/>
                <a:gd name="connsiteX2" fmla="*/ 553792 w 600783"/>
                <a:gd name="connsiteY2" fmla="*/ 476518 h 888642"/>
                <a:gd name="connsiteX3" fmla="*/ 592428 w 600783"/>
                <a:gd name="connsiteY3" fmla="*/ 888642 h 88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783" h="888642">
                  <a:moveTo>
                    <a:pt x="0" y="0"/>
                  </a:moveTo>
                  <a:cubicBezTo>
                    <a:pt x="69760" y="108397"/>
                    <a:pt x="139521" y="216794"/>
                    <a:pt x="231820" y="296214"/>
                  </a:cubicBezTo>
                  <a:cubicBezTo>
                    <a:pt x="324119" y="375634"/>
                    <a:pt x="493691" y="377780"/>
                    <a:pt x="553792" y="476518"/>
                  </a:cubicBezTo>
                  <a:cubicBezTo>
                    <a:pt x="613893" y="575256"/>
                    <a:pt x="603160" y="731949"/>
                    <a:pt x="592428" y="888642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782614" y="1751527"/>
              <a:ext cx="193183" cy="579549"/>
            </a:xfrm>
            <a:custGeom>
              <a:avLst/>
              <a:gdLst>
                <a:gd name="connsiteX0" fmla="*/ 193183 w 193183"/>
                <a:gd name="connsiteY0" fmla="*/ 0 h 579549"/>
                <a:gd name="connsiteX1" fmla="*/ 38637 w 193183"/>
                <a:gd name="connsiteY1" fmla="*/ 218941 h 579549"/>
                <a:gd name="connsiteX2" fmla="*/ 0 w 193183"/>
                <a:gd name="connsiteY2" fmla="*/ 579549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183" h="579549">
                  <a:moveTo>
                    <a:pt x="193183" y="0"/>
                  </a:moveTo>
                  <a:cubicBezTo>
                    <a:pt x="132008" y="61175"/>
                    <a:pt x="70834" y="122350"/>
                    <a:pt x="38637" y="218941"/>
                  </a:cubicBezTo>
                  <a:cubicBezTo>
                    <a:pt x="6440" y="315532"/>
                    <a:pt x="3220" y="447540"/>
                    <a:pt x="0" y="579549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859887" y="1931831"/>
              <a:ext cx="309093" cy="373487"/>
            </a:xfrm>
            <a:custGeom>
              <a:avLst/>
              <a:gdLst>
                <a:gd name="connsiteX0" fmla="*/ 0 w 309093"/>
                <a:gd name="connsiteY0" fmla="*/ 0 h 373487"/>
                <a:gd name="connsiteX1" fmla="*/ 180305 w 309093"/>
                <a:gd name="connsiteY1" fmla="*/ 141668 h 373487"/>
                <a:gd name="connsiteX2" fmla="*/ 309093 w 309093"/>
                <a:gd name="connsiteY2" fmla="*/ 373487 h 37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093" h="373487">
                  <a:moveTo>
                    <a:pt x="0" y="0"/>
                  </a:moveTo>
                  <a:cubicBezTo>
                    <a:pt x="64395" y="39710"/>
                    <a:pt x="128790" y="79420"/>
                    <a:pt x="180305" y="141668"/>
                  </a:cubicBezTo>
                  <a:cubicBezTo>
                    <a:pt x="231821" y="203916"/>
                    <a:pt x="270457" y="288701"/>
                    <a:pt x="309093" y="373487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21"/>
          <p:cNvSpPr/>
          <p:nvPr/>
        </p:nvSpPr>
        <p:spPr>
          <a:xfrm>
            <a:off x="262549" y="836712"/>
            <a:ext cx="1296144" cy="1180773"/>
          </a:xfrm>
          <a:custGeom>
            <a:avLst/>
            <a:gdLst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168400 w 3581400"/>
              <a:gd name="connsiteY5" fmla="*/ 2425700 h 2438400"/>
              <a:gd name="connsiteX6" fmla="*/ 723900 w 3581400"/>
              <a:gd name="connsiteY6" fmla="*/ 17780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384300 w 3581400"/>
              <a:gd name="connsiteY9" fmla="*/ 24257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1590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38300 w 3581400"/>
              <a:gd name="connsiteY19" fmla="*/ 355600 h 2438400"/>
              <a:gd name="connsiteX20" fmla="*/ 33401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130300 w 3581400"/>
              <a:gd name="connsiteY5" fmla="*/ 2425700 h 2438400"/>
              <a:gd name="connsiteX6" fmla="*/ 723900 w 3581400"/>
              <a:gd name="connsiteY6" fmla="*/ 17780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384300 w 3581400"/>
              <a:gd name="connsiteY9" fmla="*/ 24257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1590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38300 w 3581400"/>
              <a:gd name="connsiteY19" fmla="*/ 355600 h 2438400"/>
              <a:gd name="connsiteX20" fmla="*/ 33401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130300 w 3581400"/>
              <a:gd name="connsiteY5" fmla="*/ 2425700 h 2438400"/>
              <a:gd name="connsiteX6" fmla="*/ 673100 w 3581400"/>
              <a:gd name="connsiteY6" fmla="*/ 17907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384300 w 3581400"/>
              <a:gd name="connsiteY9" fmla="*/ 24257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1590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38300 w 3581400"/>
              <a:gd name="connsiteY19" fmla="*/ 355600 h 2438400"/>
              <a:gd name="connsiteX20" fmla="*/ 33401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066800 w 3581400"/>
              <a:gd name="connsiteY5" fmla="*/ 2425700 h 2438400"/>
              <a:gd name="connsiteX6" fmla="*/ 673100 w 3581400"/>
              <a:gd name="connsiteY6" fmla="*/ 17907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384300 w 3581400"/>
              <a:gd name="connsiteY9" fmla="*/ 24257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1590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38300 w 3581400"/>
              <a:gd name="connsiteY19" fmla="*/ 355600 h 2438400"/>
              <a:gd name="connsiteX20" fmla="*/ 33401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117600 w 3581400"/>
              <a:gd name="connsiteY5" fmla="*/ 2425700 h 2438400"/>
              <a:gd name="connsiteX6" fmla="*/ 673100 w 3581400"/>
              <a:gd name="connsiteY6" fmla="*/ 17907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384300 w 3581400"/>
              <a:gd name="connsiteY9" fmla="*/ 24257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1590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38300 w 3581400"/>
              <a:gd name="connsiteY19" fmla="*/ 355600 h 2438400"/>
              <a:gd name="connsiteX20" fmla="*/ 33401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117600 w 3581400"/>
              <a:gd name="connsiteY5" fmla="*/ 2425700 h 2438400"/>
              <a:gd name="connsiteX6" fmla="*/ 711200 w 3581400"/>
              <a:gd name="connsiteY6" fmla="*/ 17780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384300 w 3581400"/>
              <a:gd name="connsiteY9" fmla="*/ 24257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1590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38300 w 3581400"/>
              <a:gd name="connsiteY19" fmla="*/ 355600 h 2438400"/>
              <a:gd name="connsiteX20" fmla="*/ 33401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066800 w 3581400"/>
              <a:gd name="connsiteY5" fmla="*/ 2425700 h 2438400"/>
              <a:gd name="connsiteX6" fmla="*/ 711200 w 3581400"/>
              <a:gd name="connsiteY6" fmla="*/ 17780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384300 w 3581400"/>
              <a:gd name="connsiteY9" fmla="*/ 24257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1590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38300 w 3581400"/>
              <a:gd name="connsiteY19" fmla="*/ 355600 h 2438400"/>
              <a:gd name="connsiteX20" fmla="*/ 33401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066800 w 3581400"/>
              <a:gd name="connsiteY5" fmla="*/ 2425700 h 2438400"/>
              <a:gd name="connsiteX6" fmla="*/ 673100 w 3581400"/>
              <a:gd name="connsiteY6" fmla="*/ 17907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384300 w 3581400"/>
              <a:gd name="connsiteY9" fmla="*/ 24257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1590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38300 w 3581400"/>
              <a:gd name="connsiteY19" fmla="*/ 355600 h 2438400"/>
              <a:gd name="connsiteX20" fmla="*/ 33401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066800 w 3581400"/>
              <a:gd name="connsiteY5" fmla="*/ 2425700 h 2438400"/>
              <a:gd name="connsiteX6" fmla="*/ 673100 w 3581400"/>
              <a:gd name="connsiteY6" fmla="*/ 17907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422400 w 3581400"/>
              <a:gd name="connsiteY9" fmla="*/ 24384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1590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38300 w 3581400"/>
              <a:gd name="connsiteY19" fmla="*/ 355600 h 2438400"/>
              <a:gd name="connsiteX20" fmla="*/ 33401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066800 w 3581400"/>
              <a:gd name="connsiteY5" fmla="*/ 2425700 h 2438400"/>
              <a:gd name="connsiteX6" fmla="*/ 673100 w 3581400"/>
              <a:gd name="connsiteY6" fmla="*/ 17907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422400 w 3581400"/>
              <a:gd name="connsiteY9" fmla="*/ 24384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2098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38300 w 3581400"/>
              <a:gd name="connsiteY19" fmla="*/ 355600 h 2438400"/>
              <a:gd name="connsiteX20" fmla="*/ 33401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066800 w 3581400"/>
              <a:gd name="connsiteY5" fmla="*/ 2425700 h 2438400"/>
              <a:gd name="connsiteX6" fmla="*/ 673100 w 3581400"/>
              <a:gd name="connsiteY6" fmla="*/ 17907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422400 w 3581400"/>
              <a:gd name="connsiteY9" fmla="*/ 24384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2098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38300 w 3581400"/>
              <a:gd name="connsiteY19" fmla="*/ 355600 h 2438400"/>
              <a:gd name="connsiteX20" fmla="*/ 33782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  <a:gd name="connsiteX0" fmla="*/ 1397000 w 3581400"/>
              <a:gd name="connsiteY0" fmla="*/ 355600 h 2438400"/>
              <a:gd name="connsiteX1" fmla="*/ 0 w 3581400"/>
              <a:gd name="connsiteY1" fmla="*/ 2413000 h 2438400"/>
              <a:gd name="connsiteX2" fmla="*/ 254000 w 3581400"/>
              <a:gd name="connsiteY2" fmla="*/ 2413000 h 2438400"/>
              <a:gd name="connsiteX3" fmla="*/ 558800 w 3581400"/>
              <a:gd name="connsiteY3" fmla="*/ 1943100 h 2438400"/>
              <a:gd name="connsiteX4" fmla="*/ 863600 w 3581400"/>
              <a:gd name="connsiteY4" fmla="*/ 2425700 h 2438400"/>
              <a:gd name="connsiteX5" fmla="*/ 1066800 w 3581400"/>
              <a:gd name="connsiteY5" fmla="*/ 2425700 h 2438400"/>
              <a:gd name="connsiteX6" fmla="*/ 673100 w 3581400"/>
              <a:gd name="connsiteY6" fmla="*/ 1790700 h 2438400"/>
              <a:gd name="connsiteX7" fmla="*/ 1104900 w 3581400"/>
              <a:gd name="connsiteY7" fmla="*/ 1155700 h 2438400"/>
              <a:gd name="connsiteX8" fmla="*/ 1689100 w 3581400"/>
              <a:gd name="connsiteY8" fmla="*/ 1828800 h 2438400"/>
              <a:gd name="connsiteX9" fmla="*/ 1422400 w 3581400"/>
              <a:gd name="connsiteY9" fmla="*/ 2438400 h 2438400"/>
              <a:gd name="connsiteX10" fmla="*/ 1625600 w 3581400"/>
              <a:gd name="connsiteY10" fmla="*/ 2438400 h 2438400"/>
              <a:gd name="connsiteX11" fmla="*/ 1828800 w 3581400"/>
              <a:gd name="connsiteY11" fmla="*/ 1981200 h 2438400"/>
              <a:gd name="connsiteX12" fmla="*/ 2209800 w 3581400"/>
              <a:gd name="connsiteY12" fmla="*/ 2425700 h 2438400"/>
              <a:gd name="connsiteX13" fmla="*/ 2438400 w 3581400"/>
              <a:gd name="connsiteY13" fmla="*/ 2425700 h 2438400"/>
              <a:gd name="connsiteX14" fmla="*/ 1219200 w 3581400"/>
              <a:gd name="connsiteY14" fmla="*/ 990600 h 2438400"/>
              <a:gd name="connsiteX15" fmla="*/ 1384300 w 3581400"/>
              <a:gd name="connsiteY15" fmla="*/ 749300 h 2438400"/>
              <a:gd name="connsiteX16" fmla="*/ 2781300 w 3581400"/>
              <a:gd name="connsiteY16" fmla="*/ 2425700 h 2438400"/>
              <a:gd name="connsiteX17" fmla="*/ 2997200 w 3581400"/>
              <a:gd name="connsiteY17" fmla="*/ 2413000 h 2438400"/>
              <a:gd name="connsiteX18" fmla="*/ 1511300 w 3581400"/>
              <a:gd name="connsiteY18" fmla="*/ 596900 h 2438400"/>
              <a:gd name="connsiteX19" fmla="*/ 1689100 w 3581400"/>
              <a:gd name="connsiteY19" fmla="*/ 292100 h 2438400"/>
              <a:gd name="connsiteX20" fmla="*/ 3378200 w 3581400"/>
              <a:gd name="connsiteY20" fmla="*/ 2438400 h 2438400"/>
              <a:gd name="connsiteX21" fmla="*/ 3581400 w 3581400"/>
              <a:gd name="connsiteY21" fmla="*/ 2413000 h 2438400"/>
              <a:gd name="connsiteX22" fmla="*/ 1638300 w 3581400"/>
              <a:gd name="connsiteY22" fmla="*/ 0 h 2438400"/>
              <a:gd name="connsiteX23" fmla="*/ 1397000 w 3581400"/>
              <a:gd name="connsiteY23" fmla="*/ 3556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81400" h="2438400">
                <a:moveTo>
                  <a:pt x="1397000" y="355600"/>
                </a:moveTo>
                <a:lnTo>
                  <a:pt x="0" y="2413000"/>
                </a:lnTo>
                <a:lnTo>
                  <a:pt x="254000" y="2413000"/>
                </a:lnTo>
                <a:lnTo>
                  <a:pt x="558800" y="1943100"/>
                </a:lnTo>
                <a:lnTo>
                  <a:pt x="863600" y="2425700"/>
                </a:lnTo>
                <a:lnTo>
                  <a:pt x="1066800" y="2425700"/>
                </a:lnTo>
                <a:lnTo>
                  <a:pt x="673100" y="1790700"/>
                </a:lnTo>
                <a:lnTo>
                  <a:pt x="1104900" y="1155700"/>
                </a:lnTo>
                <a:lnTo>
                  <a:pt x="1689100" y="1828800"/>
                </a:lnTo>
                <a:lnTo>
                  <a:pt x="1422400" y="2438400"/>
                </a:lnTo>
                <a:lnTo>
                  <a:pt x="1625600" y="2438400"/>
                </a:lnTo>
                <a:lnTo>
                  <a:pt x="1828800" y="1981200"/>
                </a:lnTo>
                <a:lnTo>
                  <a:pt x="2209800" y="2425700"/>
                </a:lnTo>
                <a:lnTo>
                  <a:pt x="2438400" y="2425700"/>
                </a:lnTo>
                <a:lnTo>
                  <a:pt x="1219200" y="990600"/>
                </a:lnTo>
                <a:lnTo>
                  <a:pt x="1384300" y="749300"/>
                </a:lnTo>
                <a:lnTo>
                  <a:pt x="2781300" y="2425700"/>
                </a:lnTo>
                <a:lnTo>
                  <a:pt x="2997200" y="2413000"/>
                </a:lnTo>
                <a:lnTo>
                  <a:pt x="1511300" y="596900"/>
                </a:lnTo>
                <a:lnTo>
                  <a:pt x="1689100" y="292100"/>
                </a:lnTo>
                <a:lnTo>
                  <a:pt x="3378200" y="2438400"/>
                </a:lnTo>
                <a:lnTo>
                  <a:pt x="3581400" y="2413000"/>
                </a:lnTo>
                <a:lnTo>
                  <a:pt x="1638300" y="0"/>
                </a:lnTo>
                <a:lnTo>
                  <a:pt x="1397000" y="3556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696159" y="1027313"/>
            <a:ext cx="871126" cy="846157"/>
            <a:chOff x="1577309" y="629335"/>
            <a:chExt cx="871126" cy="846157"/>
          </a:xfrm>
        </p:grpSpPr>
        <p:sp>
          <p:nvSpPr>
            <p:cNvPr id="25" name="Freeform 24"/>
            <p:cNvSpPr/>
            <p:nvPr/>
          </p:nvSpPr>
          <p:spPr>
            <a:xfrm>
              <a:off x="1577309" y="629335"/>
              <a:ext cx="327491" cy="846157"/>
            </a:xfrm>
            <a:custGeom>
              <a:avLst/>
              <a:gdLst>
                <a:gd name="connsiteX0" fmla="*/ 643944 w 643944"/>
                <a:gd name="connsiteY0" fmla="*/ 0 h 1416676"/>
                <a:gd name="connsiteX1" fmla="*/ 373487 w 643944"/>
                <a:gd name="connsiteY1" fmla="*/ 463640 h 1416676"/>
                <a:gd name="connsiteX2" fmla="*/ 218941 w 643944"/>
                <a:gd name="connsiteY2" fmla="*/ 1107583 h 1416676"/>
                <a:gd name="connsiteX3" fmla="*/ 0 w 643944"/>
                <a:gd name="connsiteY3" fmla="*/ 1416676 h 141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944" h="1416676">
                  <a:moveTo>
                    <a:pt x="643944" y="0"/>
                  </a:moveTo>
                  <a:cubicBezTo>
                    <a:pt x="544132" y="139521"/>
                    <a:pt x="444321" y="279043"/>
                    <a:pt x="373487" y="463640"/>
                  </a:cubicBezTo>
                  <a:cubicBezTo>
                    <a:pt x="302653" y="648237"/>
                    <a:pt x="281189" y="948744"/>
                    <a:pt x="218941" y="1107583"/>
                  </a:cubicBezTo>
                  <a:cubicBezTo>
                    <a:pt x="156693" y="1266422"/>
                    <a:pt x="78346" y="1341549"/>
                    <a:pt x="0" y="1416676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695206" y="1260107"/>
              <a:ext cx="64620" cy="215385"/>
            </a:xfrm>
            <a:custGeom>
              <a:avLst/>
              <a:gdLst>
                <a:gd name="connsiteX0" fmla="*/ 0 w 127062"/>
                <a:gd name="connsiteY0" fmla="*/ 0 h 360608"/>
                <a:gd name="connsiteX1" fmla="*/ 115909 w 127062"/>
                <a:gd name="connsiteY1" fmla="*/ 231820 h 360608"/>
                <a:gd name="connsiteX2" fmla="*/ 115909 w 127062"/>
                <a:gd name="connsiteY2" fmla="*/ 360608 h 36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62" h="360608">
                  <a:moveTo>
                    <a:pt x="0" y="0"/>
                  </a:moveTo>
                  <a:cubicBezTo>
                    <a:pt x="48295" y="85859"/>
                    <a:pt x="96591" y="171719"/>
                    <a:pt x="115909" y="231820"/>
                  </a:cubicBezTo>
                  <a:cubicBezTo>
                    <a:pt x="135227" y="291921"/>
                    <a:pt x="125568" y="326264"/>
                    <a:pt x="115909" y="360608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767254" y="913952"/>
              <a:ext cx="281642" cy="553848"/>
            </a:xfrm>
            <a:custGeom>
              <a:avLst/>
              <a:gdLst>
                <a:gd name="connsiteX0" fmla="*/ 0 w 553792"/>
                <a:gd name="connsiteY0" fmla="*/ 0 h 927279"/>
                <a:gd name="connsiteX1" fmla="*/ 257578 w 553792"/>
                <a:gd name="connsiteY1" fmla="*/ 373487 h 927279"/>
                <a:gd name="connsiteX2" fmla="*/ 553792 w 553792"/>
                <a:gd name="connsiteY2" fmla="*/ 927279 h 92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92" h="927279">
                  <a:moveTo>
                    <a:pt x="0" y="0"/>
                  </a:moveTo>
                  <a:cubicBezTo>
                    <a:pt x="82639" y="109470"/>
                    <a:pt x="165279" y="218940"/>
                    <a:pt x="257578" y="373487"/>
                  </a:cubicBezTo>
                  <a:cubicBezTo>
                    <a:pt x="349877" y="528034"/>
                    <a:pt x="451834" y="727656"/>
                    <a:pt x="553792" y="927279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891700" y="1237030"/>
              <a:ext cx="58948" cy="223078"/>
            </a:xfrm>
            <a:custGeom>
              <a:avLst/>
              <a:gdLst>
                <a:gd name="connsiteX0" fmla="*/ 115910 w 115910"/>
                <a:gd name="connsiteY0" fmla="*/ 0 h 373488"/>
                <a:gd name="connsiteX1" fmla="*/ 90152 w 115910"/>
                <a:gd name="connsiteY1" fmla="*/ 206062 h 373488"/>
                <a:gd name="connsiteX2" fmla="*/ 0 w 115910"/>
                <a:gd name="connsiteY2" fmla="*/ 373488 h 37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910" h="373488">
                  <a:moveTo>
                    <a:pt x="115910" y="0"/>
                  </a:moveTo>
                  <a:cubicBezTo>
                    <a:pt x="112690" y="71907"/>
                    <a:pt x="109470" y="143814"/>
                    <a:pt x="90152" y="206062"/>
                  </a:cubicBezTo>
                  <a:cubicBezTo>
                    <a:pt x="70834" y="268310"/>
                    <a:pt x="35417" y="320899"/>
                    <a:pt x="0" y="373488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898250" y="629335"/>
              <a:ext cx="550185" cy="823080"/>
            </a:xfrm>
            <a:custGeom>
              <a:avLst/>
              <a:gdLst>
                <a:gd name="connsiteX0" fmla="*/ 0 w 1081825"/>
                <a:gd name="connsiteY0" fmla="*/ 0 h 1378040"/>
                <a:gd name="connsiteX1" fmla="*/ 643943 w 1081825"/>
                <a:gd name="connsiteY1" fmla="*/ 631065 h 1378040"/>
                <a:gd name="connsiteX2" fmla="*/ 953036 w 1081825"/>
                <a:gd name="connsiteY2" fmla="*/ 1043189 h 1378040"/>
                <a:gd name="connsiteX3" fmla="*/ 1081825 w 1081825"/>
                <a:gd name="connsiteY3" fmla="*/ 1378040 h 137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1825" h="1378040">
                  <a:moveTo>
                    <a:pt x="0" y="0"/>
                  </a:moveTo>
                  <a:cubicBezTo>
                    <a:pt x="242552" y="228600"/>
                    <a:pt x="485104" y="457200"/>
                    <a:pt x="643943" y="631065"/>
                  </a:cubicBezTo>
                  <a:cubicBezTo>
                    <a:pt x="802782" y="804930"/>
                    <a:pt x="880056" y="918693"/>
                    <a:pt x="953036" y="1043189"/>
                  </a:cubicBezTo>
                  <a:cubicBezTo>
                    <a:pt x="1026016" y="1167685"/>
                    <a:pt x="1053920" y="1272862"/>
                    <a:pt x="1081825" y="1378040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147143" y="1006260"/>
              <a:ext cx="91461" cy="461541"/>
            </a:xfrm>
            <a:custGeom>
              <a:avLst/>
              <a:gdLst>
                <a:gd name="connsiteX0" fmla="*/ 154546 w 179839"/>
                <a:gd name="connsiteY0" fmla="*/ 0 h 772733"/>
                <a:gd name="connsiteX1" fmla="*/ 167425 w 179839"/>
                <a:gd name="connsiteY1" fmla="*/ 373487 h 772733"/>
                <a:gd name="connsiteX2" fmla="*/ 0 w 179839"/>
                <a:gd name="connsiteY2" fmla="*/ 772733 h 77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839" h="772733">
                  <a:moveTo>
                    <a:pt x="154546" y="0"/>
                  </a:moveTo>
                  <a:cubicBezTo>
                    <a:pt x="173864" y="122349"/>
                    <a:pt x="193183" y="244698"/>
                    <a:pt x="167425" y="373487"/>
                  </a:cubicBezTo>
                  <a:cubicBezTo>
                    <a:pt x="141667" y="502276"/>
                    <a:pt x="70833" y="637504"/>
                    <a:pt x="0" y="772733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12800" y="1042698"/>
            <a:ext cx="887855" cy="830772"/>
            <a:chOff x="3023227" y="629336"/>
            <a:chExt cx="887855" cy="830772"/>
          </a:xfrm>
        </p:grpSpPr>
        <p:sp>
          <p:nvSpPr>
            <p:cNvPr id="33" name="Freeform 32"/>
            <p:cNvSpPr/>
            <p:nvPr/>
          </p:nvSpPr>
          <p:spPr>
            <a:xfrm>
              <a:off x="3023227" y="629336"/>
              <a:ext cx="412219" cy="794334"/>
            </a:xfrm>
            <a:custGeom>
              <a:avLst/>
              <a:gdLst>
                <a:gd name="connsiteX0" fmla="*/ 669702 w 669702"/>
                <a:gd name="connsiteY0" fmla="*/ 0 h 1403797"/>
                <a:gd name="connsiteX1" fmla="*/ 321972 w 669702"/>
                <a:gd name="connsiteY1" fmla="*/ 592428 h 1403797"/>
                <a:gd name="connsiteX2" fmla="*/ 193183 w 669702"/>
                <a:gd name="connsiteY2" fmla="*/ 1146220 h 1403797"/>
                <a:gd name="connsiteX3" fmla="*/ 0 w 669702"/>
                <a:gd name="connsiteY3" fmla="*/ 1403797 h 140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9702" h="1403797">
                  <a:moveTo>
                    <a:pt x="669702" y="0"/>
                  </a:moveTo>
                  <a:cubicBezTo>
                    <a:pt x="535547" y="200695"/>
                    <a:pt x="401392" y="401391"/>
                    <a:pt x="321972" y="592428"/>
                  </a:cubicBezTo>
                  <a:cubicBezTo>
                    <a:pt x="242552" y="783465"/>
                    <a:pt x="246845" y="1010992"/>
                    <a:pt x="193183" y="1146220"/>
                  </a:cubicBezTo>
                  <a:cubicBezTo>
                    <a:pt x="139521" y="1281448"/>
                    <a:pt x="69760" y="1342622"/>
                    <a:pt x="0" y="1403797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253118" y="884398"/>
              <a:ext cx="388436" cy="546560"/>
            </a:xfrm>
            <a:custGeom>
              <a:avLst/>
              <a:gdLst>
                <a:gd name="connsiteX0" fmla="*/ 0 w 631064"/>
                <a:gd name="connsiteY0" fmla="*/ 0 h 965915"/>
                <a:gd name="connsiteX1" fmla="*/ 437881 w 631064"/>
                <a:gd name="connsiteY1" fmla="*/ 515155 h 965915"/>
                <a:gd name="connsiteX2" fmla="*/ 631064 w 631064"/>
                <a:gd name="connsiteY2" fmla="*/ 965915 h 96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064" h="965915">
                  <a:moveTo>
                    <a:pt x="0" y="0"/>
                  </a:moveTo>
                  <a:cubicBezTo>
                    <a:pt x="166352" y="177084"/>
                    <a:pt x="332704" y="354169"/>
                    <a:pt x="437881" y="515155"/>
                  </a:cubicBezTo>
                  <a:cubicBezTo>
                    <a:pt x="543058" y="676141"/>
                    <a:pt x="587061" y="821028"/>
                    <a:pt x="631064" y="965915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3229336" y="993710"/>
              <a:ext cx="134764" cy="451823"/>
            </a:xfrm>
            <a:custGeom>
              <a:avLst/>
              <a:gdLst>
                <a:gd name="connsiteX0" fmla="*/ 218941 w 218941"/>
                <a:gd name="connsiteY0" fmla="*/ 0 h 798490"/>
                <a:gd name="connsiteX1" fmla="*/ 103031 w 218941"/>
                <a:gd name="connsiteY1" fmla="*/ 386366 h 798490"/>
                <a:gd name="connsiteX2" fmla="*/ 0 w 218941"/>
                <a:gd name="connsiteY2" fmla="*/ 798490 h 79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941" h="798490">
                  <a:moveTo>
                    <a:pt x="218941" y="0"/>
                  </a:moveTo>
                  <a:cubicBezTo>
                    <a:pt x="179231" y="126642"/>
                    <a:pt x="139521" y="253284"/>
                    <a:pt x="103031" y="386366"/>
                  </a:cubicBezTo>
                  <a:cubicBezTo>
                    <a:pt x="66541" y="519448"/>
                    <a:pt x="33270" y="658969"/>
                    <a:pt x="0" y="798490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16537" y="1132171"/>
              <a:ext cx="198366" cy="313362"/>
            </a:xfrm>
            <a:custGeom>
              <a:avLst/>
              <a:gdLst>
                <a:gd name="connsiteX0" fmla="*/ 0 w 322271"/>
                <a:gd name="connsiteY0" fmla="*/ 0 h 553792"/>
                <a:gd name="connsiteX1" fmla="*/ 270456 w 322271"/>
                <a:gd name="connsiteY1" fmla="*/ 296214 h 553792"/>
                <a:gd name="connsiteX2" fmla="*/ 321971 w 322271"/>
                <a:gd name="connsiteY2" fmla="*/ 553792 h 55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71" h="553792">
                  <a:moveTo>
                    <a:pt x="0" y="0"/>
                  </a:moveTo>
                  <a:cubicBezTo>
                    <a:pt x="108397" y="101957"/>
                    <a:pt x="216794" y="203915"/>
                    <a:pt x="270456" y="296214"/>
                  </a:cubicBezTo>
                  <a:cubicBezTo>
                    <a:pt x="324118" y="388513"/>
                    <a:pt x="323044" y="471152"/>
                    <a:pt x="321971" y="553792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435446" y="636624"/>
              <a:ext cx="475636" cy="816197"/>
            </a:xfrm>
            <a:custGeom>
              <a:avLst/>
              <a:gdLst>
                <a:gd name="connsiteX0" fmla="*/ 0 w 772732"/>
                <a:gd name="connsiteY0" fmla="*/ 0 h 1442434"/>
                <a:gd name="connsiteX1" fmla="*/ 566670 w 772732"/>
                <a:gd name="connsiteY1" fmla="*/ 746975 h 1442434"/>
                <a:gd name="connsiteX2" fmla="*/ 772732 w 772732"/>
                <a:gd name="connsiteY2" fmla="*/ 1442434 h 14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2732" h="1442434">
                  <a:moveTo>
                    <a:pt x="0" y="0"/>
                  </a:moveTo>
                  <a:cubicBezTo>
                    <a:pt x="218940" y="253284"/>
                    <a:pt x="437881" y="506569"/>
                    <a:pt x="566670" y="746975"/>
                  </a:cubicBezTo>
                  <a:cubicBezTo>
                    <a:pt x="695459" y="987381"/>
                    <a:pt x="734095" y="1214907"/>
                    <a:pt x="772732" y="1442434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3750379" y="1146746"/>
              <a:ext cx="81430" cy="313362"/>
            </a:xfrm>
            <a:custGeom>
              <a:avLst/>
              <a:gdLst>
                <a:gd name="connsiteX0" fmla="*/ 132294 w 132294"/>
                <a:gd name="connsiteY0" fmla="*/ 0 h 553792"/>
                <a:gd name="connsiteX1" fmla="*/ 16384 w 132294"/>
                <a:gd name="connsiteY1" fmla="*/ 231820 h 553792"/>
                <a:gd name="connsiteX2" fmla="*/ 3506 w 132294"/>
                <a:gd name="connsiteY2" fmla="*/ 553792 h 55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2294" h="553792">
                  <a:moveTo>
                    <a:pt x="132294" y="0"/>
                  </a:moveTo>
                  <a:cubicBezTo>
                    <a:pt x="85071" y="69760"/>
                    <a:pt x="37849" y="139521"/>
                    <a:pt x="16384" y="231820"/>
                  </a:cubicBezTo>
                  <a:cubicBezTo>
                    <a:pt x="-5081" y="324119"/>
                    <a:pt x="-788" y="438955"/>
                    <a:pt x="3506" y="553792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23289" y="2427790"/>
            <a:ext cx="1800200" cy="618113"/>
            <a:chOff x="6876256" y="2463794"/>
            <a:chExt cx="1728192" cy="785186"/>
          </a:xfrm>
        </p:grpSpPr>
        <p:sp>
          <p:nvSpPr>
            <p:cNvPr id="41" name="Rectangle 40"/>
            <p:cNvSpPr/>
            <p:nvPr/>
          </p:nvSpPr>
          <p:spPr>
            <a:xfrm>
              <a:off x="6876256" y="2463794"/>
              <a:ext cx="172819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2594646"/>
              <a:ext cx="172819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76256" y="2728986"/>
              <a:ext cx="172819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76256" y="2859838"/>
              <a:ext cx="172819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76256" y="2996952"/>
              <a:ext cx="172819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876256" y="3140968"/>
              <a:ext cx="172819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619033" y="5250559"/>
            <a:ext cx="864697" cy="830772"/>
            <a:chOff x="5190186" y="978794"/>
            <a:chExt cx="1403801" cy="1370086"/>
          </a:xfrm>
        </p:grpSpPr>
        <p:sp>
          <p:nvSpPr>
            <p:cNvPr id="72" name="Freeform 71"/>
            <p:cNvSpPr/>
            <p:nvPr/>
          </p:nvSpPr>
          <p:spPr>
            <a:xfrm>
              <a:off x="5190186" y="978794"/>
              <a:ext cx="669701" cy="1262130"/>
            </a:xfrm>
            <a:custGeom>
              <a:avLst/>
              <a:gdLst>
                <a:gd name="connsiteX0" fmla="*/ 669701 w 669701"/>
                <a:gd name="connsiteY0" fmla="*/ 0 h 1262130"/>
                <a:gd name="connsiteX1" fmla="*/ 218941 w 669701"/>
                <a:gd name="connsiteY1" fmla="*/ 528034 h 1262130"/>
                <a:gd name="connsiteX2" fmla="*/ 0 w 669701"/>
                <a:gd name="connsiteY2" fmla="*/ 1262130 h 1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9701" h="1262130">
                  <a:moveTo>
                    <a:pt x="669701" y="0"/>
                  </a:moveTo>
                  <a:cubicBezTo>
                    <a:pt x="500129" y="158839"/>
                    <a:pt x="330558" y="317679"/>
                    <a:pt x="218941" y="528034"/>
                  </a:cubicBezTo>
                  <a:cubicBezTo>
                    <a:pt x="107324" y="738389"/>
                    <a:pt x="53662" y="1000259"/>
                    <a:pt x="0" y="1262130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847012" y="991673"/>
              <a:ext cx="746975" cy="1313644"/>
            </a:xfrm>
            <a:custGeom>
              <a:avLst/>
              <a:gdLst>
                <a:gd name="connsiteX0" fmla="*/ 0 w 746975"/>
                <a:gd name="connsiteY0" fmla="*/ 0 h 1313645"/>
                <a:gd name="connsiteX1" fmla="*/ 180305 w 746975"/>
                <a:gd name="connsiteY1" fmla="*/ 437882 h 1313645"/>
                <a:gd name="connsiteX2" fmla="*/ 566671 w 746975"/>
                <a:gd name="connsiteY2" fmla="*/ 759854 h 1313645"/>
                <a:gd name="connsiteX3" fmla="*/ 746975 w 746975"/>
                <a:gd name="connsiteY3" fmla="*/ 1313645 h 13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6975" h="1313645">
                  <a:moveTo>
                    <a:pt x="0" y="0"/>
                  </a:moveTo>
                  <a:cubicBezTo>
                    <a:pt x="42930" y="155620"/>
                    <a:pt x="85860" y="311240"/>
                    <a:pt x="180305" y="437882"/>
                  </a:cubicBezTo>
                  <a:cubicBezTo>
                    <a:pt x="274750" y="564524"/>
                    <a:pt x="472226" y="613894"/>
                    <a:pt x="566671" y="759854"/>
                  </a:cubicBezTo>
                  <a:cubicBezTo>
                    <a:pt x="661116" y="905814"/>
                    <a:pt x="704045" y="1109729"/>
                    <a:pt x="746975" y="1313645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5550794" y="1287887"/>
              <a:ext cx="386367" cy="1004552"/>
            </a:xfrm>
            <a:custGeom>
              <a:avLst/>
              <a:gdLst>
                <a:gd name="connsiteX0" fmla="*/ 386367 w 386367"/>
                <a:gd name="connsiteY0" fmla="*/ 0 h 1004552"/>
                <a:gd name="connsiteX1" fmla="*/ 90152 w 386367"/>
                <a:gd name="connsiteY1" fmla="*/ 360609 h 1004552"/>
                <a:gd name="connsiteX2" fmla="*/ 64395 w 386367"/>
                <a:gd name="connsiteY2" fmla="*/ 746975 h 1004552"/>
                <a:gd name="connsiteX3" fmla="*/ 0 w 386367"/>
                <a:gd name="connsiteY3" fmla="*/ 1004552 h 100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367" h="1004552">
                  <a:moveTo>
                    <a:pt x="386367" y="0"/>
                  </a:moveTo>
                  <a:cubicBezTo>
                    <a:pt x="265090" y="118056"/>
                    <a:pt x="143814" y="236113"/>
                    <a:pt x="90152" y="360609"/>
                  </a:cubicBezTo>
                  <a:cubicBezTo>
                    <a:pt x="36490" y="485105"/>
                    <a:pt x="79420" y="639651"/>
                    <a:pt x="64395" y="746975"/>
                  </a:cubicBezTo>
                  <a:cubicBezTo>
                    <a:pt x="49370" y="854299"/>
                    <a:pt x="24685" y="929425"/>
                    <a:pt x="0" y="1004552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5769735" y="1460238"/>
              <a:ext cx="600783" cy="888642"/>
            </a:xfrm>
            <a:custGeom>
              <a:avLst/>
              <a:gdLst>
                <a:gd name="connsiteX0" fmla="*/ 0 w 600783"/>
                <a:gd name="connsiteY0" fmla="*/ 0 h 888642"/>
                <a:gd name="connsiteX1" fmla="*/ 231820 w 600783"/>
                <a:gd name="connsiteY1" fmla="*/ 296214 h 888642"/>
                <a:gd name="connsiteX2" fmla="*/ 553792 w 600783"/>
                <a:gd name="connsiteY2" fmla="*/ 476518 h 888642"/>
                <a:gd name="connsiteX3" fmla="*/ 592428 w 600783"/>
                <a:gd name="connsiteY3" fmla="*/ 888642 h 88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783" h="888642">
                  <a:moveTo>
                    <a:pt x="0" y="0"/>
                  </a:moveTo>
                  <a:cubicBezTo>
                    <a:pt x="69760" y="108397"/>
                    <a:pt x="139521" y="216794"/>
                    <a:pt x="231820" y="296214"/>
                  </a:cubicBezTo>
                  <a:cubicBezTo>
                    <a:pt x="324119" y="375634"/>
                    <a:pt x="493691" y="377780"/>
                    <a:pt x="553792" y="476518"/>
                  </a:cubicBezTo>
                  <a:cubicBezTo>
                    <a:pt x="613893" y="575256"/>
                    <a:pt x="603160" y="731949"/>
                    <a:pt x="592428" y="888642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5782614" y="1751527"/>
              <a:ext cx="193183" cy="579549"/>
            </a:xfrm>
            <a:custGeom>
              <a:avLst/>
              <a:gdLst>
                <a:gd name="connsiteX0" fmla="*/ 193183 w 193183"/>
                <a:gd name="connsiteY0" fmla="*/ 0 h 579549"/>
                <a:gd name="connsiteX1" fmla="*/ 38637 w 193183"/>
                <a:gd name="connsiteY1" fmla="*/ 218941 h 579549"/>
                <a:gd name="connsiteX2" fmla="*/ 0 w 193183"/>
                <a:gd name="connsiteY2" fmla="*/ 579549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183" h="579549">
                  <a:moveTo>
                    <a:pt x="193183" y="0"/>
                  </a:moveTo>
                  <a:cubicBezTo>
                    <a:pt x="132008" y="61175"/>
                    <a:pt x="70834" y="122350"/>
                    <a:pt x="38637" y="218941"/>
                  </a:cubicBezTo>
                  <a:cubicBezTo>
                    <a:pt x="6440" y="315532"/>
                    <a:pt x="3220" y="447540"/>
                    <a:pt x="0" y="579549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5859887" y="1931831"/>
              <a:ext cx="309093" cy="373487"/>
            </a:xfrm>
            <a:custGeom>
              <a:avLst/>
              <a:gdLst>
                <a:gd name="connsiteX0" fmla="*/ 0 w 309093"/>
                <a:gd name="connsiteY0" fmla="*/ 0 h 373487"/>
                <a:gd name="connsiteX1" fmla="*/ 180305 w 309093"/>
                <a:gd name="connsiteY1" fmla="*/ 141668 h 373487"/>
                <a:gd name="connsiteX2" fmla="*/ 309093 w 309093"/>
                <a:gd name="connsiteY2" fmla="*/ 373487 h 37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093" h="373487">
                  <a:moveTo>
                    <a:pt x="0" y="0"/>
                  </a:moveTo>
                  <a:cubicBezTo>
                    <a:pt x="64395" y="39710"/>
                    <a:pt x="128790" y="79420"/>
                    <a:pt x="180305" y="141668"/>
                  </a:cubicBezTo>
                  <a:cubicBezTo>
                    <a:pt x="231821" y="203916"/>
                    <a:pt x="270457" y="288701"/>
                    <a:pt x="309093" y="373487"/>
                  </a:cubicBez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74917" y="5232494"/>
            <a:ext cx="871126" cy="846157"/>
            <a:chOff x="1577309" y="629335"/>
            <a:chExt cx="871126" cy="846157"/>
          </a:xfrm>
        </p:grpSpPr>
        <p:sp>
          <p:nvSpPr>
            <p:cNvPr id="79" name="Freeform 78"/>
            <p:cNvSpPr/>
            <p:nvPr/>
          </p:nvSpPr>
          <p:spPr>
            <a:xfrm>
              <a:off x="1577309" y="629335"/>
              <a:ext cx="327491" cy="846157"/>
            </a:xfrm>
            <a:custGeom>
              <a:avLst/>
              <a:gdLst>
                <a:gd name="connsiteX0" fmla="*/ 643944 w 643944"/>
                <a:gd name="connsiteY0" fmla="*/ 0 h 1416676"/>
                <a:gd name="connsiteX1" fmla="*/ 373487 w 643944"/>
                <a:gd name="connsiteY1" fmla="*/ 463640 h 1416676"/>
                <a:gd name="connsiteX2" fmla="*/ 218941 w 643944"/>
                <a:gd name="connsiteY2" fmla="*/ 1107583 h 1416676"/>
                <a:gd name="connsiteX3" fmla="*/ 0 w 643944"/>
                <a:gd name="connsiteY3" fmla="*/ 1416676 h 141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944" h="1416676">
                  <a:moveTo>
                    <a:pt x="643944" y="0"/>
                  </a:moveTo>
                  <a:cubicBezTo>
                    <a:pt x="544132" y="139521"/>
                    <a:pt x="444321" y="279043"/>
                    <a:pt x="373487" y="463640"/>
                  </a:cubicBezTo>
                  <a:cubicBezTo>
                    <a:pt x="302653" y="648237"/>
                    <a:pt x="281189" y="948744"/>
                    <a:pt x="218941" y="1107583"/>
                  </a:cubicBezTo>
                  <a:cubicBezTo>
                    <a:pt x="156693" y="1266422"/>
                    <a:pt x="78346" y="1341549"/>
                    <a:pt x="0" y="1416676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1695206" y="1260107"/>
              <a:ext cx="64620" cy="215385"/>
            </a:xfrm>
            <a:custGeom>
              <a:avLst/>
              <a:gdLst>
                <a:gd name="connsiteX0" fmla="*/ 0 w 127062"/>
                <a:gd name="connsiteY0" fmla="*/ 0 h 360608"/>
                <a:gd name="connsiteX1" fmla="*/ 115909 w 127062"/>
                <a:gd name="connsiteY1" fmla="*/ 231820 h 360608"/>
                <a:gd name="connsiteX2" fmla="*/ 115909 w 127062"/>
                <a:gd name="connsiteY2" fmla="*/ 360608 h 36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62" h="360608">
                  <a:moveTo>
                    <a:pt x="0" y="0"/>
                  </a:moveTo>
                  <a:cubicBezTo>
                    <a:pt x="48295" y="85859"/>
                    <a:pt x="96591" y="171719"/>
                    <a:pt x="115909" y="231820"/>
                  </a:cubicBezTo>
                  <a:cubicBezTo>
                    <a:pt x="135227" y="291921"/>
                    <a:pt x="125568" y="326264"/>
                    <a:pt x="115909" y="360608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1767254" y="913952"/>
              <a:ext cx="281642" cy="553848"/>
            </a:xfrm>
            <a:custGeom>
              <a:avLst/>
              <a:gdLst>
                <a:gd name="connsiteX0" fmla="*/ 0 w 553792"/>
                <a:gd name="connsiteY0" fmla="*/ 0 h 927279"/>
                <a:gd name="connsiteX1" fmla="*/ 257578 w 553792"/>
                <a:gd name="connsiteY1" fmla="*/ 373487 h 927279"/>
                <a:gd name="connsiteX2" fmla="*/ 553792 w 553792"/>
                <a:gd name="connsiteY2" fmla="*/ 927279 h 92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92" h="927279">
                  <a:moveTo>
                    <a:pt x="0" y="0"/>
                  </a:moveTo>
                  <a:cubicBezTo>
                    <a:pt x="82639" y="109470"/>
                    <a:pt x="165279" y="218940"/>
                    <a:pt x="257578" y="373487"/>
                  </a:cubicBezTo>
                  <a:cubicBezTo>
                    <a:pt x="349877" y="528034"/>
                    <a:pt x="451834" y="727656"/>
                    <a:pt x="553792" y="927279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1891700" y="1237030"/>
              <a:ext cx="58948" cy="223078"/>
            </a:xfrm>
            <a:custGeom>
              <a:avLst/>
              <a:gdLst>
                <a:gd name="connsiteX0" fmla="*/ 115910 w 115910"/>
                <a:gd name="connsiteY0" fmla="*/ 0 h 373488"/>
                <a:gd name="connsiteX1" fmla="*/ 90152 w 115910"/>
                <a:gd name="connsiteY1" fmla="*/ 206062 h 373488"/>
                <a:gd name="connsiteX2" fmla="*/ 0 w 115910"/>
                <a:gd name="connsiteY2" fmla="*/ 373488 h 37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910" h="373488">
                  <a:moveTo>
                    <a:pt x="115910" y="0"/>
                  </a:moveTo>
                  <a:cubicBezTo>
                    <a:pt x="112690" y="71907"/>
                    <a:pt x="109470" y="143814"/>
                    <a:pt x="90152" y="206062"/>
                  </a:cubicBezTo>
                  <a:cubicBezTo>
                    <a:pt x="70834" y="268310"/>
                    <a:pt x="35417" y="320899"/>
                    <a:pt x="0" y="373488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1898250" y="629335"/>
              <a:ext cx="550185" cy="823080"/>
            </a:xfrm>
            <a:custGeom>
              <a:avLst/>
              <a:gdLst>
                <a:gd name="connsiteX0" fmla="*/ 0 w 1081825"/>
                <a:gd name="connsiteY0" fmla="*/ 0 h 1378040"/>
                <a:gd name="connsiteX1" fmla="*/ 643943 w 1081825"/>
                <a:gd name="connsiteY1" fmla="*/ 631065 h 1378040"/>
                <a:gd name="connsiteX2" fmla="*/ 953036 w 1081825"/>
                <a:gd name="connsiteY2" fmla="*/ 1043189 h 1378040"/>
                <a:gd name="connsiteX3" fmla="*/ 1081825 w 1081825"/>
                <a:gd name="connsiteY3" fmla="*/ 1378040 h 137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1825" h="1378040">
                  <a:moveTo>
                    <a:pt x="0" y="0"/>
                  </a:moveTo>
                  <a:cubicBezTo>
                    <a:pt x="242552" y="228600"/>
                    <a:pt x="485104" y="457200"/>
                    <a:pt x="643943" y="631065"/>
                  </a:cubicBezTo>
                  <a:cubicBezTo>
                    <a:pt x="802782" y="804930"/>
                    <a:pt x="880056" y="918693"/>
                    <a:pt x="953036" y="1043189"/>
                  </a:cubicBezTo>
                  <a:cubicBezTo>
                    <a:pt x="1026016" y="1167685"/>
                    <a:pt x="1053920" y="1272862"/>
                    <a:pt x="1081825" y="1378040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2147143" y="1006260"/>
              <a:ext cx="91461" cy="461541"/>
            </a:xfrm>
            <a:custGeom>
              <a:avLst/>
              <a:gdLst>
                <a:gd name="connsiteX0" fmla="*/ 154546 w 179839"/>
                <a:gd name="connsiteY0" fmla="*/ 0 h 772733"/>
                <a:gd name="connsiteX1" fmla="*/ 167425 w 179839"/>
                <a:gd name="connsiteY1" fmla="*/ 373487 h 772733"/>
                <a:gd name="connsiteX2" fmla="*/ 0 w 179839"/>
                <a:gd name="connsiteY2" fmla="*/ 772733 h 77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839" h="772733">
                  <a:moveTo>
                    <a:pt x="154546" y="0"/>
                  </a:moveTo>
                  <a:cubicBezTo>
                    <a:pt x="173864" y="122349"/>
                    <a:pt x="193183" y="244698"/>
                    <a:pt x="167425" y="373487"/>
                  </a:cubicBezTo>
                  <a:cubicBezTo>
                    <a:pt x="141667" y="502276"/>
                    <a:pt x="70833" y="637504"/>
                    <a:pt x="0" y="772733"/>
                  </a:cubicBezTo>
                </a:path>
              </a:pathLst>
            </a:cu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855414" y="5250936"/>
            <a:ext cx="887855" cy="830772"/>
            <a:chOff x="3023227" y="629336"/>
            <a:chExt cx="887855" cy="830772"/>
          </a:xfrm>
        </p:grpSpPr>
        <p:sp>
          <p:nvSpPr>
            <p:cNvPr id="86" name="Freeform 85"/>
            <p:cNvSpPr/>
            <p:nvPr/>
          </p:nvSpPr>
          <p:spPr>
            <a:xfrm>
              <a:off x="3023227" y="629336"/>
              <a:ext cx="412219" cy="794334"/>
            </a:xfrm>
            <a:custGeom>
              <a:avLst/>
              <a:gdLst>
                <a:gd name="connsiteX0" fmla="*/ 669702 w 669702"/>
                <a:gd name="connsiteY0" fmla="*/ 0 h 1403797"/>
                <a:gd name="connsiteX1" fmla="*/ 321972 w 669702"/>
                <a:gd name="connsiteY1" fmla="*/ 592428 h 1403797"/>
                <a:gd name="connsiteX2" fmla="*/ 193183 w 669702"/>
                <a:gd name="connsiteY2" fmla="*/ 1146220 h 1403797"/>
                <a:gd name="connsiteX3" fmla="*/ 0 w 669702"/>
                <a:gd name="connsiteY3" fmla="*/ 1403797 h 140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9702" h="1403797">
                  <a:moveTo>
                    <a:pt x="669702" y="0"/>
                  </a:moveTo>
                  <a:cubicBezTo>
                    <a:pt x="535547" y="200695"/>
                    <a:pt x="401392" y="401391"/>
                    <a:pt x="321972" y="592428"/>
                  </a:cubicBezTo>
                  <a:cubicBezTo>
                    <a:pt x="242552" y="783465"/>
                    <a:pt x="246845" y="1010992"/>
                    <a:pt x="193183" y="1146220"/>
                  </a:cubicBezTo>
                  <a:cubicBezTo>
                    <a:pt x="139521" y="1281448"/>
                    <a:pt x="69760" y="1342622"/>
                    <a:pt x="0" y="1403797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3253118" y="884398"/>
              <a:ext cx="388436" cy="546560"/>
            </a:xfrm>
            <a:custGeom>
              <a:avLst/>
              <a:gdLst>
                <a:gd name="connsiteX0" fmla="*/ 0 w 631064"/>
                <a:gd name="connsiteY0" fmla="*/ 0 h 965915"/>
                <a:gd name="connsiteX1" fmla="*/ 437881 w 631064"/>
                <a:gd name="connsiteY1" fmla="*/ 515155 h 965915"/>
                <a:gd name="connsiteX2" fmla="*/ 631064 w 631064"/>
                <a:gd name="connsiteY2" fmla="*/ 965915 h 96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064" h="965915">
                  <a:moveTo>
                    <a:pt x="0" y="0"/>
                  </a:moveTo>
                  <a:cubicBezTo>
                    <a:pt x="166352" y="177084"/>
                    <a:pt x="332704" y="354169"/>
                    <a:pt x="437881" y="515155"/>
                  </a:cubicBezTo>
                  <a:cubicBezTo>
                    <a:pt x="543058" y="676141"/>
                    <a:pt x="587061" y="821028"/>
                    <a:pt x="631064" y="965915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3229336" y="993710"/>
              <a:ext cx="134764" cy="451823"/>
            </a:xfrm>
            <a:custGeom>
              <a:avLst/>
              <a:gdLst>
                <a:gd name="connsiteX0" fmla="*/ 218941 w 218941"/>
                <a:gd name="connsiteY0" fmla="*/ 0 h 798490"/>
                <a:gd name="connsiteX1" fmla="*/ 103031 w 218941"/>
                <a:gd name="connsiteY1" fmla="*/ 386366 h 798490"/>
                <a:gd name="connsiteX2" fmla="*/ 0 w 218941"/>
                <a:gd name="connsiteY2" fmla="*/ 798490 h 79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941" h="798490">
                  <a:moveTo>
                    <a:pt x="218941" y="0"/>
                  </a:moveTo>
                  <a:cubicBezTo>
                    <a:pt x="179231" y="126642"/>
                    <a:pt x="139521" y="253284"/>
                    <a:pt x="103031" y="386366"/>
                  </a:cubicBezTo>
                  <a:cubicBezTo>
                    <a:pt x="66541" y="519448"/>
                    <a:pt x="33270" y="658969"/>
                    <a:pt x="0" y="798490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3316537" y="1132171"/>
              <a:ext cx="198366" cy="313362"/>
            </a:xfrm>
            <a:custGeom>
              <a:avLst/>
              <a:gdLst>
                <a:gd name="connsiteX0" fmla="*/ 0 w 322271"/>
                <a:gd name="connsiteY0" fmla="*/ 0 h 553792"/>
                <a:gd name="connsiteX1" fmla="*/ 270456 w 322271"/>
                <a:gd name="connsiteY1" fmla="*/ 296214 h 553792"/>
                <a:gd name="connsiteX2" fmla="*/ 321971 w 322271"/>
                <a:gd name="connsiteY2" fmla="*/ 553792 h 55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71" h="553792">
                  <a:moveTo>
                    <a:pt x="0" y="0"/>
                  </a:moveTo>
                  <a:cubicBezTo>
                    <a:pt x="108397" y="101957"/>
                    <a:pt x="216794" y="203915"/>
                    <a:pt x="270456" y="296214"/>
                  </a:cubicBezTo>
                  <a:cubicBezTo>
                    <a:pt x="324118" y="388513"/>
                    <a:pt x="323044" y="471152"/>
                    <a:pt x="321971" y="553792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3435446" y="636624"/>
              <a:ext cx="475636" cy="816197"/>
            </a:xfrm>
            <a:custGeom>
              <a:avLst/>
              <a:gdLst>
                <a:gd name="connsiteX0" fmla="*/ 0 w 772732"/>
                <a:gd name="connsiteY0" fmla="*/ 0 h 1442434"/>
                <a:gd name="connsiteX1" fmla="*/ 566670 w 772732"/>
                <a:gd name="connsiteY1" fmla="*/ 746975 h 1442434"/>
                <a:gd name="connsiteX2" fmla="*/ 772732 w 772732"/>
                <a:gd name="connsiteY2" fmla="*/ 1442434 h 14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2732" h="1442434">
                  <a:moveTo>
                    <a:pt x="0" y="0"/>
                  </a:moveTo>
                  <a:cubicBezTo>
                    <a:pt x="218940" y="253284"/>
                    <a:pt x="437881" y="506569"/>
                    <a:pt x="566670" y="746975"/>
                  </a:cubicBezTo>
                  <a:cubicBezTo>
                    <a:pt x="695459" y="987381"/>
                    <a:pt x="734095" y="1214907"/>
                    <a:pt x="772732" y="1442434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3750379" y="1146746"/>
              <a:ext cx="81430" cy="313362"/>
            </a:xfrm>
            <a:custGeom>
              <a:avLst/>
              <a:gdLst>
                <a:gd name="connsiteX0" fmla="*/ 132294 w 132294"/>
                <a:gd name="connsiteY0" fmla="*/ 0 h 553792"/>
                <a:gd name="connsiteX1" fmla="*/ 16384 w 132294"/>
                <a:gd name="connsiteY1" fmla="*/ 231820 h 553792"/>
                <a:gd name="connsiteX2" fmla="*/ 3506 w 132294"/>
                <a:gd name="connsiteY2" fmla="*/ 553792 h 55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2294" h="553792">
                  <a:moveTo>
                    <a:pt x="132294" y="0"/>
                  </a:moveTo>
                  <a:cubicBezTo>
                    <a:pt x="85071" y="69760"/>
                    <a:pt x="37849" y="139521"/>
                    <a:pt x="16384" y="231820"/>
                  </a:cubicBezTo>
                  <a:cubicBezTo>
                    <a:pt x="-5081" y="324119"/>
                    <a:pt x="-788" y="438955"/>
                    <a:pt x="3506" y="553792"/>
                  </a:cubicBezTo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70561" y="4869160"/>
            <a:ext cx="1296144" cy="1176544"/>
            <a:chOff x="5330201" y="2265648"/>
            <a:chExt cx="1795966" cy="1696752"/>
          </a:xfrm>
        </p:grpSpPr>
        <p:sp>
          <p:nvSpPr>
            <p:cNvPr id="93" name="Freeform 92"/>
            <p:cNvSpPr/>
            <p:nvPr/>
          </p:nvSpPr>
          <p:spPr>
            <a:xfrm>
              <a:off x="5330201" y="2265648"/>
              <a:ext cx="1795966" cy="1694200"/>
            </a:xfrm>
            <a:custGeom>
              <a:avLst/>
              <a:gdLst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168400 w 3581400"/>
                <a:gd name="connsiteY5" fmla="*/ 2425700 h 2438400"/>
                <a:gd name="connsiteX6" fmla="*/ 723900 w 3581400"/>
                <a:gd name="connsiteY6" fmla="*/ 17780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384300 w 3581400"/>
                <a:gd name="connsiteY9" fmla="*/ 24257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1590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38300 w 3581400"/>
                <a:gd name="connsiteY19" fmla="*/ 355600 h 2438400"/>
                <a:gd name="connsiteX20" fmla="*/ 33401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130300 w 3581400"/>
                <a:gd name="connsiteY5" fmla="*/ 2425700 h 2438400"/>
                <a:gd name="connsiteX6" fmla="*/ 723900 w 3581400"/>
                <a:gd name="connsiteY6" fmla="*/ 17780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384300 w 3581400"/>
                <a:gd name="connsiteY9" fmla="*/ 24257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1590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38300 w 3581400"/>
                <a:gd name="connsiteY19" fmla="*/ 355600 h 2438400"/>
                <a:gd name="connsiteX20" fmla="*/ 33401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130300 w 3581400"/>
                <a:gd name="connsiteY5" fmla="*/ 2425700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384300 w 3581400"/>
                <a:gd name="connsiteY9" fmla="*/ 24257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1590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38300 w 3581400"/>
                <a:gd name="connsiteY19" fmla="*/ 355600 h 2438400"/>
                <a:gd name="connsiteX20" fmla="*/ 33401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066800 w 3581400"/>
                <a:gd name="connsiteY5" fmla="*/ 2425700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384300 w 3581400"/>
                <a:gd name="connsiteY9" fmla="*/ 24257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1590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38300 w 3581400"/>
                <a:gd name="connsiteY19" fmla="*/ 355600 h 2438400"/>
                <a:gd name="connsiteX20" fmla="*/ 33401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117600 w 3581400"/>
                <a:gd name="connsiteY5" fmla="*/ 2425700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384300 w 3581400"/>
                <a:gd name="connsiteY9" fmla="*/ 24257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1590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38300 w 3581400"/>
                <a:gd name="connsiteY19" fmla="*/ 355600 h 2438400"/>
                <a:gd name="connsiteX20" fmla="*/ 33401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117600 w 3581400"/>
                <a:gd name="connsiteY5" fmla="*/ 2425700 h 2438400"/>
                <a:gd name="connsiteX6" fmla="*/ 711200 w 3581400"/>
                <a:gd name="connsiteY6" fmla="*/ 17780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384300 w 3581400"/>
                <a:gd name="connsiteY9" fmla="*/ 24257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1590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38300 w 3581400"/>
                <a:gd name="connsiteY19" fmla="*/ 355600 h 2438400"/>
                <a:gd name="connsiteX20" fmla="*/ 33401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066800 w 3581400"/>
                <a:gd name="connsiteY5" fmla="*/ 2425700 h 2438400"/>
                <a:gd name="connsiteX6" fmla="*/ 711200 w 3581400"/>
                <a:gd name="connsiteY6" fmla="*/ 17780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384300 w 3581400"/>
                <a:gd name="connsiteY9" fmla="*/ 24257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1590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38300 w 3581400"/>
                <a:gd name="connsiteY19" fmla="*/ 355600 h 2438400"/>
                <a:gd name="connsiteX20" fmla="*/ 33401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066800 w 3581400"/>
                <a:gd name="connsiteY5" fmla="*/ 2425700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384300 w 3581400"/>
                <a:gd name="connsiteY9" fmla="*/ 24257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1590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38300 w 3581400"/>
                <a:gd name="connsiteY19" fmla="*/ 355600 h 2438400"/>
                <a:gd name="connsiteX20" fmla="*/ 33401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066800 w 3581400"/>
                <a:gd name="connsiteY5" fmla="*/ 2425700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422400 w 3581400"/>
                <a:gd name="connsiteY9" fmla="*/ 24384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1590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38300 w 3581400"/>
                <a:gd name="connsiteY19" fmla="*/ 355600 h 2438400"/>
                <a:gd name="connsiteX20" fmla="*/ 33401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066800 w 3581400"/>
                <a:gd name="connsiteY5" fmla="*/ 2425700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422400 w 3581400"/>
                <a:gd name="connsiteY9" fmla="*/ 24384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2098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38300 w 3581400"/>
                <a:gd name="connsiteY19" fmla="*/ 355600 h 2438400"/>
                <a:gd name="connsiteX20" fmla="*/ 33401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066800 w 3581400"/>
                <a:gd name="connsiteY5" fmla="*/ 2425700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422400 w 3581400"/>
                <a:gd name="connsiteY9" fmla="*/ 24384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2098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38300 w 3581400"/>
                <a:gd name="connsiteY19" fmla="*/ 355600 h 2438400"/>
                <a:gd name="connsiteX20" fmla="*/ 33782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863600 w 3581400"/>
                <a:gd name="connsiteY4" fmla="*/ 2425700 h 2438400"/>
                <a:gd name="connsiteX5" fmla="*/ 1066800 w 3581400"/>
                <a:gd name="connsiteY5" fmla="*/ 2425700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422400 w 3581400"/>
                <a:gd name="connsiteY9" fmla="*/ 24384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2098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89100 w 3581400"/>
                <a:gd name="connsiteY19" fmla="*/ 292100 h 2438400"/>
                <a:gd name="connsiteX20" fmla="*/ 33782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534369 w 3581400"/>
                <a:gd name="connsiteY4" fmla="*/ 1877341 h 2438400"/>
                <a:gd name="connsiteX5" fmla="*/ 1066800 w 3581400"/>
                <a:gd name="connsiteY5" fmla="*/ 2425700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422400 w 3581400"/>
                <a:gd name="connsiteY9" fmla="*/ 24384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2098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89100 w 3581400"/>
                <a:gd name="connsiteY19" fmla="*/ 292100 h 2438400"/>
                <a:gd name="connsiteX20" fmla="*/ 33782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534369 w 3581400"/>
                <a:gd name="connsiteY4" fmla="*/ 1877341 h 2438400"/>
                <a:gd name="connsiteX5" fmla="*/ 636267 w 3581400"/>
                <a:gd name="connsiteY5" fmla="*/ 1767669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422400 w 3581400"/>
                <a:gd name="connsiteY9" fmla="*/ 24384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2098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89100 w 3581400"/>
                <a:gd name="connsiteY19" fmla="*/ 292100 h 2438400"/>
                <a:gd name="connsiteX20" fmla="*/ 33782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635671 w 3581400"/>
                <a:gd name="connsiteY4" fmla="*/ 1913898 h 2438400"/>
                <a:gd name="connsiteX5" fmla="*/ 636267 w 3581400"/>
                <a:gd name="connsiteY5" fmla="*/ 1767669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422400 w 3581400"/>
                <a:gd name="connsiteY9" fmla="*/ 24384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2098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89100 w 3581400"/>
                <a:gd name="connsiteY19" fmla="*/ 292100 h 2438400"/>
                <a:gd name="connsiteX20" fmla="*/ 33782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635671 w 3581400"/>
                <a:gd name="connsiteY4" fmla="*/ 1877341 h 2438400"/>
                <a:gd name="connsiteX5" fmla="*/ 636267 w 3581400"/>
                <a:gd name="connsiteY5" fmla="*/ 1767669 h 2438400"/>
                <a:gd name="connsiteX6" fmla="*/ 673100 w 3581400"/>
                <a:gd name="connsiteY6" fmla="*/ 1790700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422400 w 3581400"/>
                <a:gd name="connsiteY9" fmla="*/ 24384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2098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89100 w 3581400"/>
                <a:gd name="connsiteY19" fmla="*/ 292100 h 2438400"/>
                <a:gd name="connsiteX20" fmla="*/ 33782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635671 w 3581400"/>
                <a:gd name="connsiteY4" fmla="*/ 1877341 h 2438400"/>
                <a:gd name="connsiteX5" fmla="*/ 636267 w 3581400"/>
                <a:gd name="connsiteY5" fmla="*/ 1767669 h 2438400"/>
                <a:gd name="connsiteX6" fmla="*/ 622450 w 3581400"/>
                <a:gd name="connsiteY6" fmla="*/ 1936929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422400 w 3581400"/>
                <a:gd name="connsiteY9" fmla="*/ 24384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2098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89100 w 3581400"/>
                <a:gd name="connsiteY19" fmla="*/ 292100 h 2438400"/>
                <a:gd name="connsiteX20" fmla="*/ 33782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610345 w 3581400"/>
                <a:gd name="connsiteY4" fmla="*/ 1804226 h 2438400"/>
                <a:gd name="connsiteX5" fmla="*/ 636267 w 3581400"/>
                <a:gd name="connsiteY5" fmla="*/ 1767669 h 2438400"/>
                <a:gd name="connsiteX6" fmla="*/ 622450 w 3581400"/>
                <a:gd name="connsiteY6" fmla="*/ 1936929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422400 w 3581400"/>
                <a:gd name="connsiteY9" fmla="*/ 24384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2098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89100 w 3581400"/>
                <a:gd name="connsiteY19" fmla="*/ 292100 h 2438400"/>
                <a:gd name="connsiteX20" fmla="*/ 33782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  <a:gd name="connsiteX0" fmla="*/ 1397000 w 3581400"/>
                <a:gd name="connsiteY0" fmla="*/ 355600 h 2438400"/>
                <a:gd name="connsiteX1" fmla="*/ 0 w 3581400"/>
                <a:gd name="connsiteY1" fmla="*/ 2413000 h 2438400"/>
                <a:gd name="connsiteX2" fmla="*/ 254000 w 3581400"/>
                <a:gd name="connsiteY2" fmla="*/ 2413000 h 2438400"/>
                <a:gd name="connsiteX3" fmla="*/ 558800 w 3581400"/>
                <a:gd name="connsiteY3" fmla="*/ 1943100 h 2438400"/>
                <a:gd name="connsiteX4" fmla="*/ 610345 w 3581400"/>
                <a:gd name="connsiteY4" fmla="*/ 1804226 h 2438400"/>
                <a:gd name="connsiteX5" fmla="*/ 636267 w 3581400"/>
                <a:gd name="connsiteY5" fmla="*/ 1767669 h 2438400"/>
                <a:gd name="connsiteX6" fmla="*/ 622450 w 3581400"/>
                <a:gd name="connsiteY6" fmla="*/ 1863814 h 2438400"/>
                <a:gd name="connsiteX7" fmla="*/ 1104900 w 3581400"/>
                <a:gd name="connsiteY7" fmla="*/ 1155700 h 2438400"/>
                <a:gd name="connsiteX8" fmla="*/ 1689100 w 3581400"/>
                <a:gd name="connsiteY8" fmla="*/ 1828800 h 2438400"/>
                <a:gd name="connsiteX9" fmla="*/ 1422400 w 3581400"/>
                <a:gd name="connsiteY9" fmla="*/ 2438400 h 2438400"/>
                <a:gd name="connsiteX10" fmla="*/ 1625600 w 3581400"/>
                <a:gd name="connsiteY10" fmla="*/ 2438400 h 2438400"/>
                <a:gd name="connsiteX11" fmla="*/ 1828800 w 3581400"/>
                <a:gd name="connsiteY11" fmla="*/ 1981200 h 2438400"/>
                <a:gd name="connsiteX12" fmla="*/ 2209800 w 3581400"/>
                <a:gd name="connsiteY12" fmla="*/ 2425700 h 2438400"/>
                <a:gd name="connsiteX13" fmla="*/ 2438400 w 3581400"/>
                <a:gd name="connsiteY13" fmla="*/ 2425700 h 2438400"/>
                <a:gd name="connsiteX14" fmla="*/ 1219200 w 3581400"/>
                <a:gd name="connsiteY14" fmla="*/ 990600 h 2438400"/>
                <a:gd name="connsiteX15" fmla="*/ 1384300 w 3581400"/>
                <a:gd name="connsiteY15" fmla="*/ 749300 h 2438400"/>
                <a:gd name="connsiteX16" fmla="*/ 2781300 w 3581400"/>
                <a:gd name="connsiteY16" fmla="*/ 2425700 h 2438400"/>
                <a:gd name="connsiteX17" fmla="*/ 2997200 w 3581400"/>
                <a:gd name="connsiteY17" fmla="*/ 2413000 h 2438400"/>
                <a:gd name="connsiteX18" fmla="*/ 1511300 w 3581400"/>
                <a:gd name="connsiteY18" fmla="*/ 596900 h 2438400"/>
                <a:gd name="connsiteX19" fmla="*/ 1689100 w 3581400"/>
                <a:gd name="connsiteY19" fmla="*/ 292100 h 2438400"/>
                <a:gd name="connsiteX20" fmla="*/ 3378200 w 3581400"/>
                <a:gd name="connsiteY20" fmla="*/ 2438400 h 2438400"/>
                <a:gd name="connsiteX21" fmla="*/ 3581400 w 3581400"/>
                <a:gd name="connsiteY21" fmla="*/ 2413000 h 2438400"/>
                <a:gd name="connsiteX22" fmla="*/ 1638300 w 3581400"/>
                <a:gd name="connsiteY22" fmla="*/ 0 h 2438400"/>
                <a:gd name="connsiteX23" fmla="*/ 1397000 w 3581400"/>
                <a:gd name="connsiteY23" fmla="*/ 35560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581400" h="2438400">
                  <a:moveTo>
                    <a:pt x="1397000" y="355600"/>
                  </a:moveTo>
                  <a:lnTo>
                    <a:pt x="0" y="2413000"/>
                  </a:lnTo>
                  <a:lnTo>
                    <a:pt x="254000" y="2413000"/>
                  </a:lnTo>
                  <a:lnTo>
                    <a:pt x="558800" y="1943100"/>
                  </a:lnTo>
                  <a:lnTo>
                    <a:pt x="610345" y="1804226"/>
                  </a:lnTo>
                  <a:cubicBezTo>
                    <a:pt x="610544" y="1755483"/>
                    <a:pt x="636068" y="1816412"/>
                    <a:pt x="636267" y="1767669"/>
                  </a:cubicBezTo>
                  <a:lnTo>
                    <a:pt x="622450" y="1863814"/>
                  </a:lnTo>
                  <a:lnTo>
                    <a:pt x="1104900" y="1155700"/>
                  </a:lnTo>
                  <a:lnTo>
                    <a:pt x="1689100" y="1828800"/>
                  </a:lnTo>
                  <a:lnTo>
                    <a:pt x="1422400" y="2438400"/>
                  </a:lnTo>
                  <a:lnTo>
                    <a:pt x="1625600" y="2438400"/>
                  </a:lnTo>
                  <a:lnTo>
                    <a:pt x="1828800" y="1981200"/>
                  </a:lnTo>
                  <a:lnTo>
                    <a:pt x="2209800" y="2425700"/>
                  </a:lnTo>
                  <a:lnTo>
                    <a:pt x="2438400" y="2425700"/>
                  </a:lnTo>
                  <a:lnTo>
                    <a:pt x="1219200" y="990600"/>
                  </a:lnTo>
                  <a:lnTo>
                    <a:pt x="1384300" y="749300"/>
                  </a:lnTo>
                  <a:lnTo>
                    <a:pt x="2781300" y="2425700"/>
                  </a:lnTo>
                  <a:lnTo>
                    <a:pt x="2997200" y="2413000"/>
                  </a:lnTo>
                  <a:lnTo>
                    <a:pt x="1511300" y="596900"/>
                  </a:lnTo>
                  <a:lnTo>
                    <a:pt x="1689100" y="292100"/>
                  </a:lnTo>
                  <a:lnTo>
                    <a:pt x="3378200" y="2438400"/>
                  </a:lnTo>
                  <a:lnTo>
                    <a:pt x="3581400" y="2413000"/>
                  </a:lnTo>
                  <a:lnTo>
                    <a:pt x="1638300" y="0"/>
                  </a:lnTo>
                  <a:lnTo>
                    <a:pt x="1397000" y="35560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5664200" y="3251200"/>
              <a:ext cx="393700" cy="711200"/>
            </a:xfrm>
            <a:custGeom>
              <a:avLst/>
              <a:gdLst>
                <a:gd name="connsiteX0" fmla="*/ 317500 w 393700"/>
                <a:gd name="connsiteY0" fmla="*/ 0 h 711200"/>
                <a:gd name="connsiteX1" fmla="*/ 0 w 393700"/>
                <a:gd name="connsiteY1" fmla="*/ 698500 h 711200"/>
                <a:gd name="connsiteX2" fmla="*/ 127000 w 393700"/>
                <a:gd name="connsiteY2" fmla="*/ 711200 h 711200"/>
                <a:gd name="connsiteX3" fmla="*/ 393700 w 393700"/>
                <a:gd name="connsiteY3" fmla="*/ 76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00" h="711200">
                  <a:moveTo>
                    <a:pt x="317500" y="0"/>
                  </a:moveTo>
                  <a:lnTo>
                    <a:pt x="0" y="698500"/>
                  </a:lnTo>
                  <a:lnTo>
                    <a:pt x="127000" y="711200"/>
                  </a:lnTo>
                  <a:lnTo>
                    <a:pt x="393700" y="7620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AutoShape 19"/>
          <p:cNvSpPr>
            <a:spLocks noChangeArrowheads="1"/>
          </p:cNvSpPr>
          <p:nvPr/>
        </p:nvSpPr>
        <p:spPr bwMode="auto">
          <a:xfrm>
            <a:off x="1873616" y="1180592"/>
            <a:ext cx="1402240" cy="608409"/>
          </a:xfrm>
          <a:prstGeom prst="rightArrow">
            <a:avLst>
              <a:gd name="adj1" fmla="val 50185"/>
              <a:gd name="adj2" fmla="val 88815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1400" b="1" dirty="0" smtClean="0">
                <a:solidFill>
                  <a:schemeClr val="bg1"/>
                </a:solidFill>
                <a:latin typeface="Georgia" pitchFamily="18" charset="0"/>
              </a:rPr>
              <a:t>Gene tree</a:t>
            </a:r>
            <a:endParaRPr lang="en-US" sz="14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923289" y="3134923"/>
            <a:ext cx="1800200" cy="618113"/>
            <a:chOff x="6876256" y="2463794"/>
            <a:chExt cx="1728192" cy="785186"/>
          </a:xfrm>
          <a:solidFill>
            <a:schemeClr val="tx2"/>
          </a:solidFill>
        </p:grpSpPr>
        <p:sp>
          <p:nvSpPr>
            <p:cNvPr id="101" name="Rectangle 100"/>
            <p:cNvSpPr/>
            <p:nvPr/>
          </p:nvSpPr>
          <p:spPr>
            <a:xfrm>
              <a:off x="6876256" y="2463794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876256" y="2594646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76256" y="2728986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876256" y="2859838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876256" y="2996952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876256" y="3140968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923289" y="4107031"/>
            <a:ext cx="1800200" cy="618113"/>
            <a:chOff x="6876256" y="2463794"/>
            <a:chExt cx="1728192" cy="785186"/>
          </a:xfrm>
          <a:solidFill>
            <a:schemeClr val="accent2">
              <a:lumMod val="75000"/>
            </a:schemeClr>
          </a:solidFill>
        </p:grpSpPr>
        <p:sp>
          <p:nvSpPr>
            <p:cNvPr id="108" name="Rectangle 107"/>
            <p:cNvSpPr/>
            <p:nvPr/>
          </p:nvSpPr>
          <p:spPr>
            <a:xfrm>
              <a:off x="6876256" y="2463794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876256" y="2594646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876256" y="2728986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876256" y="2859838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876256" y="2996952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876256" y="3140968"/>
              <a:ext cx="1728192" cy="1080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590317" y="1277229"/>
            <a:ext cx="4688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…</a:t>
            </a:r>
            <a:endParaRPr lang="en-US" sz="2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549370" y="5452255"/>
            <a:ext cx="4688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…</a:t>
            </a:r>
            <a:endParaRPr lang="en-US" sz="2600" dirty="0"/>
          </a:p>
        </p:txBody>
      </p:sp>
      <p:sp>
        <p:nvSpPr>
          <p:cNvPr id="15" name="Bent Arrow 14"/>
          <p:cNvSpPr/>
          <p:nvPr/>
        </p:nvSpPr>
        <p:spPr>
          <a:xfrm rot="5400000">
            <a:off x="7247597" y="1341043"/>
            <a:ext cx="900101" cy="827546"/>
          </a:xfrm>
          <a:prstGeom prst="bentArrow">
            <a:avLst>
              <a:gd name="adj1" fmla="val 25000"/>
              <a:gd name="adj2" fmla="val 25767"/>
              <a:gd name="adj3" fmla="val 25000"/>
              <a:gd name="adj4" fmla="val 43750"/>
            </a:avLst>
          </a:prstGeom>
          <a:solidFill>
            <a:srgbClr val="FF0000"/>
          </a:solidFill>
          <a:ln w="317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Bent Arrow 117"/>
          <p:cNvSpPr/>
          <p:nvPr/>
        </p:nvSpPr>
        <p:spPr>
          <a:xfrm rot="10800000">
            <a:off x="7019444" y="4965584"/>
            <a:ext cx="1055973" cy="827546"/>
          </a:xfrm>
          <a:prstGeom prst="bent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AutoShape 19"/>
          <p:cNvSpPr>
            <a:spLocks noChangeArrowheads="1"/>
          </p:cNvSpPr>
          <p:nvPr/>
        </p:nvSpPr>
        <p:spPr bwMode="auto">
          <a:xfrm rot="10800000">
            <a:off x="1907705" y="5340871"/>
            <a:ext cx="1402240" cy="608409"/>
          </a:xfrm>
          <a:prstGeom prst="rightArrow">
            <a:avLst>
              <a:gd name="adj1" fmla="val 50185"/>
              <a:gd name="adj2" fmla="val 88815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 eaLnBrk="1" hangingPunct="1"/>
            <a:endParaRPr lang="en-US" sz="14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721" y="5432288"/>
            <a:ext cx="142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Species tree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946625" y="2636912"/>
            <a:ext cx="0" cy="713232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946625" y="3975908"/>
            <a:ext cx="0" cy="71323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175956" y="2204864"/>
            <a:ext cx="191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Book Antiqua" pitchFamily="18" charset="0"/>
              </a:rPr>
              <a:t>True</a:t>
            </a:r>
            <a:r>
              <a:rPr lang="en-US" b="1" i="1" dirty="0" smtClean="0">
                <a:latin typeface="Book Antiqua" pitchFamily="18" charset="0"/>
              </a:rPr>
              <a:t> gene trees</a:t>
            </a:r>
            <a:endParaRPr lang="en-US" baseline="-25000" dirty="0">
              <a:latin typeface="Georgia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078973" y="6228020"/>
            <a:ext cx="222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Book Antiqua" pitchFamily="18" charset="0"/>
              </a:rPr>
              <a:t>Estimated</a:t>
            </a:r>
            <a:r>
              <a:rPr lang="en-US" b="1" i="1" dirty="0" smtClean="0">
                <a:latin typeface="Book Antiqua" pitchFamily="18" charset="0"/>
              </a:rPr>
              <a:t> gene tree</a:t>
            </a:r>
            <a:endParaRPr lang="en-US" baseline="-25000" dirty="0">
              <a:latin typeface="Georgia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5496" y="2159568"/>
            <a:ext cx="191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Book Antiqua" pitchFamily="18" charset="0"/>
              </a:rPr>
              <a:t>True</a:t>
            </a:r>
            <a:r>
              <a:rPr lang="en-US" b="1" i="1" dirty="0" smtClean="0">
                <a:latin typeface="Book Antiqua" pitchFamily="18" charset="0"/>
              </a:rPr>
              <a:t> species tree</a:t>
            </a:r>
            <a:endParaRPr lang="en-US" baseline="-25000" dirty="0">
              <a:latin typeface="Georgia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1500" y="6237312"/>
            <a:ext cx="250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Book Antiqua" pitchFamily="18" charset="0"/>
              </a:rPr>
              <a:t>Estimated</a:t>
            </a:r>
            <a:r>
              <a:rPr lang="en-US" b="1" i="1" dirty="0" smtClean="0">
                <a:latin typeface="Book Antiqua" pitchFamily="18" charset="0"/>
              </a:rPr>
              <a:t> species tree</a:t>
            </a:r>
            <a:endParaRPr lang="en-US" baseline="-25000" dirty="0">
              <a:latin typeface="Georgia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 rot="5400000">
            <a:off x="7630761" y="3712151"/>
            <a:ext cx="4688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…</a:t>
            </a:r>
            <a:endParaRPr lang="en-US" sz="2600" dirty="0"/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7818049" y="3169497"/>
            <a:ext cx="222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Gene sequences</a:t>
            </a:r>
            <a:endParaRPr lang="en-US" baseline="-25000" dirty="0">
              <a:latin typeface="Georgia" pitchFamily="18" charset="0"/>
            </a:endParaRPr>
          </a:p>
        </p:txBody>
      </p:sp>
      <p:sp>
        <p:nvSpPr>
          <p:cNvPr id="121" name="AutoShape 5"/>
          <p:cNvSpPr>
            <a:spLocks noChangeArrowheads="1"/>
          </p:cNvSpPr>
          <p:nvPr/>
        </p:nvSpPr>
        <p:spPr bwMode="auto">
          <a:xfrm>
            <a:off x="179512" y="3465004"/>
            <a:ext cx="1529710" cy="3617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41275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z="2000" b="1" dirty="0" smtClean="0">
                <a:solidFill>
                  <a:srgbClr val="FF0000"/>
                </a:solidFill>
                <a:latin typeface="Georgia" pitchFamily="18" charset="0"/>
              </a:rPr>
              <a:t>Compare</a:t>
            </a:r>
            <a:endParaRPr lang="en-US" sz="2000" b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2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Measure </a:t>
            </a:r>
            <a:r>
              <a:rPr lang="en-US" altLang="ja-JP" sz="3600" b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of Error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374068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1250950" y="2350666"/>
            <a:ext cx="2284413" cy="1519238"/>
            <a:chOff x="1670040" y="2177640"/>
            <a:chExt cx="2284200" cy="1519919"/>
          </a:xfrm>
        </p:grpSpPr>
        <p:grpSp>
          <p:nvGrpSpPr>
            <p:cNvPr id="46" name="Group 4"/>
            <p:cNvGrpSpPr>
              <a:grpSpLocks/>
            </p:cNvGrpSpPr>
            <p:nvPr/>
          </p:nvGrpSpPr>
          <p:grpSpPr bwMode="auto">
            <a:xfrm>
              <a:off x="1670040" y="2347200"/>
              <a:ext cx="2284200" cy="1350359"/>
              <a:chOff x="1670040" y="2347200"/>
              <a:chExt cx="2284200" cy="1350359"/>
            </a:xfrm>
          </p:grpSpPr>
          <p:grpSp>
            <p:nvGrpSpPr>
              <p:cNvPr id="48" name="Group 5"/>
              <p:cNvGrpSpPr>
                <a:grpSpLocks/>
              </p:cNvGrpSpPr>
              <p:nvPr/>
            </p:nvGrpSpPr>
            <p:grpSpPr bwMode="auto">
              <a:xfrm>
                <a:off x="1670040" y="2347200"/>
                <a:ext cx="590400" cy="1350359"/>
                <a:chOff x="1670040" y="2347200"/>
                <a:chExt cx="590400" cy="1350359"/>
              </a:xfrm>
            </p:grpSpPr>
            <p:sp>
              <p:nvSpPr>
                <p:cNvPr id="53" name="Straight Connector 52"/>
                <p:cNvSpPr/>
                <p:nvPr/>
              </p:nvSpPr>
              <p:spPr>
                <a:xfrm>
                  <a:off x="1670040" y="2347579"/>
                  <a:ext cx="590495" cy="673402"/>
                </a:xfrm>
                <a:prstGeom prst="line">
                  <a:avLst/>
                </a:prstGeom>
                <a:noFill/>
                <a:ln w="3816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lIns="90000" tIns="46800" rIns="90000" bIns="46800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fi-FI">
                    <a:latin typeface="Arial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54" name="Straight Connector 53"/>
                <p:cNvSpPr/>
                <p:nvPr/>
              </p:nvSpPr>
              <p:spPr>
                <a:xfrm flipV="1">
                  <a:off x="1670040" y="3019392"/>
                  <a:ext cx="590495" cy="678167"/>
                </a:xfrm>
                <a:prstGeom prst="line">
                  <a:avLst/>
                </a:prstGeom>
                <a:noFill/>
                <a:ln w="3816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lIns="90000" tIns="46800" rIns="90000" bIns="46800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fi-FI">
                    <a:latin typeface="Arial" pitchFamily="18"/>
                    <a:ea typeface="DejaVu Sans" pitchFamily="2"/>
                    <a:cs typeface="DejaVu Sans" pitchFamily="2"/>
                  </a:endParaRPr>
                </a:p>
              </p:txBody>
            </p:sp>
          </p:grpSp>
          <p:grpSp>
            <p:nvGrpSpPr>
              <p:cNvPr id="49" name="Group 8"/>
              <p:cNvGrpSpPr>
                <a:grpSpLocks/>
              </p:cNvGrpSpPr>
              <p:nvPr/>
            </p:nvGrpSpPr>
            <p:grpSpPr bwMode="auto">
              <a:xfrm>
                <a:off x="3362040" y="2347200"/>
                <a:ext cx="592200" cy="1350359"/>
                <a:chOff x="3362040" y="2347200"/>
                <a:chExt cx="592200" cy="1350359"/>
              </a:xfrm>
            </p:grpSpPr>
            <p:sp>
              <p:nvSpPr>
                <p:cNvPr id="51" name="Straight Connector 50"/>
                <p:cNvSpPr/>
                <p:nvPr/>
              </p:nvSpPr>
              <p:spPr>
                <a:xfrm flipH="1">
                  <a:off x="3362157" y="2347579"/>
                  <a:ext cx="592083" cy="673402"/>
                </a:xfrm>
                <a:prstGeom prst="line">
                  <a:avLst/>
                </a:prstGeom>
                <a:noFill/>
                <a:ln w="3816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lIns="90000" tIns="46800" rIns="90000" bIns="46800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fi-FI">
                    <a:latin typeface="Arial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52" name="Straight Connector 51"/>
                <p:cNvSpPr/>
                <p:nvPr/>
              </p:nvSpPr>
              <p:spPr>
                <a:xfrm flipH="1" flipV="1">
                  <a:off x="3362157" y="3019392"/>
                  <a:ext cx="592083" cy="678167"/>
                </a:xfrm>
                <a:prstGeom prst="line">
                  <a:avLst/>
                </a:prstGeom>
                <a:noFill/>
                <a:ln w="3816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lIns="90000" tIns="46800" rIns="90000" bIns="46800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fi-FI">
                    <a:latin typeface="Arial" pitchFamily="18"/>
                    <a:ea typeface="DejaVu Sans" pitchFamily="2"/>
                    <a:cs typeface="DejaVu Sans" pitchFamily="2"/>
                  </a:endParaRPr>
                </a:p>
              </p:txBody>
            </p:sp>
          </p:grpSp>
          <p:sp>
            <p:nvSpPr>
              <p:cNvPr id="50" name="Straight Connector 49"/>
              <p:cNvSpPr/>
              <p:nvPr/>
            </p:nvSpPr>
            <p:spPr>
              <a:xfrm>
                <a:off x="2262123" y="3024157"/>
                <a:ext cx="1100034" cy="0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prstDash val="solid"/>
                <a:miter/>
              </a:ln>
            </p:spPr>
            <p:txBody>
              <a:bodyPr lIns="90000" tIns="46800" rIns="90000" bIns="46800" compatLnSpc="0"/>
              <a:lstStyle/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i-FI">
                  <a:latin typeface="Arial" pitchFamily="18"/>
                  <a:ea typeface="DejaVu Sans" pitchFamily="2"/>
                  <a:cs typeface="DejaVu Sans" pitchFamily="2"/>
                </a:endParaRPr>
              </a:p>
            </p:txBody>
          </p:sp>
        </p:grpSp>
        <p:sp>
          <p:nvSpPr>
            <p:cNvPr id="47" name="Straight Connector 46"/>
            <p:cNvSpPr/>
            <p:nvPr/>
          </p:nvSpPr>
          <p:spPr>
            <a:xfrm flipV="1">
              <a:off x="2770075" y="2177640"/>
              <a:ext cx="1587" cy="848105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prstDash val="solid"/>
              <a:miter/>
            </a:ln>
          </p:spPr>
          <p:txBody>
            <a:bodyPr lIns="90000" tIns="46800" rIns="90000" bIns="46800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Arial" pitchFamily="18"/>
                <a:ea typeface="DejaVu Sans" pitchFamily="2"/>
                <a:cs typeface="DejaVu Sans" pitchFamily="2"/>
              </a:endParaRPr>
            </a:p>
          </p:txBody>
        </p:sp>
      </p:grpSp>
      <p:grpSp>
        <p:nvGrpSpPr>
          <p:cNvPr id="55" name="Group 22"/>
          <p:cNvGrpSpPr>
            <a:grpSpLocks/>
          </p:cNvGrpSpPr>
          <p:nvPr/>
        </p:nvGrpSpPr>
        <p:grpSpPr bwMode="auto">
          <a:xfrm>
            <a:off x="5345113" y="1772816"/>
            <a:ext cx="3227387" cy="2406650"/>
            <a:chOff x="5764320" y="1600200"/>
            <a:chExt cx="3227040" cy="2405879"/>
          </a:xfrm>
        </p:grpSpPr>
        <p:grpSp>
          <p:nvGrpSpPr>
            <p:cNvPr id="56" name="Group 23"/>
            <p:cNvGrpSpPr>
              <a:grpSpLocks/>
            </p:cNvGrpSpPr>
            <p:nvPr/>
          </p:nvGrpSpPr>
          <p:grpSpPr bwMode="auto">
            <a:xfrm>
              <a:off x="6252840" y="2164680"/>
              <a:ext cx="2282400" cy="1518479"/>
              <a:chOff x="6252840" y="2164680"/>
              <a:chExt cx="2282400" cy="1518479"/>
            </a:xfrm>
          </p:grpSpPr>
          <p:grpSp>
            <p:nvGrpSpPr>
              <p:cNvPr id="62" name="Group 24"/>
              <p:cNvGrpSpPr>
                <a:grpSpLocks/>
              </p:cNvGrpSpPr>
              <p:nvPr/>
            </p:nvGrpSpPr>
            <p:grpSpPr bwMode="auto">
              <a:xfrm>
                <a:off x="6252840" y="2333880"/>
                <a:ext cx="2282400" cy="1349279"/>
                <a:chOff x="6252840" y="2333880"/>
                <a:chExt cx="2282400" cy="1349279"/>
              </a:xfrm>
            </p:grpSpPr>
            <p:grpSp>
              <p:nvGrpSpPr>
                <p:cNvPr id="64" name="Group 25"/>
                <p:cNvGrpSpPr>
                  <a:grpSpLocks/>
                </p:cNvGrpSpPr>
                <p:nvPr/>
              </p:nvGrpSpPr>
              <p:grpSpPr bwMode="auto">
                <a:xfrm>
                  <a:off x="6252840" y="2333880"/>
                  <a:ext cx="590040" cy="1349279"/>
                  <a:chOff x="6252840" y="2333880"/>
                  <a:chExt cx="590040" cy="1349279"/>
                </a:xfrm>
              </p:grpSpPr>
              <p:sp>
                <p:nvSpPr>
                  <p:cNvPr id="69" name="Straight Connector 68"/>
                  <p:cNvSpPr/>
                  <p:nvPr/>
                </p:nvSpPr>
                <p:spPr>
                  <a:xfrm>
                    <a:off x="6253217" y="2334978"/>
                    <a:ext cx="590487" cy="672884"/>
                  </a:xfrm>
                  <a:prstGeom prst="line">
                    <a:avLst/>
                  </a:prstGeom>
                  <a:noFill/>
                  <a:ln w="38160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lIns="90000" tIns="46800" rIns="90000" bIns="46800" compatLnSpc="0"/>
                  <a:lstStyle/>
                  <a:p>
                    <a:pPr fontAlgn="auto" hangingPunct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fi-FI">
                      <a:latin typeface="Arial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70" name="Straight Connector 69"/>
                  <p:cNvSpPr/>
                  <p:nvPr/>
                </p:nvSpPr>
                <p:spPr>
                  <a:xfrm flipV="1">
                    <a:off x="6253217" y="3007862"/>
                    <a:ext cx="590487" cy="676058"/>
                  </a:xfrm>
                  <a:prstGeom prst="line">
                    <a:avLst/>
                  </a:prstGeom>
                  <a:noFill/>
                  <a:ln w="38160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lIns="90000" tIns="46800" rIns="90000" bIns="46800" compatLnSpc="0"/>
                  <a:lstStyle/>
                  <a:p>
                    <a:pPr fontAlgn="auto" hangingPunct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fi-FI">
                      <a:latin typeface="Arial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65" name="Group 28"/>
                <p:cNvGrpSpPr>
                  <a:grpSpLocks/>
                </p:cNvGrpSpPr>
                <p:nvPr/>
              </p:nvGrpSpPr>
              <p:grpSpPr bwMode="auto">
                <a:xfrm>
                  <a:off x="7943760" y="2333880"/>
                  <a:ext cx="591480" cy="1349279"/>
                  <a:chOff x="7943760" y="2333880"/>
                  <a:chExt cx="591480" cy="1349279"/>
                </a:xfrm>
              </p:grpSpPr>
              <p:sp>
                <p:nvSpPr>
                  <p:cNvPr id="67" name="Straight Connector 66"/>
                  <p:cNvSpPr/>
                  <p:nvPr/>
                </p:nvSpPr>
                <p:spPr>
                  <a:xfrm flipH="1">
                    <a:off x="7943722" y="2334978"/>
                    <a:ext cx="592075" cy="672884"/>
                  </a:xfrm>
                  <a:prstGeom prst="line">
                    <a:avLst/>
                  </a:prstGeom>
                  <a:noFill/>
                  <a:ln w="38160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lIns="90000" tIns="46800" rIns="90000" bIns="46800" compatLnSpc="0"/>
                  <a:lstStyle/>
                  <a:p>
                    <a:pPr fontAlgn="auto" hangingPunct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fi-FI">
                      <a:latin typeface="Arial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68" name="Straight Connector 67"/>
                  <p:cNvSpPr/>
                  <p:nvPr/>
                </p:nvSpPr>
                <p:spPr>
                  <a:xfrm flipH="1" flipV="1">
                    <a:off x="7943722" y="3007862"/>
                    <a:ext cx="592075" cy="676058"/>
                  </a:xfrm>
                  <a:prstGeom prst="line">
                    <a:avLst/>
                  </a:prstGeom>
                  <a:noFill/>
                  <a:ln w="38160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lIns="90000" tIns="46800" rIns="90000" bIns="46800" compatLnSpc="0"/>
                  <a:lstStyle/>
                  <a:p>
                    <a:pPr fontAlgn="auto" hangingPunct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fi-FI">
                      <a:latin typeface="Arial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sp>
              <p:nvSpPr>
                <p:cNvPr id="66" name="Straight Connector 65"/>
                <p:cNvSpPr/>
                <p:nvPr/>
              </p:nvSpPr>
              <p:spPr>
                <a:xfrm>
                  <a:off x="6845290" y="3009448"/>
                  <a:ext cx="1100020" cy="1587"/>
                </a:xfrm>
                <a:prstGeom prst="line">
                  <a:avLst/>
                </a:prstGeom>
                <a:noFill/>
                <a:ln w="38160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lIns="90000" tIns="46800" rIns="90000" bIns="46800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fi-FI">
                    <a:latin typeface="Arial" pitchFamily="18"/>
                    <a:ea typeface="DejaVu Sans" pitchFamily="2"/>
                    <a:cs typeface="DejaVu Sans" pitchFamily="2"/>
                  </a:endParaRPr>
                </a:p>
              </p:txBody>
            </p:sp>
          </p:grpSp>
          <p:sp>
            <p:nvSpPr>
              <p:cNvPr id="63" name="Straight Connector 62"/>
              <p:cNvSpPr/>
              <p:nvPr/>
            </p:nvSpPr>
            <p:spPr>
              <a:xfrm flipV="1">
                <a:off x="7353236" y="2165169"/>
                <a:ext cx="0" cy="847453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prstDash val="solid"/>
                <a:miter/>
              </a:ln>
            </p:spPr>
            <p:txBody>
              <a:bodyPr lIns="90000" tIns="46800" rIns="90000" bIns="46800" compatLnSpc="0"/>
              <a:lstStyle/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i-FI">
                  <a:latin typeface="Arial" pitchFamily="18"/>
                  <a:ea typeface="DejaVu Sans" pitchFamily="2"/>
                  <a:cs typeface="DejaVu Sans" pitchFamily="2"/>
                </a:endParaRPr>
              </a:p>
            </p:txBody>
          </p:sp>
        </p:grpSp>
        <p:sp>
          <p:nvSpPr>
            <p:cNvPr id="57" name="Freeform 56"/>
            <p:cNvSpPr/>
            <p:nvPr/>
          </p:nvSpPr>
          <p:spPr>
            <a:xfrm>
              <a:off x="5764320" y="1963622"/>
              <a:ext cx="592073" cy="46498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lIns="0" tIns="0" rIns="0" bIns="0" anchor="ctr" compatLnSpc="0"/>
            <a:lstStyle/>
            <a:p>
              <a:pPr algn="ctr" fontAlgn="auto" hangingPunct="0">
                <a:lnSpc>
                  <a:spcPct val="93000"/>
                </a:lnSpc>
                <a:spcBef>
                  <a:spcPts val="1298"/>
                </a:spcBef>
                <a:spcAft>
                  <a:spcPts val="0"/>
                </a:spcAft>
                <a:defRPr/>
              </a:pPr>
              <a:r>
                <a:rPr lang="fi-FI" sz="2200">
                  <a:latin typeface="Arial" pitchFamily="34"/>
                  <a:ea typeface="Baskerville" pitchFamily="82"/>
                  <a:cs typeface="Baskerville" pitchFamily="82"/>
                </a:rPr>
                <a:t>u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5773844" y="3541091"/>
              <a:ext cx="592073" cy="46498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lIns="0" tIns="0" rIns="0" bIns="0" anchor="ctr" compatLnSpc="0"/>
            <a:lstStyle/>
            <a:p>
              <a:pPr algn="ctr" fontAlgn="auto" hangingPunct="0">
                <a:lnSpc>
                  <a:spcPct val="93000"/>
                </a:lnSpc>
                <a:spcBef>
                  <a:spcPts val="1298"/>
                </a:spcBef>
                <a:spcAft>
                  <a:spcPts val="0"/>
                </a:spcAft>
                <a:defRPr/>
              </a:pPr>
              <a:r>
                <a:rPr lang="fi-FI" sz="2200">
                  <a:latin typeface="Arial" pitchFamily="34"/>
                  <a:ea typeface="Baskerville" pitchFamily="82"/>
                  <a:cs typeface="Baskerville" pitchFamily="82"/>
                </a:rPr>
                <a:t>v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8392937" y="1958860"/>
              <a:ext cx="592073" cy="46498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lIns="0" tIns="0" rIns="0" bIns="0" anchor="ctr" compatLnSpc="0"/>
            <a:lstStyle/>
            <a:p>
              <a:pPr algn="ctr" fontAlgn="auto" hangingPunct="0">
                <a:lnSpc>
                  <a:spcPct val="93000"/>
                </a:lnSpc>
                <a:spcBef>
                  <a:spcPts val="1298"/>
                </a:spcBef>
                <a:spcAft>
                  <a:spcPts val="0"/>
                </a:spcAft>
                <a:defRPr/>
              </a:pPr>
              <a:r>
                <a:rPr lang="fi-FI" sz="2200">
                  <a:latin typeface="Arial" pitchFamily="34"/>
                  <a:ea typeface="Baskerville" pitchFamily="82"/>
                  <a:cs typeface="Baskerville" pitchFamily="82"/>
                </a:rPr>
                <a:t>w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7086565" y="1600200"/>
              <a:ext cx="592074" cy="6855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lIns="0" tIns="0" rIns="0" bIns="0" anchor="ctr" compatLnSpc="0"/>
            <a:lstStyle/>
            <a:p>
              <a:pPr algn="ctr" fontAlgn="auto" hangingPunct="0">
                <a:lnSpc>
                  <a:spcPct val="93000"/>
                </a:lnSpc>
                <a:spcBef>
                  <a:spcPts val="1298"/>
                </a:spcBef>
                <a:spcAft>
                  <a:spcPts val="0"/>
                </a:spcAft>
                <a:defRPr/>
              </a:pPr>
              <a:r>
                <a:rPr lang="fi-FI" sz="2200">
                  <a:latin typeface="Arial" pitchFamily="34"/>
                  <a:ea typeface="Baskerville" pitchFamily="82"/>
                  <a:cs typeface="Baskerville" pitchFamily="82"/>
                </a:rPr>
                <a:t>x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8399287" y="3539504"/>
              <a:ext cx="592073" cy="46498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lIns="0" tIns="0" rIns="0" bIns="0" anchor="ctr" compatLnSpc="0"/>
            <a:lstStyle/>
            <a:p>
              <a:pPr algn="ctr" fontAlgn="auto" hangingPunct="0">
                <a:lnSpc>
                  <a:spcPct val="93000"/>
                </a:lnSpc>
                <a:spcBef>
                  <a:spcPts val="1298"/>
                </a:spcBef>
                <a:spcAft>
                  <a:spcPts val="0"/>
                </a:spcAft>
                <a:defRPr/>
              </a:pPr>
              <a:r>
                <a:rPr lang="fi-FI" sz="2200">
                  <a:latin typeface="Arial" pitchFamily="34"/>
                  <a:ea typeface="Baskerville" pitchFamily="82"/>
                  <a:cs typeface="Baskerville" pitchFamily="82"/>
                </a:rPr>
                <a:t>y</a:t>
              </a:r>
            </a:p>
          </p:txBody>
        </p:sp>
      </p:grpSp>
      <p:sp>
        <p:nvSpPr>
          <p:cNvPr id="71" name="Freeform 70"/>
          <p:cNvSpPr/>
          <p:nvPr/>
        </p:nvSpPr>
        <p:spPr>
          <a:xfrm>
            <a:off x="762000" y="2149054"/>
            <a:ext cx="592138" cy="4667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compatLnSpc="0"/>
          <a:lstStyle/>
          <a:p>
            <a:pPr algn="ctr" fontAlgn="auto" hangingPunct="0">
              <a:lnSpc>
                <a:spcPct val="93000"/>
              </a:lnSpc>
              <a:spcBef>
                <a:spcPts val="1298"/>
              </a:spcBef>
              <a:spcAft>
                <a:spcPts val="0"/>
              </a:spcAft>
              <a:defRPr/>
            </a:pPr>
            <a:r>
              <a:rPr lang="fi-FI" sz="2200" dirty="0">
                <a:latin typeface="Arial" pitchFamily="34"/>
                <a:ea typeface="Baskerville" pitchFamily="82"/>
                <a:cs typeface="Baskerville" pitchFamily="82"/>
              </a:rPr>
              <a:t>u</a:t>
            </a:r>
          </a:p>
        </p:txBody>
      </p:sp>
      <p:sp>
        <p:nvSpPr>
          <p:cNvPr id="72" name="Freeform 71"/>
          <p:cNvSpPr/>
          <p:nvPr/>
        </p:nvSpPr>
        <p:spPr>
          <a:xfrm>
            <a:off x="771525" y="3728616"/>
            <a:ext cx="592138" cy="4651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compatLnSpc="0"/>
          <a:lstStyle/>
          <a:p>
            <a:pPr algn="ctr" fontAlgn="auto" hangingPunct="0">
              <a:lnSpc>
                <a:spcPct val="93000"/>
              </a:lnSpc>
              <a:spcBef>
                <a:spcPts val="1298"/>
              </a:spcBef>
              <a:spcAft>
                <a:spcPts val="0"/>
              </a:spcAft>
              <a:defRPr/>
            </a:pPr>
            <a:r>
              <a:rPr lang="fi-FI" sz="2200">
                <a:latin typeface="Arial" pitchFamily="34"/>
                <a:ea typeface="Baskerville" pitchFamily="82"/>
                <a:cs typeface="Baskerville" pitchFamily="82"/>
              </a:rPr>
              <a:t>v</a:t>
            </a:r>
          </a:p>
        </p:txBody>
      </p:sp>
      <p:sp>
        <p:nvSpPr>
          <p:cNvPr id="73" name="Freeform 72"/>
          <p:cNvSpPr/>
          <p:nvPr/>
        </p:nvSpPr>
        <p:spPr>
          <a:xfrm>
            <a:off x="2070100" y="1953791"/>
            <a:ext cx="592138" cy="4667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compatLnSpc="0"/>
          <a:lstStyle/>
          <a:p>
            <a:pPr algn="ctr" fontAlgn="auto" hangingPunct="0">
              <a:lnSpc>
                <a:spcPct val="93000"/>
              </a:lnSpc>
              <a:spcBef>
                <a:spcPts val="1298"/>
              </a:spcBef>
              <a:spcAft>
                <a:spcPts val="0"/>
              </a:spcAft>
              <a:defRPr/>
            </a:pPr>
            <a:r>
              <a:rPr lang="fi-FI" sz="2200" dirty="0">
                <a:latin typeface="Arial" pitchFamily="34"/>
                <a:ea typeface="Baskerville" pitchFamily="82"/>
                <a:cs typeface="Baskerville" pitchFamily="82"/>
              </a:rPr>
              <a:t>w</a:t>
            </a:r>
          </a:p>
        </p:txBody>
      </p:sp>
      <p:sp>
        <p:nvSpPr>
          <p:cNvPr id="74" name="Freeform 73"/>
          <p:cNvSpPr/>
          <p:nvPr/>
        </p:nvSpPr>
        <p:spPr>
          <a:xfrm>
            <a:off x="3397250" y="2149054"/>
            <a:ext cx="592138" cy="4651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compatLnSpc="0"/>
          <a:lstStyle/>
          <a:p>
            <a:pPr algn="ctr" fontAlgn="auto" hangingPunct="0">
              <a:lnSpc>
                <a:spcPct val="93000"/>
              </a:lnSpc>
              <a:spcBef>
                <a:spcPts val="1298"/>
              </a:spcBef>
              <a:spcAft>
                <a:spcPts val="0"/>
              </a:spcAft>
              <a:defRPr/>
            </a:pPr>
            <a:r>
              <a:rPr lang="fi-FI" sz="2200">
                <a:latin typeface="Arial" pitchFamily="34"/>
                <a:ea typeface="Baskerville" pitchFamily="82"/>
                <a:cs typeface="Baskerville" pitchFamily="82"/>
              </a:rPr>
              <a:t>x</a:t>
            </a:r>
          </a:p>
        </p:txBody>
      </p:sp>
      <p:sp>
        <p:nvSpPr>
          <p:cNvPr id="75" name="Freeform 74"/>
          <p:cNvSpPr/>
          <p:nvPr/>
        </p:nvSpPr>
        <p:spPr>
          <a:xfrm>
            <a:off x="3397250" y="3727029"/>
            <a:ext cx="592138" cy="4651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compatLnSpc="0"/>
          <a:lstStyle/>
          <a:p>
            <a:pPr algn="ctr" fontAlgn="auto" hangingPunct="0">
              <a:lnSpc>
                <a:spcPct val="93000"/>
              </a:lnSpc>
              <a:spcBef>
                <a:spcPts val="1298"/>
              </a:spcBef>
              <a:spcAft>
                <a:spcPts val="0"/>
              </a:spcAft>
              <a:defRPr/>
            </a:pPr>
            <a:r>
              <a:rPr lang="fi-FI" sz="2200" dirty="0">
                <a:latin typeface="Arial" pitchFamily="34"/>
                <a:ea typeface="Baskerville" pitchFamily="82"/>
                <a:cs typeface="Baskerville" pitchFamily="82"/>
              </a:rPr>
              <a:t>y</a:t>
            </a:r>
          </a:p>
        </p:txBody>
      </p:sp>
      <p:sp>
        <p:nvSpPr>
          <p:cNvPr id="76" name="Straight Connector 75"/>
          <p:cNvSpPr/>
          <p:nvPr/>
        </p:nvSpPr>
        <p:spPr>
          <a:xfrm>
            <a:off x="2362200" y="3201566"/>
            <a:ext cx="573087" cy="1588"/>
          </a:xfrm>
          <a:prstGeom prst="line">
            <a:avLst/>
          </a:prstGeom>
          <a:noFill/>
          <a:ln w="165240">
            <a:solidFill>
              <a:srgbClr val="FF0000"/>
            </a:solidFill>
            <a:prstDash val="solid"/>
            <a:miter/>
          </a:ln>
        </p:spPr>
        <p:txBody>
          <a:bodyPr lIns="90000" tIns="46800" rIns="90000" bIns="46800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i-FI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2438400" y="3279354"/>
            <a:ext cx="474663" cy="4222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compatLnSpc="0"/>
          <a:lstStyle/>
          <a:p>
            <a:pPr algn="ctr" fontAlgn="auto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i-FI" sz="2200" b="1" dirty="0">
                <a:solidFill>
                  <a:srgbClr val="FF0000"/>
                </a:solidFill>
                <a:latin typeface="Verdana" pitchFamily="82"/>
                <a:ea typeface="Verdana" pitchFamily="82"/>
                <a:cs typeface="Verdana" pitchFamily="82"/>
              </a:rPr>
              <a:t>FN</a:t>
            </a:r>
          </a:p>
        </p:txBody>
      </p: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575556" y="764704"/>
            <a:ext cx="8000999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500" dirty="0" smtClean="0">
                <a:latin typeface="Garamond" pitchFamily="18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Georgia" pitchFamily="18" charset="0"/>
                <a:ea typeface="DejaVu Sans" pitchFamily="34" charset="0"/>
                <a:cs typeface="DejaVu Sans" pitchFamily="34" charset="0"/>
              </a:rPr>
              <a:t>False Negative (FN)</a:t>
            </a:r>
            <a:r>
              <a:rPr lang="en-US" sz="2500" dirty="0" smtClean="0">
                <a:latin typeface="Georgia" pitchFamily="18" charset="0"/>
              </a:rPr>
              <a:t>:</a:t>
            </a:r>
            <a:r>
              <a:rPr lang="en-US" sz="2800" dirty="0" smtClean="0">
                <a:latin typeface="Georgia" pitchFamily="18" charset="0"/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Georgia" pitchFamily="18" charset="0"/>
                <a:ea typeface="DejaVu Sans" pitchFamily="34" charset="0"/>
                <a:cs typeface="DejaVu Sans" pitchFamily="34" charset="0"/>
              </a:rPr>
              <a:t>an edge in the </a:t>
            </a:r>
            <a:r>
              <a:rPr lang="en-US" sz="2300" dirty="0">
                <a:solidFill>
                  <a:srgbClr val="0070C0"/>
                </a:solidFill>
                <a:latin typeface="Georgia" pitchFamily="18" charset="0"/>
                <a:ea typeface="DejaVu Sans" pitchFamily="34" charset="0"/>
                <a:cs typeface="DejaVu Sans" pitchFamily="34" charset="0"/>
              </a:rPr>
              <a:t>true tree </a:t>
            </a:r>
            <a:r>
              <a:rPr lang="en-US" sz="2300" dirty="0">
                <a:solidFill>
                  <a:srgbClr val="000000"/>
                </a:solidFill>
                <a:latin typeface="Georgia" pitchFamily="18" charset="0"/>
                <a:ea typeface="DejaVu Sans" pitchFamily="34" charset="0"/>
                <a:cs typeface="DejaVu Sans" pitchFamily="34" charset="0"/>
              </a:rPr>
              <a:t>that is </a:t>
            </a:r>
            <a:r>
              <a:rPr lang="en-US" sz="2300" dirty="0">
                <a:solidFill>
                  <a:srgbClr val="FF0000"/>
                </a:solidFill>
                <a:latin typeface="Georgia" pitchFamily="18" charset="0"/>
                <a:ea typeface="DejaVu Sans" pitchFamily="34" charset="0"/>
                <a:cs typeface="DejaVu Sans" pitchFamily="34" charset="0"/>
              </a:rPr>
              <a:t>missing</a:t>
            </a:r>
            <a:r>
              <a:rPr lang="en-US" sz="2300" dirty="0">
                <a:solidFill>
                  <a:srgbClr val="000000"/>
                </a:solidFill>
                <a:latin typeface="Georgia" pitchFamily="18" charset="0"/>
                <a:ea typeface="DejaVu Sans" pitchFamily="34" charset="0"/>
                <a:cs typeface="DejaVu Sans" pitchFamily="34" charset="0"/>
              </a:rPr>
              <a:t> from the </a:t>
            </a:r>
            <a:r>
              <a:rPr lang="en-US" sz="2300" dirty="0">
                <a:solidFill>
                  <a:srgbClr val="0070C0"/>
                </a:solidFill>
                <a:latin typeface="Georgia" pitchFamily="18" charset="0"/>
                <a:ea typeface="DejaVu Sans" pitchFamily="34" charset="0"/>
                <a:cs typeface="DejaVu Sans" pitchFamily="34" charset="0"/>
              </a:rPr>
              <a:t>estimated </a:t>
            </a:r>
            <a:r>
              <a:rPr lang="en-US" sz="2300" dirty="0" smtClean="0">
                <a:solidFill>
                  <a:srgbClr val="0070C0"/>
                </a:solidFill>
                <a:latin typeface="Georgia" pitchFamily="18" charset="0"/>
                <a:ea typeface="DejaVu Sans" pitchFamily="34" charset="0"/>
                <a:cs typeface="DejaVu Sans" pitchFamily="34" charset="0"/>
              </a:rPr>
              <a:t>tree</a:t>
            </a:r>
            <a:endParaRPr lang="en-US" sz="2300" dirty="0" smtClean="0">
              <a:solidFill>
                <a:srgbClr val="0070C0"/>
              </a:solidFill>
              <a:latin typeface="Georgia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91699" y="4174644"/>
            <a:ext cx="15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Book Antiqua" pitchFamily="18" charset="0"/>
              </a:rPr>
              <a:t>True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tree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58639" y="4174644"/>
            <a:ext cx="2058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Estimated</a:t>
            </a:r>
            <a:r>
              <a:rPr lang="en-US" sz="2200" dirty="0" smtClean="0">
                <a:solidFill>
                  <a:srgbClr val="0070C0"/>
                </a:solidFill>
                <a:latin typeface="Book Antiqua" pitchFamily="18" charset="0"/>
              </a:rPr>
              <a:t> </a:t>
            </a:r>
            <a:r>
              <a:rPr lang="en-US" sz="2200" dirty="0" smtClean="0">
                <a:latin typeface="Book Antiqua" pitchFamily="18" charset="0"/>
              </a:rPr>
              <a:t>tree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564568" y="4977172"/>
            <a:ext cx="8000999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500" dirty="0" smtClean="0">
                <a:latin typeface="Georgia" pitchFamily="18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Georgia" pitchFamily="18" charset="0"/>
                <a:ea typeface="DejaVu Sans" pitchFamily="34" charset="0"/>
                <a:cs typeface="DejaVu Sans" pitchFamily="34" charset="0"/>
              </a:rPr>
              <a:t>False Negative (FN) </a:t>
            </a:r>
            <a:r>
              <a:rPr lang="en-US" sz="2500" b="1" dirty="0" smtClean="0">
                <a:solidFill>
                  <a:srgbClr val="000099"/>
                </a:solidFill>
                <a:latin typeface="Georgia" pitchFamily="18" charset="0"/>
                <a:ea typeface="DejaVu Sans" pitchFamily="34" charset="0"/>
                <a:cs typeface="DejaVu Sans" pitchFamily="34" charset="0"/>
              </a:rPr>
              <a:t>Rate</a:t>
            </a:r>
            <a:r>
              <a:rPr lang="en-US" sz="2500" dirty="0" smtClean="0">
                <a:latin typeface="Georgia" pitchFamily="18" charset="0"/>
              </a:rPr>
              <a:t>:</a:t>
            </a:r>
            <a:r>
              <a:rPr lang="en-US" sz="2800" dirty="0" smtClean="0">
                <a:latin typeface="Georgia" pitchFamily="18" charset="0"/>
              </a:rPr>
              <a:t> </a:t>
            </a:r>
            <a:r>
              <a:rPr lang="en-US" sz="2300" dirty="0">
                <a:solidFill>
                  <a:srgbClr val="000099"/>
                </a:solidFill>
                <a:latin typeface="Georgia" pitchFamily="18" charset="0"/>
              </a:rPr>
              <a:t>proportion</a:t>
            </a:r>
            <a:r>
              <a:rPr lang="en-US" sz="23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</a:rPr>
              <a:t> </a:t>
            </a:r>
            <a:r>
              <a:rPr lang="en-US" sz="2300" dirty="0">
                <a:latin typeface="Georgia" pitchFamily="18" charset="0"/>
              </a:rPr>
              <a:t>of the </a:t>
            </a:r>
            <a:r>
              <a:rPr lang="en-US" sz="2300" dirty="0" smtClean="0">
                <a:latin typeface="Georgia" pitchFamily="18" charset="0"/>
              </a:rPr>
              <a:t>missing edges (ratio </a:t>
            </a:r>
            <a:r>
              <a:rPr lang="en-US" sz="2300" dirty="0">
                <a:latin typeface="Georgia" pitchFamily="18" charset="0"/>
              </a:rPr>
              <a:t>between the total number of FN edges to the total number of </a:t>
            </a:r>
            <a:r>
              <a:rPr lang="en-US" sz="2300" dirty="0" smtClean="0">
                <a:latin typeface="Georgia" pitchFamily="18" charset="0"/>
              </a:rPr>
              <a:t>internal edges </a:t>
            </a:r>
            <a:r>
              <a:rPr lang="en-US" sz="2300" dirty="0">
                <a:latin typeface="Georgia" pitchFamily="18" charset="0"/>
              </a:rPr>
              <a:t>in the true tree</a:t>
            </a:r>
            <a:r>
              <a:rPr lang="en-US" sz="2300" dirty="0" smtClean="0">
                <a:latin typeface="Georgia" pitchFamily="18" charset="0"/>
              </a:rPr>
              <a:t>) </a:t>
            </a:r>
            <a:endParaRPr lang="en-US" sz="2300" dirty="0" smtClean="0">
              <a:solidFill>
                <a:srgbClr val="0070C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964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Reading Assignment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32352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9810" y="1641574"/>
            <a:ext cx="8202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itchFamily="18" charset="0"/>
              </a:rPr>
              <a:t> W. P. </a:t>
            </a:r>
            <a:r>
              <a:rPr lang="en-US" dirty="0" err="1" smtClean="0">
                <a:latin typeface="Book Antiqua" pitchFamily="18" charset="0"/>
              </a:rPr>
              <a:t>Maddison</a:t>
            </a:r>
            <a:r>
              <a:rPr lang="en-US" dirty="0" smtClean="0">
                <a:latin typeface="Book Antiqua" pitchFamily="18" charset="0"/>
              </a:rPr>
              <a:t>, Gene trees in species trees, Systematic Biology, Vol. 46, No.3, pp. 523-536, 1997.</a:t>
            </a:r>
          </a:p>
          <a:p>
            <a:endParaRPr lang="en-US" dirty="0">
              <a:latin typeface="Book Antiqua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67544" y="1641573"/>
            <a:ext cx="8424937" cy="369332"/>
            <a:chOff x="3290836" y="1158451"/>
            <a:chExt cx="6320838" cy="288265"/>
          </a:xfrm>
        </p:grpSpPr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57592" y="1158451"/>
              <a:ext cx="6154082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 Antiqua" pitchFamily="18" charset="0"/>
                </a:rPr>
                <a:t> </a:t>
              </a:r>
              <a:endParaRPr lang="en-US" dirty="0">
                <a:latin typeface="Book Antiqua" pitchFamily="18" charset="0"/>
              </a:endParaRPr>
            </a:p>
          </p:txBody>
        </p:sp>
      </p:grp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262725" y="1611132"/>
            <a:ext cx="8629755" cy="95377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endParaRPr lang="en-US" sz="1400" b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9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Course Outline: Major topics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75656" y="2956883"/>
            <a:ext cx="8784976" cy="400109"/>
            <a:chOff x="3290836" y="1158451"/>
            <a:chExt cx="6590959" cy="312287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68879" y="1158451"/>
              <a:ext cx="6412916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 </a:t>
              </a:r>
              <a:r>
                <a:rPr lang="en-US" sz="2000" dirty="0" err="1" smtClean="0">
                  <a:solidFill>
                    <a:srgbClr val="FF0000"/>
                  </a:solidFill>
                  <a:latin typeface="Book Antiqua" pitchFamily="18" charset="0"/>
                </a:rPr>
                <a:t>Phylogenetic</a:t>
              </a:r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 tree construction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5656" y="4613067"/>
            <a:ext cx="8784976" cy="400109"/>
            <a:chOff x="3290836" y="1158451"/>
            <a:chExt cx="6590959" cy="312287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68879" y="1158451"/>
              <a:ext cx="6412916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Genome Rearrangement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5656" y="2075969"/>
            <a:ext cx="8784976" cy="400109"/>
            <a:chOff x="3290836" y="1158451"/>
            <a:chExt cx="6590959" cy="312287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68879" y="1158451"/>
              <a:ext cx="6412916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Multiple Sequence Alignment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75656" y="3784975"/>
            <a:ext cx="8784976" cy="400109"/>
            <a:chOff x="3290836" y="1158451"/>
            <a:chExt cx="6590959" cy="312287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68879" y="1158451"/>
              <a:ext cx="6412916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Genome Assembly</a:t>
              </a:r>
              <a:endParaRPr lang="en-US" sz="2000" dirty="0">
                <a:solidFill>
                  <a:srgbClr val="FF0000"/>
                </a:solidFill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Textbooks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539552" y="3435991"/>
            <a:ext cx="8784976" cy="400109"/>
            <a:chOff x="3290836" y="1158451"/>
            <a:chExt cx="6590959" cy="312287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68879" y="1158451"/>
              <a:ext cx="6412916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An Introduction to Bioinformatics Algorithms (Jones &amp; </a:t>
              </a:r>
              <a:r>
                <a:rPr lang="en-US" sz="2000" dirty="0" err="1" smtClean="0">
                  <a:latin typeface="Book Antiqua" pitchFamily="18" charset="0"/>
                </a:rPr>
                <a:t>Pevzner</a:t>
              </a:r>
              <a:r>
                <a:rPr lang="en-US" sz="2000" dirty="0" smtClean="0">
                  <a:latin typeface="Book Antiqua" pitchFamily="18" charset="0"/>
                </a:rPr>
                <a:t>)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26" name="Group 6"/>
          <p:cNvGrpSpPr/>
          <p:nvPr/>
        </p:nvGrpSpPr>
        <p:grpSpPr>
          <a:xfrm>
            <a:off x="503548" y="1160748"/>
            <a:ext cx="8784976" cy="1015663"/>
            <a:chOff x="3290836" y="1158451"/>
            <a:chExt cx="6590959" cy="792730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68879" y="1158451"/>
              <a:ext cx="6412916" cy="79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Computational </a:t>
              </a:r>
              <a:r>
                <a:rPr lang="en-US" sz="2000" dirty="0" err="1">
                  <a:latin typeface="Book Antiqua" pitchFamily="18" charset="0"/>
                </a:rPr>
                <a:t>Phylogenetics</a:t>
              </a:r>
              <a:r>
                <a:rPr lang="en-US" sz="2000" dirty="0">
                  <a:latin typeface="Book Antiqua" pitchFamily="18" charset="0"/>
                </a:rPr>
                <a:t>: An introduction to </a:t>
              </a:r>
              <a:endParaRPr lang="en-US" sz="2000" dirty="0" smtClean="0">
                <a:latin typeface="Book Antiqua" pitchFamily="18" charset="0"/>
              </a:endParaRPr>
            </a:p>
            <a:p>
              <a:r>
                <a:rPr lang="en-US" sz="2000" dirty="0" smtClean="0">
                  <a:latin typeface="Book Antiqua" pitchFamily="18" charset="0"/>
                </a:rPr>
                <a:t>designing </a:t>
              </a:r>
              <a:r>
                <a:rPr lang="en-US" sz="2000" dirty="0">
                  <a:latin typeface="Book Antiqua" pitchFamily="18" charset="0"/>
                </a:rPr>
                <a:t>methods for phylogeny </a:t>
              </a:r>
              <a:r>
                <a:rPr lang="en-US" sz="2000" dirty="0" smtClean="0">
                  <a:latin typeface="Book Antiqua" pitchFamily="18" charset="0"/>
                </a:rPr>
                <a:t>estimation</a:t>
              </a:r>
              <a:r>
                <a:rPr lang="en-US" sz="2000" dirty="0">
                  <a:latin typeface="Book Antiqua" pitchFamily="18" charset="0"/>
                </a:rPr>
                <a:t>.</a:t>
              </a:r>
              <a:endParaRPr lang="en-US" sz="2000" dirty="0" smtClean="0">
                <a:latin typeface="Book Antiqua" pitchFamily="18" charset="0"/>
              </a:endParaRPr>
            </a:p>
            <a:p>
              <a:r>
                <a:rPr lang="en-US" sz="2000" dirty="0" smtClean="0">
                  <a:latin typeface="Book Antiqua" pitchFamily="18" charset="0"/>
                </a:rPr>
                <a:t>Tandy </a:t>
              </a:r>
              <a:r>
                <a:rPr lang="en-US" sz="2000" dirty="0" err="1">
                  <a:latin typeface="Book Antiqua" pitchFamily="18" charset="0"/>
                </a:rPr>
                <a:t>Warnow</a:t>
              </a:r>
              <a:endParaRPr lang="en-US" sz="2000" dirty="0">
                <a:latin typeface="Book Antiqua" pitchFamily="18" charset="0"/>
              </a:endParaRPr>
            </a:p>
          </p:txBody>
        </p:sp>
      </p:grpSp>
      <p:pic>
        <p:nvPicPr>
          <p:cNvPr id="2050" name="Picture 2" descr="D:\courses\slides\tand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980728"/>
            <a:ext cx="134858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courses\slides\pave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12055"/>
            <a:ext cx="1233996" cy="236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Textbooks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539552" y="1059726"/>
            <a:ext cx="8784976" cy="707885"/>
            <a:chOff x="3290836" y="1158451"/>
            <a:chExt cx="6590959" cy="552508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68879" y="1158451"/>
              <a:ext cx="6412916" cy="55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Bioinformatics Algorithms </a:t>
              </a:r>
            </a:p>
            <a:p>
              <a:r>
                <a:rPr lang="en-US" sz="2000" dirty="0" smtClean="0">
                  <a:latin typeface="Book Antiqua" pitchFamily="18" charset="0"/>
                </a:rPr>
                <a:t>An Active Learning Approach  (Phillip &amp; </a:t>
              </a:r>
              <a:r>
                <a:rPr lang="en-US" sz="2000" dirty="0" err="1" smtClean="0">
                  <a:latin typeface="Book Antiqua" pitchFamily="18" charset="0"/>
                </a:rPr>
                <a:t>Pevzner</a:t>
              </a:r>
              <a:r>
                <a:rPr lang="en-US" sz="2000" dirty="0" smtClean="0">
                  <a:latin typeface="Book Antiqua" pitchFamily="18" charset="0"/>
                </a:rPr>
                <a:t>)</a:t>
              </a:r>
              <a:endParaRPr lang="en-US" sz="2000" dirty="0">
                <a:latin typeface="Georgia" pitchFamily="18" charset="0"/>
              </a:endParaRPr>
            </a:p>
          </p:txBody>
        </p:sp>
      </p:grp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48" y="2716010"/>
            <a:ext cx="2063274" cy="2724661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50" y="2708920"/>
            <a:ext cx="2028930" cy="272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791580" y="2672916"/>
            <a:ext cx="7632340" cy="6096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Biological Sequences</a:t>
            </a:r>
          </a:p>
          <a:p>
            <a:endParaRPr lang="en-US" altLang="ja-JP" sz="30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0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Biological Sequences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32352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908720"/>
            <a:ext cx="8712460" cy="29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b="1" dirty="0" smtClean="0">
                <a:solidFill>
                  <a:srgbClr val="0000CC"/>
                </a:solidFill>
                <a:latin typeface="Garamond" pitchFamily="18" charset="0"/>
              </a:rPr>
              <a:t>Biological Sequence</a:t>
            </a:r>
            <a:r>
              <a:rPr lang="en-GB" sz="2800" b="0" dirty="0" smtClean="0">
                <a:solidFill>
                  <a:srgbClr val="000000"/>
                </a:solidFill>
                <a:latin typeface="Garamond" pitchFamily="18" charset="0"/>
              </a:rPr>
              <a:t>: information in a biological molecule </a:t>
            </a:r>
            <a:r>
              <a:rPr lang="en-GB" sz="2800" dirty="0" smtClean="0">
                <a:solidFill>
                  <a:srgbClr val="000000"/>
                </a:solidFill>
                <a:latin typeface="Garamond" pitchFamily="18" charset="0"/>
              </a:rPr>
              <a:t>stored </a:t>
            </a:r>
            <a:r>
              <a:rPr lang="en-GB" sz="2800" b="0" dirty="0" smtClean="0">
                <a:solidFill>
                  <a:srgbClr val="000000"/>
                </a:solidFill>
                <a:latin typeface="Garamond" pitchFamily="18" charset="0"/>
              </a:rPr>
              <a:t>as a code made up of a series of letters from some alphabet.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endParaRPr lang="en-GB" sz="2800" b="0" dirty="0" smtClean="0">
              <a:solidFill>
                <a:srgbClr val="000000"/>
              </a:solidFill>
              <a:latin typeface="Garamond" pitchFamily="18" charset="0"/>
            </a:endParaRP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endParaRPr lang="en-GB" sz="2800" b="0" dirty="0" smtClean="0">
              <a:solidFill>
                <a:srgbClr val="000000"/>
              </a:solidFill>
              <a:latin typeface="Garamond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</a:pPr>
            <a:endParaRPr lang="en-GB" sz="2800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2276872"/>
            <a:ext cx="594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ATCCGTCTTACGTACGTGGTA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67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8|4.8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8|4.8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8|4.8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8|4.8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8|4.8|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8|4.8|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6.7|12|10.9|8.4|5.5|6.9|4.4|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6.7|12|10.9|8.4|5.5|6.9|4.4|7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26604</TotalTime>
  <Words>1487</Words>
  <Application>Microsoft Office PowerPoint</Application>
  <PresentationFormat>On-screen Show (4:3)</PresentationFormat>
  <Paragraphs>404</Paragraphs>
  <Slides>44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Phylogeny Reconstruction</vt:lpstr>
      <vt:lpstr>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Bayzid</dc:creator>
  <cp:lastModifiedBy>Windows User</cp:lastModifiedBy>
  <cp:revision>1297</cp:revision>
  <dcterms:created xsi:type="dcterms:W3CDTF">2010-11-23T03:59:37Z</dcterms:created>
  <dcterms:modified xsi:type="dcterms:W3CDTF">2023-11-23T13:04:59Z</dcterms:modified>
</cp:coreProperties>
</file>