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691" r:id="rId3"/>
    <p:sldId id="695" r:id="rId4"/>
    <p:sldId id="696" r:id="rId5"/>
    <p:sldId id="697" r:id="rId6"/>
    <p:sldId id="698" r:id="rId7"/>
    <p:sldId id="660" r:id="rId8"/>
    <p:sldId id="661" r:id="rId9"/>
    <p:sldId id="662" r:id="rId10"/>
    <p:sldId id="665" r:id="rId11"/>
    <p:sldId id="666" r:id="rId12"/>
    <p:sldId id="667" r:id="rId13"/>
    <p:sldId id="668" r:id="rId14"/>
    <p:sldId id="675" r:id="rId15"/>
    <p:sldId id="694" r:id="rId16"/>
    <p:sldId id="663" r:id="rId17"/>
    <p:sldId id="669" r:id="rId18"/>
    <p:sldId id="664" r:id="rId19"/>
    <p:sldId id="670" r:id="rId20"/>
    <p:sldId id="673" r:id="rId21"/>
    <p:sldId id="700" r:id="rId22"/>
    <p:sldId id="699" r:id="rId23"/>
    <p:sldId id="671" r:id="rId24"/>
    <p:sldId id="701" r:id="rId25"/>
    <p:sldId id="684" r:id="rId26"/>
    <p:sldId id="685" r:id="rId27"/>
    <p:sldId id="687" r:id="rId28"/>
    <p:sldId id="690" r:id="rId29"/>
    <p:sldId id="689" r:id="rId30"/>
    <p:sldId id="6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800080"/>
    <a:srgbClr val="660066"/>
    <a:srgbClr val="531FE7"/>
    <a:srgbClr val="F2DCDB"/>
    <a:srgbClr val="D6F1F6"/>
    <a:srgbClr val="C6D9F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87986" autoAdjust="0"/>
  </p:normalViewPr>
  <p:slideViewPr>
    <p:cSldViewPr snapToObjects="1">
      <p:cViewPr>
        <p:scale>
          <a:sx n="52" d="100"/>
          <a:sy n="52" d="100"/>
        </p:scale>
        <p:origin x="-1628" y="-2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6B012-B5C3-4AB8-9024-926D9DAB021B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1CD36-F340-44C8-AD7C-1580A806C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3D580B-4728-4891-90F9-8829C73438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CD36-F340-44C8-AD7C-1580A806C5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E682-3BF7-4D5D-89CD-B603906EEBE5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E682-3BF7-4D5D-89CD-B603906EEBE5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96F1-322C-4821-B1F0-89FC5C408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38610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83668" y="5554216"/>
            <a:ext cx="7467600" cy="935124"/>
          </a:xfrm>
          <a:prstGeom prst="rect">
            <a:avLst/>
          </a:prstGeom>
        </p:spPr>
        <p:txBody>
          <a:bodyPr tIns="0"/>
          <a:lstStyle>
            <a:lvl1pPr marL="26988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US" sz="2100" dirty="0">
                <a:solidFill>
                  <a:srgbClr val="5F5F5F"/>
                </a:solidFill>
                <a:latin typeface="Bookman Old Style" pitchFamily="18" charset="0"/>
              </a:rPr>
              <a:t>Department of Computer </a:t>
            </a:r>
            <a:r>
              <a:rPr lang="en-US" sz="2100" dirty="0" smtClean="0">
                <a:solidFill>
                  <a:srgbClr val="5F5F5F"/>
                </a:solidFill>
                <a:latin typeface="Bookman Old Style" pitchFamily="18" charset="0"/>
              </a:rPr>
              <a:t>Science and Engineering Bangladesh University of Engineering and Technology</a:t>
            </a:r>
            <a:endParaRPr lang="en-US" sz="2100" dirty="0">
              <a:solidFill>
                <a:srgbClr val="5F5F5F"/>
              </a:solidFill>
              <a:latin typeface="Bookman Old Style" pitchFamily="18" charset="0"/>
            </a:endParaRP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179512" y="673822"/>
            <a:ext cx="88078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smtClean="0">
                <a:solidFill>
                  <a:schemeClr val="bg1"/>
                </a:solidFill>
                <a:latin typeface="Trebuchet MS" pitchFamily="34" charset="0"/>
              </a:rPr>
              <a:t>Bioinformatics</a:t>
            </a:r>
            <a:endParaRPr lang="en-US" sz="35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4508" y="2206025"/>
            <a:ext cx="707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Georgia" pitchFamily="18" charset="0"/>
              </a:rPr>
              <a:t>Dr. Md. </a:t>
            </a:r>
            <a:r>
              <a:rPr lang="en-US" sz="2200" dirty="0" err="1" smtClean="0">
                <a:latin typeface="Georgia" pitchFamily="18" charset="0"/>
              </a:rPr>
              <a:t>Shamsuzzoha</a:t>
            </a:r>
            <a:r>
              <a:rPr lang="en-US" sz="2200" dirty="0" smtClean="0">
                <a:latin typeface="Georgia" pitchFamily="18" charset="0"/>
              </a:rPr>
              <a:t> </a:t>
            </a:r>
            <a:r>
              <a:rPr lang="en-US" sz="2200" dirty="0" err="1" smtClean="0">
                <a:latin typeface="Georgia" pitchFamily="18" charset="0"/>
              </a:rPr>
              <a:t>Bayzid</a:t>
            </a:r>
            <a:endParaRPr lang="en-US" sz="2200" dirty="0">
              <a:latin typeface="Georgia" pitchFamily="18" charset="0"/>
            </a:endParaRPr>
          </a:p>
        </p:txBody>
      </p:sp>
      <p:pic>
        <p:nvPicPr>
          <p:cNvPr id="1027" name="Picture 3" descr="D:\departmental\courses\PG-OCT-2017\my-slides\BUET_LOGO.svg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3" y="5085184"/>
            <a:ext cx="1517725" cy="1525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628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V="1">
            <a:off x="3580324" y="1772816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26997" y="2208500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208891" y="1772816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133343" y="4869160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783012" y="4855513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761910" y="5336102"/>
            <a:ext cx="286498" cy="50516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61910" y="4077072"/>
            <a:ext cx="507156" cy="7920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269066" y="4075893"/>
            <a:ext cx="1329048" cy="174809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825355" y="5265204"/>
            <a:ext cx="286498" cy="540060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7804" y="598528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89902" y="599167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21950" y="598528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6006" y="5949280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90102" y="5949280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05809" y="625331"/>
            <a:ext cx="7736337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 smtClean="0">
                <a:solidFill>
                  <a:srgbClr val="000000"/>
                </a:solidFill>
                <a:latin typeface="Book Antiqua" pitchFamily="18" charset="0"/>
              </a:rPr>
              <a:t>Triplets</a:t>
            </a:r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: Rooted tree with three leaves (species).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The </a:t>
            </a:r>
            <a:r>
              <a:rPr lang="en-US" sz="2400" dirty="0">
                <a:solidFill>
                  <a:srgbClr val="000099"/>
                </a:solidFill>
                <a:latin typeface="Book Antiqua" pitchFamily="18" charset="0"/>
              </a:rPr>
              <a:t>most</a:t>
            </a:r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ook Antiqua" pitchFamily="18" charset="0"/>
              </a:rPr>
              <a:t>basic</a:t>
            </a:r>
            <a:r>
              <a:rPr lang="en-US" sz="2400" dirty="0">
                <a:solidFill>
                  <a:srgbClr val="000000"/>
                </a:solidFill>
                <a:latin typeface="Book Antiqua" pitchFamily="18" charset="0"/>
              </a:rPr>
              <a:t> piece of phylogenetic </a:t>
            </a:r>
            <a:r>
              <a:rPr lang="en-US" sz="2400" dirty="0" smtClean="0">
                <a:solidFill>
                  <a:srgbClr val="000000"/>
                </a:solidFill>
                <a:latin typeface="Book Antiqua" pitchFamily="18" charset="0"/>
              </a:rPr>
              <a:t>information</a:t>
            </a:r>
            <a:endParaRPr lang="en-GB" sz="2400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95536" y="2898519"/>
            <a:ext cx="77363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Book Antiqua" pitchFamily="18" charset="0"/>
              </a:rPr>
              <a:t>Decompose each of the input gene trees into its induced triplets</a:t>
            </a:r>
            <a:r>
              <a:rPr lang="en-GB" sz="2400" dirty="0" smtClean="0">
                <a:solidFill>
                  <a:srgbClr val="000000"/>
                </a:solidFill>
                <a:latin typeface="Book Antiqua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Book Antiqua" pitchFamily="18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Induced triplets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9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3025331" y="2386063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675000" y="2372416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653898" y="2853005"/>
            <a:ext cx="286498" cy="50516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53898" y="1593975"/>
            <a:ext cx="507156" cy="7920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161054" y="1592796"/>
            <a:ext cx="1329048" cy="174809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717343" y="2782107"/>
            <a:ext cx="286498" cy="540060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35021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81890" y="350857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39952" y="346500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7994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2090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4068" y="728700"/>
            <a:ext cx="7736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For every three species, find the induced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subtree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(triplet)</a:t>
            </a:r>
            <a:r>
              <a:rPr lang="en-GB" sz="2400" dirty="0" smtClean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7164288" y="2647764"/>
            <a:ext cx="1224136" cy="601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lvl="0"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en-US" sz="2400" dirty="0" smtClean="0">
                <a:solidFill>
                  <a:prstClr val="black"/>
                </a:solidFill>
                <a:latin typeface="Garamond" pitchFamily="18" charset="0"/>
              </a:rPr>
              <a:t>A, B, C</a:t>
            </a:r>
            <a:endParaRPr lang="en-US" sz="2400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Datasets (induced triplets)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1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flipV="1">
            <a:off x="3653898" y="1593975"/>
            <a:ext cx="507156" cy="792088"/>
          </a:xfrm>
          <a:prstGeom prst="line">
            <a:avLst/>
          </a:prstGeom>
          <a:ln w="793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25331" y="2386063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675000" y="2372416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653898" y="2853005"/>
            <a:ext cx="286498" cy="50516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161054" y="1592796"/>
            <a:ext cx="1329048" cy="1748092"/>
          </a:xfrm>
          <a:prstGeom prst="line">
            <a:avLst/>
          </a:prstGeom>
          <a:ln w="793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717343" y="2782107"/>
            <a:ext cx="286498" cy="540060"/>
          </a:xfrm>
          <a:prstGeom prst="line">
            <a:avLst/>
          </a:prstGeom>
          <a:ln w="793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35021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81890" y="350857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39952" y="3507395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7994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2090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Datasets (induced triplets)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4068" y="728700"/>
            <a:ext cx="7736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For every three species, find the induced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subtree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(triplet)</a:t>
            </a:r>
            <a:r>
              <a:rPr lang="en-GB" sz="2400" dirty="0" smtClean="0">
                <a:solidFill>
                  <a:srgbClr val="000000"/>
                </a:solidFill>
                <a:latin typeface="+mj-lt"/>
                <a:cs typeface="+mn-cs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375756" y="4617132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22429" y="5052816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3004323" y="4617132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3888" y="566124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159732" y="569725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15816" y="569725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7164288" y="2647764"/>
            <a:ext cx="1224136" cy="601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lvl="0"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en-US" sz="2400" dirty="0" smtClean="0">
                <a:solidFill>
                  <a:prstClr val="black"/>
                </a:solidFill>
                <a:latin typeface="Garamond" pitchFamily="18" charset="0"/>
              </a:rPr>
              <a:t>A, B, C</a:t>
            </a:r>
            <a:endParaRPr lang="en-US" sz="2400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7164288" y="2636912"/>
            <a:ext cx="1224136" cy="601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lvl="0"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en-US" sz="2400" dirty="0" smtClean="0">
                <a:solidFill>
                  <a:prstClr val="black"/>
                </a:solidFill>
                <a:latin typeface="Garamond" pitchFamily="18" charset="0"/>
              </a:rPr>
              <a:t>A, C, 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0250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2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H="1">
            <a:off x="3653898" y="2853005"/>
            <a:ext cx="286498" cy="505166"/>
          </a:xfrm>
          <a:prstGeom prst="line">
            <a:avLst/>
          </a:prstGeom>
          <a:ln w="793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717343" y="2782107"/>
            <a:ext cx="286498" cy="540060"/>
          </a:xfrm>
          <a:prstGeom prst="line">
            <a:avLst/>
          </a:prstGeom>
          <a:ln w="793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675000" y="2372416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53898" y="1593975"/>
            <a:ext cx="507156" cy="7920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025331" y="2386063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161054" y="1592796"/>
            <a:ext cx="1329048" cy="174809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35021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81890" y="350857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39952" y="3507395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7994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82090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Datasets (induced triplets)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4068" y="728700"/>
            <a:ext cx="7736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latin typeface="Georgia" pitchFamily="18" charset="0"/>
              </a:rPr>
              <a:t>For every three species, find the induced </a:t>
            </a:r>
            <a:r>
              <a:rPr lang="en-US" sz="2300" dirty="0" err="1" smtClean="0">
                <a:solidFill>
                  <a:srgbClr val="000000"/>
                </a:solidFill>
                <a:latin typeface="Georgia" pitchFamily="18" charset="0"/>
              </a:rPr>
              <a:t>subtree</a:t>
            </a:r>
            <a:r>
              <a:rPr lang="en-US" sz="2300" dirty="0" smtClean="0">
                <a:solidFill>
                  <a:srgbClr val="000000"/>
                </a:solidFill>
                <a:latin typeface="Georgia" pitchFamily="18" charset="0"/>
              </a:rPr>
              <a:t> (triplet)</a:t>
            </a:r>
            <a:r>
              <a:rPr lang="en-GB" sz="2300" dirty="0" smtClean="0">
                <a:solidFill>
                  <a:srgbClr val="000000"/>
                </a:solidFill>
                <a:latin typeface="Georgia" pitchFamily="18" charset="0"/>
              </a:rPr>
              <a:t> </a:t>
            </a:r>
            <a:endParaRPr lang="en-US" sz="2300" dirty="0">
              <a:solidFill>
                <a:srgbClr val="000000"/>
              </a:solidFill>
              <a:latin typeface="Georgia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375756" y="4617132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22429" y="5052816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323" y="4617132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3888" y="566124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159732" y="569725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15816" y="569725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148064" y="4623519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494737" y="5059203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5776631" y="4623519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36196" y="5667635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32040" y="570363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688124" y="570363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7164288" y="2636912"/>
            <a:ext cx="1224136" cy="6012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lvl="0">
              <a:spcBef>
                <a:spcPts val="600"/>
              </a:spcBef>
              <a:buClr>
                <a:srgbClr val="4F81BD"/>
              </a:buClr>
              <a:buSzPct val="90000"/>
            </a:pPr>
            <a:r>
              <a:rPr lang="en-US" sz="2400" dirty="0" smtClean="0">
                <a:solidFill>
                  <a:prstClr val="black"/>
                </a:solidFill>
                <a:latin typeface="Garamond" pitchFamily="18" charset="0"/>
              </a:rPr>
              <a:t>A, C, 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7323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3548" y="1736812"/>
            <a:ext cx="8172908" cy="1761728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Sketch of the proof:</a:t>
            </a:r>
          </a:p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Triplets are statistically consistent estimator of true species tree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77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rot="10800000">
            <a:off x="143509" y="836712"/>
            <a:ext cx="4060880" cy="3237271"/>
          </a:xfrm>
          <a:custGeom>
            <a:avLst/>
            <a:gdLst>
              <a:gd name="connsiteX0" fmla="*/ 1319514 w 5393803"/>
              <a:gd name="connsiteY0" fmla="*/ 4375231 h 4375231"/>
              <a:gd name="connsiteX1" fmla="*/ 2060294 w 5393803"/>
              <a:gd name="connsiteY1" fmla="*/ 3240912 h 4375231"/>
              <a:gd name="connsiteX2" fmla="*/ 0 w 5393803"/>
              <a:gd name="connsiteY2" fmla="*/ 46299 h 4375231"/>
              <a:gd name="connsiteX3" fmla="*/ 1273215 w 5393803"/>
              <a:gd name="connsiteY3" fmla="*/ 34725 h 4375231"/>
              <a:gd name="connsiteX4" fmla="*/ 2673752 w 5393803"/>
              <a:gd name="connsiteY4" fmla="*/ 2257064 h 4375231"/>
              <a:gd name="connsiteX5" fmla="*/ 3032567 w 5393803"/>
              <a:gd name="connsiteY5" fmla="*/ 1678330 h 4375231"/>
              <a:gd name="connsiteX6" fmla="*/ 1990846 w 5393803"/>
              <a:gd name="connsiteY6" fmla="*/ 57874 h 4375231"/>
              <a:gd name="connsiteX7" fmla="*/ 3275636 w 5393803"/>
              <a:gd name="connsiteY7" fmla="*/ 46299 h 4375231"/>
              <a:gd name="connsiteX8" fmla="*/ 3680750 w 5393803"/>
              <a:gd name="connsiteY8" fmla="*/ 706056 h 4375231"/>
              <a:gd name="connsiteX9" fmla="*/ 4120588 w 5393803"/>
              <a:gd name="connsiteY9" fmla="*/ 0 h 4375231"/>
              <a:gd name="connsiteX10" fmla="*/ 5393803 w 5393803"/>
              <a:gd name="connsiteY10" fmla="*/ 23150 h 4375231"/>
              <a:gd name="connsiteX11" fmla="*/ 2581155 w 5393803"/>
              <a:gd name="connsiteY11" fmla="*/ 4363656 h 4375231"/>
              <a:gd name="connsiteX12" fmla="*/ 1319514 w 5393803"/>
              <a:gd name="connsiteY12" fmla="*/ 4375231 h 43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93803" h="4375231">
                <a:moveTo>
                  <a:pt x="1319514" y="4375231"/>
                </a:moveTo>
                <a:lnTo>
                  <a:pt x="2060294" y="3240912"/>
                </a:lnTo>
                <a:lnTo>
                  <a:pt x="0" y="46299"/>
                </a:lnTo>
                <a:lnTo>
                  <a:pt x="1273215" y="34725"/>
                </a:lnTo>
                <a:lnTo>
                  <a:pt x="2673752" y="2257064"/>
                </a:lnTo>
                <a:lnTo>
                  <a:pt x="3032567" y="1678330"/>
                </a:lnTo>
                <a:lnTo>
                  <a:pt x="1990846" y="57874"/>
                </a:lnTo>
                <a:lnTo>
                  <a:pt x="3275636" y="46299"/>
                </a:lnTo>
                <a:lnTo>
                  <a:pt x="3680750" y="706056"/>
                </a:lnTo>
                <a:lnTo>
                  <a:pt x="4120588" y="0"/>
                </a:lnTo>
                <a:lnTo>
                  <a:pt x="5393803" y="23150"/>
                </a:lnTo>
                <a:lnTo>
                  <a:pt x="2581155" y="4363656"/>
                </a:lnTo>
                <a:lnTo>
                  <a:pt x="1319514" y="437523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Triplets are statistically Consistent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59532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83568" y="2854309"/>
            <a:ext cx="720080" cy="104411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403648" y="2854309"/>
            <a:ext cx="698292" cy="104411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403648" y="1774189"/>
            <a:ext cx="77030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2159732" y="1738185"/>
            <a:ext cx="1440160" cy="20882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0" y="2437438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>
                <a:latin typeface="Garamond" pitchFamily="18" charset="0"/>
              </a:rPr>
              <a:t>P</a:t>
            </a:r>
            <a:endParaRPr lang="en-US" sz="2100" b="1" i="1" dirty="0">
              <a:latin typeface="Garamond" pitchFamily="18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4903608" y="839800"/>
            <a:ext cx="4060880" cy="3237271"/>
          </a:xfrm>
          <a:custGeom>
            <a:avLst/>
            <a:gdLst>
              <a:gd name="connsiteX0" fmla="*/ 1319514 w 5393803"/>
              <a:gd name="connsiteY0" fmla="*/ 4375231 h 4375231"/>
              <a:gd name="connsiteX1" fmla="*/ 2060294 w 5393803"/>
              <a:gd name="connsiteY1" fmla="*/ 3240912 h 4375231"/>
              <a:gd name="connsiteX2" fmla="*/ 0 w 5393803"/>
              <a:gd name="connsiteY2" fmla="*/ 46299 h 4375231"/>
              <a:gd name="connsiteX3" fmla="*/ 1273215 w 5393803"/>
              <a:gd name="connsiteY3" fmla="*/ 34725 h 4375231"/>
              <a:gd name="connsiteX4" fmla="*/ 2673752 w 5393803"/>
              <a:gd name="connsiteY4" fmla="*/ 2257064 h 4375231"/>
              <a:gd name="connsiteX5" fmla="*/ 3032567 w 5393803"/>
              <a:gd name="connsiteY5" fmla="*/ 1678330 h 4375231"/>
              <a:gd name="connsiteX6" fmla="*/ 1990846 w 5393803"/>
              <a:gd name="connsiteY6" fmla="*/ 57874 h 4375231"/>
              <a:gd name="connsiteX7" fmla="*/ 3275636 w 5393803"/>
              <a:gd name="connsiteY7" fmla="*/ 46299 h 4375231"/>
              <a:gd name="connsiteX8" fmla="*/ 3680750 w 5393803"/>
              <a:gd name="connsiteY8" fmla="*/ 706056 h 4375231"/>
              <a:gd name="connsiteX9" fmla="*/ 4120588 w 5393803"/>
              <a:gd name="connsiteY9" fmla="*/ 0 h 4375231"/>
              <a:gd name="connsiteX10" fmla="*/ 5393803 w 5393803"/>
              <a:gd name="connsiteY10" fmla="*/ 23150 h 4375231"/>
              <a:gd name="connsiteX11" fmla="*/ 2581155 w 5393803"/>
              <a:gd name="connsiteY11" fmla="*/ 4363656 h 4375231"/>
              <a:gd name="connsiteX12" fmla="*/ 1319514 w 5393803"/>
              <a:gd name="connsiteY12" fmla="*/ 4375231 h 43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93803" h="4375231">
                <a:moveTo>
                  <a:pt x="1319514" y="4375231"/>
                </a:moveTo>
                <a:lnTo>
                  <a:pt x="2060294" y="3240912"/>
                </a:lnTo>
                <a:lnTo>
                  <a:pt x="0" y="46299"/>
                </a:lnTo>
                <a:lnTo>
                  <a:pt x="1273215" y="34725"/>
                </a:lnTo>
                <a:lnTo>
                  <a:pt x="2673752" y="2257064"/>
                </a:lnTo>
                <a:lnTo>
                  <a:pt x="3032567" y="1678330"/>
                </a:lnTo>
                <a:lnTo>
                  <a:pt x="1990846" y="57874"/>
                </a:lnTo>
                <a:lnTo>
                  <a:pt x="3275636" y="46299"/>
                </a:lnTo>
                <a:lnTo>
                  <a:pt x="3680750" y="706056"/>
                </a:lnTo>
                <a:lnTo>
                  <a:pt x="4120588" y="0"/>
                </a:lnTo>
                <a:lnTo>
                  <a:pt x="5393803" y="23150"/>
                </a:lnTo>
                <a:lnTo>
                  <a:pt x="2581155" y="4363656"/>
                </a:lnTo>
                <a:lnTo>
                  <a:pt x="1319514" y="437523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256076" y="2857397"/>
            <a:ext cx="720080" cy="104411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163747" y="2857397"/>
            <a:ext cx="698292" cy="104411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163747" y="1777277"/>
            <a:ext cx="77030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7128284" y="1741273"/>
            <a:ext cx="1440160" cy="20882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48064" y="2440526"/>
            <a:ext cx="6196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>
                <a:latin typeface="Garamond" pitchFamily="18" charset="0"/>
              </a:rPr>
              <a:t>1-P</a:t>
            </a:r>
            <a:endParaRPr lang="en-US" sz="2100" b="1" i="1" dirty="0">
              <a:latin typeface="Garamond" pitchFamily="18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976156" y="1772816"/>
            <a:ext cx="77030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95536" y="4093622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>
                <a:latin typeface="Garamond" pitchFamily="18" charset="0"/>
              </a:rPr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015716" y="4077072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>
                <a:latin typeface="Garamond" pitchFamily="18" charset="0"/>
              </a:rPr>
              <a:t>B</a:t>
            </a:r>
            <a:endParaRPr lang="en-US" sz="2100" b="1" i="1" dirty="0">
              <a:latin typeface="Garamond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91880" y="4093622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>
                <a:latin typeface="Garamond" pitchFamily="18" charset="0"/>
              </a:rPr>
              <a:t>C</a:t>
            </a:r>
            <a:endParaRPr lang="en-US" sz="2100" b="1" i="1" dirty="0">
              <a:latin typeface="Garamond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184068" y="4093622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>
                <a:latin typeface="Garamond" pitchFamily="18" charset="0"/>
              </a:rPr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04248" y="4077072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>
                <a:latin typeface="Garamond" pitchFamily="18" charset="0"/>
              </a:rPr>
              <a:t>B</a:t>
            </a:r>
            <a:endParaRPr lang="en-US" sz="2100" b="1" i="1" dirty="0">
              <a:latin typeface="Garamond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280412" y="4093622"/>
            <a:ext cx="3960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>
                <a:latin typeface="Garamond" pitchFamily="18" charset="0"/>
              </a:rPr>
              <a:t>C</a:t>
            </a:r>
            <a:endParaRPr lang="en-US" sz="2100" b="1" i="1" dirty="0">
              <a:latin typeface="Garamond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935596" y="4767535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82269" y="5203219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1564163" y="4767535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23728" y="581165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19572" y="5847655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475656" y="5847655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815916" y="4761148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62589" y="5196832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4444483" y="4761148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004048" y="580526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599892" y="584126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55976" y="584126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6732240" y="4761148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078913" y="5196832"/>
            <a:ext cx="320967" cy="5327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7360807" y="4761148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920372" y="580526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516216" y="584126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72300" y="584126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35596" y="64173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P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 +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(1-P)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/3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31940" y="6417332"/>
            <a:ext cx="135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(1-P)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/3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Garamond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00704" y="6417332"/>
            <a:ext cx="135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(1-P)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  <a:latin typeface="Garamond" pitchFamily="18" charset="0"/>
              </a:rPr>
              <a:t>/3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810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5" grpId="0" animBg="1"/>
      <p:bldP spid="65" grpId="0"/>
      <p:bldP spid="70" grpId="0"/>
      <p:bldP spid="71" grpId="0"/>
      <p:bldP spid="72" grpId="0"/>
      <p:bldP spid="76" grpId="0"/>
      <p:bldP spid="77" grpId="0"/>
      <p:bldP spid="78" grpId="0"/>
      <p:bldP spid="82" grpId="0"/>
      <p:bldP spid="83" grpId="0"/>
      <p:bldP spid="84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Consensus trees from triplets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28"/>
          <p:cNvGrpSpPr/>
          <p:nvPr/>
        </p:nvGrpSpPr>
        <p:grpSpPr>
          <a:xfrm>
            <a:off x="971600" y="2564904"/>
            <a:ext cx="5760641" cy="430887"/>
            <a:chOff x="3290836" y="1158451"/>
            <a:chExt cx="4321941" cy="336309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8879" y="1158451"/>
              <a:ext cx="4143898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How many </a:t>
              </a:r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triplets</a:t>
              </a:r>
              <a:r>
                <a:rPr lang="en-US" sz="2200" dirty="0" smtClean="0">
                  <a:latin typeface="Book Antiqua" pitchFamily="18" charset="0"/>
                </a:rPr>
                <a:t> in a tree with </a:t>
              </a:r>
              <a:r>
                <a:rPr lang="en-US" sz="2200" i="1" dirty="0" smtClean="0">
                  <a:solidFill>
                    <a:srgbClr val="000099"/>
                  </a:solidFill>
                  <a:latin typeface="Book Antiqua" pitchFamily="18" charset="0"/>
                </a:rPr>
                <a:t>n</a:t>
              </a:r>
              <a:r>
                <a:rPr lang="en-US" sz="2200" dirty="0" smtClean="0">
                  <a:latin typeface="Book Antiqua" pitchFamily="18" charset="0"/>
                </a:rPr>
                <a:t> </a:t>
              </a:r>
              <a:r>
                <a:rPr lang="en-US" sz="2200" dirty="0" err="1" smtClean="0">
                  <a:latin typeface="Book Antiqua" pitchFamily="18" charset="0"/>
                </a:rPr>
                <a:t>taxa</a:t>
              </a:r>
              <a:r>
                <a:rPr lang="en-US" sz="2200" dirty="0" smtClean="0">
                  <a:latin typeface="Book Antiqua" pitchFamily="18" charset="0"/>
                </a:rPr>
                <a:t>?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8" name="Group 28"/>
          <p:cNvGrpSpPr/>
          <p:nvPr/>
        </p:nvGrpSpPr>
        <p:grpSpPr>
          <a:xfrm>
            <a:off x="971600" y="3106126"/>
            <a:ext cx="6552728" cy="430887"/>
            <a:chOff x="3290836" y="1158452"/>
            <a:chExt cx="4916207" cy="336309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68879" y="1158452"/>
              <a:ext cx="4738164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How many </a:t>
              </a:r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triplets</a:t>
              </a:r>
              <a:r>
                <a:rPr lang="en-US" sz="2200" dirty="0" smtClean="0">
                  <a:latin typeface="Book Antiqua" pitchFamily="18" charset="0"/>
                </a:rPr>
                <a:t> in a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set</a:t>
              </a:r>
              <a:r>
                <a:rPr lang="en-US" sz="2200" dirty="0" smtClean="0">
                  <a:latin typeface="Book Antiqua" pitchFamily="18" charset="0"/>
                </a:rPr>
                <a:t> of </a:t>
              </a:r>
              <a:r>
                <a:rPr lang="en-US" sz="2200" i="1" dirty="0" smtClean="0">
                  <a:solidFill>
                    <a:srgbClr val="0000CC"/>
                  </a:solidFill>
                  <a:latin typeface="Book Antiqua" pitchFamily="18" charset="0"/>
                </a:rPr>
                <a:t>k</a:t>
              </a:r>
              <a:r>
                <a:rPr lang="en-US" sz="2200" dirty="0" smtClean="0">
                  <a:latin typeface="Book Antiqua" pitchFamily="18" charset="0"/>
                </a:rPr>
                <a:t> trees with </a:t>
              </a:r>
              <a:r>
                <a:rPr lang="en-US" sz="2200" i="1" dirty="0" smtClean="0">
                  <a:solidFill>
                    <a:srgbClr val="000099"/>
                  </a:solidFill>
                  <a:latin typeface="Book Antiqua" pitchFamily="18" charset="0"/>
                </a:rPr>
                <a:t>n</a:t>
              </a:r>
              <a:r>
                <a:rPr lang="en-US" sz="2200" dirty="0" smtClean="0">
                  <a:latin typeface="Book Antiqua" pitchFamily="18" charset="0"/>
                </a:rPr>
                <a:t> taxa?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0" name="Group 28"/>
          <p:cNvGrpSpPr/>
          <p:nvPr/>
        </p:nvGrpSpPr>
        <p:grpSpPr>
          <a:xfrm>
            <a:off x="971600" y="3631668"/>
            <a:ext cx="7596844" cy="430887"/>
            <a:chOff x="3290836" y="1158451"/>
            <a:chExt cx="5699559" cy="336309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8879" y="1158451"/>
              <a:ext cx="5521516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How many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unique</a:t>
              </a:r>
              <a:r>
                <a:rPr lang="en-US" sz="2200" dirty="0" smtClean="0">
                  <a:latin typeface="Book Antiqua" pitchFamily="18" charset="0"/>
                </a:rPr>
                <a:t> </a:t>
              </a:r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triplets</a:t>
              </a:r>
              <a:r>
                <a:rPr lang="en-US" sz="2200" dirty="0" smtClean="0">
                  <a:latin typeface="Book Antiqua" pitchFamily="18" charset="0"/>
                </a:rPr>
                <a:t> in a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set</a:t>
              </a:r>
              <a:r>
                <a:rPr lang="en-US" sz="2200" dirty="0" smtClean="0">
                  <a:latin typeface="Book Antiqua" pitchFamily="18" charset="0"/>
                </a:rPr>
                <a:t> of </a:t>
              </a:r>
              <a:r>
                <a:rPr lang="en-US" sz="2200" i="1" dirty="0" smtClean="0">
                  <a:solidFill>
                    <a:srgbClr val="0000CC"/>
                  </a:solidFill>
                  <a:latin typeface="Book Antiqua" pitchFamily="18" charset="0"/>
                </a:rPr>
                <a:t>k</a:t>
              </a:r>
              <a:r>
                <a:rPr lang="en-US" sz="2200" dirty="0" smtClean="0">
                  <a:latin typeface="Book Antiqua" pitchFamily="18" charset="0"/>
                </a:rPr>
                <a:t> trees with </a:t>
              </a:r>
              <a:r>
                <a:rPr lang="en-US" sz="2200" i="1" dirty="0" smtClean="0">
                  <a:solidFill>
                    <a:srgbClr val="000099"/>
                  </a:solidFill>
                  <a:latin typeface="Book Antiqua" pitchFamily="18" charset="0"/>
                </a:rPr>
                <a:t>n</a:t>
              </a:r>
              <a:r>
                <a:rPr lang="en-US" sz="2200" dirty="0" smtClean="0">
                  <a:latin typeface="Book Antiqua" pitchFamily="18" charset="0"/>
                </a:rPr>
                <a:t> taxa?</a:t>
              </a:r>
              <a:endParaRPr lang="en-US" sz="22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Consensus trees from triplets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8"/>
          <p:cNvGrpSpPr/>
          <p:nvPr/>
        </p:nvGrpSpPr>
        <p:grpSpPr>
          <a:xfrm>
            <a:off x="971600" y="2456894"/>
            <a:ext cx="5760641" cy="430887"/>
            <a:chOff x="3290836" y="1158451"/>
            <a:chExt cx="4321941" cy="336309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879" y="1158451"/>
              <a:ext cx="4143898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True</a:t>
              </a:r>
              <a:r>
                <a:rPr lang="en-US" sz="2200" dirty="0" smtClean="0">
                  <a:latin typeface="Book Antiqua" pitchFamily="18" charset="0"/>
                </a:rPr>
                <a:t> triplets (consistent)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971601" y="2960947"/>
            <a:ext cx="8172398" cy="430887"/>
            <a:chOff x="3290836" y="1158452"/>
            <a:chExt cx="6131370" cy="336310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8878" y="1158452"/>
              <a:ext cx="5953328" cy="33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rgbClr val="000099"/>
                  </a:solidFill>
                  <a:latin typeface="Book Antiqua" pitchFamily="18" charset="0"/>
                </a:rPr>
                <a:t>At least </a:t>
              </a:r>
              <a:r>
                <a:rPr lang="en-US" sz="2200" dirty="0" smtClean="0">
                  <a:latin typeface="Book Antiqua" pitchFamily="18" charset="0"/>
                </a:rPr>
                <a:t>one (in fact </a:t>
              </a:r>
              <a:r>
                <a:rPr lang="en-US" sz="2200" dirty="0" smtClean="0">
                  <a:solidFill>
                    <a:srgbClr val="FF0000"/>
                  </a:solidFill>
                  <a:latin typeface="Book Antiqua" pitchFamily="18" charset="0"/>
                </a:rPr>
                <a:t>exactly</a:t>
              </a:r>
              <a:r>
                <a:rPr lang="en-US" sz="2200" dirty="0" smtClean="0">
                  <a:latin typeface="Book Antiqua" pitchFamily="18" charset="0"/>
                </a:rPr>
                <a:t> one) triplet on any three leaves</a:t>
              </a:r>
              <a:endParaRPr lang="en-US" sz="2200" dirty="0">
                <a:latin typeface="Georgia" pitchFamily="18" charset="0"/>
              </a:endParaRP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7524" y="2096852"/>
            <a:ext cx="8629755" cy="205222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2060"/>
            </a:solidFill>
            <a:round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1" hangingPunct="1"/>
            <a:endParaRPr lang="en-US" sz="1400" b="1" dirty="0">
              <a:latin typeface="Georgia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19572" y="1752997"/>
            <a:ext cx="2590800" cy="523875"/>
          </a:xfrm>
          <a:prstGeom prst="rect">
            <a:avLst/>
          </a:prstGeom>
          <a:solidFill>
            <a:srgbClr val="FF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i="1" kern="0" dirty="0" smtClean="0">
                <a:solidFill>
                  <a:srgbClr val="333399"/>
                </a:solidFill>
                <a:latin typeface="Book Antiqua" pitchFamily="18" charset="0"/>
              </a:rPr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Consensus trees from triplets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15516" y="1160748"/>
            <a:ext cx="8696908" cy="48245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/>
            <a:r>
              <a:rPr lang="en-US" sz="2200" dirty="0" smtClean="0">
                <a:latin typeface="Book Antiqua" pitchFamily="18" charset="0"/>
              </a:rPr>
              <a:t>If the number of </a:t>
            </a:r>
            <a:r>
              <a:rPr lang="en-US" sz="2200" dirty="0" err="1" smtClean="0">
                <a:latin typeface="Book Antiqua" pitchFamily="18" charset="0"/>
              </a:rPr>
              <a:t>taxa</a:t>
            </a:r>
            <a:r>
              <a:rPr lang="en-US" sz="2200" dirty="0" smtClean="0">
                <a:latin typeface="Book Antiqua" pitchFamily="18" charset="0"/>
              </a:rPr>
              <a:t> in X is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less than 3</a:t>
            </a:r>
            <a:r>
              <a:rPr lang="en-US" sz="2200" dirty="0" smtClean="0">
                <a:latin typeface="Book Antiqua" pitchFamily="18" charset="0"/>
              </a:rPr>
              <a:t>, just return the tree in X. 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Else: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• Find a sibling pair </a:t>
            </a:r>
            <a:r>
              <a:rPr lang="en-US" sz="2200" b="1" i="1" dirty="0" smtClean="0">
                <a:latin typeface="Book Antiqua" pitchFamily="18" charset="0"/>
              </a:rPr>
              <a:t>a, b </a:t>
            </a:r>
            <a:r>
              <a:rPr lang="en-US" sz="2200" dirty="0" smtClean="0">
                <a:latin typeface="Book Antiqua" pitchFamily="18" charset="0"/>
              </a:rPr>
              <a:t>(that is, a pair of </a:t>
            </a:r>
            <a:r>
              <a:rPr lang="en-US" sz="2200" dirty="0" err="1" smtClean="0">
                <a:latin typeface="Book Antiqua" pitchFamily="18" charset="0"/>
              </a:rPr>
              <a:t>taxa</a:t>
            </a:r>
            <a:r>
              <a:rPr lang="en-US" sz="2200" dirty="0" smtClean="0">
                <a:latin typeface="Book Antiqua" pitchFamily="18" charset="0"/>
              </a:rPr>
              <a:t> that are </a:t>
            </a:r>
          </a:p>
          <a:p>
            <a:pPr lvl="0"/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always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grouped together </a:t>
            </a:r>
            <a:r>
              <a:rPr lang="en-US" sz="2200" dirty="0" smtClean="0">
                <a:latin typeface="Book Antiqua" pitchFamily="18" charset="0"/>
              </a:rPr>
              <a:t>in any triple that involves them both).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 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If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no</a:t>
            </a:r>
            <a:r>
              <a:rPr lang="en-US" sz="2200" dirty="0" smtClean="0">
                <a:latin typeface="Book Antiqua" pitchFamily="18" charset="0"/>
              </a:rPr>
              <a:t> such pair exists, return “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No tree</a:t>
            </a:r>
            <a:r>
              <a:rPr lang="en-US" sz="2200" dirty="0" smtClean="0">
                <a:latin typeface="Book Antiqua" pitchFamily="18" charset="0"/>
              </a:rPr>
              <a:t>”.  Else,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continue.</a:t>
            </a:r>
          </a:p>
          <a:p>
            <a:pPr lvl="0"/>
            <a:endParaRPr lang="en-US" sz="2200" dirty="0" smtClean="0">
              <a:solidFill>
                <a:srgbClr val="000099"/>
              </a:solidFill>
              <a:latin typeface="Book Antiqua" pitchFamily="18" charset="0"/>
            </a:endParaRPr>
          </a:p>
          <a:p>
            <a:pPr lvl="0"/>
            <a:r>
              <a:rPr lang="en-US" sz="2200" dirty="0" smtClean="0">
                <a:latin typeface="Book Antiqua" pitchFamily="18" charset="0"/>
              </a:rPr>
              <a:t>•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Remove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all rooted triples </a:t>
            </a:r>
            <a:r>
              <a:rPr lang="en-US" sz="2200" dirty="0" smtClean="0">
                <a:latin typeface="Book Antiqua" pitchFamily="18" charset="0"/>
              </a:rPr>
              <a:t>that include </a:t>
            </a:r>
            <a:r>
              <a:rPr lang="en-US" sz="2200" b="1" i="1" dirty="0" smtClean="0">
                <a:solidFill>
                  <a:srgbClr val="000099"/>
                </a:solidFill>
                <a:latin typeface="Book Antiqua" pitchFamily="18" charset="0"/>
              </a:rPr>
              <a:t>a</a:t>
            </a:r>
            <a:r>
              <a:rPr lang="en-US" sz="2200" dirty="0" smtClean="0">
                <a:latin typeface="Book Antiqua" pitchFamily="18" charset="0"/>
              </a:rPr>
              <a:t> from the set X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•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Recursively</a:t>
            </a:r>
            <a:r>
              <a:rPr lang="en-US" sz="2200" dirty="0" smtClean="0">
                <a:latin typeface="Book Antiqua" pitchFamily="18" charset="0"/>
              </a:rPr>
              <a:t> compute a tree on the reduced set X’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of rooted triples</a:t>
            </a:r>
          </a:p>
          <a:p>
            <a:pPr lvl="0"/>
            <a:r>
              <a:rPr lang="en-US" sz="2200" dirty="0" smtClean="0">
                <a:latin typeface="Book Antiqua" pitchFamily="18" charset="0"/>
              </a:rPr>
              <a:t>• </a:t>
            </a:r>
            <a:r>
              <a:rPr lang="en-US" sz="2200" dirty="0" smtClean="0">
                <a:solidFill>
                  <a:srgbClr val="FF0000"/>
                </a:solidFill>
                <a:latin typeface="Book Antiqua" pitchFamily="18" charset="0"/>
              </a:rPr>
              <a:t>Insert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b="1" i="1" dirty="0" smtClean="0">
                <a:solidFill>
                  <a:srgbClr val="000099"/>
                </a:solidFill>
                <a:latin typeface="Book Antiqua" pitchFamily="18" charset="0"/>
              </a:rPr>
              <a:t>a</a:t>
            </a:r>
            <a:r>
              <a:rPr lang="en-US" sz="2200" dirty="0" smtClean="0">
                <a:latin typeface="Book Antiqua" pitchFamily="18" charset="0"/>
              </a:rPr>
              <a:t> into the tree by making it sibling to </a:t>
            </a:r>
            <a:r>
              <a:rPr lang="en-US" sz="2200" dirty="0" smtClean="0">
                <a:solidFill>
                  <a:srgbClr val="000099"/>
                </a:solidFill>
                <a:latin typeface="Book Antiqua" pitchFamily="18" charset="0"/>
              </a:rPr>
              <a:t>b</a:t>
            </a:r>
            <a:r>
              <a:rPr lang="en-US" sz="2200" dirty="0" smtClean="0">
                <a:latin typeface="Book Antiqua" pitchFamily="18" charset="0"/>
              </a:rPr>
              <a:t>.</a:t>
            </a:r>
            <a:endParaRPr lang="en-US" sz="2200" dirty="0">
              <a:latin typeface="Book Antiqua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81100" y="800708"/>
            <a:ext cx="2590800" cy="523875"/>
          </a:xfrm>
          <a:prstGeom prst="rect">
            <a:avLst/>
          </a:prstGeom>
          <a:solidFill>
            <a:srgbClr val="FFFFFF"/>
          </a:solidFill>
          <a:ln w="28575">
            <a:solidFill>
              <a:srgbClr val="808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i="1" kern="0" dirty="0" smtClean="0">
                <a:solidFill>
                  <a:srgbClr val="333399"/>
                </a:solidFill>
                <a:latin typeface="Book Antiqua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Consensus trees from triplets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01616" y="1412776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 smtClean="0">
                <a:latin typeface="Book Antiqua" pitchFamily="18" charset="0"/>
              </a:rPr>
              <a:t>((a, b), c)</a:t>
            </a:r>
          </a:p>
          <a:p>
            <a:r>
              <a:rPr lang="en-US" sz="2600" dirty="0" smtClean="0">
                <a:latin typeface="Book Antiqua" pitchFamily="18" charset="0"/>
              </a:rPr>
              <a:t>(a, (c, d))</a:t>
            </a:r>
          </a:p>
          <a:p>
            <a:r>
              <a:rPr lang="en-US" sz="2600" dirty="0" smtClean="0">
                <a:latin typeface="Book Antiqua" pitchFamily="18" charset="0"/>
              </a:rPr>
              <a:t>((a, b), d) </a:t>
            </a:r>
          </a:p>
          <a:p>
            <a:r>
              <a:rPr lang="en-US" sz="2600" dirty="0" smtClean="0">
                <a:latin typeface="Book Antiqua" pitchFamily="18" charset="0"/>
              </a:rPr>
              <a:t>(b, (c, d))</a:t>
            </a:r>
            <a:endParaRPr lang="en-US" sz="26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Basics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75656" y="1412776"/>
            <a:ext cx="5760641" cy="400109"/>
            <a:chOff x="3290836" y="1158451"/>
            <a:chExt cx="4321941" cy="31228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Rooted and </a:t>
              </a:r>
              <a:r>
                <a:rPr lang="en-US" sz="2000" dirty="0" err="1" smtClean="0">
                  <a:latin typeface="Book Antiqua" pitchFamily="18" charset="0"/>
                </a:rPr>
                <a:t>Unrooted</a:t>
              </a:r>
              <a:r>
                <a:rPr lang="en-US" sz="2000" dirty="0" smtClean="0">
                  <a:latin typeface="Book Antiqua" pitchFamily="18" charset="0"/>
                </a:rPr>
                <a:t> trees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75656" y="3239688"/>
            <a:ext cx="5760641" cy="400109"/>
            <a:chOff x="3290836" y="1158451"/>
            <a:chExt cx="4321941" cy="312287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Book Antiqua" pitchFamily="18" charset="0"/>
                </a:rPr>
                <a:t>Newick</a:t>
              </a:r>
              <a:r>
                <a:rPr lang="en-US" sz="2000" dirty="0" smtClean="0">
                  <a:latin typeface="Book Antiqua" pitchFamily="18" charset="0"/>
                </a:rPr>
                <a:t> representation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75656" y="1952836"/>
            <a:ext cx="5760641" cy="400109"/>
            <a:chOff x="3290836" y="1158451"/>
            <a:chExt cx="4321941" cy="312287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Branch length and branch support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75656" y="3681028"/>
            <a:ext cx="5760641" cy="400109"/>
            <a:chOff x="3290836" y="1158451"/>
            <a:chExt cx="4321941" cy="312287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Book Antiqua" pitchFamily="18" charset="0"/>
                </a:rPr>
                <a:t>Clades</a:t>
              </a:r>
              <a:r>
                <a:rPr lang="en-US" sz="2000" dirty="0" smtClean="0">
                  <a:latin typeface="Book Antiqua" pitchFamily="18" charset="0"/>
                </a:rPr>
                <a:t> and Clusters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59732" y="4175792"/>
            <a:ext cx="6264696" cy="369332"/>
            <a:chOff x="3238136" y="1158454"/>
            <a:chExt cx="3839187" cy="288265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238136" y="1217829"/>
              <a:ext cx="117678" cy="149875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36576" y="1158454"/>
              <a:ext cx="3740747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Compatibility</a:t>
              </a:r>
              <a:endParaRPr lang="en-US" dirty="0">
                <a:latin typeface="Georgia" pitchFamily="18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59732" y="2420889"/>
            <a:ext cx="6264696" cy="369332"/>
            <a:chOff x="3238136" y="1158455"/>
            <a:chExt cx="3839187" cy="288265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3238136" y="1217829"/>
              <a:ext cx="117678" cy="149875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814" y="1158455"/>
              <a:ext cx="3721509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eorgia" pitchFamily="18" charset="0"/>
                </a:rPr>
                <a:t>Why is rooting difficult?</a:t>
              </a:r>
              <a:endParaRPr lang="en-US" dirty="0">
                <a:latin typeface="Georgia" pitchFamily="18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59732" y="2807640"/>
            <a:ext cx="6264696" cy="369332"/>
            <a:chOff x="3238136" y="1158455"/>
            <a:chExt cx="3839187" cy="288265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3238136" y="1217829"/>
              <a:ext cx="117678" cy="149875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5814" y="1158455"/>
              <a:ext cx="3721509" cy="28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Georgia" pitchFamily="18" charset="0"/>
                </a:rPr>
                <a:t>Outgroup</a:t>
              </a:r>
              <a:endParaRPr lang="en-US" dirty="0">
                <a:latin typeface="Georgia" pitchFamily="18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75656" y="4689140"/>
            <a:ext cx="5760641" cy="400109"/>
            <a:chOff x="3290836" y="1158451"/>
            <a:chExt cx="4321941" cy="312287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Bipartitions</a:t>
              </a:r>
              <a:endParaRPr lang="en-US" sz="20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7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Datasets (induced triplets)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2268" y="260090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Georgia" pitchFamily="18" charset="0"/>
              </a:rPr>
              <a:t>a|bc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ac|e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a|de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bc|d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ab|d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ab|e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b|de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ac|d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c|de</a:t>
            </a:r>
            <a:endParaRPr lang="en-US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Datasets (induced triplets)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2268" y="76992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Georgia" pitchFamily="18" charset="0"/>
              </a:rPr>
              <a:t>a|bc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ac|e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a|de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bc|d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ab|d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ab|e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b|de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ac|d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c|de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44" y="2816932"/>
            <a:ext cx="70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00CC"/>
                </a:solidFill>
              </a:rPr>
              <a:t>c,</a:t>
            </a:r>
            <a:r>
              <a:rPr lang="en-US" sz="2400" b="1" dirty="0" err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3479520"/>
            <a:ext cx="10441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Georgia" pitchFamily="18" charset="0"/>
              </a:rPr>
              <a:t>a|de</a:t>
            </a:r>
            <a:endParaRPr lang="en-US" sz="2400" dirty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ac|d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c|de</a:t>
            </a:r>
            <a:endParaRPr lang="en-US" sz="2400" dirty="0">
              <a:latin typeface="Georg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9504" y="2816932"/>
            <a:ext cx="70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a</a:t>
            </a:r>
            <a:r>
              <a:rPr lang="en-US" sz="2400" b="1" dirty="0" err="1" smtClean="0">
                <a:solidFill>
                  <a:srgbClr val="0000CC"/>
                </a:solidFill>
              </a:rPr>
              <a:t>,c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664" y="3465004"/>
            <a:ext cx="1044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Georgia" pitchFamily="18" charset="0"/>
              </a:rPr>
              <a:t>c|de</a:t>
            </a:r>
            <a:endParaRPr lang="en-US" sz="2400" dirty="0">
              <a:latin typeface="Georgia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47489" y="4150259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097158" y="4136612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60032" y="4634495"/>
            <a:ext cx="216024" cy="4878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76056" y="3358171"/>
            <a:ext cx="507156" cy="7920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583212" y="3356992"/>
            <a:ext cx="1329048" cy="174809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139501" y="4546303"/>
            <a:ext cx="286498" cy="540060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1950" y="52663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0032" y="5272770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62110" y="527159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0152" y="523037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804248" y="5230379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55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5" grpId="0"/>
      <p:bldP spid="16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V="1">
            <a:off x="3025331" y="2386063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675000" y="2372416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653898" y="2853005"/>
            <a:ext cx="286498" cy="50516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653898" y="1593975"/>
            <a:ext cx="507156" cy="7920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161054" y="1592796"/>
            <a:ext cx="1329048" cy="174809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717343" y="2782107"/>
            <a:ext cx="286498" cy="540060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99792" y="35021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81890" y="350857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139952" y="346500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17994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82090" y="346618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74068" y="54868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4068" y="728700"/>
            <a:ext cx="7736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 3" pitchFamily="18" charset="2"/>
              <a:buChar char="}"/>
              <a:defRPr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For every three species, find the induced triplets</a:t>
            </a:r>
            <a:endParaRPr lang="en-US" sz="2400" dirty="0">
              <a:solidFill>
                <a:srgbClr val="000000"/>
              </a:solidFill>
              <a:latin typeface="+mj-lt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51520" y="8620"/>
            <a:ext cx="8244916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8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Datasets (induced triplets)</a:t>
            </a:r>
            <a:endParaRPr lang="en-US" altLang="ja-JP" sz="28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2268" y="450912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Georgia" pitchFamily="18" charset="0"/>
              </a:rPr>
              <a:t>a|bc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ac|e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a|de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bc|d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ab|d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bc|e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ab|e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b|de</a:t>
            </a:r>
            <a:endParaRPr lang="en-US" sz="2400" dirty="0" smtClean="0">
              <a:latin typeface="Georgia" pitchFamily="18" charset="0"/>
            </a:endParaRPr>
          </a:p>
          <a:p>
            <a:r>
              <a:rPr lang="en-US" sz="2400" dirty="0" err="1" smtClean="0">
                <a:latin typeface="Georgia" pitchFamily="18" charset="0"/>
              </a:rPr>
              <a:t>ac|d</a:t>
            </a:r>
            <a:r>
              <a:rPr lang="en-US" sz="2400" dirty="0" smtClean="0">
                <a:latin typeface="Georgia" pitchFamily="18" charset="0"/>
              </a:rPr>
              <a:t>			</a:t>
            </a:r>
            <a:r>
              <a:rPr lang="en-US" sz="2400" dirty="0" err="1" smtClean="0">
                <a:latin typeface="Georgia" pitchFamily="18" charset="0"/>
              </a:rPr>
              <a:t>c|de</a:t>
            </a:r>
            <a:endParaRPr lang="en-US" sz="2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Consensus trees from Quartets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60240" y="2700355"/>
            <a:ext cx="4572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500" dirty="0" smtClean="0">
                <a:solidFill>
                  <a:srgbClr val="000099"/>
                </a:solidFill>
                <a:latin typeface="Book Antiqua" pitchFamily="18" charset="0"/>
              </a:rPr>
              <a:t>Try yourself</a:t>
            </a:r>
            <a:endParaRPr lang="en-US" sz="3500" dirty="0">
              <a:solidFill>
                <a:srgbClr val="000099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Quartet-based tree estimation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8"/>
          <p:cNvGrpSpPr/>
          <p:nvPr/>
        </p:nvGrpSpPr>
        <p:grpSpPr>
          <a:xfrm>
            <a:off x="539552" y="2024844"/>
            <a:ext cx="5760641" cy="430887"/>
            <a:chOff x="3290836" y="1159357"/>
            <a:chExt cx="4321941" cy="336309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68879" y="1159357"/>
              <a:ext cx="4143898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Maximum Quartet Consistency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0" name="Group 28"/>
          <p:cNvGrpSpPr/>
          <p:nvPr/>
        </p:nvGrpSpPr>
        <p:grpSpPr>
          <a:xfrm>
            <a:off x="2051720" y="2674078"/>
            <a:ext cx="6552728" cy="430887"/>
            <a:chOff x="3290836" y="1158452"/>
            <a:chExt cx="4916207" cy="336309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8879" y="1158452"/>
              <a:ext cx="4738164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QFM (</a:t>
              </a:r>
              <a:r>
                <a:rPr lang="en-US" sz="2200" dirty="0" err="1" smtClean="0">
                  <a:latin typeface="Book Antiqua" pitchFamily="18" charset="0"/>
                </a:rPr>
                <a:t>Reaz</a:t>
              </a:r>
              <a:r>
                <a:rPr lang="en-US" sz="2200" dirty="0" smtClean="0">
                  <a:latin typeface="Book Antiqua" pitchFamily="18" charset="0"/>
                </a:rPr>
                <a:t> et al., 2014)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3" name="Group 28"/>
          <p:cNvGrpSpPr/>
          <p:nvPr/>
        </p:nvGrpSpPr>
        <p:grpSpPr>
          <a:xfrm>
            <a:off x="2051720" y="3199620"/>
            <a:ext cx="7596844" cy="430887"/>
            <a:chOff x="3290836" y="1158451"/>
            <a:chExt cx="5699559" cy="336309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8879" y="1158451"/>
              <a:ext cx="5521516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Book Antiqua" pitchFamily="18" charset="0"/>
                </a:rPr>
                <a:t>ASTRAL (</a:t>
              </a:r>
              <a:r>
                <a:rPr lang="en-US" sz="2200" dirty="0" err="1" smtClean="0">
                  <a:latin typeface="Book Antiqua" pitchFamily="18" charset="0"/>
                </a:rPr>
                <a:t>Mirarab</a:t>
              </a:r>
              <a:r>
                <a:rPr lang="en-US" sz="2200" dirty="0" smtClean="0">
                  <a:latin typeface="Book Antiqua" pitchFamily="18" charset="0"/>
                </a:rPr>
                <a:t> and </a:t>
              </a:r>
              <a:r>
                <a:rPr lang="en-US" sz="2200" dirty="0" err="1" smtClean="0">
                  <a:latin typeface="Book Antiqua" pitchFamily="18" charset="0"/>
                </a:rPr>
                <a:t>Reaz</a:t>
              </a:r>
              <a:r>
                <a:rPr lang="en-US" sz="2200" dirty="0" smtClean="0">
                  <a:latin typeface="Book Antiqua" pitchFamily="18" charset="0"/>
                </a:rPr>
                <a:t> et al., 2014)</a:t>
              </a:r>
              <a:endParaRPr lang="en-US" sz="2200" dirty="0">
                <a:latin typeface="Georgia" pitchFamily="18" charset="0"/>
              </a:endParaRPr>
            </a:p>
          </p:txBody>
        </p:sp>
      </p:grpSp>
      <p:grpSp>
        <p:nvGrpSpPr>
          <p:cNvPr id="16" name="Group 28"/>
          <p:cNvGrpSpPr/>
          <p:nvPr/>
        </p:nvGrpSpPr>
        <p:grpSpPr>
          <a:xfrm>
            <a:off x="2051720" y="3717032"/>
            <a:ext cx="6552728" cy="430887"/>
            <a:chOff x="3290836" y="1158452"/>
            <a:chExt cx="4916207" cy="336309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8879" y="1158452"/>
              <a:ext cx="4738164" cy="33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latin typeface="Book Antiqua" pitchFamily="18" charset="0"/>
                </a:rPr>
                <a:t>wQFM</a:t>
              </a:r>
              <a:r>
                <a:rPr lang="en-US" sz="2200" dirty="0" smtClean="0">
                  <a:latin typeface="Book Antiqua" pitchFamily="18" charset="0"/>
                </a:rPr>
                <a:t> (</a:t>
              </a:r>
              <a:r>
                <a:rPr lang="en-US" sz="2200" dirty="0" err="1" smtClean="0">
                  <a:latin typeface="Book Antiqua" pitchFamily="18" charset="0"/>
                </a:rPr>
                <a:t>Mahbub</a:t>
              </a:r>
              <a:r>
                <a:rPr lang="en-US" sz="2200" dirty="0" smtClean="0">
                  <a:latin typeface="Book Antiqua" pitchFamily="18" charset="0"/>
                </a:rPr>
                <a:t> and </a:t>
              </a:r>
              <a:r>
                <a:rPr lang="en-US" sz="2200" dirty="0" err="1" smtClean="0">
                  <a:latin typeface="Book Antiqua" pitchFamily="18" charset="0"/>
                </a:rPr>
                <a:t>Wahab</a:t>
              </a:r>
              <a:r>
                <a:rPr lang="en-US" sz="2200" dirty="0" smtClean="0">
                  <a:latin typeface="Book Antiqua" pitchFamily="18" charset="0"/>
                </a:rPr>
                <a:t> et al., 2021)</a:t>
              </a:r>
              <a:endParaRPr lang="en-US" sz="22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14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89719" y="2398408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Rearrangement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4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Rearrangement Operations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1"/>
          <p:cNvGrpSpPr/>
          <p:nvPr/>
        </p:nvGrpSpPr>
        <p:grpSpPr>
          <a:xfrm>
            <a:off x="855984" y="2816932"/>
            <a:ext cx="7460432" cy="400110"/>
            <a:chOff x="3290836" y="1133523"/>
            <a:chExt cx="5597215" cy="312288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8879" y="1133523"/>
              <a:ext cx="5419172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Nearest Neighbor Interchange (NNI)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855984" y="3356992"/>
            <a:ext cx="7460432" cy="400110"/>
            <a:chOff x="3290836" y="1133523"/>
            <a:chExt cx="5597215" cy="312288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8879" y="1133523"/>
              <a:ext cx="5419172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latin typeface="Book Antiqua" pitchFamily="18" charset="0"/>
                </a:rPr>
                <a:t>Subtree</a:t>
              </a:r>
              <a:r>
                <a:rPr lang="en-US" sz="2000" dirty="0" smtClean="0">
                  <a:latin typeface="Book Antiqua" pitchFamily="18" charset="0"/>
                </a:rPr>
                <a:t> Prune and </a:t>
              </a:r>
              <a:r>
                <a:rPr lang="en-US" sz="2000" dirty="0" err="1" smtClean="0">
                  <a:latin typeface="Book Antiqua" pitchFamily="18" charset="0"/>
                </a:rPr>
                <a:t>Regraft</a:t>
              </a:r>
              <a:r>
                <a:rPr lang="en-US" sz="2000" dirty="0" smtClean="0">
                  <a:latin typeface="Book Antiqua" pitchFamily="18" charset="0"/>
                </a:rPr>
                <a:t> (SPR)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855984" y="3897052"/>
            <a:ext cx="7460432" cy="400110"/>
            <a:chOff x="3290836" y="1133523"/>
            <a:chExt cx="5597215" cy="312288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8879" y="1133523"/>
              <a:ext cx="5419172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Tree Bisection and Reconnection (TBR)</a:t>
              </a:r>
              <a:endParaRPr lang="en-US" sz="2000" dirty="0">
                <a:latin typeface="Georgia" pitchFamily="18" charset="0"/>
              </a:endParaRPr>
            </a:p>
          </p:txBody>
        </p:sp>
      </p:grp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989013" y="1052736"/>
            <a:ext cx="7183437" cy="10144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000099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kern="0" dirty="0" smtClean="0">
                <a:latin typeface="Trebuchet MS" pitchFamily="34" charset="0"/>
                <a:cs typeface="+mn-cs"/>
              </a:rPr>
              <a:t>Typically used for exploring the tree space</a:t>
            </a:r>
            <a:endParaRPr lang="en-US" sz="2600" kern="0" dirty="0">
              <a:latin typeface="Trebuchet MS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NNI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36" y="872716"/>
            <a:ext cx="2463927" cy="1911448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24" y="3176972"/>
            <a:ext cx="4902452" cy="1905098"/>
          </a:xfrm>
          <a:prstGeom prst="rect">
            <a:avLst/>
          </a:prstGeom>
        </p:spPr>
      </p:pic>
      <p:grpSp>
        <p:nvGrpSpPr>
          <p:cNvPr id="18" name="Group 31"/>
          <p:cNvGrpSpPr/>
          <p:nvPr/>
        </p:nvGrpSpPr>
        <p:grpSpPr>
          <a:xfrm>
            <a:off x="971600" y="5553236"/>
            <a:ext cx="8324528" cy="400110"/>
            <a:chOff x="3290836" y="1133523"/>
            <a:chExt cx="6245506" cy="312288"/>
          </a:xfrm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68879" y="1133523"/>
              <a:ext cx="6067463" cy="312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 How many neighbors of a tree can be obtained by NNI moves?</a:t>
              </a:r>
              <a:endParaRPr lang="en-US" sz="2000" dirty="0">
                <a:latin typeface="Georg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2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NNI tree space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04" y="728700"/>
            <a:ext cx="6064324" cy="50979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9572" y="6021288"/>
            <a:ext cx="803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Neighbor trees are one NNI move away.</a:t>
            </a:r>
          </a:p>
          <a:p>
            <a:pPr algn="ctr"/>
            <a:r>
              <a:rPr lang="en-US" sz="1600" dirty="0"/>
              <a:t>Source: http://www.cs.cmu.edu/~durand/03-711/2010/37-44.pdf</a:t>
            </a:r>
          </a:p>
        </p:txBody>
      </p:sp>
    </p:spTree>
    <p:extLst>
      <p:ext uri="{BB962C8B-B14F-4D97-AF65-F5344CB8AC3E}">
        <p14:creationId xmlns:p14="http://schemas.microsoft.com/office/powerpoint/2010/main" val="24287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SPR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31" y="728701"/>
            <a:ext cx="5359509" cy="5940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44524" y="6531151"/>
            <a:ext cx="50045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Source</a:t>
            </a:r>
            <a:r>
              <a:rPr lang="en-US" sz="1000" dirty="0"/>
              <a:t>: http://www.cs.cmu.edu/~durand/03-711/2010/37-44.pdf</a:t>
            </a:r>
          </a:p>
        </p:txBody>
      </p:sp>
    </p:spTree>
    <p:extLst>
      <p:ext uri="{BB962C8B-B14F-4D97-AF65-F5344CB8AC3E}">
        <p14:creationId xmlns:p14="http://schemas.microsoft.com/office/powerpoint/2010/main" val="3673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Basics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33343" y="3106143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3783012" y="3092496"/>
            <a:ext cx="651141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761910" y="3573085"/>
            <a:ext cx="286498" cy="50516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761910" y="2314055"/>
            <a:ext cx="507156" cy="792088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269066" y="2312876"/>
            <a:ext cx="1329048" cy="174809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825355" y="3502187"/>
            <a:ext cx="286498" cy="540060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7804" y="422226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689902" y="422865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1950" y="422226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26006" y="418626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90102" y="4186263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3167844" y="4988785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 smtClean="0">
                <a:latin typeface="Book Antiqua" pitchFamily="18" charset="0"/>
              </a:rPr>
              <a:t>((A,(B,C)),  (D,E))</a:t>
            </a:r>
          </a:p>
        </p:txBody>
      </p:sp>
    </p:spTree>
    <p:extLst>
      <p:ext uri="{BB962C8B-B14F-4D97-AF65-F5344CB8AC3E}">
        <p14:creationId xmlns:p14="http://schemas.microsoft.com/office/powerpoint/2010/main" val="17871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TBR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737329"/>
            <a:ext cx="5976664" cy="6120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44524" y="6531151"/>
            <a:ext cx="50045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Source</a:t>
            </a:r>
            <a:r>
              <a:rPr lang="en-US" sz="1000" dirty="0"/>
              <a:t>: http://www.cs.cmu.edu/~durand/03-711/2010/37-44.pdf</a:t>
            </a:r>
          </a:p>
        </p:txBody>
      </p:sp>
    </p:spTree>
    <p:extLst>
      <p:ext uri="{BB962C8B-B14F-4D97-AF65-F5344CB8AC3E}">
        <p14:creationId xmlns:p14="http://schemas.microsoft.com/office/powerpoint/2010/main" val="10094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Basics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03548" y="2384884"/>
            <a:ext cx="3078342" cy="2377443"/>
            <a:chOff x="503548" y="2384884"/>
            <a:chExt cx="3078342" cy="2377443"/>
          </a:xfrm>
        </p:grpSpPr>
        <p:grpSp>
          <p:nvGrpSpPr>
            <p:cNvPr id="3" name="Group 2"/>
            <p:cNvGrpSpPr/>
            <p:nvPr/>
          </p:nvGrpSpPr>
          <p:grpSpPr>
            <a:xfrm>
              <a:off x="829087" y="2386063"/>
              <a:ext cx="1300810" cy="1764196"/>
              <a:chOff x="3133343" y="2638091"/>
              <a:chExt cx="1300810" cy="176419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3133343" y="3430179"/>
                <a:ext cx="628567" cy="968472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3783012" y="3416532"/>
                <a:ext cx="651141" cy="968472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761910" y="3897121"/>
                <a:ext cx="286498" cy="505166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61910" y="2638091"/>
                <a:ext cx="507156" cy="792088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1964810" y="2384884"/>
              <a:ext cx="1329048" cy="1748092"/>
              <a:chOff x="4269066" y="2636912"/>
              <a:chExt cx="1329048" cy="174809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4269066" y="2636912"/>
                <a:ext cx="1329048" cy="1748092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4825355" y="3826223"/>
                <a:ext cx="286498" cy="540060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503548" y="4294275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85646" y="4300662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17694" y="4294275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21750" y="425827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85846" y="425827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</a:t>
              </a:r>
              <a:endParaRPr lang="en-US" sz="2400" b="1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 rot="5400000" flipV="1">
            <a:off x="5303815" y="2754992"/>
            <a:ext cx="628567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5306175" y="3415949"/>
            <a:ext cx="651142" cy="968472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>
            <a:off x="5239560" y="3444178"/>
            <a:ext cx="286498" cy="50516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102334" y="3536196"/>
            <a:ext cx="1585138" cy="17316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354523" flipH="1">
            <a:off x="7820417" y="3461378"/>
            <a:ext cx="286498" cy="540060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65068" y="265885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565068" y="3339621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65068" y="4041068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58046" y="2862004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84891" y="3781106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684722" y="3120632"/>
            <a:ext cx="595690" cy="415564"/>
          </a:xfrm>
          <a:prstGeom prst="line">
            <a:avLst/>
          </a:prstGeom>
          <a:ln w="79375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07604" y="5235587"/>
            <a:ext cx="220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Rooted tree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89968" y="5235587"/>
            <a:ext cx="242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Unrooted</a:t>
            </a:r>
            <a:r>
              <a:rPr lang="en-US" sz="2400" b="1" dirty="0" smtClean="0"/>
              <a:t> tree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09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7770813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Tree Basics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60132" y="2340690"/>
            <a:ext cx="3078342" cy="2377443"/>
            <a:chOff x="5760132" y="2340690"/>
            <a:chExt cx="3078342" cy="2377443"/>
          </a:xfrm>
        </p:grpSpPr>
        <p:grpSp>
          <p:nvGrpSpPr>
            <p:cNvPr id="9" name="Group 8"/>
            <p:cNvGrpSpPr/>
            <p:nvPr/>
          </p:nvGrpSpPr>
          <p:grpSpPr>
            <a:xfrm>
              <a:off x="6085671" y="2340690"/>
              <a:ext cx="2464771" cy="1765375"/>
              <a:chOff x="6085671" y="2340690"/>
              <a:chExt cx="2464771" cy="1765375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grpSp>
            <p:nvGrpSpPr>
              <p:cNvPr id="3" name="Group 2"/>
              <p:cNvGrpSpPr/>
              <p:nvPr/>
            </p:nvGrpSpPr>
            <p:grpSpPr>
              <a:xfrm>
                <a:off x="6085671" y="2341869"/>
                <a:ext cx="1300810" cy="1764196"/>
                <a:chOff x="3133343" y="2638091"/>
                <a:chExt cx="1300810" cy="1764196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3133343" y="3430179"/>
                  <a:ext cx="628567" cy="968472"/>
                </a:xfrm>
                <a:prstGeom prst="line">
                  <a:avLst/>
                </a:prstGeom>
                <a:ln w="79375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H="1" flipV="1">
                  <a:off x="3783012" y="3416532"/>
                  <a:ext cx="651141" cy="968472"/>
                </a:xfrm>
                <a:prstGeom prst="line">
                  <a:avLst/>
                </a:prstGeom>
                <a:ln w="79375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3761910" y="3897121"/>
                  <a:ext cx="286498" cy="505166"/>
                </a:xfrm>
                <a:prstGeom prst="line">
                  <a:avLst/>
                </a:prstGeom>
                <a:ln w="79375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3761910" y="2638091"/>
                  <a:ext cx="507156" cy="792088"/>
                </a:xfrm>
                <a:prstGeom prst="line">
                  <a:avLst/>
                </a:prstGeom>
                <a:ln w="79375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" name="Group 1"/>
              <p:cNvGrpSpPr/>
              <p:nvPr/>
            </p:nvGrpSpPr>
            <p:grpSpPr>
              <a:xfrm>
                <a:off x="7221394" y="2340690"/>
                <a:ext cx="1329048" cy="1748092"/>
                <a:chOff x="4269066" y="2636912"/>
                <a:chExt cx="1329048" cy="1748092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 flipH="1" flipV="1">
                  <a:off x="4269066" y="2636912"/>
                  <a:ext cx="1329048" cy="1748092"/>
                </a:xfrm>
                <a:prstGeom prst="line">
                  <a:avLst/>
                </a:prstGeom>
                <a:ln w="79375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4825355" y="3826223"/>
                  <a:ext cx="286498" cy="540060"/>
                </a:xfrm>
                <a:prstGeom prst="line">
                  <a:avLst/>
                </a:prstGeom>
                <a:ln w="79375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/>
            <p:cNvSpPr txBox="1"/>
            <p:nvPr/>
          </p:nvSpPr>
          <p:spPr>
            <a:xfrm>
              <a:off x="5760132" y="425008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42230" y="4256468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74278" y="425008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78334" y="4214077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2430" y="4214077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3528" y="2413217"/>
            <a:ext cx="4389022" cy="1843875"/>
            <a:chOff x="4565068" y="2658858"/>
            <a:chExt cx="4389022" cy="1843875"/>
          </a:xfrm>
        </p:grpSpPr>
        <p:cxnSp>
          <p:nvCxnSpPr>
            <p:cNvPr id="18" name="Straight Connector 17"/>
            <p:cNvCxnSpPr/>
            <p:nvPr/>
          </p:nvCxnSpPr>
          <p:spPr>
            <a:xfrm rot="5400000" flipV="1">
              <a:off x="5303815" y="2754992"/>
              <a:ext cx="628567" cy="968472"/>
            </a:xfrm>
            <a:prstGeom prst="line">
              <a:avLst/>
            </a:prstGeom>
            <a:ln w="793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5306175" y="3415949"/>
              <a:ext cx="651142" cy="968472"/>
            </a:xfrm>
            <a:prstGeom prst="line">
              <a:avLst/>
            </a:prstGeom>
            <a:ln w="793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5239560" y="3444178"/>
              <a:ext cx="286498" cy="505166"/>
            </a:xfrm>
            <a:prstGeom prst="line">
              <a:avLst/>
            </a:prstGeom>
            <a:ln w="793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102334" y="3536196"/>
              <a:ext cx="1585138" cy="17316"/>
            </a:xfrm>
            <a:prstGeom prst="line">
              <a:avLst/>
            </a:prstGeom>
            <a:ln w="793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354523" flipH="1">
              <a:off x="7820417" y="3461378"/>
              <a:ext cx="286498" cy="540060"/>
            </a:xfrm>
            <a:prstGeom prst="line">
              <a:avLst/>
            </a:prstGeom>
            <a:ln w="793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565068" y="2658858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5068" y="333962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65068" y="4041068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558046" y="2862004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84891" y="3781106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</a:t>
              </a:r>
              <a:endParaRPr lang="en-US" sz="2400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684722" y="3120632"/>
              <a:ext cx="595690" cy="415564"/>
            </a:xfrm>
            <a:prstGeom prst="line">
              <a:avLst/>
            </a:prstGeom>
            <a:ln w="793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283550" y="5235586"/>
            <a:ext cx="220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Rooted tree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61476" y="5235587"/>
            <a:ext cx="242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Unrooted</a:t>
            </a:r>
            <a:r>
              <a:rPr lang="en-US" sz="2400" b="1" dirty="0" smtClean="0"/>
              <a:t> tree</a:t>
            </a:r>
            <a:endParaRPr lang="en-US" sz="2400" b="1" dirty="0"/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 rot="5400000">
            <a:off x="2176872" y="2514032"/>
            <a:ext cx="1005840" cy="320040"/>
          </a:xfrm>
          <a:prstGeom prst="rightArrow">
            <a:avLst>
              <a:gd name="adj1" fmla="val 50185"/>
              <a:gd name="adj2" fmla="val 97561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eaVert" wrap="square" anchor="ctr">
            <a:spAutoFit/>
          </a:bodyPr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34" name="AutoShape 34"/>
          <p:cNvSpPr>
            <a:spLocks noChangeArrowheads="1"/>
          </p:cNvSpPr>
          <p:nvPr/>
        </p:nvSpPr>
        <p:spPr bwMode="auto">
          <a:xfrm rot="13060557">
            <a:off x="1684615" y="3739019"/>
            <a:ext cx="1005840" cy="320040"/>
          </a:xfrm>
          <a:prstGeom prst="rightArrow">
            <a:avLst>
              <a:gd name="adj1" fmla="val 50185"/>
              <a:gd name="adj2" fmla="val 97561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eaVert" wrap="square" anchor="ctr">
            <a:spAutoFit/>
          </a:bodyPr>
          <a:lstStyle/>
          <a:p>
            <a:pPr eaLnBrk="1" hangingPunct="1">
              <a:defRPr/>
            </a:pPr>
            <a:endParaRPr lang="en-US" sz="1800"/>
          </a:p>
        </p:txBody>
      </p:sp>
      <p:grpSp>
        <p:nvGrpSpPr>
          <p:cNvPr id="48" name="Group 47"/>
          <p:cNvGrpSpPr/>
          <p:nvPr/>
        </p:nvGrpSpPr>
        <p:grpSpPr>
          <a:xfrm>
            <a:off x="5832140" y="2311697"/>
            <a:ext cx="3078342" cy="2377443"/>
            <a:chOff x="503548" y="2384884"/>
            <a:chExt cx="3078342" cy="2377443"/>
          </a:xfrm>
        </p:grpSpPr>
        <p:grpSp>
          <p:nvGrpSpPr>
            <p:cNvPr id="49" name="Group 48"/>
            <p:cNvGrpSpPr/>
            <p:nvPr/>
          </p:nvGrpSpPr>
          <p:grpSpPr>
            <a:xfrm>
              <a:off x="829087" y="2386063"/>
              <a:ext cx="1300810" cy="1764196"/>
              <a:chOff x="3133343" y="2638091"/>
              <a:chExt cx="1300810" cy="176419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3133343" y="3430179"/>
                <a:ext cx="628567" cy="968472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783012" y="3416532"/>
                <a:ext cx="651141" cy="968472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3761910" y="3897121"/>
                <a:ext cx="286498" cy="505166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3761910" y="2638091"/>
                <a:ext cx="507156" cy="792088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1964810" y="2384884"/>
              <a:ext cx="1329048" cy="1748092"/>
              <a:chOff x="4269066" y="2636912"/>
              <a:chExt cx="1329048" cy="1748092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4269066" y="2636912"/>
                <a:ext cx="1329048" cy="1748092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4825355" y="3826223"/>
                <a:ext cx="286498" cy="540060"/>
              </a:xfrm>
              <a:prstGeom prst="line">
                <a:avLst/>
              </a:prstGeom>
              <a:ln w="79375" cap="rnd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503548" y="4294275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85646" y="4300662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17694" y="4294275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21750" y="425827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85846" y="4258271"/>
              <a:ext cx="39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0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50825" y="47625"/>
            <a:ext cx="8461375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</a:rPr>
              <a:t>Compatibility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22531" name="Line 5"/>
          <p:cNvSpPr>
            <a:spLocks noChangeShapeType="1"/>
          </p:cNvSpPr>
          <p:nvPr/>
        </p:nvSpPr>
        <p:spPr bwMode="auto">
          <a:xfrm>
            <a:off x="374650" y="584200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9750" y="836613"/>
            <a:ext cx="817245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GB" sz="2800" dirty="0">
                <a:latin typeface="Garamond" pitchFamily="18" charset="0"/>
              </a:rPr>
              <a:t> </a:t>
            </a:r>
            <a:r>
              <a:rPr lang="en-US" sz="2400" i="1" dirty="0">
                <a:solidFill>
                  <a:srgbClr val="000099"/>
                </a:solidFill>
                <a:latin typeface="Garamond" pitchFamily="18" charset="0"/>
              </a:rPr>
              <a:t>Compatibility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90000"/>
              <a:buFont typeface="Wingdings 3" pitchFamily="18" charset="2"/>
              <a:buChar char="}"/>
            </a:pPr>
            <a:r>
              <a:rPr lang="en-US" sz="2400" dirty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400" dirty="0" smtClean="0">
                <a:solidFill>
                  <a:srgbClr val="000099"/>
                </a:solidFill>
                <a:latin typeface="Garamond" pitchFamily="18" charset="0"/>
              </a:rPr>
              <a:t>Two clades/clusters</a:t>
            </a:r>
            <a:r>
              <a:rPr lang="en-US" sz="2400" dirty="0" smtClean="0"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are </a:t>
            </a:r>
            <a:r>
              <a:rPr lang="en-US" sz="2400" i="1" dirty="0">
                <a:solidFill>
                  <a:srgbClr val="000099"/>
                </a:solidFill>
                <a:latin typeface="Garamond" pitchFamily="18" charset="0"/>
              </a:rPr>
              <a:t>compatible</a:t>
            </a:r>
            <a:r>
              <a:rPr lang="en-US" sz="2400" dirty="0">
                <a:solidFill>
                  <a:srgbClr val="000099"/>
                </a:solidFill>
                <a:latin typeface="Garamond" pitchFamily="18" charset="0"/>
              </a:rPr>
              <a:t> </a:t>
            </a:r>
            <a:r>
              <a:rPr lang="en-US" sz="2400" dirty="0">
                <a:latin typeface="Garamond" pitchFamily="18" charset="0"/>
              </a:rPr>
              <a:t>if they can </a:t>
            </a:r>
            <a:r>
              <a:rPr lang="en-US" sz="2400" dirty="0">
                <a:solidFill>
                  <a:srgbClr val="FF0000"/>
                </a:solidFill>
                <a:latin typeface="Garamond" pitchFamily="18" charset="0"/>
              </a:rPr>
              <a:t>“co-exist”</a:t>
            </a:r>
            <a:r>
              <a:rPr lang="en-US" sz="2400" dirty="0">
                <a:latin typeface="Garamond" pitchFamily="18" charset="0"/>
              </a:rPr>
              <a:t> in a binary rooted tree.</a:t>
            </a:r>
          </a:p>
        </p:txBody>
      </p:sp>
      <p:sp>
        <p:nvSpPr>
          <p:cNvPr id="22" name="AutoShape 2"/>
          <p:cNvSpPr>
            <a:spLocks noChangeArrowheads="1"/>
          </p:cNvSpPr>
          <p:nvPr/>
        </p:nvSpPr>
        <p:spPr bwMode="auto">
          <a:xfrm>
            <a:off x="1079500" y="3322638"/>
            <a:ext cx="7091363" cy="12239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>
            <a:solidFill>
              <a:srgbClr val="333399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Garamond" pitchFamily="18" charset="0"/>
                <a:cs typeface="+mn-cs"/>
              </a:rPr>
              <a:t>Two </a:t>
            </a:r>
            <a:r>
              <a:rPr lang="en-US" sz="2400" dirty="0" err="1">
                <a:solidFill>
                  <a:prstClr val="black"/>
                </a:solidFill>
                <a:latin typeface="Garamond" pitchFamily="18" charset="0"/>
                <a:cs typeface="+mn-cs"/>
              </a:rPr>
              <a:t>subtree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  <a:cs typeface="+mn-cs"/>
              </a:rPr>
              <a:t>-bipartitions are </a:t>
            </a:r>
            <a:r>
              <a:rPr lang="en-US" sz="2400" i="1" dirty="0">
                <a:solidFill>
                  <a:srgbClr val="FF0000"/>
                </a:solidFill>
                <a:latin typeface="Garamond" pitchFamily="18" charset="0"/>
                <a:cs typeface="+mn-cs"/>
              </a:rPr>
              <a:t>compatible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  <a:cs typeface="+mn-cs"/>
              </a:rPr>
              <a:t> if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99"/>
                </a:solidFill>
                <a:latin typeface="Garamond" pitchFamily="18" charset="0"/>
                <a:cs typeface="+mn-cs"/>
              </a:rPr>
              <a:t>one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  <a:cs typeface="+mn-cs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Garamond" pitchFamily="18" charset="0"/>
                <a:cs typeface="+mn-cs"/>
              </a:rPr>
              <a:t>contains</a:t>
            </a:r>
            <a:r>
              <a:rPr lang="en-US" sz="2400" dirty="0">
                <a:solidFill>
                  <a:prstClr val="black"/>
                </a:solidFill>
                <a:latin typeface="Garamond" pitchFamily="18" charset="0"/>
                <a:cs typeface="+mn-cs"/>
              </a:rPr>
              <a:t> the </a:t>
            </a:r>
            <a:r>
              <a:rPr lang="en-US" sz="2400" dirty="0">
                <a:solidFill>
                  <a:srgbClr val="000099"/>
                </a:solidFill>
                <a:latin typeface="Garamond" pitchFamily="18" charset="0"/>
                <a:cs typeface="+mn-cs"/>
              </a:rPr>
              <a:t>other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prstClr val="black"/>
                </a:solidFill>
                <a:latin typeface="Garamond" pitchFamily="18" charset="0"/>
                <a:cs typeface="+mn-cs"/>
              </a:rPr>
              <a:t>or  they are </a:t>
            </a:r>
            <a:r>
              <a:rPr lang="en-US" sz="2400" i="1" kern="0" dirty="0">
                <a:solidFill>
                  <a:srgbClr val="FF0000"/>
                </a:solidFill>
                <a:latin typeface="Garamond" pitchFamily="18" charset="0"/>
                <a:cs typeface="+mn-cs"/>
              </a:rPr>
              <a:t>disjoint</a:t>
            </a:r>
            <a:endParaRPr lang="en-US" i="1" kern="0" dirty="0">
              <a:solidFill>
                <a:srgbClr val="FF0000"/>
              </a:solidFill>
              <a:latin typeface="Book Antiqua" pitchFamily="18" charset="0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003800" y="3784600"/>
            <a:ext cx="600075" cy="450850"/>
          </a:xfrm>
          <a:custGeom>
            <a:avLst/>
            <a:gdLst>
              <a:gd name="connsiteX0" fmla="*/ 289905 w 568668"/>
              <a:gd name="connsiteY0" fmla="*/ 105 h 386956"/>
              <a:gd name="connsiteX1" fmla="*/ 5700 w 568668"/>
              <a:gd name="connsiteY1" fmla="*/ 321380 h 386956"/>
              <a:gd name="connsiteX2" fmla="*/ 561754 w 568668"/>
              <a:gd name="connsiteY2" fmla="*/ 358451 h 386956"/>
              <a:gd name="connsiteX3" fmla="*/ 289905 w 568668"/>
              <a:gd name="connsiteY3" fmla="*/ 105 h 38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668" h="386956">
                <a:moveTo>
                  <a:pt x="289905" y="105"/>
                </a:moveTo>
                <a:cubicBezTo>
                  <a:pt x="197229" y="-6074"/>
                  <a:pt x="-39608" y="261656"/>
                  <a:pt x="5700" y="321380"/>
                </a:cubicBezTo>
                <a:cubicBezTo>
                  <a:pt x="51008" y="381104"/>
                  <a:pt x="512327" y="414056"/>
                  <a:pt x="561754" y="358451"/>
                </a:cubicBezTo>
                <a:cubicBezTo>
                  <a:pt x="611181" y="302846"/>
                  <a:pt x="382581" y="6284"/>
                  <a:pt x="289905" y="10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536950" y="3357563"/>
            <a:ext cx="1287463" cy="974725"/>
          </a:xfrm>
          <a:custGeom>
            <a:avLst/>
            <a:gdLst>
              <a:gd name="connsiteX0" fmla="*/ 593424 w 1185945"/>
              <a:gd name="connsiteY0" fmla="*/ 0 h 815546"/>
              <a:gd name="connsiteX1" fmla="*/ 12657 w 1185945"/>
              <a:gd name="connsiteY1" fmla="*/ 815546 h 815546"/>
              <a:gd name="connsiteX2" fmla="*/ 1174192 w 1185945"/>
              <a:gd name="connsiteY2" fmla="*/ 815546 h 815546"/>
              <a:gd name="connsiteX3" fmla="*/ 593424 w 1185945"/>
              <a:gd name="connsiteY3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5945" h="815546">
                <a:moveTo>
                  <a:pt x="593424" y="0"/>
                </a:moveTo>
                <a:cubicBezTo>
                  <a:pt x="399835" y="0"/>
                  <a:pt x="-84138" y="679622"/>
                  <a:pt x="12657" y="815546"/>
                </a:cubicBezTo>
                <a:cubicBezTo>
                  <a:pt x="109452" y="951470"/>
                  <a:pt x="1081516" y="951470"/>
                  <a:pt x="1174192" y="815546"/>
                </a:cubicBezTo>
                <a:cubicBezTo>
                  <a:pt x="1266868" y="679622"/>
                  <a:pt x="787013" y="0"/>
                  <a:pt x="59342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635375" y="3827463"/>
            <a:ext cx="601663" cy="407987"/>
          </a:xfrm>
          <a:custGeom>
            <a:avLst/>
            <a:gdLst>
              <a:gd name="connsiteX0" fmla="*/ 289905 w 568668"/>
              <a:gd name="connsiteY0" fmla="*/ 105 h 386956"/>
              <a:gd name="connsiteX1" fmla="*/ 5700 w 568668"/>
              <a:gd name="connsiteY1" fmla="*/ 321380 h 386956"/>
              <a:gd name="connsiteX2" fmla="*/ 561754 w 568668"/>
              <a:gd name="connsiteY2" fmla="*/ 358451 h 386956"/>
              <a:gd name="connsiteX3" fmla="*/ 289905 w 568668"/>
              <a:gd name="connsiteY3" fmla="*/ 105 h 38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668" h="386956">
                <a:moveTo>
                  <a:pt x="289905" y="105"/>
                </a:moveTo>
                <a:cubicBezTo>
                  <a:pt x="197229" y="-6074"/>
                  <a:pt x="-39608" y="261656"/>
                  <a:pt x="5700" y="321380"/>
                </a:cubicBezTo>
                <a:cubicBezTo>
                  <a:pt x="51008" y="381104"/>
                  <a:pt x="512327" y="414056"/>
                  <a:pt x="561754" y="358451"/>
                </a:cubicBezTo>
                <a:cubicBezTo>
                  <a:pt x="611181" y="302846"/>
                  <a:pt x="382581" y="6284"/>
                  <a:pt x="289905" y="10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90938" y="2600325"/>
            <a:ext cx="989012" cy="1573213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29100" y="3311525"/>
            <a:ext cx="450850" cy="833438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59225" y="3727450"/>
            <a:ext cx="244475" cy="428625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79950" y="2600325"/>
            <a:ext cx="896938" cy="155575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126038" y="3711575"/>
            <a:ext cx="173037" cy="44450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3895725" y="3671888"/>
            <a:ext cx="155575" cy="15557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164013" y="3244850"/>
            <a:ext cx="155575" cy="15557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5245100" y="3641725"/>
            <a:ext cx="155575" cy="155575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+mn-lt"/>
              <a:cs typeface="+mn-cs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649663" y="4622800"/>
            <a:ext cx="20018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latin typeface="Georgia" pitchFamily="18" charset="0"/>
              </a:rPr>
              <a:t>Containment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083050" y="4622800"/>
            <a:ext cx="1317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latin typeface="Georgia" pitchFamily="18" charset="0"/>
              </a:rPr>
              <a:t>Disjoint</a:t>
            </a:r>
          </a:p>
        </p:txBody>
      </p:sp>
      <p:sp>
        <p:nvSpPr>
          <p:cNvPr id="4" name="Freeform 3"/>
          <p:cNvSpPr/>
          <p:nvPr/>
        </p:nvSpPr>
        <p:spPr>
          <a:xfrm>
            <a:off x="3578225" y="3398838"/>
            <a:ext cx="706438" cy="930275"/>
          </a:xfrm>
          <a:custGeom>
            <a:avLst/>
            <a:gdLst>
              <a:gd name="connsiteX0" fmla="*/ 531670 w 638205"/>
              <a:gd name="connsiteY0" fmla="*/ 4869 h 869450"/>
              <a:gd name="connsiteX1" fmla="*/ 329 w 638205"/>
              <a:gd name="connsiteY1" fmla="*/ 733918 h 869450"/>
              <a:gd name="connsiteX2" fmla="*/ 618167 w 638205"/>
              <a:gd name="connsiteY2" fmla="*/ 845129 h 869450"/>
              <a:gd name="connsiteX3" fmla="*/ 494599 w 638205"/>
              <a:gd name="connsiteY3" fmla="*/ 437356 h 869450"/>
              <a:gd name="connsiteX4" fmla="*/ 531670 w 638205"/>
              <a:gd name="connsiteY4" fmla="*/ 4869 h 86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205" h="869450">
                <a:moveTo>
                  <a:pt x="531670" y="4869"/>
                </a:moveTo>
                <a:cubicBezTo>
                  <a:pt x="449292" y="54296"/>
                  <a:pt x="-14087" y="593875"/>
                  <a:pt x="329" y="733918"/>
                </a:cubicBezTo>
                <a:cubicBezTo>
                  <a:pt x="14745" y="873961"/>
                  <a:pt x="535789" y="894556"/>
                  <a:pt x="618167" y="845129"/>
                </a:cubicBezTo>
                <a:cubicBezTo>
                  <a:pt x="700545" y="795702"/>
                  <a:pt x="502837" y="579459"/>
                  <a:pt x="494599" y="437356"/>
                </a:cubicBezTo>
                <a:cubicBezTo>
                  <a:pt x="486361" y="295253"/>
                  <a:pt x="614048" y="-44558"/>
                  <a:pt x="531670" y="4869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/>
      <p:bldP spid="26" grpId="1"/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Species trees from gene trees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526196" y="1412774"/>
            <a:ext cx="8229872" cy="12961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Parsimony</a:t>
            </a:r>
            <a:r>
              <a:rPr lang="en-US" sz="2800" dirty="0" smtClean="0">
                <a:latin typeface="Book Antiqua" pitchFamily="18" charset="0"/>
              </a:rPr>
              <a:t> approach for </a:t>
            </a:r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minimizing</a:t>
            </a:r>
            <a:r>
              <a:rPr lang="en-US" sz="2800" dirty="0" smtClean="0">
                <a:latin typeface="Book Antiqua" pitchFamily="18" charset="0"/>
              </a:rPr>
              <a:t> certain </a:t>
            </a:r>
          </a:p>
          <a:p>
            <a:pPr lvl="0" algn="ctr"/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evolutionary events </a:t>
            </a:r>
            <a:r>
              <a:rPr lang="en-US" sz="2800" dirty="0" smtClean="0">
                <a:latin typeface="Book Antiqua" pitchFamily="18" charset="0"/>
              </a:rPr>
              <a:t>is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NOT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statistically consistent</a:t>
            </a:r>
            <a:endParaRPr lang="en-US" sz="2800" dirty="0">
              <a:solidFill>
                <a:srgbClr val="000099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Species trees from gene trees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526196" y="1412774"/>
            <a:ext cx="8229872" cy="12961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Parsimony</a:t>
            </a:r>
            <a:r>
              <a:rPr lang="en-US" sz="2800" dirty="0" smtClean="0">
                <a:latin typeface="Book Antiqua" pitchFamily="18" charset="0"/>
              </a:rPr>
              <a:t> approach for </a:t>
            </a:r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minimizing</a:t>
            </a:r>
            <a:r>
              <a:rPr lang="en-US" sz="2800" dirty="0" smtClean="0">
                <a:latin typeface="Book Antiqua" pitchFamily="18" charset="0"/>
              </a:rPr>
              <a:t> certain </a:t>
            </a:r>
          </a:p>
          <a:p>
            <a:pPr lvl="0" algn="ctr"/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evolutionary events </a:t>
            </a:r>
            <a:r>
              <a:rPr lang="en-US" sz="2800" dirty="0" smtClean="0">
                <a:latin typeface="Book Antiqua" pitchFamily="18" charset="0"/>
              </a:rPr>
              <a:t>is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NOT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statistically consistent</a:t>
            </a:r>
            <a:endParaRPr lang="en-US" sz="2800" dirty="0">
              <a:solidFill>
                <a:srgbClr val="000099"/>
              </a:solidFill>
              <a:latin typeface="Book Antiqua" pitchFamily="18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1547663" y="3532947"/>
            <a:ext cx="5760641" cy="400109"/>
            <a:chOff x="3290836" y="1158451"/>
            <a:chExt cx="4321941" cy="312287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290836" y="1214655"/>
              <a:ext cx="192089" cy="199834"/>
            </a:xfrm>
            <a:prstGeom prst="ellipse">
              <a:avLst/>
            </a:prstGeom>
            <a:gradFill rotWithShape="1">
              <a:gsLst>
                <a:gs pos="0">
                  <a:srgbClr val="002060">
                    <a:alpha val="51000"/>
                  </a:srgb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>
                <a:latin typeface="Book Antiqua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68879" y="1158451"/>
              <a:ext cx="4143898" cy="31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ook Antiqua" pitchFamily="18" charset="0"/>
                </a:rPr>
                <a:t>Presence of </a:t>
              </a:r>
              <a:r>
                <a:rPr lang="en-US" sz="2000" dirty="0" smtClean="0">
                  <a:solidFill>
                    <a:srgbClr val="FF0000"/>
                  </a:solidFill>
                  <a:latin typeface="Book Antiqua" pitchFamily="18" charset="0"/>
                </a:rPr>
                <a:t>Anomalous</a:t>
              </a:r>
              <a:r>
                <a:rPr lang="en-US" sz="2000" dirty="0" smtClean="0">
                  <a:latin typeface="Book Antiqua" pitchFamily="18" charset="0"/>
                </a:rPr>
                <a:t> gene trees</a:t>
              </a:r>
              <a:endParaRPr lang="en-US" sz="2000" dirty="0">
                <a:latin typeface="Georgia" pitchFamily="18" charset="0"/>
              </a:endParaRPr>
            </a:p>
          </p:txBody>
        </p:sp>
      </p:grpSp>
      <p:grpSp>
        <p:nvGrpSpPr>
          <p:cNvPr id="3" name="Group 33"/>
          <p:cNvGrpSpPr/>
          <p:nvPr/>
        </p:nvGrpSpPr>
        <p:grpSpPr>
          <a:xfrm>
            <a:off x="2231740" y="3995771"/>
            <a:ext cx="6264696" cy="646331"/>
            <a:chOff x="3238136" y="1158454"/>
            <a:chExt cx="3839187" cy="504464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38136" y="1217829"/>
              <a:ext cx="117678" cy="149875"/>
            </a:xfrm>
            <a:prstGeom prst="ellipse">
              <a:avLst/>
            </a:pr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 b="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36576" y="1158454"/>
              <a:ext cx="3740747" cy="504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</a:t>
              </a:r>
              <a:r>
                <a:rPr lang="en-US" dirty="0" smtClean="0">
                  <a:latin typeface="Georgia" pitchFamily="18" charset="0"/>
                </a:rPr>
                <a:t>Prevents us from considering the most likely gene tree as the species tree.</a:t>
              </a:r>
              <a:endParaRPr lang="en-US" dirty="0">
                <a:latin typeface="Tw Cen MT Condensed Extra Bold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8620"/>
            <a:ext cx="8172908" cy="609600"/>
          </a:xfrm>
          <a:prstGeom prst="rect">
            <a:avLst/>
          </a:prstGeom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solidFill>
                  <a:srgbClr val="A50021"/>
                </a:solidFill>
                <a:latin typeface="Verdana" pitchFamily="34" charset="0"/>
                <a:ea typeface="ＭＳ Ｐゴシック" pitchFamily="34" charset="-128"/>
              </a:rPr>
              <a:t>Species trees from gene trees</a:t>
            </a:r>
            <a:endParaRPr lang="en-US" altLang="ja-JP" sz="3600" b="1" dirty="0">
              <a:solidFill>
                <a:srgbClr val="A50021"/>
              </a:solidFill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74068" y="620688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526196" y="2060847"/>
            <a:ext cx="8229872" cy="12961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lvl="0" algn="ctr"/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Triplets</a:t>
            </a:r>
            <a:r>
              <a:rPr lang="en-US" sz="2800" dirty="0" smtClean="0">
                <a:latin typeface="Book Antiqua" pitchFamily="18" charset="0"/>
              </a:rPr>
              <a:t> and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Quartets </a:t>
            </a:r>
          </a:p>
          <a:p>
            <a:pPr lvl="0" algn="ctr"/>
            <a:r>
              <a:rPr lang="en-US" sz="2800" dirty="0" smtClean="0">
                <a:latin typeface="Book Antiqua" pitchFamily="18" charset="0"/>
              </a:rPr>
              <a:t>are </a:t>
            </a:r>
            <a:r>
              <a:rPr lang="en-US" sz="2800" dirty="0" smtClean="0">
                <a:solidFill>
                  <a:srgbClr val="000099"/>
                </a:solidFill>
                <a:latin typeface="Book Antiqua" pitchFamily="18" charset="0"/>
              </a:rPr>
              <a:t>statistically consistent </a:t>
            </a:r>
            <a:r>
              <a:rPr lang="en-US" sz="2800" dirty="0" smtClean="0">
                <a:latin typeface="Book Antiqua" pitchFamily="18" charset="0"/>
              </a:rPr>
              <a:t>estimates</a:t>
            </a:r>
            <a:endParaRPr lang="en-US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28142</TotalTime>
  <Words>773</Words>
  <Application>Microsoft Office PowerPoint</Application>
  <PresentationFormat>On-screen Show (4:3)</PresentationFormat>
  <Paragraphs>241</Paragraphs>
  <Slides>30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Bayzid</dc:creator>
  <cp:lastModifiedBy>Windows User</cp:lastModifiedBy>
  <cp:revision>1305</cp:revision>
  <dcterms:created xsi:type="dcterms:W3CDTF">2010-11-23T03:59:37Z</dcterms:created>
  <dcterms:modified xsi:type="dcterms:W3CDTF">2022-07-30T17:33:02Z</dcterms:modified>
</cp:coreProperties>
</file>