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5D0657-763C-4FEA-B7E9-5BF5781A8AE3}">
  <a:tblStyle styleId="{805D0657-763C-4FEA-B7E9-5BF5781A8A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ec28952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ec28952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aff661c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aff661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4be457fea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4be457fea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4be457fea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4be457fea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4be457fea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4be457fea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4be457fe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4be457fe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4be457fea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4be457fea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4be457fea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4be457fea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ec28952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ec28952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4be457fea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4be457fea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SHA-3 has better length extension attack resilience than SHA-2. SHA-2 is faster.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4be457fea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4be457fea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be457fea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4be457fea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4be457fea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4be457fea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4be457fea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4be457fea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aff661cc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aff661cc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aff661cc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aff661cc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aff661cc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aff661cc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aff661cc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aff661cc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aff661cc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aff661cc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aff661cc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5aff661cc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aff661cc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aff661cc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4be457fea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4be457fea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5aff661cc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5aff661cc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aff661cc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aff661cc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5aff661cc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5aff661cc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aff661cc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5aff661cc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"HMAC is the best MAC construction: accept no substitutes!" ~Nick Weaver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aff661cc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5aff661cc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5aff661cc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5aff661cc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5aff661cc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5aff661cc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aff661cc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5aff661cc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aff661cc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5aff661cc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5aff661cc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5aff661cc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aff661cce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aff661cc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9fff39eb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9fff39eb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5aff661cc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5aff661cc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5aff661cc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5aff661cc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AEAD modes are usually built for performance, which means parallelization, which means CTR mode, which means IV reuse is catastrophic!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5aff661cc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5aff661cc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"Not going into the details of the magic math because I don't understand it myself" ~Nick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5aff661cc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5aff661cc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5aff661cc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5aff661cc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5aff661cc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5aff661cc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aff661cc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aff661cc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5aff661cc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5aff661cc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aff661cce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aff661cce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aff661cce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aff661cc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ff661cc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aff661cc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aff661cc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aff661cc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aff661cce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aff661cce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A4C2F4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A4C2F4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A4C2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A4C2F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 - Optional">
  <p:cSld name="ONE_COLUMN_TEXT_1_1">
    <p:bg>
      <p:bgPr>
        <a:solidFill>
          <a:srgbClr val="A4C2F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A4C2F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">
  <p:cSld name="TITLE_AND_BODY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A4C2F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CSE 405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Hashes and MACs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405 July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5</a:t>
            </a:r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062" y="1603849"/>
            <a:ext cx="2506249" cy="250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Cryptography Hashes and MACs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one-way, second preimage resistant, collision resistant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extension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Application: Lowest-hash scheme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hashes provide integrity?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unforgeability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HMAC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MACs provide integrity?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6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Authenticated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Reuse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MAC-then-Encrypt or Encrypt-then-MAC?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AEAD Encryption Modes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Hashes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936" y="2919200"/>
            <a:ext cx="1672125" cy="16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7.1–7.3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2" name="Google Shape;182;p28"/>
          <p:cNvGraphicFramePr/>
          <p:nvPr/>
        </p:nvGraphicFramePr>
        <p:xfrm>
          <a:off x="311700" y="13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{805D0657-763C-4FEA-B7E9-5BF5781A8AE3}</a:tableStyleId>
              </a:tblPr>
              <a:tblGrid>
                <a:gridCol w="1739450"/>
                <a:gridCol w="3241925"/>
                <a:gridCol w="3539225"/>
              </a:tblGrid>
              <a:tr h="3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ElGamal encryption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MACs (e.g. HMAC)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28"/>
          <p:cNvSpPr txBox="1"/>
          <p:nvPr>
            <p:ph idx="4294967295" type="body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Hash functions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Pseudorandom number generators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key exchange (e.g. Diffie-Hellman)</a:t>
            </a:r>
            <a:endParaRPr sz="1600"/>
          </a:p>
        </p:txBody>
      </p:sp>
      <p:sp>
        <p:nvSpPr>
          <p:cNvPr id="184" name="Google Shape;184;p28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 Function: Definition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function: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M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Input: </a:t>
            </a:r>
            <a:r>
              <a:rPr i="1" lang="en"/>
              <a:t>Arbitrary</a:t>
            </a:r>
            <a:r>
              <a:rPr lang="en"/>
              <a:t> length message </a:t>
            </a:r>
            <a:r>
              <a:rPr i="1" lang="en"/>
              <a:t>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</a:t>
            </a:r>
            <a:r>
              <a:rPr i="1" lang="en"/>
              <a:t>Fixed</a:t>
            </a:r>
            <a:r>
              <a:rPr lang="en"/>
              <a:t> length, </a:t>
            </a:r>
            <a:r>
              <a:rPr i="1" lang="en"/>
              <a:t>n</a:t>
            </a:r>
            <a:r>
              <a:rPr lang="en"/>
              <a:t>-bit hash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written as {0, 1}</a:t>
            </a:r>
            <a:r>
              <a:rPr baseline="30000" lang="en"/>
              <a:t>*</a:t>
            </a:r>
            <a:r>
              <a:rPr lang="en"/>
              <a:t> → {0, 1}</a:t>
            </a:r>
            <a:r>
              <a:rPr baseline="30000" i="1" lang="en"/>
              <a:t>n</a:t>
            </a:r>
            <a:endParaRPr baseline="30000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Correctness</a:t>
            </a:r>
            <a:r>
              <a:rPr lang="en"/>
              <a:t>: Deterministic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Hashing the same input always produces the same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Efficiency</a:t>
            </a:r>
            <a:r>
              <a:rPr lang="en"/>
              <a:t>: Efficient to compute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Security</a:t>
            </a:r>
            <a:r>
              <a:rPr lang="en"/>
              <a:t>: One-way-ness (“preimage resistance”)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Security</a:t>
            </a:r>
            <a:r>
              <a:rPr lang="en"/>
              <a:t>: Collision-resistance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Security: </a:t>
            </a:r>
            <a:r>
              <a:rPr lang="en"/>
              <a:t>R</a:t>
            </a:r>
            <a:r>
              <a:rPr lang="en"/>
              <a:t>andom/unpredictability, no predictable patterns for how changing the input affects the output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Changing 1 bit in the input causes the output to be completely different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Also called “random oracle” assumption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Intuition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hash function provides a fixed-length “fingerprint” over a sequence of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Document comparison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and Bob both have a 1 GB document, they can both compute a hash over the document and (securely) communicate the hashes to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hashes are the same, the files must be the same, since they have the same “fingerprint”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hashes are different, the files must be different</a:t>
            </a:r>
            <a:endParaRPr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198500" y="1246825"/>
            <a:ext cx="8721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Informal: </a:t>
            </a:r>
            <a:r>
              <a:rPr lang="en"/>
              <a:t>Given an output </a:t>
            </a:r>
            <a:r>
              <a:rPr i="1" lang="en"/>
              <a:t>y</a:t>
            </a:r>
            <a:r>
              <a:rPr lang="en"/>
              <a:t>, it is infeasible to find </a:t>
            </a:r>
            <a:r>
              <a:rPr i="1" lang="en"/>
              <a:t>any</a:t>
            </a:r>
            <a:r>
              <a:rPr lang="en"/>
              <a:t> input </a:t>
            </a:r>
            <a:r>
              <a:rPr i="1" lang="en"/>
              <a:t>x</a:t>
            </a:r>
            <a:r>
              <a:rPr lang="en"/>
              <a:t> such that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= </a:t>
            </a:r>
            <a:r>
              <a:rPr i="1" lang="en"/>
              <a:t>y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More formally:</a:t>
            </a:r>
            <a:r>
              <a:rPr lang="en"/>
              <a:t> For all polynomial time adversary,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Pr[</a:t>
            </a:r>
            <a:r>
              <a:rPr i="1" lang="en"/>
              <a:t>x</a:t>
            </a:r>
            <a:r>
              <a:rPr lang="en"/>
              <a:t> chosen randomly from plaintext space; </a:t>
            </a:r>
            <a:r>
              <a:rPr i="1" lang="en"/>
              <a:t>y</a:t>
            </a:r>
            <a:r>
              <a:rPr lang="en"/>
              <a:t> =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): 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Adv(</a:t>
            </a:r>
            <a:r>
              <a:rPr i="1" lang="en"/>
              <a:t>y</a:t>
            </a:r>
            <a:r>
              <a:rPr lang="en"/>
              <a:t>) outputs </a:t>
            </a:r>
            <a:r>
              <a:rPr i="1" lang="en"/>
              <a:t>x'</a:t>
            </a:r>
            <a:r>
              <a:rPr lang="en"/>
              <a:t> s.t.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x'</a:t>
            </a:r>
            <a:r>
              <a:rPr lang="en"/>
              <a:t>) = </a:t>
            </a:r>
            <a:r>
              <a:rPr i="1" lang="en"/>
              <a:t>y</a:t>
            </a:r>
            <a:r>
              <a:rPr lang="en"/>
              <a:t>] is negligible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Intuition: Here’s an output. Can you find an input that hashes to this output?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The adversary just needs to find </a:t>
            </a:r>
            <a:r>
              <a:rPr i="1" lang="en"/>
              <a:t>any</a:t>
            </a:r>
            <a:r>
              <a:rPr lang="en"/>
              <a:t> input, not necessarily the input that was actually used to generate the hash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Is </a:t>
            </a:r>
            <a:r>
              <a:rPr lang="en"/>
              <a:t>H(x) = 1 one-way?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No, because given output 1, an attacker can return any number x</a:t>
            </a:r>
            <a:endParaRPr/>
          </a:p>
        </p:txBody>
      </p:sp>
      <p:sp>
        <p:nvSpPr>
          <p:cNvPr id="205" name="Google Shape;205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One-way-ness or Preimage Resistance</a:t>
            </a:r>
            <a:endParaRPr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Collision Resistance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Collision</a:t>
            </a:r>
            <a:r>
              <a:rPr lang="en"/>
              <a:t>: Two different inputs with the same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x</a:t>
            </a:r>
            <a:r>
              <a:rPr lang="en"/>
              <a:t> ≠ </a:t>
            </a:r>
            <a:r>
              <a:rPr i="1" lang="en"/>
              <a:t>x</a:t>
            </a:r>
            <a:r>
              <a:rPr lang="en"/>
              <a:t>' and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=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')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design a hash function with no collisions?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No, because there are more inputs than outputs (pigeonhole principle)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we want to make finding collisions </a:t>
            </a:r>
            <a:r>
              <a:rPr i="1" lang="en"/>
              <a:t>infeasible</a:t>
            </a:r>
            <a:r>
              <a:rPr lang="en"/>
              <a:t> for an attacker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Collision resistance</a:t>
            </a:r>
            <a:r>
              <a:rPr lang="en"/>
              <a:t>: It is infeasible to (i.e. no polynomial time attacker can) find any pair of inputs </a:t>
            </a:r>
            <a:r>
              <a:rPr i="1" lang="en"/>
              <a:t>x'</a:t>
            </a:r>
            <a:r>
              <a:rPr lang="en"/>
              <a:t> ≠ </a:t>
            </a:r>
            <a:r>
              <a:rPr i="1" lang="en"/>
              <a:t>x</a:t>
            </a:r>
            <a:r>
              <a:rPr lang="en"/>
              <a:t> such that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=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')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Intuition: Can you find </a:t>
            </a:r>
            <a:r>
              <a:rPr i="1" lang="en"/>
              <a:t>any</a:t>
            </a:r>
            <a:r>
              <a:rPr lang="en"/>
              <a:t> two inputs that collide with the same hash output for </a:t>
            </a:r>
            <a:r>
              <a:rPr i="1" lang="en"/>
              <a:t>any</a:t>
            </a:r>
            <a:r>
              <a:rPr lang="en"/>
              <a:t> output?</a:t>
            </a:r>
            <a:endParaRPr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Collision Resistance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Birthday attack</a:t>
            </a:r>
            <a:r>
              <a:rPr lang="en"/>
              <a:t>: Finding a collision on an </a:t>
            </a:r>
            <a:r>
              <a:rPr i="1" lang="en"/>
              <a:t>n</a:t>
            </a:r>
            <a:r>
              <a:rPr lang="en"/>
              <a:t>-bit output requires only 2</a:t>
            </a:r>
            <a:r>
              <a:rPr baseline="30000" i="1" lang="en"/>
              <a:t>n</a:t>
            </a:r>
            <a:r>
              <a:rPr baseline="30000" lang="en"/>
              <a:t>/2</a:t>
            </a:r>
            <a:r>
              <a:rPr lang="en"/>
              <a:t> tries on average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why a group of 23 people are &gt;50% likely to have at least one birthday in common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/>
          </a:p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8674" y="2415025"/>
            <a:ext cx="3186648" cy="24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Examples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MD5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128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Completely broken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160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Completely broken in 2017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 known to be weak before 2017, but still used sometimes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256, 384, or 512 bits (sometimes labeled SHA-256, SHA-384, SHA-512)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currently broken, but some variants are vulnerable to a length extension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SHA-3 (Keccak)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256, 384, or 512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standard (not meant to replace SHA-2, just a different construction)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725" y="1304200"/>
            <a:ext cx="3974626" cy="9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4974725" y="2247875"/>
            <a:ext cx="33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GIF that displays its own MD5 hash</a:t>
            </a:r>
            <a:endParaRPr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Extension Attacks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Length extension attack</a:t>
            </a:r>
            <a:r>
              <a:rPr lang="en"/>
              <a:t>: Given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and the length of </a:t>
            </a:r>
            <a:r>
              <a:rPr i="1" lang="en"/>
              <a:t>x</a:t>
            </a:r>
            <a:r>
              <a:rPr lang="en"/>
              <a:t>, but not </a:t>
            </a:r>
            <a:r>
              <a:rPr i="1" lang="en"/>
              <a:t>x</a:t>
            </a:r>
            <a:r>
              <a:rPr lang="en"/>
              <a:t>, an attacker can create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 </a:t>
            </a:r>
            <a:r>
              <a:rPr lang="en"/>
              <a:t>|| </a:t>
            </a:r>
            <a:r>
              <a:rPr i="1" lang="en"/>
              <a:t>m</a:t>
            </a:r>
            <a:r>
              <a:rPr lang="en"/>
              <a:t>) for any </a:t>
            </a:r>
            <a:r>
              <a:rPr i="1" lang="en"/>
              <a:t>m</a:t>
            </a:r>
            <a:r>
              <a:rPr lang="en"/>
              <a:t> of the attacker’s choosing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This doesn’t violate any property of hash functions but is undesirable in some circumstances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SHA-256 (256-bit version of SHA-2) is vulnerable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SHA-3 is not vulnerable</a:t>
            </a:r>
            <a:endParaRPr/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</a:t>
            </a:r>
            <a:r>
              <a:rPr lang="en"/>
              <a:t>: Block Ciphers</a:t>
            </a:r>
            <a:endParaRPr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Encryption: input a </a:t>
            </a:r>
            <a:r>
              <a:rPr i="1" lang="en"/>
              <a:t>k</a:t>
            </a:r>
            <a:r>
              <a:rPr lang="en"/>
              <a:t>-bit key and </a:t>
            </a:r>
            <a:r>
              <a:rPr i="1" lang="en"/>
              <a:t>n</a:t>
            </a:r>
            <a:r>
              <a:rPr lang="en"/>
              <a:t>-bit plaintext, receive </a:t>
            </a:r>
            <a:r>
              <a:rPr i="1" lang="en"/>
              <a:t>n</a:t>
            </a:r>
            <a:r>
              <a:rPr lang="en"/>
              <a:t>-bit ciphertext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Decryption: input a </a:t>
            </a:r>
            <a:r>
              <a:rPr i="1" lang="en"/>
              <a:t>k</a:t>
            </a:r>
            <a:r>
              <a:rPr lang="en"/>
              <a:t>-bit key and </a:t>
            </a:r>
            <a:r>
              <a:rPr i="1" lang="en"/>
              <a:t>n</a:t>
            </a:r>
            <a:r>
              <a:rPr lang="en"/>
              <a:t>-bit ciphertext, receive </a:t>
            </a:r>
            <a:r>
              <a:rPr i="1" lang="en"/>
              <a:t>n</a:t>
            </a:r>
            <a:r>
              <a:rPr lang="en"/>
              <a:t>-bit plaintext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Correctness: when the key is fixed, </a:t>
            </a:r>
            <a:r>
              <a:rPr i="1" lang="en"/>
              <a:t>E</a:t>
            </a:r>
            <a:r>
              <a:rPr i="1" lang="en" sz="1300"/>
              <a:t>K</a:t>
            </a:r>
            <a:r>
              <a:rPr lang="en"/>
              <a:t>(</a:t>
            </a:r>
            <a:r>
              <a:rPr i="1" lang="en"/>
              <a:t>M</a:t>
            </a:r>
            <a:r>
              <a:rPr lang="en"/>
              <a:t>) should be bijective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the key, </a:t>
            </a:r>
            <a:r>
              <a:rPr i="1" lang="en"/>
              <a:t>E</a:t>
            </a:r>
            <a:r>
              <a:rPr i="1" lang="en" sz="900"/>
              <a:t>K</a:t>
            </a:r>
            <a:r>
              <a:rPr lang="en"/>
              <a:t>(m) is computationally indistinguishable from a random permutation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Brute-force attacks take astronomically long and are not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Efficiency: algorithms use XORs and bit-shifting (very fast)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Implementation: AES is the modern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IND-CPA secure because they’re deterministic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encrypt </a:t>
            </a:r>
            <a:r>
              <a:rPr i="1" lang="en"/>
              <a:t>n</a:t>
            </a:r>
            <a:r>
              <a:rPr lang="en"/>
              <a:t>-bit messages</a:t>
            </a:r>
            <a:endParaRPr/>
          </a:p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hashes provide integrity?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depends on your threat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Mozilla publishes a new version of Firefox on some download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downloads the program binary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she be sure that nobody tampered with the program?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use cryptographic hashes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Mozilla hashes the program binary and publishes the hash on its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hashes the binary she downloaded and checks that it matches the hash on the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downloaded a malicious program, the hash would not match (tampering detected!)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can’t create a malicious program with the same hash (collision resistance)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model: We assume the attacker cannot modify the hash on the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integrity, as long as we can communicate the hash securely</a:t>
            </a:r>
            <a:endParaRPr/>
          </a:p>
        </p:txBody>
      </p:sp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hashes provide integrity?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depends on your threat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and Bob want to communicate over an insecure channel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might tamper with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Use cryptographic hashes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her message with a cryptographic hash over the channel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receives the message and computes a hash on the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checks that the hash he computed matches the hash sent by Alice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model: Mallory can modify the message </a:t>
            </a:r>
            <a:r>
              <a:rPr i="1" lang="en"/>
              <a:t>and the hash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integrity!</a:t>
            </a:r>
            <a:endParaRPr/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hashes provide integrity?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depends on your threat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attacker can modify the hash, hashes don’t provide integrity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issue: Hashes are </a:t>
            </a:r>
            <a:r>
              <a:rPr i="1" lang="en"/>
              <a:t>unkeyed</a:t>
            </a:r>
            <a:r>
              <a:rPr lang="en"/>
              <a:t>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 secret key being used as input, so any attacker can compute a hash on any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Next: Use hashes to design schemes that provide integrity</a:t>
            </a:r>
            <a:endParaRPr/>
          </a:p>
        </p:txBody>
      </p:sp>
      <p:sp>
        <p:nvSpPr>
          <p:cNvPr id="258" name="Google Shape;25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Authentication Codes (MACs)</a:t>
            </a: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863" y="2992650"/>
            <a:ext cx="1882275" cy="17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8.1–8.3 &amp; </a:t>
            </a:r>
            <a:r>
              <a:rPr lang="en">
                <a:solidFill>
                  <a:schemeClr val="dk1"/>
                </a:solidFill>
              </a:rPr>
              <a:t>8.5–8.6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2" name="Google Shape;272;p40"/>
          <p:cNvGraphicFramePr/>
          <p:nvPr/>
        </p:nvGraphicFramePr>
        <p:xfrm>
          <a:off x="311700" y="13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{805D0657-763C-4FEA-B7E9-5BF5781A8AE3}</a:tableStyleId>
              </a:tblPr>
              <a:tblGrid>
                <a:gridCol w="1739450"/>
                <a:gridCol w="3241925"/>
                <a:gridCol w="3539225"/>
              </a:tblGrid>
              <a:tr h="3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ElGamal encryption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3" name="Google Shape;273;p40"/>
          <p:cNvSpPr txBox="1"/>
          <p:nvPr>
            <p:ph idx="4294967295" type="body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Pseudorandom number generators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key exchange (e.g. Diffie-Hellman)</a:t>
            </a:r>
            <a:endParaRPr sz="1600"/>
          </a:p>
        </p:txBody>
      </p:sp>
      <p:sp>
        <p:nvSpPr>
          <p:cNvPr id="274" name="Google Shape;274;p40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5" name="Google Shape;27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Provide Integrity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Reminder: We’re still in the symmetric-key setting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 that Alice and Bob share a secret key, and attackers don’t know the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attach some piece of information to </a:t>
            </a:r>
            <a:r>
              <a:rPr i="1" lang="en"/>
              <a:t>prove</a:t>
            </a:r>
            <a:r>
              <a:rPr lang="en"/>
              <a:t> that someone with the key sent this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piece of information can only be generated by someone with the key</a:t>
            </a:r>
            <a:endParaRPr/>
          </a:p>
        </p:txBody>
      </p:sp>
      <p:sp>
        <p:nvSpPr>
          <p:cNvPr id="282" name="Google Shape;28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MACs: Usage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198500" y="1246825"/>
            <a:ext cx="8520600" cy="20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wants to send </a:t>
            </a:r>
            <a:r>
              <a:rPr i="1" lang="en"/>
              <a:t>M</a:t>
            </a:r>
            <a:r>
              <a:rPr lang="en"/>
              <a:t> to Bob, but doesn’t want Mallory to tamper with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sends </a:t>
            </a:r>
            <a:r>
              <a:rPr i="1" lang="en"/>
              <a:t>M</a:t>
            </a:r>
            <a:r>
              <a:rPr lang="en"/>
              <a:t> and </a:t>
            </a:r>
            <a:r>
              <a:rPr i="1" lang="en"/>
              <a:t>T</a:t>
            </a:r>
            <a:r>
              <a:rPr lang="en"/>
              <a:t> = 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to Bob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receives </a:t>
            </a:r>
            <a:r>
              <a:rPr i="1" lang="en"/>
              <a:t>M</a:t>
            </a:r>
            <a:r>
              <a:rPr lang="en"/>
              <a:t> and </a:t>
            </a:r>
            <a:r>
              <a:rPr i="1" lang="en"/>
              <a:t>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computes 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and checks that it matches </a:t>
            </a:r>
            <a:r>
              <a:rPr i="1" lang="en"/>
              <a:t>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MACs match, Bob is confident the message has not been tampered with (integrity)</a:t>
            </a:r>
            <a:endParaRPr/>
          </a:p>
        </p:txBody>
      </p:sp>
      <p:sp>
        <p:nvSpPr>
          <p:cNvPr id="289" name="Google Shape;28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2"/>
          <p:cNvSpPr/>
          <p:nvPr/>
        </p:nvSpPr>
        <p:spPr>
          <a:xfrm>
            <a:off x="5469450" y="3294975"/>
            <a:ext cx="3235200" cy="1439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2"/>
          <p:cNvSpPr/>
          <p:nvPr/>
        </p:nvSpPr>
        <p:spPr>
          <a:xfrm>
            <a:off x="275550" y="3294975"/>
            <a:ext cx="3235200" cy="1439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2"/>
          <p:cNvSpPr/>
          <p:nvPr/>
        </p:nvSpPr>
        <p:spPr>
          <a:xfrm>
            <a:off x="399100" y="4171700"/>
            <a:ext cx="1135200" cy="47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sp>
        <p:nvSpPr>
          <p:cNvPr id="293" name="Google Shape;293;p42"/>
          <p:cNvSpPr/>
          <p:nvPr/>
        </p:nvSpPr>
        <p:spPr>
          <a:xfrm>
            <a:off x="2454050" y="3390650"/>
            <a:ext cx="548700" cy="47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294" name="Google Shape;294;p42"/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</a:t>
            </a:r>
            <a:endParaRPr/>
          </a:p>
        </p:txBody>
      </p:sp>
      <p:cxnSp>
        <p:nvCxnSpPr>
          <p:cNvPr id="295" name="Google Shape;295;p42"/>
          <p:cNvCxnSpPr>
            <a:stCxn id="293" idx="2"/>
            <a:endCxn id="294" idx="0"/>
          </p:cNvCxnSpPr>
          <p:nvPr/>
        </p:nvCxnSpPr>
        <p:spPr>
          <a:xfrm>
            <a:off x="2728400" y="3860750"/>
            <a:ext cx="0" cy="31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42"/>
          <p:cNvCxnSpPr>
            <a:endCxn id="294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42"/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cxnSp>
        <p:nvCxnSpPr>
          <p:cNvPr id="298" name="Google Shape;298;p42"/>
          <p:cNvCxnSpPr>
            <a:stCxn id="294" idx="3"/>
            <a:endCxn id="297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42"/>
          <p:cNvCxnSpPr>
            <a:stCxn id="297" idx="3"/>
            <a:endCxn id="300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42"/>
          <p:cNvSpPr/>
          <p:nvPr/>
        </p:nvSpPr>
        <p:spPr>
          <a:xfrm>
            <a:off x="5977450" y="3390725"/>
            <a:ext cx="548700" cy="47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300" name="Google Shape;300;p42"/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</a:t>
            </a:r>
            <a:endParaRPr/>
          </a:p>
        </p:txBody>
      </p:sp>
      <p:cxnSp>
        <p:nvCxnSpPr>
          <p:cNvPr id="302" name="Google Shape;302;p42"/>
          <p:cNvCxnSpPr>
            <a:stCxn id="301" idx="2"/>
            <a:endCxn id="300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42"/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cxnSp>
        <p:nvCxnSpPr>
          <p:cNvPr id="304" name="Google Shape;304;p42"/>
          <p:cNvCxnSpPr>
            <a:stCxn id="300" idx="3"/>
            <a:endCxn id="303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42"/>
          <p:cNvSpPr txBox="1"/>
          <p:nvPr/>
        </p:nvSpPr>
        <p:spPr>
          <a:xfrm>
            <a:off x="2755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306" name="Google Shape;306;p42"/>
          <p:cNvSpPr txBox="1"/>
          <p:nvPr/>
        </p:nvSpPr>
        <p:spPr>
          <a:xfrm>
            <a:off x="79393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307" name="Google Shape;307;p42"/>
          <p:cNvSpPr txBox="1"/>
          <p:nvPr/>
        </p:nvSpPr>
        <p:spPr>
          <a:xfrm>
            <a:off x="3510750" y="32949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Insecure Channel</a:t>
            </a:r>
            <a:endParaRPr/>
          </a:p>
        </p:txBody>
      </p:sp>
      <p:sp>
        <p:nvSpPr>
          <p:cNvPr id="308" name="Google Shape;308;p42"/>
          <p:cNvSpPr/>
          <p:nvPr/>
        </p:nvSpPr>
        <p:spPr>
          <a:xfrm>
            <a:off x="3922500" y="4641800"/>
            <a:ext cx="1135200" cy="256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MACs: Definition</a:t>
            </a:r>
            <a:endParaRPr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parts: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i="1" lang="en"/>
              <a:t>K</a:t>
            </a:r>
            <a:r>
              <a:rPr lang="en"/>
              <a:t>: Generate a key </a:t>
            </a:r>
            <a:r>
              <a:rPr i="1" lang="en"/>
              <a:t>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→ </a:t>
            </a:r>
            <a:r>
              <a:rPr i="1" lang="en"/>
              <a:t>T</a:t>
            </a:r>
            <a:r>
              <a:rPr lang="en"/>
              <a:t>: Generate a tag </a:t>
            </a:r>
            <a:r>
              <a:rPr i="1" lang="en"/>
              <a:t>T</a:t>
            </a:r>
            <a:r>
              <a:rPr lang="en"/>
              <a:t> for the message </a:t>
            </a:r>
            <a:r>
              <a:rPr i="1" lang="en"/>
              <a:t>M</a:t>
            </a:r>
            <a:r>
              <a:rPr lang="en"/>
              <a:t> using key </a:t>
            </a:r>
            <a:r>
              <a:rPr i="1" lang="en"/>
              <a:t>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Inputs: A secret key and an arbitrary-length message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Output: A fixed-length </a:t>
            </a:r>
            <a:r>
              <a:rPr b="1" lang="en"/>
              <a:t>tag</a:t>
            </a:r>
            <a:r>
              <a:rPr lang="en"/>
              <a:t> on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Correctness</a:t>
            </a:r>
            <a:r>
              <a:rPr lang="en"/>
              <a:t>: Determinism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Note: Some more complicated MAC schemes have an additional Verify(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, </a:t>
            </a:r>
            <a:r>
              <a:rPr i="1" lang="en"/>
              <a:t>T</a:t>
            </a:r>
            <a:r>
              <a:rPr lang="en"/>
              <a:t>) function that don’t require determinism, but this is out of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Efficiency</a:t>
            </a:r>
            <a:r>
              <a:rPr lang="en"/>
              <a:t>: Computing a MAC should be efficient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Security</a:t>
            </a:r>
            <a:r>
              <a:rPr lang="en"/>
              <a:t>: EU-CPA (existentially unforgeable under chosen plaintext attack)</a:t>
            </a:r>
            <a:endParaRPr/>
          </a:p>
        </p:txBody>
      </p:sp>
      <p:sp>
        <p:nvSpPr>
          <p:cNvPr id="315" name="Google Shape;31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Integrity: EU-CPA</a:t>
            </a:r>
            <a:endParaRPr/>
          </a:p>
        </p:txBody>
      </p:sp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secure MAC is </a:t>
            </a:r>
            <a:r>
              <a:rPr b="1" lang="en"/>
              <a:t>existentially unforgeable</a:t>
            </a:r>
            <a:r>
              <a:rPr lang="en"/>
              <a:t>: without the key, an attacker cannot create a valid tag on a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cannot generate 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M'</a:t>
            </a:r>
            <a:r>
              <a:rPr lang="en"/>
              <a:t>) without </a:t>
            </a:r>
            <a:r>
              <a:rPr i="1" lang="en"/>
              <a:t>K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cannot find any </a:t>
            </a:r>
            <a:r>
              <a:rPr i="1" lang="en"/>
              <a:t>M'</a:t>
            </a:r>
            <a:r>
              <a:rPr lang="en"/>
              <a:t> ≠ </a:t>
            </a:r>
            <a:r>
              <a:rPr i="1" lang="en"/>
              <a:t>M</a:t>
            </a:r>
            <a:r>
              <a:rPr lang="en"/>
              <a:t> such that 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M'</a:t>
            </a:r>
            <a:r>
              <a:rPr lang="en"/>
              <a:t>) = 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Formally defined by a security game: existential unforgeability under chosen-plaintext attack, or EU-CPA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MACs should be unforgeable under chosen plaintext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Like IND-CPA, but for integrity and authenticity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if Mallory can trick Alice into creating MACs for messages that Mallory chooses, Mallory cannot create a valid MAC on a message that she hasn't seen before</a:t>
            </a:r>
            <a:endParaRPr/>
          </a:p>
        </p:txBody>
      </p:sp>
      <p:sp>
        <p:nvSpPr>
          <p:cNvPr id="322" name="Google Shape;32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Integrity: EU-CPA</a:t>
            </a:r>
            <a:endParaRPr/>
          </a:p>
        </p:txBody>
      </p:sp>
      <p:sp>
        <p:nvSpPr>
          <p:cNvPr id="329" name="Google Shape;329;p45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Mallory may send messages to Alice and receive their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Eventually, Mallory creates a message-tag pair (</a:t>
            </a:r>
            <a:r>
              <a:rPr i="1" lang="en"/>
              <a:t>M'</a:t>
            </a:r>
            <a:r>
              <a:rPr lang="en"/>
              <a:t>, </a:t>
            </a:r>
            <a:r>
              <a:rPr i="1" lang="en"/>
              <a:t>T'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M'</a:t>
            </a:r>
            <a:r>
              <a:rPr lang="en"/>
              <a:t> cannot be a message that Mallory requested earlier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i="1" lang="en"/>
              <a:t>T'</a:t>
            </a:r>
            <a:r>
              <a:rPr lang="en"/>
              <a:t> is a valid tag for </a:t>
            </a:r>
            <a:r>
              <a:rPr i="1" lang="en"/>
              <a:t>M'</a:t>
            </a:r>
            <a:r>
              <a:rPr lang="en"/>
              <a:t>, then Mallory wins. Otherwise, she loses.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scheme is EU-CPA secure if for </a:t>
            </a:r>
            <a:r>
              <a:rPr i="1" lang="en"/>
              <a:t>all</a:t>
            </a:r>
            <a:r>
              <a:rPr lang="en"/>
              <a:t> polynomial time adversaries, the probability of winning is 0 or negligible</a:t>
            </a:r>
            <a:endParaRPr/>
          </a:p>
        </p:txBody>
      </p:sp>
      <p:sp>
        <p:nvSpPr>
          <p:cNvPr id="330" name="Google Shape;330;p45"/>
          <p:cNvSpPr/>
          <p:nvPr/>
        </p:nvSpPr>
        <p:spPr>
          <a:xfrm>
            <a:off x="5723802" y="2610002"/>
            <a:ext cx="3211500" cy="855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45"/>
          <p:cNvCxnSpPr/>
          <p:nvPr/>
        </p:nvCxnSpPr>
        <p:spPr>
          <a:xfrm>
            <a:off x="5776622" y="2891374"/>
            <a:ext cx="2322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45"/>
          <p:cNvSpPr txBox="1"/>
          <p:nvPr/>
        </p:nvSpPr>
        <p:spPr>
          <a:xfrm>
            <a:off x="5776627" y="2597858"/>
            <a:ext cx="23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M</a:t>
            </a:r>
            <a:endParaRPr i="1" sz="1000"/>
          </a:p>
        </p:txBody>
      </p:sp>
      <p:cxnSp>
        <p:nvCxnSpPr>
          <p:cNvPr id="333" name="Google Shape;333;p45"/>
          <p:cNvCxnSpPr/>
          <p:nvPr/>
        </p:nvCxnSpPr>
        <p:spPr>
          <a:xfrm>
            <a:off x="5776614" y="3346782"/>
            <a:ext cx="2322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4" name="Google Shape;334;p45"/>
          <p:cNvSpPr txBox="1"/>
          <p:nvPr/>
        </p:nvSpPr>
        <p:spPr>
          <a:xfrm>
            <a:off x="5776619" y="2995247"/>
            <a:ext cx="23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MAC</a:t>
            </a:r>
            <a:r>
              <a:rPr lang="en">
                <a:solidFill>
                  <a:srgbClr val="000000"/>
                </a:solidFill>
              </a:rPr>
              <a:t>(</a:t>
            </a:r>
            <a:r>
              <a:rPr i="1" lang="en">
                <a:solidFill>
                  <a:srgbClr val="000000"/>
                </a:solidFill>
              </a:rPr>
              <a:t>K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)</a:t>
            </a:r>
            <a:endParaRPr sz="1000"/>
          </a:p>
        </p:txBody>
      </p:sp>
      <p:sp>
        <p:nvSpPr>
          <p:cNvPr id="335" name="Google Shape;335;p45"/>
          <p:cNvSpPr txBox="1"/>
          <p:nvPr/>
        </p:nvSpPr>
        <p:spPr>
          <a:xfrm>
            <a:off x="8154540" y="2862175"/>
            <a:ext cx="7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(repeat)</a:t>
            </a:r>
            <a:endParaRPr sz="1200"/>
          </a:p>
        </p:txBody>
      </p:sp>
      <p:sp>
        <p:nvSpPr>
          <p:cNvPr id="336" name="Google Shape;336;p45"/>
          <p:cNvSpPr txBox="1"/>
          <p:nvPr/>
        </p:nvSpPr>
        <p:spPr>
          <a:xfrm>
            <a:off x="7026179" y="1094425"/>
            <a:ext cx="136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Alice (challenger)</a:t>
            </a:r>
            <a:endParaRPr sz="1200"/>
          </a:p>
        </p:txBody>
      </p:sp>
      <p:sp>
        <p:nvSpPr>
          <p:cNvPr id="337" name="Google Shape;337;p45"/>
          <p:cNvSpPr txBox="1"/>
          <p:nvPr/>
        </p:nvSpPr>
        <p:spPr>
          <a:xfrm>
            <a:off x="5524450" y="1094425"/>
            <a:ext cx="15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Mallory (adversary)</a:t>
            </a:r>
            <a:endParaRPr sz="1200"/>
          </a:p>
        </p:txBody>
      </p:sp>
      <p:cxnSp>
        <p:nvCxnSpPr>
          <p:cNvPr id="338" name="Google Shape;338;p45"/>
          <p:cNvCxnSpPr/>
          <p:nvPr/>
        </p:nvCxnSpPr>
        <p:spPr>
          <a:xfrm>
            <a:off x="5808581" y="4697018"/>
            <a:ext cx="0" cy="412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45"/>
          <p:cNvSpPr txBox="1"/>
          <p:nvPr/>
        </p:nvSpPr>
        <p:spPr>
          <a:xfrm>
            <a:off x="5808577" y="4659925"/>
            <a:ext cx="18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 (</a:t>
            </a:r>
            <a:r>
              <a:rPr i="1" lang="en"/>
              <a:t>M'</a:t>
            </a:r>
            <a:r>
              <a:rPr lang="en"/>
              <a:t>, </a:t>
            </a:r>
            <a:r>
              <a:rPr i="1" lang="en"/>
              <a:t>T'</a:t>
            </a:r>
            <a:r>
              <a:rPr lang="en"/>
              <a:t>)</a:t>
            </a:r>
            <a:endParaRPr sz="1000"/>
          </a:p>
        </p:txBody>
      </p:sp>
      <p:cxnSp>
        <p:nvCxnSpPr>
          <p:cNvPr id="340" name="Google Shape;340;p45"/>
          <p:cNvCxnSpPr/>
          <p:nvPr/>
        </p:nvCxnSpPr>
        <p:spPr>
          <a:xfrm>
            <a:off x="5681075" y="1463725"/>
            <a:ext cx="0" cy="345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45"/>
          <p:cNvCxnSpPr/>
          <p:nvPr/>
        </p:nvCxnSpPr>
        <p:spPr>
          <a:xfrm>
            <a:off x="8171825" y="1463725"/>
            <a:ext cx="0" cy="345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</a:t>
            </a:r>
            <a:r>
              <a:rPr lang="en"/>
              <a:t>Block Cipher Modes of Operation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ECB mode: Deterministic, so not IND-CPA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CBC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IND-CPA secure, assuming no IV reuse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is not parallelizable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Decryption is parallelizable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pad plaintext to a multiple of the block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IV reuse leads to leaking the existence of identical blocks at the start of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CTR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IND-CPA secure, assuming no IV reuse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and decryption are parallelizable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Plaintext does not need to be padded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 reuse leads to losing all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NMAC</a:t>
            </a:r>
            <a:endParaRPr/>
          </a:p>
        </p:txBody>
      </p:sp>
      <p:sp>
        <p:nvSpPr>
          <p:cNvPr id="347" name="Google Shape;347;p4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use secure cryptographic hashes to build a secure MAC?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Hash output is unpredictable and looks random, so let’s hash the key and the message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two random, </a:t>
            </a:r>
            <a:r>
              <a:rPr i="1" lang="en"/>
              <a:t>n</a:t>
            </a:r>
            <a:r>
              <a:rPr lang="en"/>
              <a:t>-bit keys </a:t>
            </a:r>
            <a:r>
              <a:rPr i="1" lang="en"/>
              <a:t>K</a:t>
            </a:r>
            <a:r>
              <a:rPr lang="en" sz="900"/>
              <a:t>1</a:t>
            </a:r>
            <a:r>
              <a:rPr lang="en"/>
              <a:t> and </a:t>
            </a:r>
            <a:r>
              <a:rPr i="1" lang="en"/>
              <a:t>K</a:t>
            </a:r>
            <a:r>
              <a:rPr lang="en" sz="900"/>
              <a:t>2</a:t>
            </a:r>
            <a:r>
              <a:rPr lang="en"/>
              <a:t>, where </a:t>
            </a:r>
            <a:r>
              <a:rPr i="1" lang="en"/>
              <a:t>n</a:t>
            </a:r>
            <a:r>
              <a:rPr lang="en"/>
              <a:t> is the length of the hash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NMAC(</a:t>
            </a:r>
            <a:r>
              <a:rPr i="1" lang="en"/>
              <a:t>K</a:t>
            </a:r>
            <a:r>
              <a:rPr lang="en" sz="1200"/>
              <a:t>1</a:t>
            </a:r>
            <a:r>
              <a:rPr lang="en"/>
              <a:t>, </a:t>
            </a:r>
            <a:r>
              <a:rPr i="1" lang="en"/>
              <a:t>K</a:t>
            </a:r>
            <a:r>
              <a:rPr lang="en" sz="1200"/>
              <a:t>2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K</a:t>
            </a:r>
            <a:r>
              <a:rPr lang="en" sz="900"/>
              <a:t>1</a:t>
            </a:r>
            <a:r>
              <a:rPr lang="en"/>
              <a:t> ||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K</a:t>
            </a:r>
            <a:r>
              <a:rPr lang="en" sz="900"/>
              <a:t>2</a:t>
            </a:r>
            <a:r>
              <a:rPr lang="en"/>
              <a:t> || </a:t>
            </a:r>
            <a:r>
              <a:rPr i="1" lang="en"/>
              <a:t>M</a:t>
            </a:r>
            <a:r>
              <a:rPr lang="en"/>
              <a:t>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NMAC is EU-CPA secure if the two keys are different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Provably secure if the underlying hash function is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Intuition: Using two hashes prevents a length extension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Otherwise, an attacker who sees a tag for </a:t>
            </a:r>
            <a:r>
              <a:rPr i="1" lang="en"/>
              <a:t>M</a:t>
            </a:r>
            <a:r>
              <a:rPr lang="en"/>
              <a:t> could generate a tag for </a:t>
            </a:r>
            <a:r>
              <a:rPr i="1" lang="en"/>
              <a:t>M</a:t>
            </a:r>
            <a:r>
              <a:rPr lang="en"/>
              <a:t> || </a:t>
            </a:r>
            <a:r>
              <a:rPr i="1" lang="en"/>
              <a:t>M'</a:t>
            </a:r>
            <a:endParaRPr i="1"/>
          </a:p>
        </p:txBody>
      </p:sp>
      <p:sp>
        <p:nvSpPr>
          <p:cNvPr id="348" name="Google Shape;34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HMAC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198500" y="124682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NMAC: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NMAC(</a:t>
            </a:r>
            <a:r>
              <a:rPr i="1" lang="en"/>
              <a:t>K</a:t>
            </a:r>
            <a:r>
              <a:rPr lang="en" sz="900"/>
              <a:t>1</a:t>
            </a:r>
            <a:r>
              <a:rPr lang="en"/>
              <a:t>, </a:t>
            </a:r>
            <a:r>
              <a:rPr i="1" lang="en"/>
              <a:t>K</a:t>
            </a:r>
            <a:r>
              <a:rPr lang="en" sz="900"/>
              <a:t>2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=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1</a:t>
            </a:r>
            <a:r>
              <a:rPr lang="en"/>
              <a:t> || </a:t>
            </a:r>
            <a:r>
              <a:rPr i="1" lang="en"/>
              <a:t>H</a:t>
            </a:r>
            <a:r>
              <a:rPr lang="en"/>
              <a:t> 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2</a:t>
            </a:r>
            <a:r>
              <a:rPr lang="en"/>
              <a:t> || </a:t>
            </a:r>
            <a:r>
              <a:rPr i="1" lang="en"/>
              <a:t>M</a:t>
            </a:r>
            <a:r>
              <a:rPr lang="en"/>
              <a:t>))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need two different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NMAC requires the keys to be the same length as the hash output (</a:t>
            </a:r>
            <a:r>
              <a:rPr i="1" lang="en"/>
              <a:t>n</a:t>
            </a:r>
            <a:r>
              <a:rPr lang="en"/>
              <a:t> bits)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use NMAC to design a scheme that uses one key?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i="1" lang="en"/>
              <a:t>K</a:t>
            </a:r>
            <a:r>
              <a:rPr lang="en"/>
              <a:t>' as a version of </a:t>
            </a:r>
            <a:r>
              <a:rPr i="1" lang="en"/>
              <a:t>K</a:t>
            </a:r>
            <a:r>
              <a:rPr lang="en"/>
              <a:t> that is the length of the hash output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i="1" lang="en"/>
              <a:t>K</a:t>
            </a:r>
            <a:r>
              <a:rPr lang="en"/>
              <a:t> is too short, pad </a:t>
            </a:r>
            <a:r>
              <a:rPr i="1" lang="en"/>
              <a:t>K</a:t>
            </a:r>
            <a:r>
              <a:rPr lang="en"/>
              <a:t> with 0’s to make it </a:t>
            </a:r>
            <a:r>
              <a:rPr i="1" lang="en"/>
              <a:t>n</a:t>
            </a:r>
            <a:r>
              <a:rPr lang="en"/>
              <a:t> bits (be careful with keys that are too short and lack randomness)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i="1" lang="en"/>
              <a:t>K</a:t>
            </a:r>
            <a:r>
              <a:rPr lang="en"/>
              <a:t> is too long, hash it so it’s </a:t>
            </a:r>
            <a:r>
              <a:rPr i="1" lang="en"/>
              <a:t>n</a:t>
            </a:r>
            <a:r>
              <a:rPr lang="en"/>
              <a:t>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i="1" lang="en"/>
              <a:t>H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' ⊕ </a:t>
            </a:r>
            <a:r>
              <a:rPr i="1" lang="en">
                <a:solidFill>
                  <a:srgbClr val="0000FF"/>
                </a:solidFill>
              </a:rPr>
              <a:t>opad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/>
              <a:t> || </a:t>
            </a:r>
            <a:r>
              <a:rPr i="1" lang="en"/>
              <a:t>H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>
                <a:solidFill>
                  <a:srgbClr val="FF0000"/>
                </a:solidFill>
              </a:rPr>
              <a:t>' ⊕ </a:t>
            </a:r>
            <a:r>
              <a:rPr i="1" lang="en">
                <a:solidFill>
                  <a:srgbClr val="FF0000"/>
                </a:solidFill>
              </a:rPr>
              <a:t>ipad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i="1" lang="en"/>
              <a:t>M</a:t>
            </a:r>
            <a:r>
              <a:rPr lang="en"/>
              <a:t>))</a:t>
            </a:r>
            <a:endParaRPr/>
          </a:p>
        </p:txBody>
      </p:sp>
      <p:sp>
        <p:nvSpPr>
          <p:cNvPr id="355" name="Google Shape;35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HMAC</a:t>
            </a:r>
            <a:endParaRPr/>
          </a:p>
        </p:txBody>
      </p:sp>
      <p:sp>
        <p:nvSpPr>
          <p:cNvPr id="361" name="Google Shape;361;p48"/>
          <p:cNvSpPr txBox="1"/>
          <p:nvPr>
            <p:ph idx="1" type="body"/>
          </p:nvPr>
        </p:nvSpPr>
        <p:spPr>
          <a:xfrm>
            <a:off x="198500" y="124682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i="1" lang="en"/>
              <a:t>K</a:t>
            </a:r>
            <a:r>
              <a:rPr lang="en"/>
              <a:t>' as a version of </a:t>
            </a:r>
            <a:r>
              <a:rPr i="1" lang="en"/>
              <a:t>K</a:t>
            </a:r>
            <a:r>
              <a:rPr lang="en"/>
              <a:t> that is the length of the hash output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i="1" lang="en"/>
              <a:t>K</a:t>
            </a:r>
            <a:r>
              <a:rPr lang="en"/>
              <a:t> is too short, pad </a:t>
            </a:r>
            <a:r>
              <a:rPr i="1" lang="en"/>
              <a:t>K</a:t>
            </a:r>
            <a:r>
              <a:rPr lang="en"/>
              <a:t> with 0’s to make it </a:t>
            </a:r>
            <a:r>
              <a:rPr i="1" lang="en"/>
              <a:t>n</a:t>
            </a:r>
            <a:r>
              <a:rPr lang="en"/>
              <a:t> bits (be careful with keys that are too short and lack randomness)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i="1" lang="en"/>
              <a:t>K</a:t>
            </a:r>
            <a:r>
              <a:rPr lang="en"/>
              <a:t> is too long, hash it so it’s </a:t>
            </a:r>
            <a:r>
              <a:rPr i="1" lang="en"/>
              <a:t>n</a:t>
            </a:r>
            <a:r>
              <a:rPr lang="en"/>
              <a:t>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i="1" lang="en"/>
              <a:t>H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' ⊕ </a:t>
            </a:r>
            <a:r>
              <a:rPr i="1" lang="en">
                <a:solidFill>
                  <a:srgbClr val="0000FF"/>
                </a:solidFill>
              </a:rPr>
              <a:t>opad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/>
              <a:t> || </a:t>
            </a:r>
            <a:r>
              <a:rPr i="1" lang="en"/>
              <a:t>H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>
                <a:solidFill>
                  <a:srgbClr val="FF0000"/>
                </a:solidFill>
              </a:rPr>
              <a:t>' ⊕ </a:t>
            </a:r>
            <a:r>
              <a:rPr i="1" lang="en">
                <a:solidFill>
                  <a:srgbClr val="FF0000"/>
                </a:solidFill>
              </a:rPr>
              <a:t>ipad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i="1" lang="en"/>
              <a:t>M</a:t>
            </a:r>
            <a:r>
              <a:rPr lang="en"/>
              <a:t>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i="1" lang="en"/>
              <a:t>K</a:t>
            </a:r>
            <a:r>
              <a:rPr lang="en"/>
              <a:t>' to derive two different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opad</a:t>
            </a:r>
            <a:r>
              <a:rPr lang="en"/>
              <a:t> (outer pad) is the hard-coded byte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0x5c</a:t>
            </a:r>
            <a:r>
              <a:rPr lang="en"/>
              <a:t> repeated until it’s the same length as </a:t>
            </a:r>
            <a:r>
              <a:rPr i="1" lang="en"/>
              <a:t>K</a:t>
            </a:r>
            <a:r>
              <a:rPr lang="en"/>
              <a:t>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ipad</a:t>
            </a:r>
            <a:r>
              <a:rPr lang="en"/>
              <a:t> (inner pad) is the hard-coded byte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0x36</a:t>
            </a:r>
            <a:r>
              <a:rPr lang="en"/>
              <a:t> repeated until it’s the same length as </a:t>
            </a:r>
            <a:r>
              <a:rPr i="1" lang="en"/>
              <a:t>K</a:t>
            </a:r>
            <a:r>
              <a:rPr lang="en"/>
              <a:t>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long as </a:t>
            </a:r>
            <a:r>
              <a:rPr i="1" lang="en"/>
              <a:t>opad</a:t>
            </a:r>
            <a:r>
              <a:rPr lang="en"/>
              <a:t> and </a:t>
            </a:r>
            <a:r>
              <a:rPr i="1" lang="en"/>
              <a:t>ipad</a:t>
            </a:r>
            <a:r>
              <a:rPr lang="en"/>
              <a:t> are different, you’ll get two different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paranoia, the designers chose two very different bit patterns, even though they theoretically need only differ in one bit</a:t>
            </a:r>
            <a:endParaRPr/>
          </a:p>
        </p:txBody>
      </p:sp>
      <p:sp>
        <p:nvSpPr>
          <p:cNvPr id="362" name="Google Shape;36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HMAC Properties</a:t>
            </a:r>
            <a:endParaRPr/>
          </a:p>
        </p:txBody>
      </p:sp>
      <p:sp>
        <p:nvSpPr>
          <p:cNvPr id="368" name="Google Shape;368;p4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= </a:t>
            </a:r>
            <a:r>
              <a:rPr i="1" lang="en"/>
              <a:t>H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' ⊕ </a:t>
            </a:r>
            <a:r>
              <a:rPr i="1" lang="en">
                <a:solidFill>
                  <a:srgbClr val="0000FF"/>
                </a:solidFill>
              </a:rPr>
              <a:t>opad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/>
              <a:t> || H(</a:t>
            </a:r>
            <a:r>
              <a:rPr lang="en">
                <a:solidFill>
                  <a:srgbClr val="FF0000"/>
                </a:solidFill>
              </a:rPr>
              <a:t>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>
                <a:solidFill>
                  <a:srgbClr val="FF0000"/>
                </a:solidFill>
              </a:rPr>
              <a:t>' ⊕ </a:t>
            </a:r>
            <a:r>
              <a:rPr i="1" lang="en">
                <a:solidFill>
                  <a:srgbClr val="FF0000"/>
                </a:solidFill>
              </a:rPr>
              <a:t>ipad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i="1" lang="en"/>
              <a:t>M</a:t>
            </a:r>
            <a:r>
              <a:rPr lang="en"/>
              <a:t>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 is a hash function, so it has the properties of the underlying hash too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collision resistant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HMAC(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and </a:t>
            </a:r>
            <a:r>
              <a:rPr i="1" lang="en"/>
              <a:t>K</a:t>
            </a:r>
            <a:r>
              <a:rPr lang="en"/>
              <a:t>, an attacker can’t learn </a:t>
            </a:r>
            <a:r>
              <a:rPr i="1" lang="en"/>
              <a:t>M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underlying hash is secure, HMAC doesn’t reveal </a:t>
            </a:r>
            <a:r>
              <a:rPr i="1" lang="en"/>
              <a:t>M</a:t>
            </a:r>
            <a:r>
              <a:rPr lang="en"/>
              <a:t>, but it is still deterministic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can’t verify a tag </a:t>
            </a:r>
            <a:r>
              <a:rPr i="1" lang="en"/>
              <a:t>T</a:t>
            </a:r>
            <a:r>
              <a:rPr lang="en"/>
              <a:t> if you don’t have </a:t>
            </a:r>
            <a:r>
              <a:rPr i="1" lang="en"/>
              <a:t>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that an attacker can’t brute-force the message </a:t>
            </a:r>
            <a:r>
              <a:rPr i="1" lang="en"/>
              <a:t>M</a:t>
            </a:r>
            <a:r>
              <a:rPr lang="en"/>
              <a:t> without knowing </a:t>
            </a:r>
            <a:r>
              <a:rPr i="1" lang="en"/>
              <a:t>K</a:t>
            </a:r>
            <a:endParaRPr/>
          </a:p>
        </p:txBody>
      </p:sp>
      <p:sp>
        <p:nvSpPr>
          <p:cNvPr id="369" name="Google Shape;36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MACs provide integrity?</a:t>
            </a:r>
            <a:endParaRPr/>
          </a:p>
        </p:txBody>
      </p:sp>
      <p:sp>
        <p:nvSpPr>
          <p:cNvPr id="375" name="Google Shape;375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MACs provide integrity?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Yes. An attacker cannot tamper with the message without being detected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MACs provide authenticity?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depends on your threat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message has a valid MAC, you can be sure it came from </a:t>
            </a:r>
            <a:r>
              <a:rPr i="1" lang="en"/>
              <a:t>someone with the secret key</a:t>
            </a:r>
            <a:r>
              <a:rPr lang="en"/>
              <a:t>, but you can’t narrow it down to one person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only two people have the secret key, MACs provide authenticity: it has a valid MAC, and it’s not from me, so it must be from the other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MACs provide confidentiality?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MACs are deterministic ⇒ No IND-CPA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MACs in general have no confidentiality guarantees; they can leak information about the message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HMAC doesn’t leak information about the message, but it’s still deterministic, so it’s not IND-CPA secure</a:t>
            </a:r>
            <a:endParaRPr/>
          </a:p>
        </p:txBody>
      </p:sp>
      <p:sp>
        <p:nvSpPr>
          <p:cNvPr id="376" name="Google Shape;37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Authenticated Encryption</a:t>
            </a:r>
            <a:endParaRPr/>
          </a:p>
        </p:txBody>
      </p:sp>
      <p:pic>
        <p:nvPicPr>
          <p:cNvPr id="382" name="Google Shape;3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571" y="2874600"/>
            <a:ext cx="1984850" cy="15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51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8.7 &amp; 8.8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390" name="Google Shape;390;p52"/>
          <p:cNvGraphicFramePr/>
          <p:nvPr/>
        </p:nvGraphicFramePr>
        <p:xfrm>
          <a:off x="311700" y="13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{805D0657-763C-4FEA-B7E9-5BF5781A8AE3}</a:tableStyleId>
              </a:tblPr>
              <a:tblGrid>
                <a:gridCol w="1739450"/>
                <a:gridCol w="3241925"/>
                <a:gridCol w="3539225"/>
              </a:tblGrid>
              <a:tr h="3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ElGamal encryption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1" name="Google Shape;391;p52"/>
          <p:cNvSpPr txBox="1"/>
          <p:nvPr>
            <p:ph idx="4294967295" type="body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Pseudorandom number generators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key exchange (e.g. Diffie-Hellman)</a:t>
            </a:r>
            <a:endParaRPr sz="1600"/>
          </a:p>
        </p:txBody>
      </p:sp>
      <p:sp>
        <p:nvSpPr>
          <p:cNvPr id="392" name="Google Shape;392;p5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93" name="Google Shape;39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Authenticated Encryption: Definition</a:t>
            </a:r>
            <a:endParaRPr/>
          </a:p>
        </p:txBody>
      </p:sp>
      <p:sp>
        <p:nvSpPr>
          <p:cNvPr id="399" name="Google Shape;399;p5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Authenticated encryption </a:t>
            </a:r>
            <a:r>
              <a:rPr lang="en"/>
              <a:t>(</a:t>
            </a:r>
            <a:r>
              <a:rPr b="1" lang="en"/>
              <a:t>AE</a:t>
            </a:r>
            <a:r>
              <a:rPr lang="en"/>
              <a:t>): A scheme that simultaneously guarantees confidentiality and integrity (and authenticity, depending on your threat model) on a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ways of achieving authenticated encryption: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 schemes that provide confidentiality with schemes that provide integrity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 scheme that is designed to provide confidentiality and integrity</a:t>
            </a:r>
            <a:endParaRPr/>
          </a:p>
        </p:txBody>
      </p:sp>
      <p:sp>
        <p:nvSpPr>
          <p:cNvPr id="400" name="Google Shape;40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Schemes: Let’s design it together</a:t>
            </a:r>
            <a:endParaRPr/>
          </a:p>
        </p:txBody>
      </p:sp>
      <p:sp>
        <p:nvSpPr>
          <p:cNvPr id="406" name="Google Shape;406;p5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IND-CPA encryption scheme (e.g. AES-CBC): Enc(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and Dec(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unforgeable MAC scheme (e.g. HMAC): 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attempt: Alice sends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12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i="1" lang="en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Integrity? Yes, attacker can’t tamper with the 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Confidentiality? No, the MAC is not IND-CPA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compute the MAC on the </a:t>
            </a:r>
            <a:r>
              <a:rPr i="1" lang="en"/>
              <a:t>ciphertext</a:t>
            </a:r>
            <a:r>
              <a:rPr lang="en"/>
              <a:t> instead of the plaintext:</a:t>
            </a:r>
            <a:br>
              <a:rPr lang="en"/>
            </a:b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MAC(k</a:t>
            </a:r>
            <a:r>
              <a:rPr lang="en" sz="13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Integrity? Yes, attacker can’t tamper with the 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Confidentiality? Yes, the MAC might leak info about the ciphertext, but that’s okay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encrypt the MAC too: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12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i="1" lang="en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Integrity? Yes, attacker can’t tamper with the 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Confidentiality? Yes, everything is encrypted</a:t>
            </a:r>
            <a:endParaRPr/>
          </a:p>
        </p:txBody>
      </p:sp>
      <p:sp>
        <p:nvSpPr>
          <p:cNvPr id="407" name="Google Shape;40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MAC-then-Encrypt or Encrypt-then-MAC?</a:t>
            </a:r>
            <a:endParaRPr/>
          </a:p>
        </p:txBody>
      </p:sp>
      <p:sp>
        <p:nvSpPr>
          <p:cNvPr id="413" name="Google Shape;413;p5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MAC-then-encrypt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compute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i="1" lang="en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encrypt the message and the MAC together: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i="1" lang="en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Encrypt-then-MAC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compute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MAC the ciphertext: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>
                <a:solidFill>
                  <a:srgbClr val="0000FF"/>
                </a:solidFill>
              </a:rPr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is better?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theory, both are IND-CPA and EU-CPA secure if applied properly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MAC-then-encrypt has a flaw: You don’t know if tampering has occurred until after decrypting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Attacker can supply arbitrary tampered input, and you always have to decrypt 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Passing attacker-chosen input through the decryption function can cause side-channel leaks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Always use encrypt-then-MAC</a:t>
            </a:r>
            <a:r>
              <a:rPr lang="en"/>
              <a:t> because it’s more robust to mistakes</a:t>
            </a:r>
            <a:endParaRPr/>
          </a:p>
        </p:txBody>
      </p:sp>
      <p:sp>
        <p:nvSpPr>
          <p:cNvPr id="414" name="Google Shape;41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ciphers are designed for </a:t>
            </a:r>
            <a:r>
              <a:rPr i="1" lang="en"/>
              <a:t>confidentiality</a:t>
            </a:r>
            <a:r>
              <a:rPr lang="en"/>
              <a:t> (IND-CPA)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 attacker tampers with the ciphertext, we are not guaranteed to detect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Mallory: An </a:t>
            </a:r>
            <a:r>
              <a:rPr i="1" lang="en"/>
              <a:t>active</a:t>
            </a:r>
            <a:r>
              <a:rPr lang="en"/>
              <a:t> manipulator who wants to tamper with the message</a:t>
            </a:r>
            <a:endParaRPr/>
          </a:p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700" y="2571750"/>
            <a:ext cx="2850599" cy="24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420" name="Google Shape;42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1" name="Google Shape;42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00" y="1647375"/>
            <a:ext cx="7926401" cy="26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1.0 “Lucky 13” Attack</a:t>
            </a:r>
            <a:endParaRPr/>
          </a:p>
        </p:txBody>
      </p:sp>
      <p:sp>
        <p:nvSpPr>
          <p:cNvPr id="427" name="Google Shape;427;p5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TLS: A protocol for sending encrypted and authenticated messages over the Internet (we’ll study it more in the networking unit)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1.0 uses MAC-then-encrypt: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i="1" lang="en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encryption algorithm is AES-CBC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Lucky 13 attack abuses MAC-then-encrypt to read encrypted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Guess a byte of plaintext and change the ciphertext accordingly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MAC will error, but the time it takes to error is different depending on if the guess is correct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Attacker measures how long it takes to error in order to learn information about plaintext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TLS will send the message again if the MAC errors, so the attacker can guess repeatedly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Takeaways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Side channel attack: The algorithm is proved secure, but poor implementation made it vulnerable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encrypt-then-MAC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You’ll try a similar attack in Homework 2!</a:t>
            </a:r>
            <a:endParaRPr/>
          </a:p>
        </p:txBody>
      </p:sp>
      <p:sp>
        <p:nvSpPr>
          <p:cNvPr id="428" name="Google Shape;42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AEAD Encryption</a:t>
            </a:r>
            <a:endParaRPr/>
          </a:p>
        </p:txBody>
      </p:sp>
      <p:sp>
        <p:nvSpPr>
          <p:cNvPr id="434" name="Google Shape;434;p5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method for authenticated encryption: Use a scheme that is designed to provide confidentiality, integrity, and authenticity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Authenticated encryption with additional data</a:t>
            </a:r>
            <a:r>
              <a:rPr lang="en"/>
              <a:t> (</a:t>
            </a:r>
            <a:r>
              <a:rPr b="1" lang="en"/>
              <a:t>AEAD</a:t>
            </a:r>
            <a:r>
              <a:rPr lang="en"/>
              <a:t>): An algorithm that provides both confidentiality and integrity over the plaintext and integrity over </a:t>
            </a:r>
            <a:r>
              <a:rPr i="1" lang="en"/>
              <a:t>additional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data is usually context (e.g. memory address), so you can’t change the context without breaking the MAC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if used correctly: No more worrying about MAC-then-encrypt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use AEAD incorrectly, you lose </a:t>
            </a:r>
            <a:r>
              <a:rPr i="1" lang="en"/>
              <a:t>both</a:t>
            </a:r>
            <a:r>
              <a:rPr lang="en"/>
              <a:t> confidentiality and integrity/authentication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of correct usage: Using a crypto library with AEAD</a:t>
            </a:r>
            <a:endParaRPr/>
          </a:p>
        </p:txBody>
      </p:sp>
      <p:sp>
        <p:nvSpPr>
          <p:cNvPr id="435" name="Google Shape;43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AEAD Example: Galois Counter Mode (GCM)</a:t>
            </a:r>
            <a:endParaRPr/>
          </a:p>
        </p:txBody>
      </p:sp>
      <p:sp>
        <p:nvSpPr>
          <p:cNvPr id="441" name="Google Shape;441;p59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Galois Counter Mode</a:t>
            </a:r>
            <a:r>
              <a:rPr lang="en"/>
              <a:t> (</a:t>
            </a:r>
            <a:r>
              <a:rPr b="1" lang="en"/>
              <a:t>GCM</a:t>
            </a:r>
            <a:r>
              <a:rPr lang="en"/>
              <a:t>): An AEAD block cipher mode of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</a:t>
            </a:r>
            <a:r>
              <a:rPr i="1" lang="en" sz="1200"/>
              <a:t>K</a:t>
            </a:r>
            <a:r>
              <a:rPr lang="en"/>
              <a:t> is standard block cipher 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</a:t>
            </a:r>
            <a:r>
              <a:rPr i="1" lang="en" sz="1200"/>
              <a:t>H</a:t>
            </a:r>
            <a:r>
              <a:rPr lang="en"/>
              <a:t> is 128-bit multiplication over a special field (Galois multiplication)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worry about the math</a:t>
            </a:r>
            <a:endParaRPr/>
          </a:p>
        </p:txBody>
      </p:sp>
      <p:sp>
        <p:nvSpPr>
          <p:cNvPr id="442" name="Google Shape;44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3" name="Google Shape;44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925" y="1464075"/>
            <a:ext cx="2981375" cy="32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AEAD Example: Galois Counter Mode (GCM)</a:t>
            </a:r>
            <a:endParaRPr/>
          </a:p>
        </p:txBody>
      </p:sp>
      <p:sp>
        <p:nvSpPr>
          <p:cNvPr id="449" name="Google Shape;449;p60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fast mode of operation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Fully parallel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Galois multiplication isn’t parallelizable, but it’s very 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IV reuse leads to loss of confidentiality, integrity, and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wouldn’t happen if you used AES-CTR and HMAC-SHA256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Implementing Galois implementation is difficult and easy to screw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GCM provides integrity and confidentiality, but if you misuse it, it’s even worse than CTR mode</a:t>
            </a:r>
            <a:endParaRPr/>
          </a:p>
        </p:txBody>
      </p:sp>
      <p:pic>
        <p:nvPicPr>
          <p:cNvPr id="450" name="Google Shape;45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925" y="1464075"/>
            <a:ext cx="2981375" cy="3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Hashes: Summary</a:t>
            </a:r>
            <a:endParaRPr/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arbitrary-length input to fixed-length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is deterministic and unpredictable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way: Given an output </a:t>
            </a:r>
            <a:r>
              <a:rPr i="1" lang="en"/>
              <a:t>y</a:t>
            </a:r>
            <a:r>
              <a:rPr lang="en"/>
              <a:t>, it is infeasible to find any input </a:t>
            </a:r>
            <a:r>
              <a:rPr i="1" lang="en"/>
              <a:t>x</a:t>
            </a:r>
            <a:r>
              <a:rPr lang="en"/>
              <a:t> such that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= </a:t>
            </a:r>
            <a:r>
              <a:rPr i="1" lang="en"/>
              <a:t>y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 preimage resistant: Given an input </a:t>
            </a:r>
            <a:r>
              <a:rPr i="1" lang="en"/>
              <a:t>x</a:t>
            </a:r>
            <a:r>
              <a:rPr lang="en"/>
              <a:t>, it is infeasible to find another input </a:t>
            </a:r>
            <a:r>
              <a:rPr i="1" lang="en"/>
              <a:t>x'</a:t>
            </a:r>
            <a:r>
              <a:rPr lang="en"/>
              <a:t> ≠ </a:t>
            </a:r>
            <a:r>
              <a:rPr i="1" lang="en"/>
              <a:t>x</a:t>
            </a:r>
            <a:r>
              <a:rPr lang="en"/>
              <a:t> such that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=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x'</a:t>
            </a:r>
            <a:r>
              <a:rPr lang="en"/>
              <a:t>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Collision resistant: It is infeasible to find another any pair of inputs </a:t>
            </a:r>
            <a:r>
              <a:rPr i="1" lang="en"/>
              <a:t>x'</a:t>
            </a:r>
            <a:r>
              <a:rPr lang="en"/>
              <a:t> ≠ </a:t>
            </a:r>
            <a:r>
              <a:rPr i="1" lang="en"/>
              <a:t>x</a:t>
            </a:r>
            <a:r>
              <a:rPr lang="en"/>
              <a:t> such that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=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x'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hashes are vulnerable to length extension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Application: Lowest hash scheme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Hashes don’t provide integrity (unless you can publish the hash securely)</a:t>
            </a:r>
            <a:endParaRPr/>
          </a:p>
        </p:txBody>
      </p:sp>
      <p:sp>
        <p:nvSpPr>
          <p:cNvPr id="458" name="Google Shape;45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MACs: Summary</a:t>
            </a:r>
            <a:endParaRPr/>
          </a:p>
        </p:txBody>
      </p:sp>
      <p:sp>
        <p:nvSpPr>
          <p:cNvPr id="464" name="Google Shape;464;p6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Inputs: a secret key and a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Output: a tag on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secure MAC is unforgeable: Even if Mallory can trick Alice into creating MACs for messages that Mallory chooses, Mallory cannot create a valid MAC on a message that she hasn't seen before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HMAC(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= </a:t>
            </a:r>
            <a:r>
              <a:rPr i="1" lang="en"/>
              <a:t>H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' ⊕ </a:t>
            </a:r>
            <a:r>
              <a:rPr i="1" lang="en">
                <a:solidFill>
                  <a:srgbClr val="0000FF"/>
                </a:solidFill>
              </a:rPr>
              <a:t>opad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/>
              <a:t> || </a:t>
            </a:r>
            <a:r>
              <a:rPr i="1" lang="en"/>
              <a:t>H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>
                <a:solidFill>
                  <a:srgbClr val="FF0000"/>
                </a:solidFill>
              </a:rPr>
              <a:t>' ⊕ </a:t>
            </a:r>
            <a:r>
              <a:rPr i="1" lang="en">
                <a:solidFill>
                  <a:srgbClr val="FF0000"/>
                </a:solidFill>
              </a:rPr>
              <a:t>ipad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i="1" lang="en"/>
              <a:t>M</a:t>
            </a:r>
            <a:r>
              <a:rPr lang="en"/>
              <a:t>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MACs do not provide confidentiality</a:t>
            </a:r>
            <a:endParaRPr/>
          </a:p>
        </p:txBody>
      </p:sp>
      <p:sp>
        <p:nvSpPr>
          <p:cNvPr id="465" name="Google Shape;46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Authenticated Encryption: Summary</a:t>
            </a:r>
            <a:endParaRPr/>
          </a:p>
        </p:txBody>
      </p:sp>
      <p:sp>
        <p:nvSpPr>
          <p:cNvPr id="471" name="Google Shape;471;p6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Authenticated encryption: A scheme that simultaneously guarantees confidentiality and integrity (and authenticity) on a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approach: Combine schemes that provide confidentiality with schemes that provide integrity and authenticity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MAC-then-encrypt: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i="1" lang="en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Encrypt-then-MAC: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i="1" lang="en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i="1" lang="en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i="1"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use Encrypt-then-MAC because it's more robust to mistakes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approach: Use AEAD encryption modes designed to provide confidentiality, integrity, and authenticity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Drawback: Incorrectly using AEAD modes leads to losing </a:t>
            </a:r>
            <a:r>
              <a:rPr i="1" lang="en"/>
              <a:t>both</a:t>
            </a:r>
            <a:r>
              <a:rPr lang="en"/>
              <a:t> confidentiality and integrity/authentication</a:t>
            </a:r>
            <a:endParaRPr/>
          </a:p>
        </p:txBody>
      </p:sp>
      <p:sp>
        <p:nvSpPr>
          <p:cNvPr id="472" name="Google Shape;47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478" name="Google Shape;478;p6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Symmetric-key encryption schemes need randomness. How do we securely generate random numbers?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discussing symmetric-key schemes, we assumed Alice and Bob managed to share a secret key. How can Alice and Bob share a symmetric key over an insecure channel?</a:t>
            </a:r>
            <a:endParaRPr/>
          </a:p>
        </p:txBody>
      </p:sp>
      <p:sp>
        <p:nvSpPr>
          <p:cNvPr id="479" name="Google Shape;47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CTR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Mallory tampers with the ciphertext using XOR?</a:t>
            </a:r>
            <a:endParaRPr/>
          </a:p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669300" y="24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{805D0657-763C-4FEA-B7E9-5BF5781A8AE3}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Google Shape;105;p21"/>
          <p:cNvGraphicFramePr/>
          <p:nvPr/>
        </p:nvGraphicFramePr>
        <p:xfrm>
          <a:off x="669300" y="36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{805D0657-763C-4FEA-B7E9-5BF5781A8AE3}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21"/>
          <p:cNvSpPr txBox="1"/>
          <p:nvPr/>
        </p:nvSpPr>
        <p:spPr>
          <a:xfrm>
            <a:off x="4297650" y="32295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4297650" y="4036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669300" y="4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{805D0657-763C-4FEA-B7E9-5BF5781A8AE3}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1"/>
          <p:cNvSpPr txBox="1"/>
          <p:nvPr/>
        </p:nvSpPr>
        <p:spPr>
          <a:xfrm>
            <a:off x="102700" y="28288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endParaRPr i="1"/>
          </a:p>
        </p:txBody>
      </p:sp>
      <p:sp>
        <p:nvSpPr>
          <p:cNvPr id="110" name="Google Shape;110;p21"/>
          <p:cNvSpPr txBox="1"/>
          <p:nvPr/>
        </p:nvSpPr>
        <p:spPr>
          <a:xfrm>
            <a:off x="102700" y="36330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</a:t>
            </a:r>
            <a:r>
              <a:rPr i="1" lang="en" sz="900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i="1" lang="en"/>
              <a:t>i</a:t>
            </a:r>
            <a:r>
              <a:rPr lang="en"/>
              <a:t>)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102700" y="44373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Mallory knows the message </a:t>
            </a:r>
            <a:r>
              <a:rPr i="1" lang="en"/>
              <a:t>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Mallory change the </a:t>
            </a:r>
            <a:r>
              <a:rPr i="1" lang="en"/>
              <a:t>M</a:t>
            </a:r>
            <a:r>
              <a:rPr lang="en"/>
              <a:t> to say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Pay Mal $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/>
              <a:t>?</a:t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669300" y="24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{805D0657-763C-4FEA-B7E9-5BF5781A8AE3}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p22"/>
          <p:cNvGraphicFramePr/>
          <p:nvPr/>
        </p:nvGraphicFramePr>
        <p:xfrm>
          <a:off x="669300" y="36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{805D0657-763C-4FEA-B7E9-5BF5781A8AE3}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22"/>
          <p:cNvSpPr txBox="1"/>
          <p:nvPr/>
        </p:nvSpPr>
        <p:spPr>
          <a:xfrm>
            <a:off x="4297650" y="32295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297650" y="4036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669300" y="4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{805D0657-763C-4FEA-B7E9-5BF5781A8AE3}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22"/>
          <p:cNvSpPr txBox="1"/>
          <p:nvPr/>
        </p:nvSpPr>
        <p:spPr>
          <a:xfrm>
            <a:off x="102700" y="28288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endParaRPr i="1"/>
          </a:p>
        </p:txBody>
      </p:sp>
      <p:sp>
        <p:nvSpPr>
          <p:cNvPr id="125" name="Google Shape;125;p22"/>
          <p:cNvSpPr txBox="1"/>
          <p:nvPr/>
        </p:nvSpPr>
        <p:spPr>
          <a:xfrm>
            <a:off x="102700" y="36330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</a:t>
            </a:r>
            <a:r>
              <a:rPr i="1" lang="en" sz="900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i="1" lang="en"/>
              <a:t>i</a:t>
            </a:r>
            <a:r>
              <a:rPr lang="en"/>
              <a:t>)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102700" y="44373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387113" y="12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{805D0657-763C-4FEA-B7E9-5BF5781A8AE3}</a:tableStyleId>
              </a:tblPr>
              <a:tblGrid>
                <a:gridCol w="649925"/>
                <a:gridCol w="200000"/>
                <a:gridCol w="1227575"/>
                <a:gridCol w="809550"/>
                <a:gridCol w="265000"/>
                <a:gridCol w="1753025"/>
                <a:gridCol w="346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/>
                        <a:t>C</a:t>
                      </a:r>
                      <a:r>
                        <a:rPr i="1" lang="en" sz="1300"/>
                        <a:t>i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Definition of C</a:t>
                      </a:r>
                      <a:r>
                        <a:rPr lang="en" sz="1800"/>
                        <a:t>TR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/>
                        <a:t>Pad</a:t>
                      </a:r>
                      <a:r>
                        <a:rPr i="1" lang="en" sz="1300"/>
                        <a:t>i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Pad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Solve for the </a:t>
                      </a:r>
                      <a:r>
                        <a:rPr i="1" lang="en" sz="1800"/>
                        <a:t>i</a:t>
                      </a:r>
                      <a:r>
                        <a:rPr lang="en" sz="1800"/>
                        <a:t>th byte of the pad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/>
                        <a:t>C'</a:t>
                      </a:r>
                      <a:r>
                        <a:rPr i="1" lang="en" sz="1300"/>
                        <a:t>i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M'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i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C'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0x39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Compute the changed </a:t>
                      </a:r>
                      <a:r>
                        <a:rPr i="1" lang="en" sz="1800"/>
                        <a:t>i</a:t>
                      </a:r>
                      <a:r>
                        <a:rPr lang="en" sz="1800"/>
                        <a:t>th byte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Google Shape;134;p23"/>
          <p:cNvGraphicFramePr/>
          <p:nvPr/>
        </p:nvGraphicFramePr>
        <p:xfrm>
          <a:off x="821700" y="380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{805D0657-763C-4FEA-B7E9-5BF5781A8AE3}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23"/>
          <p:cNvGraphicFramePr/>
          <p:nvPr/>
        </p:nvGraphicFramePr>
        <p:xfrm>
          <a:off x="821700" y="435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{805D0657-763C-4FEA-B7E9-5BF5781A8AE3}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23"/>
          <p:cNvSpPr txBox="1"/>
          <p:nvPr/>
        </p:nvSpPr>
        <p:spPr>
          <a:xfrm>
            <a:off x="255100" y="38095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endParaRPr i="1"/>
          </a:p>
        </p:txBody>
      </p:sp>
      <p:sp>
        <p:nvSpPr>
          <p:cNvPr id="137" name="Google Shape;137;p23"/>
          <p:cNvSpPr txBox="1"/>
          <p:nvPr/>
        </p:nvSpPr>
        <p:spPr>
          <a:xfrm>
            <a:off x="255100" y="43512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decrypt </a:t>
            </a:r>
            <a:r>
              <a:rPr i="1" lang="en"/>
              <a:t>C</a:t>
            </a:r>
            <a:r>
              <a:rPr lang="en"/>
              <a:t>'?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message looks like “Pay Mal $900” now!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Mallory didn’t have to know the key; no integrity or authenticity for CTR mode!</a:t>
            </a:r>
            <a:endParaRPr/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669300" y="24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{805D0657-763C-4FEA-B7E9-5BF5781A8AE3}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Google Shape;146;p24"/>
          <p:cNvGraphicFramePr/>
          <p:nvPr/>
        </p:nvGraphicFramePr>
        <p:xfrm>
          <a:off x="669300" y="324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{805D0657-763C-4FEA-B7E9-5BF5781A8AE3}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7" name="Google Shape;147;p24"/>
          <p:cNvSpPr txBox="1"/>
          <p:nvPr/>
        </p:nvSpPr>
        <p:spPr>
          <a:xfrm>
            <a:off x="4297650" y="2838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297650" y="36457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102700" y="24379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C'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102700" y="40464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</a:t>
            </a:r>
            <a:r>
              <a:rPr lang="en"/>
              <a:t>'</a:t>
            </a:r>
            <a:endParaRPr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669300" y="405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{805D0657-763C-4FEA-B7E9-5BF5781A8AE3}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4"/>
          <p:cNvSpPr txBox="1"/>
          <p:nvPr/>
        </p:nvSpPr>
        <p:spPr>
          <a:xfrm>
            <a:off x="102700" y="32422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</a:t>
            </a:r>
            <a:r>
              <a:rPr i="1" lang="en" sz="900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i="1" lang="en"/>
              <a:t>i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CBC?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Altering a bit of the ciphertext causes some blocks to become random gibberish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Bob cannot prove that Alice did not send random gibberish, so it still does </a:t>
            </a:r>
            <a:r>
              <a:rPr i="1" lang="en"/>
              <a:t>not</a:t>
            </a:r>
            <a:r>
              <a:rPr lang="en"/>
              <a:t> provide integrity or authenticity</a:t>
            </a:r>
            <a:endParaRPr/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51" y="2571750"/>
            <a:ext cx="5921486" cy="23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