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AAB15A-AE22-41A1-BA77-D3A54E64EED8}">
  <a:tblStyle styleId="{6AAAB15A-AE22-41A1-BA77-D3A54E64EE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dist.root.org/2009/05/17/the-debian-pgp-disaster-that-almost-was/" TargetMode="External"/><Relationship Id="rId3" Type="http://schemas.openxmlformats.org/officeDocument/2006/relationships/hyperlink" Target="https://rdist.root.org/2010/11/19/dsa-requirements-for-random-k-value/" TargetMode="Externa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hromium.org/chromium-os/u2f-ecdsa-vulnerability" TargetMode="Externa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468c2993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468c2993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468c2993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468c2993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68c2993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468c2993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above steps can be done in time linear in the number of bits of 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468c2993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468c2993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adbec80e5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4adbec80e5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adbec80e5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adbec80e5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adbec80e5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4adbec80e5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468c2993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468c2993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Older version of the slide, using Euler's theorem to prove correctness (as opposed to Fermat's little theorem)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468c2993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468c2993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468c2993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468c2993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e111e6bd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e111e6bd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468c2993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1468c2993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says this is a random key, but it’s really a fixed key (and a random input as part of the input to the fixed </a:t>
            </a:r>
            <a:r>
              <a:rPr lang="en"/>
              <a:t>Feistel</a:t>
            </a:r>
            <a:r>
              <a:rPr lang="en"/>
              <a:t> network)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468c2993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468c2993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468c2993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468c2993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468c2993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1468c2993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468c2993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1468c2993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after presenting issues: Ideas for how to encrypt large messages efficiently?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62c1cc54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62c1cc54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62c1cc54b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62c1cc54b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62c1cc54b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62c1cc54b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62c1cc54b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62c1cc54b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62c1cc54b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62c1cc54b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e111e6bd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e111e6bd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62c1cc54b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62c1cc54b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ec4bd32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2ec4bd32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468c2993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1468c2993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468c2993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468c2993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468c29934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1468c29934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468c2993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1468c2993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468c29934_1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1468c29934_1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468c2993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1468c2993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1468c2993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1468c2993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1468c29934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1468c29934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2c1cc54bc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2c1cc54b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468c29934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1468c2993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1468c29934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1468c29934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1468c29934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1468c29934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https://rdist.root.org/2009/05/17/the-debian-pgp-disaster-that-almost-was/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https://rdist.root.org/2010/11/19/dsa-requirements-for-random-k-value/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1468c29934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1468c29934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1468c29934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1468c29934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1468c29934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1468c29934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https://www.chromium.org/chromium-os/u2f-ecdsa-vulnerability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1468c2993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1468c2993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e111e6bd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e111e6bd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e111e6bd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e111e6bd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468c2993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468c2993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468c2993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468c2993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468c2993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468c2993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Optional">
  <p:cSld name="TITLE_AND_BODY_1">
    <p:bg>
      <p:bgPr>
        <a:solidFill>
          <a:srgbClr val="A4C2F4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Optional">
  <p:cSld name="TITLE_AND_TWO_COLUMNS_1">
    <p:bg>
      <p:bgPr>
        <a:solidFill>
          <a:srgbClr val="A4C2F4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Optional">
  <p:cSld name="TITLE_ONLY_1">
    <p:bg>
      <p:bgPr>
        <a:solidFill>
          <a:srgbClr val="A4C2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Optional">
  <p:cSld name="ONE_COLUMN_TEXT_1">
    <p:bg>
      <p:bgPr>
        <a:solidFill>
          <a:srgbClr val="A4C2F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half body - Optional">
  <p:cSld name="ONE_COLUMN_TEXT_1_1">
    <p:bg>
      <p:bgPr>
        <a:solidFill>
          <a:srgbClr val="A4C2F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Optional">
  <p:cSld name="CUSTOM_1">
    <p:bg>
      <p:bgPr>
        <a:solidFill>
          <a:srgbClr val="A4C2F4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half body">
  <p:cSld name="TITLE_AND_BODY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Optional">
  <p:cSld name="SECTION_HEADER_1">
    <p:bg>
      <p:bgPr>
        <a:solidFill>
          <a:srgbClr val="A4C2F4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1017725"/>
            <a:ext cx="9144000" cy="111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E85C5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CSE 405</a:t>
            </a:r>
            <a:endParaRPr b="1" sz="6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 and</a:t>
            </a:r>
            <a:br>
              <a:rPr lang="en"/>
            </a:br>
            <a:r>
              <a:rPr lang="en"/>
              <a:t>Digital Signatures</a:t>
            </a:r>
            <a:endParaRPr/>
          </a:p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161 Fall 2023 - Lecture 11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</a:t>
            </a:r>
            <a:endParaRPr/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Textbook Chapter</a:t>
            </a:r>
            <a:r>
              <a:rPr lang="en"/>
              <a:t> 11.3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167" name="Google Shape;167;p27"/>
          <p:cNvGraphicFramePr/>
          <p:nvPr/>
        </p:nvGraphicFramePr>
        <p:xfrm>
          <a:off x="311700" y="131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{6AAAB15A-AE22-41A1-BA77-D3A54E64EED8}</a:tableStyleId>
              </a:tblPr>
              <a:tblGrid>
                <a:gridCol w="1739450"/>
                <a:gridCol w="3241925"/>
                <a:gridCol w="3539225"/>
              </a:tblGrid>
              <a:tr h="37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80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RSA encryption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ElGamal encryption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0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Digital signatures (e.g. RSA signatures)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8" name="Google Shape;168;p27"/>
          <p:cNvSpPr txBox="1"/>
          <p:nvPr>
            <p:ph idx="4294967295" type="body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Pseudorandom number generators</a:t>
            </a:r>
            <a:endParaRPr sz="1600">
              <a:solidFill>
                <a:srgbClr val="B7B7B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Public key exchange (e.g. Diffie-Hellman)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Definition</a:t>
            </a:r>
            <a:endParaRPr/>
          </a:p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198500" y="1246825"/>
            <a:ext cx="87612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KeyGen():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Randomly pick two large primes, </a:t>
            </a:r>
            <a:r>
              <a:rPr i="1" lang="en"/>
              <a:t>p</a:t>
            </a:r>
            <a:r>
              <a:rPr lang="en"/>
              <a:t> and </a:t>
            </a:r>
            <a:r>
              <a:rPr i="1" lang="en"/>
              <a:t>q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Efficient algorithm: pick</a:t>
            </a:r>
            <a:r>
              <a:rPr lang="en"/>
              <a:t> random numbers and then use a test to see if the number is prime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 </a:t>
            </a:r>
            <a:r>
              <a:rPr i="1" lang="en"/>
              <a:t>N</a:t>
            </a:r>
            <a:r>
              <a:rPr lang="en"/>
              <a:t> = </a:t>
            </a:r>
            <a:r>
              <a:rPr i="1" lang="en"/>
              <a:t>pq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/>
              <a:t>N</a:t>
            </a:r>
            <a:r>
              <a:rPr lang="en"/>
              <a:t> is usually between 2048 bits and 4096 bits long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 </a:t>
            </a:r>
            <a:r>
              <a:rPr i="1" lang="en"/>
              <a:t>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Requirement: </a:t>
            </a:r>
            <a:r>
              <a:rPr i="1" lang="en"/>
              <a:t>e</a:t>
            </a:r>
            <a:r>
              <a:rPr lang="en"/>
              <a:t> is relatively prime to (</a:t>
            </a:r>
            <a:r>
              <a:rPr i="1" lang="en"/>
              <a:t>p</a:t>
            </a:r>
            <a:r>
              <a:rPr lang="en"/>
              <a:t> - 1)(</a:t>
            </a:r>
            <a:r>
              <a:rPr i="1" lang="en"/>
              <a:t>q</a:t>
            </a:r>
            <a:r>
              <a:rPr lang="en"/>
              <a:t> - 1)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Requirement: 2 &lt; </a:t>
            </a:r>
            <a:r>
              <a:rPr i="1" lang="en"/>
              <a:t>e</a:t>
            </a:r>
            <a:r>
              <a:rPr lang="en"/>
              <a:t> &lt; (</a:t>
            </a:r>
            <a:r>
              <a:rPr i="1" lang="en"/>
              <a:t>p</a:t>
            </a:r>
            <a:r>
              <a:rPr lang="en"/>
              <a:t> - 1)(</a:t>
            </a:r>
            <a:r>
              <a:rPr i="1" lang="en"/>
              <a:t>q</a:t>
            </a:r>
            <a:r>
              <a:rPr lang="en"/>
              <a:t> - 1)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 </a:t>
            </a:r>
            <a:r>
              <a:rPr i="1" lang="en"/>
              <a:t>d</a:t>
            </a:r>
            <a:r>
              <a:rPr lang="en"/>
              <a:t> = </a:t>
            </a:r>
            <a:r>
              <a:rPr i="1" lang="en"/>
              <a:t>e</a:t>
            </a:r>
            <a:r>
              <a:rPr baseline="30000" lang="en"/>
              <a:t>-1</a:t>
            </a:r>
            <a:r>
              <a:rPr lang="en"/>
              <a:t> mod (</a:t>
            </a:r>
            <a:r>
              <a:rPr i="1" lang="en"/>
              <a:t>p</a:t>
            </a:r>
            <a:r>
              <a:rPr lang="en"/>
              <a:t> - 1)(</a:t>
            </a:r>
            <a:r>
              <a:rPr i="1" lang="en"/>
              <a:t>q</a:t>
            </a:r>
            <a:r>
              <a:rPr lang="en"/>
              <a:t> - 1)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Efficient algorithm for computing multiplicative inverses: Extended Euclid’s algorithm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Public key</a:t>
            </a:r>
            <a:r>
              <a:rPr lang="en"/>
              <a:t>: </a:t>
            </a:r>
            <a:r>
              <a:rPr i="1" lang="en"/>
              <a:t>N</a:t>
            </a:r>
            <a:r>
              <a:rPr lang="en"/>
              <a:t> and </a:t>
            </a:r>
            <a:r>
              <a:rPr i="1" lang="en"/>
              <a:t>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Private key:</a:t>
            </a:r>
            <a:r>
              <a:rPr lang="en"/>
              <a:t> </a:t>
            </a:r>
            <a:r>
              <a:rPr i="1" lang="en"/>
              <a:t>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Definition</a:t>
            </a:r>
            <a:endParaRPr/>
          </a:p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key generation: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N</a:t>
            </a:r>
            <a:r>
              <a:rPr lang="en"/>
              <a:t> = </a:t>
            </a:r>
            <a:r>
              <a:rPr i="1" lang="en"/>
              <a:t>pq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d</a:t>
            </a:r>
            <a:r>
              <a:rPr lang="en"/>
              <a:t> = </a:t>
            </a:r>
            <a:r>
              <a:rPr i="1" lang="en"/>
              <a:t>e</a:t>
            </a:r>
            <a:r>
              <a:rPr baseline="30000" lang="en"/>
              <a:t>-1</a:t>
            </a:r>
            <a:r>
              <a:rPr lang="en"/>
              <a:t> mod (</a:t>
            </a:r>
            <a:r>
              <a:rPr i="1" lang="en"/>
              <a:t>p</a:t>
            </a:r>
            <a:r>
              <a:rPr lang="en"/>
              <a:t> - 1)(</a:t>
            </a:r>
            <a:r>
              <a:rPr i="1" lang="en"/>
              <a:t>q</a:t>
            </a:r>
            <a:r>
              <a:rPr lang="en"/>
              <a:t> - 1)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Enc(</a:t>
            </a:r>
            <a:r>
              <a:rPr i="1" lang="en"/>
              <a:t>e</a:t>
            </a:r>
            <a:r>
              <a:rPr lang="en"/>
              <a:t>, </a:t>
            </a:r>
            <a:r>
              <a:rPr i="1" lang="en"/>
              <a:t>N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Assume </a:t>
            </a:r>
            <a:r>
              <a:rPr i="1" lang="en"/>
              <a:t>M </a:t>
            </a:r>
            <a:r>
              <a:rPr lang="en"/>
              <a:t>&lt; </a:t>
            </a:r>
            <a:r>
              <a:rPr i="1" lang="en"/>
              <a:t>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</a:t>
            </a:r>
            <a:r>
              <a:rPr i="1" lang="en"/>
              <a:t>M</a:t>
            </a:r>
            <a:r>
              <a:rPr baseline="30000" i="1" lang="en"/>
              <a:t>e</a:t>
            </a:r>
            <a:r>
              <a:rPr lang="en"/>
              <a:t> mod </a:t>
            </a:r>
            <a:r>
              <a:rPr i="1" lang="en"/>
              <a:t>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Dec(</a:t>
            </a:r>
            <a:r>
              <a:rPr i="1" lang="en"/>
              <a:t>d</a:t>
            </a:r>
            <a:r>
              <a:rPr lang="en"/>
              <a:t>, </a:t>
            </a:r>
            <a:r>
              <a:rPr i="1" lang="en"/>
              <a:t>C</a:t>
            </a:r>
            <a:r>
              <a:rPr lang="en"/>
              <a:t>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</a:t>
            </a:r>
            <a:r>
              <a:rPr i="1" lang="en"/>
              <a:t>C</a:t>
            </a:r>
            <a:r>
              <a:rPr baseline="30000" i="1" lang="en"/>
              <a:t>d</a:t>
            </a:r>
            <a:r>
              <a:rPr lang="en"/>
              <a:t> mod </a:t>
            </a:r>
            <a:r>
              <a:rPr i="1" lang="en"/>
              <a:t>N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correctness, we need:</a:t>
            </a:r>
            <a:br>
              <a:rPr lang="en"/>
            </a:br>
            <a:r>
              <a:rPr lang="en"/>
              <a:t>Dec(d, Enc(e, N, M)) = (</a:t>
            </a:r>
            <a:r>
              <a:rPr i="1" lang="en"/>
              <a:t>M</a:t>
            </a:r>
            <a:r>
              <a:rPr baseline="30000" i="1" lang="en"/>
              <a:t>e</a:t>
            </a:r>
            <a:r>
              <a:rPr lang="en"/>
              <a:t>)</a:t>
            </a:r>
            <a:r>
              <a:rPr baseline="30000" i="1" lang="en"/>
              <a:t>d</a:t>
            </a:r>
            <a:r>
              <a:rPr lang="en"/>
              <a:t> = </a:t>
            </a:r>
            <a:r>
              <a:rPr i="1" lang="en"/>
              <a:t>M</a:t>
            </a:r>
            <a:r>
              <a:rPr lang="en"/>
              <a:t> mod </a:t>
            </a:r>
            <a:r>
              <a:rPr i="1" lang="en"/>
              <a:t>N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Correctness</a:t>
            </a:r>
            <a:endParaRPr/>
          </a:p>
        </p:txBody>
      </p:sp>
      <p:sp>
        <p:nvSpPr>
          <p:cNvPr id="190" name="Google Shape;19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Theorems we need: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From the Chinese Remainder Theorem:</a:t>
            </a:r>
            <a:br>
              <a:rPr lang="en"/>
            </a:br>
            <a:r>
              <a:rPr lang="en"/>
              <a:t>To check if </a:t>
            </a:r>
            <a:r>
              <a:rPr i="1" lang="en"/>
              <a:t>x</a:t>
            </a:r>
            <a:r>
              <a:rPr lang="en"/>
              <a:t> = </a:t>
            </a:r>
            <a:r>
              <a:rPr i="1" lang="en"/>
              <a:t>y</a:t>
            </a:r>
            <a:r>
              <a:rPr lang="en"/>
              <a:t> mod </a:t>
            </a:r>
            <a:r>
              <a:rPr i="1" lang="en"/>
              <a:t>pq</a:t>
            </a:r>
            <a:r>
              <a:rPr lang="en"/>
              <a:t>, we can check </a:t>
            </a:r>
            <a:r>
              <a:rPr lang="en"/>
              <a:t>i</a:t>
            </a:r>
            <a:r>
              <a:rPr lang="en"/>
              <a:t>f </a:t>
            </a:r>
            <a:r>
              <a:rPr i="1" lang="en"/>
              <a:t>x</a:t>
            </a:r>
            <a:r>
              <a:rPr lang="en"/>
              <a:t> = </a:t>
            </a:r>
            <a:r>
              <a:rPr i="1" lang="en"/>
              <a:t>y</a:t>
            </a:r>
            <a:r>
              <a:rPr lang="en"/>
              <a:t> mod </a:t>
            </a:r>
            <a:r>
              <a:rPr i="1" lang="en"/>
              <a:t>p</a:t>
            </a:r>
            <a:r>
              <a:rPr lang="en"/>
              <a:t>, and </a:t>
            </a:r>
            <a:r>
              <a:rPr i="1" lang="en"/>
              <a:t>x</a:t>
            </a:r>
            <a:r>
              <a:rPr lang="en"/>
              <a:t> = </a:t>
            </a:r>
            <a:r>
              <a:rPr i="1" lang="en"/>
              <a:t>y</a:t>
            </a:r>
            <a:r>
              <a:rPr lang="en"/>
              <a:t> mod </a:t>
            </a:r>
            <a:r>
              <a:rPr i="1" lang="en"/>
              <a:t>q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we know from key generation: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N</a:t>
            </a:r>
            <a:r>
              <a:rPr lang="en"/>
              <a:t> = </a:t>
            </a:r>
            <a:r>
              <a:rPr i="1" lang="en"/>
              <a:t>pq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d</a:t>
            </a:r>
            <a:r>
              <a:rPr lang="en"/>
              <a:t> = </a:t>
            </a:r>
            <a:r>
              <a:rPr i="1" lang="en"/>
              <a:t>e</a:t>
            </a:r>
            <a:r>
              <a:rPr baseline="30000" lang="en"/>
              <a:t>-1</a:t>
            </a:r>
            <a:r>
              <a:rPr lang="en"/>
              <a:t> mod (</a:t>
            </a:r>
            <a:r>
              <a:rPr i="1" lang="en"/>
              <a:t>p</a:t>
            </a:r>
            <a:r>
              <a:rPr lang="en"/>
              <a:t> - 1)(</a:t>
            </a:r>
            <a:r>
              <a:rPr i="1" lang="en"/>
              <a:t>q</a:t>
            </a:r>
            <a:r>
              <a:rPr lang="en"/>
              <a:t> - 1)</a:t>
            </a:r>
            <a:br>
              <a:rPr lang="en"/>
            </a:br>
            <a:r>
              <a:rPr lang="en"/>
              <a:t>Therefore, </a:t>
            </a:r>
            <a:r>
              <a:rPr i="1" lang="en"/>
              <a:t>ed</a:t>
            </a:r>
            <a:r>
              <a:rPr lang="en"/>
              <a:t> = 1 mod (</a:t>
            </a:r>
            <a:r>
              <a:rPr i="1" lang="en"/>
              <a:t>p</a:t>
            </a:r>
            <a:r>
              <a:rPr lang="en"/>
              <a:t> - 1)(</a:t>
            </a:r>
            <a:r>
              <a:rPr i="1" lang="en"/>
              <a:t>q</a:t>
            </a:r>
            <a:r>
              <a:rPr lang="en"/>
              <a:t> - 1)</a:t>
            </a:r>
            <a:br>
              <a:rPr lang="en"/>
            </a:br>
            <a:r>
              <a:rPr lang="en"/>
              <a:t>Therefore, </a:t>
            </a:r>
            <a:r>
              <a:rPr i="1" lang="en"/>
              <a:t>ed</a:t>
            </a:r>
            <a:r>
              <a:rPr lang="en"/>
              <a:t> - 1 is a multiple of (</a:t>
            </a:r>
            <a:r>
              <a:rPr i="1" lang="en"/>
              <a:t>p</a:t>
            </a:r>
            <a:r>
              <a:rPr lang="en"/>
              <a:t> - 1)(</a:t>
            </a:r>
            <a:r>
              <a:rPr i="1" lang="en"/>
              <a:t>q</a:t>
            </a:r>
            <a:r>
              <a:rPr lang="en"/>
              <a:t> - 1)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(for correctness): </a:t>
            </a:r>
            <a:r>
              <a:rPr i="1" lang="en"/>
              <a:t>M</a:t>
            </a:r>
            <a:r>
              <a:rPr baseline="30000" i="1" lang="en"/>
              <a:t>ed</a:t>
            </a:r>
            <a:r>
              <a:rPr lang="en"/>
              <a:t> = </a:t>
            </a:r>
            <a:r>
              <a:rPr i="1" lang="en"/>
              <a:t>M</a:t>
            </a:r>
            <a:r>
              <a:rPr lang="en"/>
              <a:t> mod </a:t>
            </a:r>
            <a:r>
              <a:rPr i="1" lang="en"/>
              <a:t>N</a:t>
            </a:r>
            <a:br>
              <a:rPr i="1" lang="en"/>
            </a:br>
            <a:r>
              <a:rPr lang="en"/>
              <a:t>Using definition of </a:t>
            </a:r>
            <a:r>
              <a:rPr i="1" lang="en"/>
              <a:t>N</a:t>
            </a:r>
            <a:r>
              <a:rPr lang="en"/>
              <a:t>:    </a:t>
            </a:r>
            <a:r>
              <a:rPr i="1" lang="en"/>
              <a:t>M</a:t>
            </a:r>
            <a:r>
              <a:rPr baseline="30000" i="1" lang="en"/>
              <a:t>ed</a:t>
            </a:r>
            <a:r>
              <a:rPr lang="en"/>
              <a:t> = </a:t>
            </a:r>
            <a:r>
              <a:rPr i="1" lang="en"/>
              <a:t>M</a:t>
            </a:r>
            <a:r>
              <a:rPr lang="en"/>
              <a:t> mod </a:t>
            </a:r>
            <a:r>
              <a:rPr i="1" lang="en"/>
              <a:t>pq</a:t>
            </a:r>
            <a:br>
              <a:rPr lang="en"/>
            </a:br>
            <a:r>
              <a:rPr lang="en"/>
              <a:t>We need to check if </a:t>
            </a:r>
            <a:r>
              <a:rPr i="1" lang="en"/>
              <a:t>M</a:t>
            </a:r>
            <a:r>
              <a:rPr baseline="30000" i="1" lang="en"/>
              <a:t>ed</a:t>
            </a:r>
            <a:r>
              <a:rPr lang="en"/>
              <a:t> = </a:t>
            </a:r>
            <a:r>
              <a:rPr i="1" lang="en"/>
              <a:t>M</a:t>
            </a:r>
            <a:r>
              <a:rPr lang="en"/>
              <a:t> mod </a:t>
            </a:r>
            <a:r>
              <a:rPr i="1" lang="en"/>
              <a:t>p</a:t>
            </a:r>
            <a:r>
              <a:rPr lang="en"/>
              <a:t> and </a:t>
            </a:r>
            <a:r>
              <a:rPr i="1" lang="en"/>
              <a:t>M</a:t>
            </a:r>
            <a:r>
              <a:rPr baseline="30000" i="1" lang="en"/>
              <a:t>ed</a:t>
            </a:r>
            <a:r>
              <a:rPr lang="en"/>
              <a:t> = </a:t>
            </a:r>
            <a:r>
              <a:rPr i="1" lang="en"/>
              <a:t>M</a:t>
            </a:r>
            <a:r>
              <a:rPr lang="en"/>
              <a:t> mod </a:t>
            </a:r>
            <a:r>
              <a:rPr i="1" lang="en"/>
              <a:t>q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Correctness</a:t>
            </a:r>
            <a:endParaRPr/>
          </a:p>
        </p:txBody>
      </p:sp>
      <p:sp>
        <p:nvSpPr>
          <p:cNvPr id="197" name="Google Shape;19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Facts we need: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ed</a:t>
            </a:r>
            <a:r>
              <a:rPr lang="en"/>
              <a:t> - 1 is a multiple of (</a:t>
            </a:r>
            <a:r>
              <a:rPr i="1" lang="en"/>
              <a:t>p</a:t>
            </a:r>
            <a:r>
              <a:rPr lang="en"/>
              <a:t> - 1)(</a:t>
            </a:r>
            <a:r>
              <a:rPr i="1" lang="en"/>
              <a:t>q</a:t>
            </a:r>
            <a:r>
              <a:rPr lang="en"/>
              <a:t> - 1). From definition of </a:t>
            </a:r>
            <a:r>
              <a:rPr i="1" lang="en"/>
              <a:t>d</a:t>
            </a:r>
            <a:r>
              <a:rPr lang="en"/>
              <a:t> and </a:t>
            </a:r>
            <a:r>
              <a:rPr i="1" lang="en"/>
              <a:t>e</a:t>
            </a:r>
            <a:r>
              <a:rPr lang="en"/>
              <a:t> during key generation.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a</a:t>
            </a:r>
            <a:r>
              <a:rPr baseline="30000" i="1" lang="en"/>
              <a:t>p</a:t>
            </a:r>
            <a:r>
              <a:rPr baseline="30000" lang="en"/>
              <a:t>-1</a:t>
            </a:r>
            <a:r>
              <a:rPr lang="en"/>
              <a:t> = 1 mod </a:t>
            </a:r>
            <a:r>
              <a:rPr i="1" lang="en"/>
              <a:t>p</a:t>
            </a:r>
            <a:r>
              <a:rPr lang="en"/>
              <a:t>, for any prime </a:t>
            </a:r>
            <a:r>
              <a:rPr i="1" lang="en"/>
              <a:t>p</a:t>
            </a:r>
            <a:r>
              <a:rPr lang="en"/>
              <a:t>. Fermat's Little Theorem.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</a:t>
            </a:r>
            <a:r>
              <a:rPr i="1" lang="en"/>
              <a:t>M</a:t>
            </a:r>
            <a:r>
              <a:rPr baseline="30000" i="1" lang="en"/>
              <a:t>ed</a:t>
            </a:r>
            <a:r>
              <a:rPr lang="en"/>
              <a:t> = </a:t>
            </a:r>
            <a:r>
              <a:rPr i="1" lang="en"/>
              <a:t>M</a:t>
            </a:r>
            <a:r>
              <a:rPr lang="en"/>
              <a:t> mod </a:t>
            </a:r>
            <a:r>
              <a:rPr i="1" lang="en"/>
              <a:t>p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1: </a:t>
            </a:r>
            <a:r>
              <a:rPr i="1" lang="en"/>
              <a:t>M</a:t>
            </a:r>
            <a:r>
              <a:rPr lang="en"/>
              <a:t> is a multiple of </a:t>
            </a:r>
            <a:r>
              <a:rPr i="1" lang="en"/>
              <a:t>p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M</a:t>
            </a:r>
            <a:r>
              <a:rPr lang="en"/>
              <a:t> = 0 mod </a:t>
            </a:r>
            <a:r>
              <a:rPr i="1" lang="en"/>
              <a:t>p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M</a:t>
            </a:r>
            <a:r>
              <a:rPr baseline="30000" i="1" lang="en"/>
              <a:t>ed</a:t>
            </a:r>
            <a:r>
              <a:rPr lang="en"/>
              <a:t> = 0 mod </a:t>
            </a:r>
            <a:r>
              <a:rPr i="1" lang="en"/>
              <a:t>p</a:t>
            </a:r>
            <a:r>
              <a:rPr lang="en"/>
              <a:t>, because we're multiplying </a:t>
            </a:r>
            <a:r>
              <a:rPr i="1" lang="en"/>
              <a:t>M</a:t>
            </a:r>
            <a:r>
              <a:rPr lang="en"/>
              <a:t> (a multiple of </a:t>
            </a:r>
            <a:r>
              <a:rPr i="1" lang="en"/>
              <a:t>p</a:t>
            </a:r>
            <a:r>
              <a:rPr lang="en"/>
              <a:t>) a bunch of times.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2: </a:t>
            </a:r>
            <a:r>
              <a:rPr i="1" lang="en"/>
              <a:t>M</a:t>
            </a:r>
            <a:r>
              <a:rPr lang="en"/>
              <a:t> is not a multiple of </a:t>
            </a:r>
            <a:r>
              <a:rPr i="1" lang="en"/>
              <a:t>p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M</a:t>
            </a:r>
            <a:r>
              <a:rPr baseline="30000" i="1" lang="en"/>
              <a:t>ed</a:t>
            </a:r>
            <a:r>
              <a:rPr lang="en"/>
              <a:t> = </a:t>
            </a:r>
            <a:r>
              <a:rPr i="1" lang="en"/>
              <a:t>M</a:t>
            </a:r>
            <a:r>
              <a:rPr baseline="30000" i="1" lang="en"/>
              <a:t>ed-1</a:t>
            </a:r>
            <a:r>
              <a:rPr lang="en"/>
              <a:t> </a:t>
            </a:r>
            <a:r>
              <a:rPr i="1" lang="en"/>
              <a:t>M</a:t>
            </a:r>
            <a:r>
              <a:rPr lang="en"/>
              <a:t>                    (mod </a:t>
            </a:r>
            <a:r>
              <a:rPr i="1" lang="en"/>
              <a:t>p</a:t>
            </a:r>
            <a:r>
              <a:rPr lang="en"/>
              <a:t>)</a:t>
            </a:r>
            <a:br>
              <a:rPr lang="en"/>
            </a:br>
            <a:r>
              <a:rPr lang="en"/>
              <a:t>      = </a:t>
            </a:r>
            <a:r>
              <a:rPr i="1" lang="en"/>
              <a:t>M</a:t>
            </a:r>
            <a:r>
              <a:rPr baseline="30000" i="1" lang="en"/>
              <a:t>some multiple of p-1</a:t>
            </a:r>
            <a:r>
              <a:rPr lang="en"/>
              <a:t> </a:t>
            </a:r>
            <a:r>
              <a:rPr i="1" lang="en"/>
              <a:t>M</a:t>
            </a:r>
            <a:r>
              <a:rPr lang="en"/>
              <a:t>     (mod </a:t>
            </a:r>
            <a:r>
              <a:rPr i="1" lang="en"/>
              <a:t>p</a:t>
            </a:r>
            <a:r>
              <a:rPr lang="en"/>
              <a:t>)        (using definition of </a:t>
            </a:r>
            <a:r>
              <a:rPr i="1" lang="en"/>
              <a:t>ed</a:t>
            </a:r>
            <a:r>
              <a:rPr lang="en"/>
              <a:t> - 1)</a:t>
            </a:r>
            <a:br>
              <a:rPr lang="en"/>
            </a:br>
            <a:r>
              <a:rPr lang="en"/>
              <a:t>      =                        </a:t>
            </a:r>
            <a:r>
              <a:rPr i="1" lang="en"/>
              <a:t>M</a:t>
            </a:r>
            <a:r>
              <a:rPr lang="en"/>
              <a:t>      (mod </a:t>
            </a:r>
            <a:r>
              <a:rPr i="1" lang="en"/>
              <a:t>p</a:t>
            </a:r>
            <a:r>
              <a:rPr lang="en"/>
              <a:t>)        (using FLT)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Correctness</a:t>
            </a:r>
            <a:endParaRPr/>
          </a:p>
        </p:txBody>
      </p:sp>
      <p:sp>
        <p:nvSpPr>
          <p:cNvPr id="204" name="Google Shape;20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Facts we need: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ed</a:t>
            </a:r>
            <a:r>
              <a:rPr lang="en"/>
              <a:t> - 1 is a multiple of (</a:t>
            </a:r>
            <a:r>
              <a:rPr i="1" lang="en"/>
              <a:t>p</a:t>
            </a:r>
            <a:r>
              <a:rPr lang="en"/>
              <a:t> - 1)(</a:t>
            </a:r>
            <a:r>
              <a:rPr i="1" lang="en"/>
              <a:t>q</a:t>
            </a:r>
            <a:r>
              <a:rPr lang="en"/>
              <a:t> - 1). From definition of </a:t>
            </a:r>
            <a:r>
              <a:rPr i="1" lang="en"/>
              <a:t>d</a:t>
            </a:r>
            <a:r>
              <a:rPr lang="en"/>
              <a:t> and </a:t>
            </a:r>
            <a:r>
              <a:rPr i="1" lang="en"/>
              <a:t>e</a:t>
            </a:r>
            <a:r>
              <a:rPr lang="en"/>
              <a:t> during key generation.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a</a:t>
            </a:r>
            <a:r>
              <a:rPr baseline="30000" i="1" lang="en"/>
              <a:t>p</a:t>
            </a:r>
            <a:r>
              <a:rPr baseline="30000" lang="en"/>
              <a:t>-1</a:t>
            </a:r>
            <a:r>
              <a:rPr lang="en"/>
              <a:t> = 1 mod </a:t>
            </a:r>
            <a:r>
              <a:rPr i="1" lang="en"/>
              <a:t>p</a:t>
            </a:r>
            <a:r>
              <a:rPr lang="en"/>
              <a:t>, for any prime </a:t>
            </a:r>
            <a:r>
              <a:rPr i="1" lang="en"/>
              <a:t>p</a:t>
            </a:r>
            <a:r>
              <a:rPr lang="en"/>
              <a:t>. Fermat's Little Theorem.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</a:t>
            </a:r>
            <a:r>
              <a:rPr i="1" lang="en"/>
              <a:t>M</a:t>
            </a:r>
            <a:r>
              <a:rPr baseline="30000" i="1" lang="en"/>
              <a:t>ed</a:t>
            </a:r>
            <a:r>
              <a:rPr lang="en"/>
              <a:t> = </a:t>
            </a:r>
            <a:r>
              <a:rPr i="1" lang="en"/>
              <a:t>M</a:t>
            </a:r>
            <a:r>
              <a:rPr lang="en"/>
              <a:t> mod </a:t>
            </a:r>
            <a:r>
              <a:rPr i="1" lang="en"/>
              <a:t>q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1: </a:t>
            </a:r>
            <a:r>
              <a:rPr i="1" lang="en"/>
              <a:t>M</a:t>
            </a:r>
            <a:r>
              <a:rPr lang="en"/>
              <a:t> is a multiple of </a:t>
            </a:r>
            <a:r>
              <a:rPr i="1" lang="en"/>
              <a:t>q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M</a:t>
            </a:r>
            <a:r>
              <a:rPr lang="en"/>
              <a:t> = 0 mod </a:t>
            </a:r>
            <a:r>
              <a:rPr i="1" lang="en"/>
              <a:t>q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M</a:t>
            </a:r>
            <a:r>
              <a:rPr baseline="30000" i="1" lang="en"/>
              <a:t>ed</a:t>
            </a:r>
            <a:r>
              <a:rPr lang="en"/>
              <a:t> = 0 mod </a:t>
            </a:r>
            <a:r>
              <a:rPr i="1" lang="en"/>
              <a:t>q</a:t>
            </a:r>
            <a:r>
              <a:rPr lang="en"/>
              <a:t>, because we're multiplying </a:t>
            </a:r>
            <a:r>
              <a:rPr i="1" lang="en"/>
              <a:t>M</a:t>
            </a:r>
            <a:r>
              <a:rPr lang="en"/>
              <a:t> (a multiple of </a:t>
            </a:r>
            <a:r>
              <a:rPr i="1" lang="en"/>
              <a:t>q</a:t>
            </a:r>
            <a:r>
              <a:rPr lang="en"/>
              <a:t>) a bunch of times.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2: </a:t>
            </a:r>
            <a:r>
              <a:rPr i="1" lang="en"/>
              <a:t>M</a:t>
            </a:r>
            <a:r>
              <a:rPr lang="en"/>
              <a:t> is not a multiple of </a:t>
            </a:r>
            <a:r>
              <a:rPr i="1" lang="en"/>
              <a:t>q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M</a:t>
            </a:r>
            <a:r>
              <a:rPr baseline="30000" i="1" lang="en"/>
              <a:t>ed</a:t>
            </a:r>
            <a:r>
              <a:rPr lang="en"/>
              <a:t> = </a:t>
            </a:r>
            <a:r>
              <a:rPr i="1" lang="en"/>
              <a:t>M</a:t>
            </a:r>
            <a:r>
              <a:rPr baseline="30000" i="1" lang="en"/>
              <a:t>ed-1</a:t>
            </a:r>
            <a:r>
              <a:rPr lang="en"/>
              <a:t> </a:t>
            </a:r>
            <a:r>
              <a:rPr i="1" lang="en"/>
              <a:t>M</a:t>
            </a:r>
            <a:r>
              <a:rPr lang="en"/>
              <a:t>                    (mod </a:t>
            </a:r>
            <a:r>
              <a:rPr i="1" lang="en"/>
              <a:t>q</a:t>
            </a:r>
            <a:r>
              <a:rPr lang="en"/>
              <a:t>)</a:t>
            </a:r>
            <a:br>
              <a:rPr lang="en"/>
            </a:br>
            <a:r>
              <a:rPr lang="en"/>
              <a:t>      = </a:t>
            </a:r>
            <a:r>
              <a:rPr i="1" lang="en"/>
              <a:t>M</a:t>
            </a:r>
            <a:r>
              <a:rPr baseline="30000" i="1" lang="en"/>
              <a:t>some multiple of q-1</a:t>
            </a:r>
            <a:r>
              <a:rPr lang="en"/>
              <a:t> </a:t>
            </a:r>
            <a:r>
              <a:rPr i="1" lang="en"/>
              <a:t>M</a:t>
            </a:r>
            <a:r>
              <a:rPr lang="en"/>
              <a:t>     (mod </a:t>
            </a:r>
            <a:r>
              <a:rPr i="1" lang="en"/>
              <a:t>q</a:t>
            </a:r>
            <a:r>
              <a:rPr lang="en"/>
              <a:t>)        (using definition of </a:t>
            </a:r>
            <a:r>
              <a:rPr i="1" lang="en"/>
              <a:t>ed</a:t>
            </a:r>
            <a:r>
              <a:rPr lang="en"/>
              <a:t> - 1)</a:t>
            </a:r>
            <a:br>
              <a:rPr lang="en"/>
            </a:br>
            <a:r>
              <a:rPr lang="en"/>
              <a:t>      =                        </a:t>
            </a:r>
            <a:r>
              <a:rPr i="1" lang="en"/>
              <a:t>M</a:t>
            </a:r>
            <a:r>
              <a:rPr lang="en"/>
              <a:t>      (mod </a:t>
            </a:r>
            <a:r>
              <a:rPr i="1" lang="en"/>
              <a:t>q</a:t>
            </a:r>
            <a:r>
              <a:rPr lang="en"/>
              <a:t>)        (using FLT)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Correctness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Theorem: </a:t>
            </a:r>
            <a:r>
              <a:rPr i="1" lang="en"/>
              <a:t>M</a:t>
            </a:r>
            <a:r>
              <a:rPr baseline="30000" i="1" lang="en"/>
              <a:t>ed</a:t>
            </a:r>
            <a:r>
              <a:rPr lang="en"/>
              <a:t> ≡ </a:t>
            </a:r>
            <a:r>
              <a:rPr i="1" lang="en"/>
              <a:t>M</a:t>
            </a:r>
            <a:r>
              <a:rPr lang="en"/>
              <a:t> mod </a:t>
            </a:r>
            <a:r>
              <a:rPr i="1" lang="en"/>
              <a:t>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Euler’s theorem: </a:t>
            </a:r>
            <a:r>
              <a:rPr i="1" lang="en"/>
              <a:t>a</a:t>
            </a:r>
            <a:r>
              <a:rPr baseline="30000" i="1" lang="en"/>
              <a:t>φ</a:t>
            </a:r>
            <a:r>
              <a:rPr baseline="30000" lang="en"/>
              <a:t>(</a:t>
            </a:r>
            <a:r>
              <a:rPr baseline="30000" i="1" lang="en"/>
              <a:t>N</a:t>
            </a:r>
            <a:r>
              <a:rPr baseline="30000" lang="en"/>
              <a:t>)</a:t>
            </a:r>
            <a:r>
              <a:rPr lang="en"/>
              <a:t> ≡ 1 mod </a:t>
            </a:r>
            <a:r>
              <a:rPr i="1" lang="en"/>
              <a:t>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φ</a:t>
            </a:r>
            <a:r>
              <a:rPr lang="en"/>
              <a:t>(</a:t>
            </a:r>
            <a:r>
              <a:rPr i="1" lang="en"/>
              <a:t>N</a:t>
            </a:r>
            <a:r>
              <a:rPr lang="en"/>
              <a:t>) is the totient function of </a:t>
            </a:r>
            <a:r>
              <a:rPr i="1" lang="en"/>
              <a:t>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</a:t>
            </a:r>
            <a:r>
              <a:rPr i="1" lang="en"/>
              <a:t>N</a:t>
            </a:r>
            <a:r>
              <a:rPr lang="en"/>
              <a:t> is prime, </a:t>
            </a:r>
            <a:r>
              <a:rPr i="1" lang="en"/>
              <a:t>φ</a:t>
            </a:r>
            <a:r>
              <a:rPr lang="en"/>
              <a:t>(</a:t>
            </a:r>
            <a:r>
              <a:rPr i="1" lang="en"/>
              <a:t>N</a:t>
            </a:r>
            <a:r>
              <a:rPr lang="en"/>
              <a:t>) = </a:t>
            </a:r>
            <a:r>
              <a:rPr i="1" lang="en"/>
              <a:t>N</a:t>
            </a:r>
            <a:r>
              <a:rPr lang="en"/>
              <a:t> - 1 (Fermat’s little theorem)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a semi-prime </a:t>
            </a:r>
            <a:r>
              <a:rPr i="1" lang="en"/>
              <a:t>pq</a:t>
            </a:r>
            <a:r>
              <a:rPr lang="en"/>
              <a:t>, where </a:t>
            </a:r>
            <a:r>
              <a:rPr i="1" lang="en"/>
              <a:t>p</a:t>
            </a:r>
            <a:r>
              <a:rPr lang="en"/>
              <a:t> and </a:t>
            </a:r>
            <a:r>
              <a:rPr i="1" lang="en"/>
              <a:t>q</a:t>
            </a:r>
            <a:r>
              <a:rPr lang="en"/>
              <a:t> are prime, </a:t>
            </a:r>
            <a:r>
              <a:rPr i="1" lang="en"/>
              <a:t>φ</a:t>
            </a:r>
            <a:r>
              <a:rPr lang="en"/>
              <a:t>(</a:t>
            </a:r>
            <a:r>
              <a:rPr i="1" lang="en"/>
              <a:t>pq</a:t>
            </a:r>
            <a:r>
              <a:rPr lang="en"/>
              <a:t>) = (</a:t>
            </a:r>
            <a:r>
              <a:rPr i="1" lang="en"/>
              <a:t>p</a:t>
            </a:r>
            <a:r>
              <a:rPr lang="en"/>
              <a:t> - 1)(</a:t>
            </a:r>
            <a:r>
              <a:rPr i="1" lang="en"/>
              <a:t>q</a:t>
            </a:r>
            <a:r>
              <a:rPr lang="en"/>
              <a:t> - 1)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Notice: </a:t>
            </a:r>
            <a:r>
              <a:rPr i="1" lang="en"/>
              <a:t>ed</a:t>
            </a:r>
            <a:r>
              <a:rPr lang="en"/>
              <a:t> ≡ 1 mod (</a:t>
            </a:r>
            <a:r>
              <a:rPr i="1" lang="en"/>
              <a:t>p</a:t>
            </a:r>
            <a:r>
              <a:rPr lang="en"/>
              <a:t> - 1)(</a:t>
            </a:r>
            <a:r>
              <a:rPr i="1" lang="en"/>
              <a:t>q</a:t>
            </a:r>
            <a:r>
              <a:rPr lang="en"/>
              <a:t> - 1) so </a:t>
            </a:r>
            <a:r>
              <a:rPr i="1" lang="en"/>
              <a:t>ed</a:t>
            </a:r>
            <a:r>
              <a:rPr lang="en"/>
              <a:t> ≡ 1 mod </a:t>
            </a:r>
            <a:r>
              <a:rPr i="1" lang="en"/>
              <a:t>φ</a:t>
            </a:r>
            <a:r>
              <a:rPr lang="en"/>
              <a:t>(</a:t>
            </a:r>
            <a:r>
              <a:rPr i="1" lang="en"/>
              <a:t>N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means that </a:t>
            </a:r>
            <a:r>
              <a:rPr i="1" lang="en"/>
              <a:t>ed</a:t>
            </a:r>
            <a:r>
              <a:rPr lang="en"/>
              <a:t> = </a:t>
            </a:r>
            <a:r>
              <a:rPr i="1" lang="en"/>
              <a:t>kφ</a:t>
            </a:r>
            <a:r>
              <a:rPr lang="en"/>
              <a:t>(</a:t>
            </a:r>
            <a:r>
              <a:rPr i="1" lang="en"/>
              <a:t>n</a:t>
            </a:r>
            <a:r>
              <a:rPr lang="en"/>
              <a:t>) + 1 for some integer </a:t>
            </a:r>
            <a:r>
              <a:rPr i="1" lang="en"/>
              <a:t>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(1) can be written as </a:t>
            </a:r>
            <a:r>
              <a:rPr i="1" lang="en"/>
              <a:t>M</a:t>
            </a:r>
            <a:r>
              <a:rPr baseline="30000" i="1" lang="en"/>
              <a:t>kφ</a:t>
            </a:r>
            <a:r>
              <a:rPr baseline="30000" lang="en"/>
              <a:t>(</a:t>
            </a:r>
            <a:r>
              <a:rPr baseline="30000" i="1" lang="en"/>
              <a:t>N</a:t>
            </a:r>
            <a:r>
              <a:rPr baseline="30000" lang="en"/>
              <a:t>) + 1</a:t>
            </a:r>
            <a:r>
              <a:rPr lang="en"/>
              <a:t> ≡ </a:t>
            </a:r>
            <a:r>
              <a:rPr i="1" lang="en"/>
              <a:t>M</a:t>
            </a:r>
            <a:r>
              <a:rPr lang="en"/>
              <a:t> mod </a:t>
            </a:r>
            <a:r>
              <a:rPr i="1" lang="en"/>
              <a:t>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M</a:t>
            </a:r>
            <a:r>
              <a:rPr baseline="30000" i="1" lang="en"/>
              <a:t>kφ</a:t>
            </a:r>
            <a:r>
              <a:rPr baseline="30000" lang="en"/>
              <a:t>(</a:t>
            </a:r>
            <a:r>
              <a:rPr baseline="30000" i="1" lang="en"/>
              <a:t>N</a:t>
            </a:r>
            <a:r>
              <a:rPr baseline="30000" lang="en"/>
              <a:t>)</a:t>
            </a:r>
            <a:r>
              <a:rPr i="1" lang="en"/>
              <a:t>M</a:t>
            </a:r>
            <a:r>
              <a:rPr baseline="30000" lang="en"/>
              <a:t>1</a:t>
            </a:r>
            <a:r>
              <a:rPr lang="en"/>
              <a:t> ≡ </a:t>
            </a:r>
            <a:r>
              <a:rPr i="1" lang="en"/>
              <a:t>M</a:t>
            </a:r>
            <a:r>
              <a:rPr lang="en"/>
              <a:t> mod </a:t>
            </a:r>
            <a:r>
              <a:rPr i="1" lang="en"/>
              <a:t>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1</a:t>
            </a:r>
            <a:r>
              <a:rPr i="1" lang="en"/>
              <a:t>M</a:t>
            </a:r>
            <a:r>
              <a:rPr baseline="30000" lang="en"/>
              <a:t>1</a:t>
            </a:r>
            <a:r>
              <a:rPr lang="en"/>
              <a:t> ≡ </a:t>
            </a:r>
            <a:r>
              <a:rPr i="1" lang="en"/>
              <a:t>M</a:t>
            </a:r>
            <a:r>
              <a:rPr lang="en"/>
              <a:t> mod </a:t>
            </a:r>
            <a:r>
              <a:rPr i="1" lang="en"/>
              <a:t>N</a:t>
            </a:r>
            <a:r>
              <a:rPr lang="en"/>
              <a:t> by Euler’s theorem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M</a:t>
            </a:r>
            <a:r>
              <a:rPr lang="en"/>
              <a:t> ≡ </a:t>
            </a:r>
            <a:r>
              <a:rPr i="1" lang="en"/>
              <a:t>M</a:t>
            </a:r>
            <a:r>
              <a:rPr lang="en"/>
              <a:t> mod </a:t>
            </a:r>
            <a:r>
              <a:rPr i="1" lang="en"/>
              <a:t>N</a:t>
            </a:r>
            <a:endParaRPr/>
          </a:p>
        </p:txBody>
      </p:sp>
      <p:sp>
        <p:nvSpPr>
          <p:cNvPr id="212" name="Google Shape;21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Security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RSA problem</a:t>
            </a:r>
            <a:r>
              <a:rPr lang="en"/>
              <a:t>: Given </a:t>
            </a:r>
            <a:r>
              <a:rPr i="1" lang="en"/>
              <a:t>N</a:t>
            </a:r>
            <a:r>
              <a:rPr lang="en"/>
              <a:t> and </a:t>
            </a:r>
            <a:r>
              <a:rPr i="1" lang="en"/>
              <a:t>C</a:t>
            </a:r>
            <a:r>
              <a:rPr lang="en"/>
              <a:t> = </a:t>
            </a:r>
            <a:r>
              <a:rPr i="1" lang="en"/>
              <a:t>M</a:t>
            </a:r>
            <a:r>
              <a:rPr baseline="30000" i="1" lang="en"/>
              <a:t>e</a:t>
            </a:r>
            <a:r>
              <a:rPr lang="en"/>
              <a:t> mod </a:t>
            </a:r>
            <a:r>
              <a:rPr i="1" lang="en"/>
              <a:t>N</a:t>
            </a:r>
            <a:r>
              <a:rPr lang="en"/>
              <a:t>, it is hard to find </a:t>
            </a:r>
            <a:r>
              <a:rPr i="1" lang="en"/>
              <a:t>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harder than the factoring problem:</a:t>
            </a:r>
            <a:br>
              <a:rPr lang="en"/>
            </a:br>
            <a:r>
              <a:rPr lang="en"/>
              <a:t>If you can factor </a:t>
            </a:r>
            <a:r>
              <a:rPr i="1" lang="en"/>
              <a:t>N</a:t>
            </a:r>
            <a:r>
              <a:rPr lang="en"/>
              <a:t>, you can learn </a:t>
            </a:r>
            <a:r>
              <a:rPr i="1" lang="en"/>
              <a:t>p</a:t>
            </a:r>
            <a:r>
              <a:rPr lang="en"/>
              <a:t> and </a:t>
            </a:r>
            <a:r>
              <a:rPr i="1" lang="en"/>
              <a:t>q</a:t>
            </a:r>
            <a:r>
              <a:rPr lang="en"/>
              <a:t>.</a:t>
            </a:r>
            <a:br>
              <a:rPr lang="en"/>
            </a:br>
            <a:r>
              <a:rPr lang="en"/>
              <a:t>Then, you can compute</a:t>
            </a:r>
            <a:r>
              <a:rPr i="1" lang="en"/>
              <a:t> d</a:t>
            </a:r>
            <a:r>
              <a:rPr lang="en"/>
              <a:t> = </a:t>
            </a:r>
            <a:r>
              <a:rPr i="1" lang="en"/>
              <a:t>e</a:t>
            </a:r>
            <a:r>
              <a:rPr baseline="30000" lang="en"/>
              <a:t>-1</a:t>
            </a:r>
            <a:r>
              <a:rPr lang="en"/>
              <a:t> mod (</a:t>
            </a:r>
            <a:r>
              <a:rPr i="1" lang="en"/>
              <a:t>p</a:t>
            </a:r>
            <a:r>
              <a:rPr lang="en"/>
              <a:t> - 1)(</a:t>
            </a:r>
            <a:r>
              <a:rPr i="1" lang="en"/>
              <a:t>q</a:t>
            </a:r>
            <a:r>
              <a:rPr lang="en"/>
              <a:t> - 1) and decrypt with C</a:t>
            </a:r>
            <a:r>
              <a:rPr baseline="30000" lang="en"/>
              <a:t>d</a:t>
            </a:r>
            <a:r>
              <a:rPr lang="en"/>
              <a:t> mod </a:t>
            </a:r>
            <a:r>
              <a:rPr i="1" lang="en"/>
              <a:t>N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best solution is to factor </a:t>
            </a:r>
            <a:r>
              <a:rPr i="1" lang="en"/>
              <a:t>N</a:t>
            </a:r>
            <a:r>
              <a:rPr lang="en"/>
              <a:t>, but unknown whether there is an easier way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RSA problem is as hard as the factoring problem, then the scheme is secure as long as the factoring problem is hard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Factoring problem is assumed to be hard. Best known algorithms are exponential-time</a:t>
            </a:r>
            <a:endParaRPr/>
          </a:p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RSA encryption IND-CPA secure?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No.</a:t>
            </a:r>
            <a:r>
              <a:rPr lang="en"/>
              <a:t> It’s deterministic. No randomness was used at any point!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Sending the same message encrypted with different public keys also leaks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m</a:t>
            </a:r>
            <a:r>
              <a:rPr baseline="30000" i="1" lang="en"/>
              <a:t>e</a:t>
            </a:r>
            <a:r>
              <a:rPr baseline="30000" i="1" lang="en" sz="900"/>
              <a:t>a</a:t>
            </a:r>
            <a:r>
              <a:rPr lang="en"/>
              <a:t> mod </a:t>
            </a:r>
            <a:r>
              <a:rPr i="1" lang="en"/>
              <a:t>N</a:t>
            </a:r>
            <a:r>
              <a:rPr i="1" lang="en" sz="900"/>
              <a:t>a</a:t>
            </a:r>
            <a:r>
              <a:rPr lang="en"/>
              <a:t>, </a:t>
            </a:r>
            <a:r>
              <a:rPr i="1" lang="en"/>
              <a:t>m</a:t>
            </a:r>
            <a:r>
              <a:rPr baseline="30000" i="1" lang="en"/>
              <a:t>e</a:t>
            </a:r>
            <a:r>
              <a:rPr baseline="30000" i="1" lang="en" sz="900"/>
              <a:t>b</a:t>
            </a:r>
            <a:r>
              <a:rPr lang="en"/>
              <a:t> mod </a:t>
            </a:r>
            <a:r>
              <a:rPr i="1" lang="en"/>
              <a:t>n</a:t>
            </a:r>
            <a:r>
              <a:rPr i="1" lang="en" sz="900"/>
              <a:t>b</a:t>
            </a:r>
            <a:r>
              <a:rPr lang="en"/>
              <a:t>, </a:t>
            </a:r>
            <a:r>
              <a:rPr i="1" lang="en"/>
              <a:t>m</a:t>
            </a:r>
            <a:r>
              <a:rPr baseline="30000" i="1" lang="en"/>
              <a:t>e</a:t>
            </a:r>
            <a:r>
              <a:rPr baseline="30000" i="1" lang="en" sz="900"/>
              <a:t>c</a:t>
            </a:r>
            <a:r>
              <a:rPr lang="en"/>
              <a:t> mod </a:t>
            </a:r>
            <a:r>
              <a:rPr i="1" lang="en"/>
              <a:t>N</a:t>
            </a:r>
            <a:r>
              <a:rPr i="1" lang="en" sz="900"/>
              <a:t>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 </a:t>
            </a:r>
            <a:r>
              <a:rPr i="1" lang="en"/>
              <a:t>m</a:t>
            </a:r>
            <a:r>
              <a:rPr lang="en"/>
              <a:t> and </a:t>
            </a:r>
            <a:r>
              <a:rPr i="1" lang="en"/>
              <a:t>e</a:t>
            </a:r>
            <a:r>
              <a:rPr lang="en"/>
              <a:t> leaks information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/>
              <a:t>e</a:t>
            </a:r>
            <a:r>
              <a:rPr lang="en"/>
              <a:t> is usually small (~16 bits) and often constant (3, 17, 65537)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Side channel: A poor implementation leaks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time it takes to decrypt a message depends on the message and the private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attack has been successfully used to break RSA encryption in OpenSSL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Result: We need a probabilistic padding scheme</a:t>
            </a:r>
            <a:endParaRPr/>
          </a:p>
        </p:txBody>
      </p:sp>
      <p:sp>
        <p:nvSpPr>
          <p:cNvPr id="225" name="Google Shape;225;p3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Issues</a:t>
            </a:r>
            <a:endParaRPr/>
          </a:p>
        </p:txBody>
      </p:sp>
      <p:sp>
        <p:nvSpPr>
          <p:cNvPr id="226" name="Google Shape;22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PRNGs: Summary</a:t>
            </a:r>
            <a:endParaRPr/>
          </a:p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True randomness requires sampling a physical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Slow, expensive, and biased (low entropy)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PRNG: An algorithm that uses a little bit of true randomness to generate a lot of random-looking output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Seed(entropy): Initialize internal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Reseed(entropy): Add additional entropy to the internal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Generate(n): Generate n bits of pseudorandom output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Security: Computationally indistinguishable from truly random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HMAC-DRBG: Use repeated applications of HMAC to generate pseudorandom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Application: UUIDs</a:t>
            </a:r>
            <a:endParaRPr/>
          </a:p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</a:t>
            </a:r>
            <a:endParaRPr/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Optimal asymmetric encryption padding</a:t>
            </a:r>
            <a:r>
              <a:rPr lang="en"/>
              <a:t> (</a:t>
            </a:r>
            <a:r>
              <a:rPr b="1" lang="en"/>
              <a:t>OAEP</a:t>
            </a:r>
            <a:r>
              <a:rPr lang="en"/>
              <a:t>)</a:t>
            </a:r>
            <a:r>
              <a:rPr lang="en"/>
              <a:t>: A variation of RSA that introduces randomness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from “padding” used for symmetric encryption, used to add randomness instead of dummy bytes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RSA can only encrypt “random-looking” numbers, so encrypt the message with a random key</a:t>
            </a:r>
            <a:endParaRPr/>
          </a:p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OAEP: Padding</a:t>
            </a:r>
            <a:endParaRPr/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k</a:t>
            </a:r>
            <a:r>
              <a:rPr lang="en" sz="1200"/>
              <a:t>0</a:t>
            </a:r>
            <a:r>
              <a:rPr lang="en"/>
              <a:t> and </a:t>
            </a:r>
            <a:r>
              <a:rPr i="1" lang="en"/>
              <a:t>k</a:t>
            </a:r>
            <a:r>
              <a:rPr lang="en" sz="1200"/>
              <a:t>1</a:t>
            </a:r>
            <a:r>
              <a:rPr lang="en"/>
              <a:t> constants defined in the standard, and </a:t>
            </a:r>
            <a:r>
              <a:rPr i="1" lang="en"/>
              <a:t>G</a:t>
            </a:r>
            <a:r>
              <a:rPr lang="en"/>
              <a:t> and </a:t>
            </a:r>
            <a:r>
              <a:rPr i="1" lang="en"/>
              <a:t>H</a:t>
            </a:r>
            <a:r>
              <a:rPr lang="en"/>
              <a:t> are hash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M</a:t>
            </a:r>
            <a:r>
              <a:rPr lang="en"/>
              <a:t> can only be </a:t>
            </a:r>
            <a:r>
              <a:rPr i="1" lang="en"/>
              <a:t>n</a:t>
            </a:r>
            <a:r>
              <a:rPr lang="en"/>
              <a:t> - </a:t>
            </a:r>
            <a:r>
              <a:rPr i="1" lang="en"/>
              <a:t>k</a:t>
            </a:r>
            <a:r>
              <a:rPr lang="en" sz="900"/>
              <a:t>0</a:t>
            </a:r>
            <a:r>
              <a:rPr lang="en"/>
              <a:t> - </a:t>
            </a:r>
            <a:r>
              <a:rPr i="1" lang="en"/>
              <a:t>k</a:t>
            </a:r>
            <a:r>
              <a:rPr lang="en" sz="900"/>
              <a:t>1</a:t>
            </a:r>
            <a:r>
              <a:rPr lang="en"/>
              <a:t> bits long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G</a:t>
            </a:r>
            <a:r>
              <a:rPr lang="en"/>
              <a:t> produces a (</a:t>
            </a:r>
            <a:r>
              <a:rPr i="1" lang="en"/>
              <a:t>n</a:t>
            </a:r>
            <a:r>
              <a:rPr lang="en"/>
              <a:t> - </a:t>
            </a:r>
            <a:r>
              <a:rPr i="1" lang="en"/>
              <a:t>k</a:t>
            </a:r>
            <a:r>
              <a:rPr lang="en" sz="900"/>
              <a:t>0</a:t>
            </a:r>
            <a:r>
              <a:rPr lang="en"/>
              <a:t>)-bit hash, and </a:t>
            </a:r>
            <a:r>
              <a:rPr i="1" lang="en"/>
              <a:t>H</a:t>
            </a:r>
            <a:r>
              <a:rPr lang="en"/>
              <a:t> produces a </a:t>
            </a:r>
            <a:r>
              <a:rPr i="1" lang="en"/>
              <a:t>k</a:t>
            </a:r>
            <a:r>
              <a:rPr lang="en" sz="900"/>
              <a:t>0</a:t>
            </a:r>
            <a:r>
              <a:rPr lang="en"/>
              <a:t>-bit hash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Pad </a:t>
            </a:r>
            <a:r>
              <a:rPr i="1" lang="en"/>
              <a:t>M</a:t>
            </a:r>
            <a:r>
              <a:rPr lang="en"/>
              <a:t> with </a:t>
            </a:r>
            <a:r>
              <a:rPr i="1" lang="en"/>
              <a:t>k</a:t>
            </a:r>
            <a:r>
              <a:rPr lang="en" sz="1200"/>
              <a:t>0</a:t>
            </a:r>
            <a:r>
              <a:rPr lang="en"/>
              <a:t> 0’s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Idea: We should see 0’s here when unpadding, or else someone tampered with the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Generate a random, </a:t>
            </a:r>
            <a:r>
              <a:rPr i="1" lang="en"/>
              <a:t>k</a:t>
            </a:r>
            <a:r>
              <a:rPr lang="en" sz="1200"/>
              <a:t>1</a:t>
            </a:r>
            <a:r>
              <a:rPr lang="en"/>
              <a:t>-bit string </a:t>
            </a:r>
            <a:r>
              <a:rPr i="1" lang="en"/>
              <a:t>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i="1" lang="en"/>
              <a:t>X</a:t>
            </a:r>
            <a:r>
              <a:rPr lang="en"/>
              <a:t> = </a:t>
            </a:r>
            <a:r>
              <a:rPr i="1" lang="en"/>
              <a:t>M</a:t>
            </a:r>
            <a:r>
              <a:rPr lang="en"/>
              <a:t> || 00...0 ⊕ </a:t>
            </a:r>
            <a:r>
              <a:rPr i="1" lang="en"/>
              <a:t>G</a:t>
            </a:r>
            <a:r>
              <a:rPr lang="en"/>
              <a:t>(</a:t>
            </a:r>
            <a:r>
              <a:rPr i="1" lang="en"/>
              <a:t>r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i="1" lang="en"/>
              <a:t>Y</a:t>
            </a:r>
            <a:r>
              <a:rPr lang="en"/>
              <a:t> = </a:t>
            </a:r>
            <a:r>
              <a:rPr i="1" lang="en"/>
              <a:t>r</a:t>
            </a:r>
            <a:r>
              <a:rPr lang="en"/>
              <a:t> ⊕ </a:t>
            </a:r>
            <a:r>
              <a:rPr i="1" lang="en"/>
              <a:t>H</a:t>
            </a:r>
            <a:r>
              <a:rPr lang="en"/>
              <a:t>(</a:t>
            </a:r>
            <a:r>
              <a:rPr i="1" lang="en"/>
              <a:t>X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Result: </a:t>
            </a:r>
            <a:r>
              <a:rPr i="1" lang="en"/>
              <a:t>X</a:t>
            </a:r>
            <a:r>
              <a:rPr lang="en"/>
              <a:t> || </a:t>
            </a:r>
            <a:r>
              <a:rPr i="1" lang="en"/>
              <a:t>Y</a:t>
            </a:r>
            <a:endParaRPr/>
          </a:p>
        </p:txBody>
      </p:sp>
      <p:sp>
        <p:nvSpPr>
          <p:cNvPr id="240" name="Google Shape;24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1" name="Google Shape;2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701" y="1453300"/>
            <a:ext cx="3082100" cy="3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OAEP: Unpadding</a:t>
            </a:r>
            <a:endParaRPr/>
          </a:p>
        </p:txBody>
      </p:sp>
      <p:sp>
        <p:nvSpPr>
          <p:cNvPr id="247" name="Google Shape;247;p38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i="1" lang="en"/>
              <a:t>r</a:t>
            </a:r>
            <a:r>
              <a:rPr lang="en"/>
              <a:t> = </a:t>
            </a:r>
            <a:r>
              <a:rPr i="1" lang="en"/>
              <a:t>Y</a:t>
            </a:r>
            <a:r>
              <a:rPr lang="en"/>
              <a:t> ⊕ </a:t>
            </a:r>
            <a:r>
              <a:rPr i="1" lang="en"/>
              <a:t>H</a:t>
            </a:r>
            <a:r>
              <a:rPr lang="en"/>
              <a:t>(</a:t>
            </a:r>
            <a:r>
              <a:rPr i="1" lang="en"/>
              <a:t>X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i="1" lang="en"/>
              <a:t>M</a:t>
            </a:r>
            <a:r>
              <a:rPr lang="en"/>
              <a:t> || 00...0 = </a:t>
            </a:r>
            <a:r>
              <a:rPr i="1" lang="en"/>
              <a:t>X</a:t>
            </a:r>
            <a:r>
              <a:rPr lang="en"/>
              <a:t> ⊕ </a:t>
            </a:r>
            <a:r>
              <a:rPr i="1" lang="en"/>
              <a:t>G</a:t>
            </a:r>
            <a:r>
              <a:rPr lang="en"/>
              <a:t>(</a:t>
            </a:r>
            <a:r>
              <a:rPr i="1" lang="en"/>
              <a:t>r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Verify that </a:t>
            </a:r>
            <a:r>
              <a:rPr i="1" lang="en"/>
              <a:t>M</a:t>
            </a:r>
            <a:r>
              <a:rPr lang="en"/>
              <a:t> || 00...0 actually ends in </a:t>
            </a:r>
            <a:r>
              <a:rPr i="1" lang="en"/>
              <a:t>k</a:t>
            </a:r>
            <a:r>
              <a:rPr lang="en" sz="1200"/>
              <a:t>1</a:t>
            </a:r>
            <a:r>
              <a:rPr lang="en"/>
              <a:t> 0’s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Error if not</a:t>
            </a:r>
            <a:endParaRPr/>
          </a:p>
        </p:txBody>
      </p:sp>
      <p:sp>
        <p:nvSpPr>
          <p:cNvPr id="248" name="Google Shape;24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9" name="Google Shape;2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701" y="1453300"/>
            <a:ext cx="3082100" cy="3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though </a:t>
            </a:r>
            <a:r>
              <a:rPr i="1" lang="en"/>
              <a:t>G</a:t>
            </a:r>
            <a:r>
              <a:rPr lang="en"/>
              <a:t> and </a:t>
            </a:r>
            <a:r>
              <a:rPr i="1" lang="en"/>
              <a:t>H</a:t>
            </a:r>
            <a:r>
              <a:rPr lang="en"/>
              <a:t> are irreversible, we can recover their inputs using XOR and work backwards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structure is called a </a:t>
            </a:r>
            <a:r>
              <a:rPr b="1" lang="en"/>
              <a:t>Feistel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used for encryption algorithms if </a:t>
            </a:r>
            <a:r>
              <a:rPr i="1" lang="en"/>
              <a:t>G</a:t>
            </a:r>
            <a:r>
              <a:rPr lang="en"/>
              <a:t> and </a:t>
            </a:r>
            <a:r>
              <a:rPr i="1" lang="en"/>
              <a:t>H</a:t>
            </a:r>
            <a:r>
              <a:rPr lang="en"/>
              <a:t> depend on a key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DES (out of scope)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Takeaway</a:t>
            </a:r>
            <a:r>
              <a:rPr lang="en"/>
              <a:t>: To fix the problems with RSA (it’s only secure encrypting random numbers and isn’t IND-CPA), use RSA with OAEP, abbreviated as RSA-OAEP</a:t>
            </a:r>
            <a:endParaRPr/>
          </a:p>
        </p:txBody>
      </p:sp>
      <p:sp>
        <p:nvSpPr>
          <p:cNvPr id="255" name="Google Shape;255;p3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</a:t>
            </a:r>
            <a:endParaRPr/>
          </a:p>
        </p:txBody>
      </p:sp>
      <p:sp>
        <p:nvSpPr>
          <p:cNvPr id="256" name="Google Shape;25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7" name="Google Shape;2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701" y="1453300"/>
            <a:ext cx="3082100" cy="3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Encryption</a:t>
            </a:r>
            <a:endParaRPr/>
          </a:p>
        </p:txBody>
      </p:sp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 with public-key encryption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Notice: We can only encrypt small messages because of the modulo operator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Notice: There is a lot of math, and computers are slow at math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Result: Asymmetric doesn’t work for large messages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Hybrid encryption</a:t>
            </a:r>
            <a:r>
              <a:rPr lang="en"/>
              <a:t>: Encrypt data under a randomly generated key </a:t>
            </a:r>
            <a:r>
              <a:rPr i="1" lang="en"/>
              <a:t>K</a:t>
            </a:r>
            <a:r>
              <a:rPr lang="en"/>
              <a:t> using symmetric encryption, and encrypt </a:t>
            </a:r>
            <a:r>
              <a:rPr i="1" lang="en"/>
              <a:t>K</a:t>
            </a:r>
            <a:r>
              <a:rPr lang="en"/>
              <a:t> using asymmetric encryption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Benefit: Now we can encrypt large amounts of data quickly using symmetric encryption, and we still have the security of asymmetric encryption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Almost all cryptographic systems use hybrid encryption</a:t>
            </a:r>
            <a:endParaRPr/>
          </a:p>
        </p:txBody>
      </p:sp>
      <p:sp>
        <p:nvSpPr>
          <p:cNvPr id="264" name="Google Shape;26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</a:t>
            </a:r>
            <a:endParaRPr/>
          </a:p>
        </p:txBody>
      </p:sp>
      <p:sp>
        <p:nvSpPr>
          <p:cNvPr id="270" name="Google Shape;27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41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Textbook Chapter</a:t>
            </a:r>
            <a:r>
              <a:rPr lang="en"/>
              <a:t> 11.4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277" name="Google Shape;277;p42"/>
          <p:cNvGraphicFramePr/>
          <p:nvPr/>
        </p:nvGraphicFramePr>
        <p:xfrm>
          <a:off x="311700" y="131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{6AAAB15A-AE22-41A1-BA77-D3A54E64EED8}</a:tableStyleId>
              </a:tblPr>
              <a:tblGrid>
                <a:gridCol w="1739450"/>
                <a:gridCol w="3241925"/>
                <a:gridCol w="3539225"/>
              </a:tblGrid>
              <a:tr h="37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80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RSA encryption</a:t>
                      </a:r>
                      <a:endParaRPr sz="1600"/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ElGamal encryption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0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Digital signatures (e.g. RSA signatures)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8" name="Google Shape;278;p42"/>
          <p:cNvSpPr txBox="1"/>
          <p:nvPr>
            <p:ph idx="4294967295" type="body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Pseudorandom number generators</a:t>
            </a:r>
            <a:endParaRPr sz="1600">
              <a:solidFill>
                <a:srgbClr val="B7B7B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Public key exchange (e.g. Diffie-Hellman)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279" name="Google Shape;279;p42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80" name="Google Shape;28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</a:t>
            </a:r>
            <a:endParaRPr/>
          </a:p>
        </p:txBody>
      </p:sp>
      <p:sp>
        <p:nvSpPr>
          <p:cNvPr id="286" name="Google Shape;28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4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Diffie-Hellman key exchange is great: It lets Alice and Bob share a secret over an insecure channel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Diffie-Hellman by itself can’t send messages. The secret </a:t>
            </a:r>
            <a:r>
              <a:rPr i="1" lang="en"/>
              <a:t>g</a:t>
            </a:r>
            <a:r>
              <a:rPr baseline="30000" i="1" lang="en"/>
              <a:t>ab</a:t>
            </a:r>
            <a:r>
              <a:rPr lang="en"/>
              <a:t> mod </a:t>
            </a:r>
            <a:r>
              <a:rPr i="1" lang="en"/>
              <a:t>p</a:t>
            </a:r>
            <a:r>
              <a:rPr lang="en"/>
              <a:t> is random.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Let’s modify Diffie-Hellman so it supports encrypting and decrypting messages directly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Encryption: Protocol</a:t>
            </a:r>
            <a:endParaRPr/>
          </a:p>
        </p:txBody>
      </p:sp>
      <p:sp>
        <p:nvSpPr>
          <p:cNvPr id="293" name="Google Shape;293;p44"/>
          <p:cNvSpPr txBox="1"/>
          <p:nvPr>
            <p:ph idx="1" type="body"/>
          </p:nvPr>
        </p:nvSpPr>
        <p:spPr>
          <a:xfrm>
            <a:off x="198500" y="1246825"/>
            <a:ext cx="8520600" cy="3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KeyGen():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 generates private key </a:t>
            </a:r>
            <a:r>
              <a:rPr i="1" lang="en">
                <a:solidFill>
                  <a:srgbClr val="9900FF"/>
                </a:solidFill>
              </a:rPr>
              <a:t>b</a:t>
            </a:r>
            <a:r>
              <a:rPr lang="en"/>
              <a:t> and public key </a:t>
            </a:r>
            <a:r>
              <a:rPr i="1" lang="en">
                <a:solidFill>
                  <a:srgbClr val="0000FF"/>
                </a:solidFill>
              </a:rPr>
              <a:t>B</a:t>
            </a:r>
            <a:r>
              <a:rPr lang="en"/>
              <a:t> = </a:t>
            </a:r>
            <a:r>
              <a:rPr i="1" lang="en"/>
              <a:t>g</a:t>
            </a:r>
            <a:r>
              <a:rPr baseline="30000" i="1" lang="en">
                <a:solidFill>
                  <a:srgbClr val="9900FF"/>
                </a:solidFill>
              </a:rPr>
              <a:t>b</a:t>
            </a:r>
            <a:r>
              <a:rPr lang="en"/>
              <a:t> mod </a:t>
            </a:r>
            <a:r>
              <a:rPr i="1" lang="en"/>
              <a:t>p</a:t>
            </a:r>
            <a:endParaRPr i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Bob is completing his half of the Diffie-Hellman exchange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Enc(</a:t>
            </a:r>
            <a:r>
              <a:rPr i="1" lang="en">
                <a:solidFill>
                  <a:srgbClr val="0000FF"/>
                </a:solidFill>
              </a:rPr>
              <a:t>B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generates a random </a:t>
            </a:r>
            <a:r>
              <a:rPr i="1" lang="en">
                <a:solidFill>
                  <a:srgbClr val="FF9900"/>
                </a:solidFill>
              </a:rPr>
              <a:t>r</a:t>
            </a:r>
            <a:r>
              <a:rPr lang="en"/>
              <a:t> and computes </a:t>
            </a:r>
            <a:r>
              <a:rPr i="1" lang="en">
                <a:solidFill>
                  <a:srgbClr val="FF0000"/>
                </a:solidFill>
              </a:rPr>
              <a:t>R</a:t>
            </a:r>
            <a:r>
              <a:rPr lang="en"/>
              <a:t> = </a:t>
            </a:r>
            <a:r>
              <a:rPr i="1" lang="en"/>
              <a:t>g</a:t>
            </a:r>
            <a:r>
              <a:rPr baseline="30000" i="1" lang="en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i="1" lang="en"/>
              <a:t>p</a:t>
            </a:r>
            <a:endParaRPr i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Alice is completing her half of the Diffie-Hellman exchange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computes M × </a:t>
            </a:r>
            <a:r>
              <a:rPr i="1" lang="en">
                <a:solidFill>
                  <a:srgbClr val="0000FF"/>
                </a:solidFill>
              </a:rPr>
              <a:t>B</a:t>
            </a:r>
            <a:r>
              <a:rPr baseline="30000" i="1" lang="en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i="1" lang="en"/>
              <a:t>p</a:t>
            </a:r>
            <a:endParaRPr i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Alice derives the shared secret and multiples her message by the secret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sends </a:t>
            </a:r>
            <a:r>
              <a:rPr i="1" lang="en">
                <a:solidFill>
                  <a:srgbClr val="FF0000"/>
                </a:solidFill>
              </a:rPr>
              <a:t>C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/>
              <a:t> = </a:t>
            </a:r>
            <a:r>
              <a:rPr i="1" lang="en">
                <a:solidFill>
                  <a:srgbClr val="FF0000"/>
                </a:solidFill>
              </a:rPr>
              <a:t>R</a:t>
            </a:r>
            <a:r>
              <a:rPr lang="en"/>
              <a:t>, </a:t>
            </a:r>
            <a:r>
              <a:rPr i="1" lang="en"/>
              <a:t>C</a:t>
            </a:r>
            <a:r>
              <a:rPr lang="en" sz="900"/>
              <a:t>2</a:t>
            </a:r>
            <a:r>
              <a:rPr lang="en"/>
              <a:t> = </a:t>
            </a:r>
            <a:r>
              <a:rPr i="1" lang="en"/>
              <a:t>M × </a:t>
            </a:r>
            <a:r>
              <a:rPr i="1" lang="en">
                <a:solidFill>
                  <a:srgbClr val="0000FF"/>
                </a:solidFill>
              </a:rPr>
              <a:t>B</a:t>
            </a:r>
            <a:r>
              <a:rPr baseline="30000" i="1" lang="en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i="1" lang="en"/>
              <a:t>p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Dec(</a:t>
            </a:r>
            <a:r>
              <a:rPr i="1" lang="en">
                <a:solidFill>
                  <a:srgbClr val="9900FF"/>
                </a:solidFill>
              </a:rPr>
              <a:t>b</a:t>
            </a:r>
            <a:r>
              <a:rPr lang="en"/>
              <a:t>, </a:t>
            </a:r>
            <a:r>
              <a:rPr i="1" lang="en">
                <a:solidFill>
                  <a:srgbClr val="FF0000"/>
                </a:solidFill>
              </a:rPr>
              <a:t>C</a:t>
            </a:r>
            <a:r>
              <a:rPr lang="en" sz="1200">
                <a:solidFill>
                  <a:srgbClr val="FF0000"/>
                </a:solidFill>
              </a:rPr>
              <a:t>1</a:t>
            </a:r>
            <a:r>
              <a:rPr lang="en"/>
              <a:t>, </a:t>
            </a:r>
            <a:r>
              <a:rPr i="1" lang="en"/>
              <a:t>C</a:t>
            </a:r>
            <a:r>
              <a:rPr lang="en" sz="1200"/>
              <a:t>2</a:t>
            </a:r>
            <a:r>
              <a:rPr lang="en"/>
              <a:t>)</a:t>
            </a:r>
            <a:endParaRPr baseline="30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 computes </a:t>
            </a:r>
            <a:r>
              <a:rPr i="1" lang="en"/>
              <a:t>C</a:t>
            </a:r>
            <a:r>
              <a:rPr lang="en" sz="900"/>
              <a:t>2</a:t>
            </a:r>
            <a:r>
              <a:rPr lang="en"/>
              <a:t> × </a:t>
            </a:r>
            <a:r>
              <a:rPr i="1" lang="en">
                <a:solidFill>
                  <a:srgbClr val="FF0000"/>
                </a:solidFill>
              </a:rPr>
              <a:t>C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baseline="30000" lang="en"/>
              <a:t>-</a:t>
            </a:r>
            <a:r>
              <a:rPr baseline="30000" i="1" lang="en">
                <a:solidFill>
                  <a:srgbClr val="9900FF"/>
                </a:solidFill>
              </a:rPr>
              <a:t>b</a:t>
            </a:r>
            <a:r>
              <a:rPr lang="en"/>
              <a:t> = </a:t>
            </a:r>
            <a:r>
              <a:rPr i="1" lang="en"/>
              <a:t>M</a:t>
            </a:r>
            <a:r>
              <a:rPr lang="en"/>
              <a:t> × </a:t>
            </a:r>
            <a:r>
              <a:rPr i="1" lang="en">
                <a:solidFill>
                  <a:srgbClr val="0000FF"/>
                </a:solidFill>
              </a:rPr>
              <a:t>B</a:t>
            </a:r>
            <a:r>
              <a:rPr baseline="30000" i="1" lang="en">
                <a:solidFill>
                  <a:srgbClr val="FF9900"/>
                </a:solidFill>
              </a:rPr>
              <a:t>r</a:t>
            </a:r>
            <a:r>
              <a:rPr lang="en"/>
              <a:t> × </a:t>
            </a:r>
            <a:r>
              <a:rPr i="1" lang="en">
                <a:solidFill>
                  <a:srgbClr val="FF0000"/>
                </a:solidFill>
              </a:rPr>
              <a:t>R</a:t>
            </a:r>
            <a:r>
              <a:rPr baseline="30000" lang="en">
                <a:solidFill>
                  <a:srgbClr val="9900FF"/>
                </a:solidFill>
              </a:rPr>
              <a:t>-</a:t>
            </a:r>
            <a:r>
              <a:rPr baseline="30000" i="1" lang="en">
                <a:solidFill>
                  <a:srgbClr val="9900FF"/>
                </a:solidFill>
              </a:rPr>
              <a:t>b </a:t>
            </a:r>
            <a:r>
              <a:rPr lang="en"/>
              <a:t>= </a:t>
            </a:r>
            <a:r>
              <a:rPr i="1" lang="en"/>
              <a:t>M</a:t>
            </a:r>
            <a:r>
              <a:rPr lang="en"/>
              <a:t> × </a:t>
            </a:r>
            <a:r>
              <a:rPr i="1" lang="en"/>
              <a:t>g</a:t>
            </a:r>
            <a:r>
              <a:rPr baseline="30000" i="1" lang="en">
                <a:solidFill>
                  <a:srgbClr val="9900FF"/>
                </a:solidFill>
              </a:rPr>
              <a:t>b</a:t>
            </a:r>
            <a:r>
              <a:rPr baseline="30000" i="1" lang="en">
                <a:solidFill>
                  <a:srgbClr val="FF9900"/>
                </a:solidFill>
              </a:rPr>
              <a:t>r</a:t>
            </a:r>
            <a:r>
              <a:rPr lang="en"/>
              <a:t> × </a:t>
            </a:r>
            <a:r>
              <a:rPr i="1" lang="en"/>
              <a:t>g</a:t>
            </a:r>
            <a:r>
              <a:rPr baseline="30000" lang="en"/>
              <a:t>-</a:t>
            </a:r>
            <a:r>
              <a:rPr baseline="30000" i="1" lang="en">
                <a:solidFill>
                  <a:srgbClr val="9900FF"/>
                </a:solidFill>
              </a:rPr>
              <a:t>b</a:t>
            </a:r>
            <a:r>
              <a:rPr baseline="30000" i="1" lang="en">
                <a:solidFill>
                  <a:srgbClr val="FF9900"/>
                </a:solidFill>
              </a:rPr>
              <a:t>r</a:t>
            </a:r>
            <a:r>
              <a:rPr lang="en"/>
              <a:t> = </a:t>
            </a:r>
            <a:r>
              <a:rPr i="1" lang="en"/>
              <a:t>M</a:t>
            </a:r>
            <a:r>
              <a:rPr lang="en"/>
              <a:t> mod </a:t>
            </a:r>
            <a:r>
              <a:rPr i="1" lang="en"/>
              <a:t>p</a:t>
            </a:r>
            <a:endParaRPr i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Bob derives the (inverse) shared secret and multiples the ciphertext by the inverse shared secret</a:t>
            </a:r>
            <a:endParaRPr/>
          </a:p>
        </p:txBody>
      </p:sp>
      <p:sp>
        <p:nvSpPr>
          <p:cNvPr id="294" name="Google Shape;29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Encryption: Security</a:t>
            </a:r>
            <a:endParaRPr/>
          </a:p>
        </p:txBody>
      </p:sp>
      <p:sp>
        <p:nvSpPr>
          <p:cNvPr id="300" name="Google Shape;300;p4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Diffie-Hellman problem: Given </a:t>
            </a:r>
            <a:r>
              <a:rPr i="1" lang="en"/>
              <a:t>g</a:t>
            </a:r>
            <a:r>
              <a:rPr baseline="30000" i="1" lang="en"/>
              <a:t>a</a:t>
            </a:r>
            <a:r>
              <a:rPr lang="en"/>
              <a:t> mod </a:t>
            </a:r>
            <a:r>
              <a:rPr i="1" lang="en"/>
              <a:t>p</a:t>
            </a:r>
            <a:r>
              <a:rPr lang="en"/>
              <a:t> and </a:t>
            </a:r>
            <a:r>
              <a:rPr i="1" lang="en"/>
              <a:t>g</a:t>
            </a:r>
            <a:r>
              <a:rPr baseline="30000" i="1" lang="en"/>
              <a:t>b</a:t>
            </a:r>
            <a:r>
              <a:rPr lang="en"/>
              <a:t> mod </a:t>
            </a:r>
            <a:r>
              <a:rPr i="1" lang="en"/>
              <a:t>p</a:t>
            </a:r>
            <a:r>
              <a:rPr lang="en"/>
              <a:t>, hard to recover </a:t>
            </a:r>
            <a:r>
              <a:rPr i="1" lang="en"/>
              <a:t>g</a:t>
            </a:r>
            <a:r>
              <a:rPr baseline="30000" i="1" lang="en"/>
              <a:t>ab</a:t>
            </a:r>
            <a:r>
              <a:rPr lang="en"/>
              <a:t> mod </a:t>
            </a:r>
            <a:r>
              <a:rPr i="1" lang="en"/>
              <a:t>p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ElGamal sends these values over the insecure channel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Bob’s public key: </a:t>
            </a:r>
            <a:r>
              <a:rPr i="1" lang="en">
                <a:solidFill>
                  <a:srgbClr val="0000FF"/>
                </a:solidFill>
              </a:rPr>
              <a:t>B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Ciphertext: </a:t>
            </a:r>
            <a:r>
              <a:rPr i="1" lang="en">
                <a:solidFill>
                  <a:srgbClr val="FF0000"/>
                </a:solidFill>
              </a:rPr>
              <a:t>R</a:t>
            </a:r>
            <a:r>
              <a:rPr lang="en"/>
              <a:t>, </a:t>
            </a:r>
            <a:r>
              <a:rPr i="1" lang="en"/>
              <a:t>M × </a:t>
            </a:r>
            <a:r>
              <a:rPr i="1" lang="en">
                <a:solidFill>
                  <a:srgbClr val="0000FF"/>
                </a:solidFill>
              </a:rPr>
              <a:t>B</a:t>
            </a:r>
            <a:r>
              <a:rPr baseline="30000" i="1" lang="en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i="1" lang="en"/>
              <a:t>p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 can’t derive </a:t>
            </a:r>
            <a:r>
              <a:rPr i="1" lang="en"/>
              <a:t>g</a:t>
            </a:r>
            <a:r>
              <a:rPr baseline="30000" i="1" lang="en">
                <a:solidFill>
                  <a:srgbClr val="9900FF"/>
                </a:solidFill>
              </a:rPr>
              <a:t>b</a:t>
            </a:r>
            <a:r>
              <a:rPr baseline="30000" i="1" lang="en">
                <a:solidFill>
                  <a:srgbClr val="FF9900"/>
                </a:solidFill>
              </a:rPr>
              <a:t>r</a:t>
            </a:r>
            <a:r>
              <a:rPr lang="en"/>
              <a:t>, so she can’t recover </a:t>
            </a:r>
            <a:r>
              <a:rPr i="1" lang="en"/>
              <a:t>M</a:t>
            </a:r>
            <a:endParaRPr i="1"/>
          </a:p>
        </p:txBody>
      </p:sp>
      <p:sp>
        <p:nvSpPr>
          <p:cNvPr id="301" name="Google Shape;301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Diffie-Hellman Key Exchange</a:t>
            </a:r>
            <a:endParaRPr/>
          </a:p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chooses </a:t>
            </a:r>
            <a:r>
              <a:rPr i="1" lang="en">
                <a:solidFill>
                  <a:srgbClr val="E69138"/>
                </a:solidFill>
              </a:rPr>
              <a:t>a</a:t>
            </a:r>
            <a:r>
              <a:rPr lang="en"/>
              <a:t> and sends </a:t>
            </a:r>
            <a:r>
              <a:rPr i="1" lang="en"/>
              <a:t>g</a:t>
            </a:r>
            <a:r>
              <a:rPr baseline="30000" i="1" lang="en">
                <a:solidFill>
                  <a:srgbClr val="E69138"/>
                </a:solidFill>
              </a:rPr>
              <a:t>a</a:t>
            </a:r>
            <a:r>
              <a:rPr lang="en"/>
              <a:t> mod </a:t>
            </a:r>
            <a:r>
              <a:rPr i="1" lang="en"/>
              <a:t>p</a:t>
            </a:r>
            <a:r>
              <a:rPr lang="en"/>
              <a:t> to Bob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 chooses </a:t>
            </a:r>
            <a:r>
              <a:rPr i="1" lang="en">
                <a:solidFill>
                  <a:srgbClr val="1155CC"/>
                </a:solidFill>
              </a:rPr>
              <a:t>b</a:t>
            </a:r>
            <a:r>
              <a:rPr lang="en"/>
              <a:t> and sends </a:t>
            </a:r>
            <a:r>
              <a:rPr i="1" lang="en"/>
              <a:t>g</a:t>
            </a:r>
            <a:r>
              <a:rPr baseline="30000" i="1" lang="en">
                <a:solidFill>
                  <a:srgbClr val="1155CC"/>
                </a:solidFill>
              </a:rPr>
              <a:t>b</a:t>
            </a:r>
            <a:r>
              <a:rPr lang="en"/>
              <a:t> mod </a:t>
            </a:r>
            <a:r>
              <a:rPr i="1" lang="en"/>
              <a:t>p</a:t>
            </a:r>
            <a:r>
              <a:rPr lang="en"/>
              <a:t> to Alice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Their shared secret is (</a:t>
            </a:r>
            <a:r>
              <a:rPr i="1" lang="en"/>
              <a:t>g</a:t>
            </a:r>
            <a:r>
              <a:rPr baseline="30000" i="1" lang="en">
                <a:solidFill>
                  <a:srgbClr val="E69138"/>
                </a:solidFill>
              </a:rPr>
              <a:t>a</a:t>
            </a:r>
            <a:r>
              <a:rPr lang="en"/>
              <a:t>)</a:t>
            </a:r>
            <a:r>
              <a:rPr baseline="30000" i="1" lang="en">
                <a:solidFill>
                  <a:srgbClr val="1155CC"/>
                </a:solidFill>
              </a:rPr>
              <a:t>b</a:t>
            </a:r>
            <a:r>
              <a:rPr lang="en"/>
              <a:t> = (</a:t>
            </a:r>
            <a:r>
              <a:rPr i="1" lang="en"/>
              <a:t>g</a:t>
            </a:r>
            <a:r>
              <a:rPr baseline="30000" i="1" lang="en">
                <a:solidFill>
                  <a:srgbClr val="1155CC"/>
                </a:solidFill>
              </a:rPr>
              <a:t>b</a:t>
            </a:r>
            <a:r>
              <a:rPr lang="en"/>
              <a:t>)</a:t>
            </a:r>
            <a:r>
              <a:rPr baseline="30000" i="1" lang="en">
                <a:solidFill>
                  <a:srgbClr val="E69138"/>
                </a:solidFill>
              </a:rPr>
              <a:t>a</a:t>
            </a:r>
            <a:r>
              <a:rPr lang="en"/>
              <a:t> = </a:t>
            </a:r>
            <a:r>
              <a:rPr i="1" lang="en"/>
              <a:t>g</a:t>
            </a:r>
            <a:r>
              <a:rPr baseline="30000" i="1" lang="en">
                <a:solidFill>
                  <a:srgbClr val="E69138"/>
                </a:solidFill>
              </a:rPr>
              <a:t>a</a:t>
            </a:r>
            <a:r>
              <a:rPr baseline="30000" i="1" lang="en">
                <a:solidFill>
                  <a:srgbClr val="1155CC"/>
                </a:solidFill>
              </a:rPr>
              <a:t>b</a:t>
            </a:r>
            <a:r>
              <a:rPr lang="en"/>
              <a:t> mod </a:t>
            </a:r>
            <a:r>
              <a:rPr i="1" lang="en"/>
              <a:t>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Diffie-Hellman provides forwards secrecy: Nothing is saved or can be recorded that can ever recover the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Diffie-Hellman can be performed over other mathematical groups, such as elliptic-curve Diffie-Hellman (ECDH)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Not</a:t>
            </a:r>
            <a:r>
              <a:rPr lang="en"/>
              <a:t> secure against MITM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Both parties must be online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not provide authenticity</a:t>
            </a:r>
            <a:endParaRPr/>
          </a:p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Encryption: Issues</a:t>
            </a:r>
            <a:endParaRPr/>
          </a:p>
        </p:txBody>
      </p:sp>
      <p:sp>
        <p:nvSpPr>
          <p:cNvPr id="307" name="Google Shape;307;p4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ElGamal encryption IND-CPA secure?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No. The adversary can send </a:t>
            </a:r>
            <a:r>
              <a:rPr i="1" lang="en"/>
              <a:t>M</a:t>
            </a:r>
            <a:r>
              <a:rPr lang="en" sz="900"/>
              <a:t>0</a:t>
            </a:r>
            <a:r>
              <a:rPr lang="en"/>
              <a:t> = 0, </a:t>
            </a:r>
            <a:r>
              <a:rPr i="1" lang="en"/>
              <a:t>M</a:t>
            </a:r>
            <a:r>
              <a:rPr lang="en" sz="900"/>
              <a:t>1</a:t>
            </a:r>
            <a:r>
              <a:rPr lang="en"/>
              <a:t> ≠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 padding and other modifications are needed to make it semantically secure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Malleability: The adversary can tamper with the message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adversary can manipulate </a:t>
            </a:r>
            <a:r>
              <a:rPr i="1" lang="en"/>
              <a:t>C</a:t>
            </a:r>
            <a:r>
              <a:rPr lang="en" sz="900"/>
              <a:t>1</a:t>
            </a:r>
            <a:r>
              <a:rPr i="1" lang="en"/>
              <a:t>’</a:t>
            </a:r>
            <a:r>
              <a:rPr lang="en"/>
              <a:t> = </a:t>
            </a:r>
            <a:r>
              <a:rPr i="1" lang="en"/>
              <a:t>C</a:t>
            </a:r>
            <a:r>
              <a:rPr lang="en" sz="900"/>
              <a:t>1</a:t>
            </a:r>
            <a:r>
              <a:rPr lang="en"/>
              <a:t>, </a:t>
            </a:r>
            <a:r>
              <a:rPr i="1" lang="en"/>
              <a:t>C</a:t>
            </a:r>
            <a:r>
              <a:rPr lang="en" sz="900"/>
              <a:t>2</a:t>
            </a:r>
            <a:r>
              <a:rPr i="1" lang="en"/>
              <a:t>’</a:t>
            </a:r>
            <a:r>
              <a:rPr lang="en"/>
              <a:t> = 2 × </a:t>
            </a:r>
            <a:r>
              <a:rPr i="1" lang="en"/>
              <a:t>C</a:t>
            </a:r>
            <a:r>
              <a:rPr lang="en" sz="900"/>
              <a:t>2</a:t>
            </a:r>
            <a:r>
              <a:rPr lang="en"/>
              <a:t> = 2 × </a:t>
            </a:r>
            <a:r>
              <a:rPr i="1" lang="en"/>
              <a:t>M × g</a:t>
            </a:r>
            <a:r>
              <a:rPr baseline="30000" i="1" lang="en">
                <a:solidFill>
                  <a:srgbClr val="9900FF"/>
                </a:solidFill>
              </a:rPr>
              <a:t>b</a:t>
            </a:r>
            <a:r>
              <a:rPr baseline="30000" i="1" lang="en">
                <a:solidFill>
                  <a:srgbClr val="FF9900"/>
                </a:solidFill>
              </a:rPr>
              <a:t>r</a:t>
            </a:r>
            <a:r>
              <a:rPr lang="en"/>
              <a:t> to make it look like 2 × </a:t>
            </a:r>
            <a:r>
              <a:rPr i="1" lang="en"/>
              <a:t>M</a:t>
            </a:r>
            <a:r>
              <a:rPr lang="en"/>
              <a:t> was encrypted</a:t>
            </a:r>
            <a:endParaRPr/>
          </a:p>
        </p:txBody>
      </p:sp>
      <p:sp>
        <p:nvSpPr>
          <p:cNvPr id="308" name="Google Shape;30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7"/>
          <p:cNvSpPr txBox="1"/>
          <p:nvPr>
            <p:ph type="title"/>
          </p:nvPr>
        </p:nvSpPr>
        <p:spPr>
          <a:xfrm>
            <a:off x="311700" y="19051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</a:t>
            </a:r>
            <a:endParaRPr/>
          </a:p>
        </p:txBody>
      </p:sp>
      <p:sp>
        <p:nvSpPr>
          <p:cNvPr id="314" name="Google Shape;31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47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Textbook Chapter</a:t>
            </a:r>
            <a:r>
              <a:rPr lang="en"/>
              <a:t> 12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16" name="Google Shape;316;p47"/>
          <p:cNvPicPr preferRelativeResize="0"/>
          <p:nvPr/>
        </p:nvPicPr>
        <p:blipFill rotWithShape="1">
          <a:blip r:embed="rId3">
            <a:alphaModFix/>
          </a:blip>
          <a:srcRect b="31139" l="0" r="0" t="25711"/>
          <a:stretch/>
        </p:blipFill>
        <p:spPr>
          <a:xfrm>
            <a:off x="2974650" y="3016600"/>
            <a:ext cx="2058676" cy="888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03813">
            <a:off x="4963929" y="2628727"/>
            <a:ext cx="2684393" cy="2684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323" name="Google Shape;323;p48"/>
          <p:cNvGraphicFramePr/>
          <p:nvPr/>
        </p:nvGraphicFramePr>
        <p:xfrm>
          <a:off x="311700" y="131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{6AAAB15A-AE22-41A1-BA77-D3A54E64EED8}</a:tableStyleId>
              </a:tblPr>
              <a:tblGrid>
                <a:gridCol w="1739450"/>
                <a:gridCol w="3241925"/>
                <a:gridCol w="3539225"/>
              </a:tblGrid>
              <a:tr h="37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80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RSA encryption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ElGamal encryption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0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Digital signatures (e.g. RSA signatures)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4" name="Google Shape;324;p48"/>
          <p:cNvSpPr txBox="1"/>
          <p:nvPr>
            <p:ph idx="4294967295" type="body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Pseudorandom number generators</a:t>
            </a:r>
            <a:endParaRPr sz="1600">
              <a:solidFill>
                <a:srgbClr val="B7B7B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Public key exchange (e.g. Diffie-Hellman)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325" name="Google Shape;325;p48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26" name="Google Shape;32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</a:t>
            </a:r>
            <a:endParaRPr/>
          </a:p>
        </p:txBody>
      </p:sp>
      <p:sp>
        <p:nvSpPr>
          <p:cNvPr id="332" name="Google Shape;332;p4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Asymmetric cryptography is good because we don’t need to share a secret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signatures are the asymmetric way of providing integrity/authenticity to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that Alice and Bob can communicate public keys without Mallory interfering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see how to fix this limitation later</a:t>
            </a:r>
            <a:endParaRPr/>
          </a:p>
        </p:txBody>
      </p:sp>
      <p:sp>
        <p:nvSpPr>
          <p:cNvPr id="333" name="Google Shape;333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Signatures</a:t>
            </a:r>
            <a:endParaRPr/>
          </a:p>
        </p:txBody>
      </p:sp>
      <p:sp>
        <p:nvSpPr>
          <p:cNvPr id="339" name="Google Shape;339;p5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the owner of the private key can sign messages with the private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Everybody can verify the signature with the public key</a:t>
            </a:r>
            <a:endParaRPr/>
          </a:p>
        </p:txBody>
      </p:sp>
      <p:sp>
        <p:nvSpPr>
          <p:cNvPr id="340" name="Google Shape;34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1" name="Google Shape;34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2325" y="2571750"/>
            <a:ext cx="1613150" cy="164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0650" y="2479438"/>
            <a:ext cx="2164300" cy="18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200" y="2479450"/>
            <a:ext cx="1798800" cy="19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Signatures: Definition</a:t>
            </a:r>
            <a:endParaRPr/>
          </a:p>
        </p:txBody>
      </p:sp>
      <p:sp>
        <p:nvSpPr>
          <p:cNvPr id="349" name="Google Shape;349;p5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parts: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KeyGen() → </a:t>
            </a:r>
            <a:r>
              <a:rPr i="1" lang="en"/>
              <a:t>PK</a:t>
            </a:r>
            <a:r>
              <a:rPr lang="en"/>
              <a:t>, </a:t>
            </a:r>
            <a:r>
              <a:rPr i="1" lang="en"/>
              <a:t>SK</a:t>
            </a:r>
            <a:r>
              <a:rPr lang="en"/>
              <a:t>: Generate a public/private keypair, where </a:t>
            </a:r>
            <a:r>
              <a:rPr i="1" lang="en"/>
              <a:t>PK</a:t>
            </a:r>
            <a:r>
              <a:rPr lang="en"/>
              <a:t> is the verify (public) key, and </a:t>
            </a:r>
            <a:r>
              <a:rPr i="1" lang="en"/>
              <a:t>SK</a:t>
            </a:r>
            <a:r>
              <a:rPr lang="en"/>
              <a:t> is the signing (secret)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Sign(</a:t>
            </a:r>
            <a:r>
              <a:rPr i="1" lang="en"/>
              <a:t>SK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 → </a:t>
            </a:r>
            <a:r>
              <a:rPr i="1" lang="en"/>
              <a:t>sig</a:t>
            </a:r>
            <a:r>
              <a:rPr lang="en"/>
              <a:t>: Sign the message </a:t>
            </a:r>
            <a:r>
              <a:rPr i="1" lang="en"/>
              <a:t>M</a:t>
            </a:r>
            <a:r>
              <a:rPr lang="en"/>
              <a:t> using the signing key </a:t>
            </a:r>
            <a:r>
              <a:rPr i="1" lang="en"/>
              <a:t>SK</a:t>
            </a:r>
            <a:r>
              <a:rPr lang="en"/>
              <a:t> to produce the signature </a:t>
            </a:r>
            <a:r>
              <a:rPr i="1" lang="en"/>
              <a:t>sig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Verify(</a:t>
            </a:r>
            <a:r>
              <a:rPr i="1" lang="en"/>
              <a:t>PK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, </a:t>
            </a:r>
            <a:r>
              <a:rPr i="1" lang="en"/>
              <a:t>sig</a:t>
            </a:r>
            <a:r>
              <a:rPr lang="en"/>
              <a:t>) → {0, 1}: Verify the signature </a:t>
            </a:r>
            <a:r>
              <a:rPr i="1" lang="en"/>
              <a:t>sig</a:t>
            </a:r>
            <a:r>
              <a:rPr lang="en"/>
              <a:t> on message </a:t>
            </a:r>
            <a:r>
              <a:rPr i="1" lang="en"/>
              <a:t>M</a:t>
            </a:r>
            <a:r>
              <a:rPr lang="en"/>
              <a:t> using the verify key </a:t>
            </a:r>
            <a:r>
              <a:rPr i="1" lang="en"/>
              <a:t>PK</a:t>
            </a:r>
            <a:r>
              <a:rPr lang="en"/>
              <a:t> and output 1 if valid and 0 if invalid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Correctness</a:t>
            </a:r>
            <a:r>
              <a:rPr lang="en"/>
              <a:t>: Verification should be successful for a signature generated over any message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Verify(</a:t>
            </a:r>
            <a:r>
              <a:rPr i="1" lang="en"/>
              <a:t>PK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, Sign(</a:t>
            </a:r>
            <a:r>
              <a:rPr i="1" lang="en"/>
              <a:t>SK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)) = 1 for all </a:t>
            </a:r>
            <a:r>
              <a:rPr i="1" lang="en"/>
              <a:t>PK</a:t>
            </a:r>
            <a:r>
              <a:rPr lang="en"/>
              <a:t>, </a:t>
            </a:r>
            <a:r>
              <a:rPr i="1" lang="en"/>
              <a:t>SK</a:t>
            </a:r>
            <a:r>
              <a:rPr lang="en"/>
              <a:t> ← KeyGen() and </a:t>
            </a:r>
            <a:r>
              <a:rPr i="1" lang="en"/>
              <a:t>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Efficiency</a:t>
            </a:r>
            <a:r>
              <a:rPr lang="en"/>
              <a:t>: Signing/verifying should be fast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Security</a:t>
            </a:r>
            <a:r>
              <a:rPr lang="en"/>
              <a:t>: EU-CPA, same as for MACs</a:t>
            </a:r>
            <a:endParaRPr/>
          </a:p>
        </p:txBody>
      </p:sp>
      <p:sp>
        <p:nvSpPr>
          <p:cNvPr id="350" name="Google Shape;350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 in Practice</a:t>
            </a:r>
            <a:endParaRPr/>
          </a:p>
        </p:txBody>
      </p:sp>
      <p:sp>
        <p:nvSpPr>
          <p:cNvPr id="356" name="Google Shape;356;p52"/>
          <p:cNvSpPr txBox="1"/>
          <p:nvPr>
            <p:ph idx="1" type="body"/>
          </p:nvPr>
        </p:nvSpPr>
        <p:spPr>
          <a:xfrm>
            <a:off x="198500" y="1246825"/>
            <a:ext cx="83499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want to sign message </a:t>
            </a:r>
            <a:r>
              <a:rPr i="1" lang="en"/>
              <a:t>M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hash </a:t>
            </a:r>
            <a:r>
              <a:rPr i="1" lang="en"/>
              <a:t>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sign H(</a:t>
            </a:r>
            <a:r>
              <a:rPr i="1" lang="en"/>
              <a:t>M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do digital signatures use a hash?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signing arbitrarily long messages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signatures provide integrity </a:t>
            </a:r>
            <a:r>
              <a:rPr i="1" lang="en"/>
              <a:t>and authenticity</a:t>
            </a:r>
            <a:r>
              <a:rPr lang="en"/>
              <a:t> for </a:t>
            </a:r>
            <a:r>
              <a:rPr i="1" lang="en"/>
              <a:t>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digital signature acts as proof that the private key holder signed H(</a:t>
            </a:r>
            <a:r>
              <a:rPr i="1" lang="en"/>
              <a:t>M</a:t>
            </a:r>
            <a:r>
              <a:rPr lang="en"/>
              <a:t>), so you know that </a:t>
            </a:r>
            <a:r>
              <a:rPr i="1" lang="en"/>
              <a:t>M</a:t>
            </a:r>
            <a:r>
              <a:rPr lang="en"/>
              <a:t> is </a:t>
            </a:r>
            <a:r>
              <a:rPr lang="en"/>
              <a:t>authentically</a:t>
            </a:r>
            <a:r>
              <a:rPr lang="en"/>
              <a:t> endorsed by the private key holder</a:t>
            </a:r>
            <a:endParaRPr/>
          </a:p>
        </p:txBody>
      </p:sp>
      <p:sp>
        <p:nvSpPr>
          <p:cNvPr id="357" name="Google Shape;35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3"/>
          <p:cNvPicPr preferRelativeResize="0"/>
          <p:nvPr/>
        </p:nvPicPr>
        <p:blipFill rotWithShape="1">
          <a:blip r:embed="rId3">
            <a:alphaModFix/>
          </a:blip>
          <a:srcRect b="10233" l="0" r="0" t="0"/>
          <a:stretch/>
        </p:blipFill>
        <p:spPr>
          <a:xfrm rot="-125366">
            <a:off x="1412265" y="2960707"/>
            <a:ext cx="5100267" cy="2166736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</a:t>
            </a:r>
            <a:endParaRPr/>
          </a:p>
        </p:txBody>
      </p:sp>
      <p:sp>
        <p:nvSpPr>
          <p:cNvPr id="364" name="Google Shape;36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53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Textbook Chapter</a:t>
            </a:r>
            <a:r>
              <a:rPr lang="en"/>
              <a:t> 12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</a:t>
            </a:r>
            <a:endParaRPr/>
          </a:p>
        </p:txBody>
      </p:sp>
      <p:sp>
        <p:nvSpPr>
          <p:cNvPr id="371" name="Google Shape;371;p5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RSA encryption: </a:t>
            </a:r>
            <a:r>
              <a:rPr i="1" lang="en"/>
              <a:t>M</a:t>
            </a:r>
            <a:r>
              <a:rPr baseline="30000" i="1" lang="en"/>
              <a:t>ed</a:t>
            </a:r>
            <a:r>
              <a:rPr lang="en"/>
              <a:t> ≡ </a:t>
            </a:r>
            <a:r>
              <a:rPr i="1" lang="en"/>
              <a:t>M</a:t>
            </a:r>
            <a:r>
              <a:rPr lang="en"/>
              <a:t> mod </a:t>
            </a:r>
            <a:r>
              <a:rPr i="1" lang="en"/>
              <a:t>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nothing special about using </a:t>
            </a:r>
            <a:r>
              <a:rPr i="1" lang="en"/>
              <a:t>e</a:t>
            </a:r>
            <a:r>
              <a:rPr lang="en"/>
              <a:t> first or using </a:t>
            </a:r>
            <a:r>
              <a:rPr i="1" lang="en"/>
              <a:t>d</a:t>
            </a:r>
            <a:r>
              <a:rPr lang="en"/>
              <a:t> first!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we encrypt using </a:t>
            </a:r>
            <a:r>
              <a:rPr i="1" lang="en"/>
              <a:t>d</a:t>
            </a:r>
            <a:r>
              <a:rPr lang="en"/>
              <a:t>, then anyone can “decrypt” using </a:t>
            </a:r>
            <a:r>
              <a:rPr i="1" lang="en"/>
              <a:t>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Given </a:t>
            </a:r>
            <a:r>
              <a:rPr i="1" lang="en"/>
              <a:t>x</a:t>
            </a:r>
            <a:r>
              <a:rPr lang="en"/>
              <a:t> and </a:t>
            </a:r>
            <a:r>
              <a:rPr i="1" lang="en"/>
              <a:t>x</a:t>
            </a:r>
            <a:r>
              <a:rPr baseline="30000" i="1" lang="en"/>
              <a:t>d</a:t>
            </a:r>
            <a:r>
              <a:rPr lang="en"/>
              <a:t> mod </a:t>
            </a:r>
            <a:r>
              <a:rPr i="1" lang="en"/>
              <a:t>N</a:t>
            </a:r>
            <a:r>
              <a:rPr lang="en"/>
              <a:t>, can’t recover </a:t>
            </a:r>
            <a:r>
              <a:rPr i="1" lang="en"/>
              <a:t>d</a:t>
            </a:r>
            <a:r>
              <a:rPr lang="en"/>
              <a:t> because of discrete-log problem, so </a:t>
            </a:r>
            <a:r>
              <a:rPr i="1" lang="en"/>
              <a:t>d</a:t>
            </a:r>
            <a:r>
              <a:rPr lang="en"/>
              <a:t> is safe</a:t>
            </a:r>
            <a:endParaRPr/>
          </a:p>
        </p:txBody>
      </p:sp>
      <p:sp>
        <p:nvSpPr>
          <p:cNvPr id="372" name="Google Shape;372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Signatures: Definition</a:t>
            </a:r>
            <a:endParaRPr/>
          </a:p>
        </p:txBody>
      </p:sp>
      <p:sp>
        <p:nvSpPr>
          <p:cNvPr id="378" name="Google Shape;378;p5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KeyGen():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Same as RSA encryption: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Public key</a:t>
            </a:r>
            <a:r>
              <a:rPr lang="en"/>
              <a:t>: </a:t>
            </a:r>
            <a:r>
              <a:rPr i="1" lang="en"/>
              <a:t>N</a:t>
            </a:r>
            <a:r>
              <a:rPr lang="en"/>
              <a:t> and </a:t>
            </a:r>
            <a:r>
              <a:rPr i="1" lang="en"/>
              <a:t>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Private key:</a:t>
            </a:r>
            <a:r>
              <a:rPr lang="en"/>
              <a:t> </a:t>
            </a:r>
            <a:r>
              <a:rPr i="1" lang="en"/>
              <a:t>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Sign(</a:t>
            </a:r>
            <a:r>
              <a:rPr i="1" lang="en"/>
              <a:t>d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 </a:t>
            </a:r>
            <a:r>
              <a:rPr i="1" lang="en"/>
              <a:t>H</a:t>
            </a:r>
            <a:r>
              <a:rPr lang="en"/>
              <a:t>(</a:t>
            </a:r>
            <a:r>
              <a:rPr i="1" lang="en"/>
              <a:t>M</a:t>
            </a:r>
            <a:r>
              <a:rPr lang="en"/>
              <a:t>)</a:t>
            </a:r>
            <a:r>
              <a:rPr baseline="30000" i="1" lang="en"/>
              <a:t>d</a:t>
            </a:r>
            <a:r>
              <a:rPr lang="en"/>
              <a:t> mod </a:t>
            </a:r>
            <a:r>
              <a:rPr i="1" lang="en"/>
              <a:t>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Verify(</a:t>
            </a:r>
            <a:r>
              <a:rPr i="1" lang="en"/>
              <a:t>e</a:t>
            </a:r>
            <a:r>
              <a:rPr lang="en"/>
              <a:t>, </a:t>
            </a:r>
            <a:r>
              <a:rPr i="1" lang="en"/>
              <a:t>N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, </a:t>
            </a:r>
            <a:r>
              <a:rPr i="1" lang="en"/>
              <a:t>sig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Verify that </a:t>
            </a:r>
            <a:r>
              <a:rPr i="1" lang="en"/>
              <a:t>H</a:t>
            </a:r>
            <a:r>
              <a:rPr lang="en"/>
              <a:t>(</a:t>
            </a:r>
            <a:r>
              <a:rPr i="1" lang="en"/>
              <a:t>M</a:t>
            </a:r>
            <a:r>
              <a:rPr lang="en"/>
              <a:t>) ≡ </a:t>
            </a:r>
            <a:r>
              <a:rPr i="1" lang="en"/>
              <a:t>sig</a:t>
            </a:r>
            <a:r>
              <a:rPr baseline="30000" i="1" lang="en"/>
              <a:t>e</a:t>
            </a:r>
            <a:r>
              <a:rPr lang="en"/>
              <a:t> mod </a:t>
            </a:r>
            <a:r>
              <a:rPr i="1" lang="en"/>
              <a:t>N</a:t>
            </a:r>
            <a:endParaRPr baseline="30000"/>
          </a:p>
        </p:txBody>
      </p:sp>
      <p:sp>
        <p:nvSpPr>
          <p:cNvPr id="379" name="Google Shape;37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/>
          </a:blip>
          <a:srcRect b="65159" l="10446" r="69908" t="13697"/>
          <a:stretch/>
        </p:blipFill>
        <p:spPr>
          <a:xfrm>
            <a:off x="4246550" y="1320250"/>
            <a:ext cx="650926" cy="70063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Diffie-Hellman: Security</a:t>
            </a:r>
            <a:endParaRPr/>
          </a:p>
        </p:txBody>
      </p:sp>
      <p:cxnSp>
        <p:nvCxnSpPr>
          <p:cNvPr id="94" name="Google Shape;94;p20"/>
          <p:cNvCxnSpPr/>
          <p:nvPr/>
        </p:nvCxnSpPr>
        <p:spPr>
          <a:xfrm>
            <a:off x="2499375" y="1463025"/>
            <a:ext cx="0" cy="33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20"/>
          <p:cNvCxnSpPr/>
          <p:nvPr/>
        </p:nvCxnSpPr>
        <p:spPr>
          <a:xfrm>
            <a:off x="6644650" y="1463025"/>
            <a:ext cx="0" cy="33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20"/>
          <p:cNvSpPr txBox="1"/>
          <p:nvPr/>
        </p:nvSpPr>
        <p:spPr>
          <a:xfrm>
            <a:off x="830126" y="1082025"/>
            <a:ext cx="81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97" name="Google Shape;97;p20"/>
          <p:cNvSpPr txBox="1"/>
          <p:nvPr/>
        </p:nvSpPr>
        <p:spPr>
          <a:xfrm>
            <a:off x="7502965" y="1082025"/>
            <a:ext cx="81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98" name="Google Shape;98;p20"/>
          <p:cNvSpPr txBox="1"/>
          <p:nvPr/>
        </p:nvSpPr>
        <p:spPr>
          <a:xfrm>
            <a:off x="264325" y="1906875"/>
            <a:ext cx="1942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</a:t>
            </a:r>
            <a:r>
              <a:rPr i="1" lang="en">
                <a:solidFill>
                  <a:srgbClr val="E69138"/>
                </a:solidFill>
              </a:rPr>
              <a:t>a</a:t>
            </a:r>
            <a:endParaRPr i="1">
              <a:solidFill>
                <a:srgbClr val="E6913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</a:t>
            </a:r>
            <a:r>
              <a:rPr i="1" lang="en"/>
              <a:t>g</a:t>
            </a:r>
            <a:r>
              <a:rPr baseline="30000" i="1" lang="en">
                <a:solidFill>
                  <a:srgbClr val="E69138"/>
                </a:solidFill>
              </a:rPr>
              <a:t>a</a:t>
            </a:r>
            <a:r>
              <a:rPr lang="en"/>
              <a:t> mod </a:t>
            </a:r>
            <a:r>
              <a:rPr i="1" lang="en"/>
              <a:t>p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 </a:t>
            </a:r>
            <a:r>
              <a:rPr i="1" lang="en"/>
              <a:t>g</a:t>
            </a:r>
            <a:r>
              <a:rPr baseline="30000" i="1" lang="en">
                <a:solidFill>
                  <a:srgbClr val="CC0000"/>
                </a:solidFill>
              </a:rPr>
              <a:t>m</a:t>
            </a:r>
            <a:r>
              <a:rPr lang="en"/>
              <a:t> mod </a:t>
            </a:r>
            <a:r>
              <a:rPr i="1" lang="en"/>
              <a:t>p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(</a:t>
            </a:r>
            <a:r>
              <a:rPr i="1" lang="en"/>
              <a:t>g</a:t>
            </a:r>
            <a:r>
              <a:rPr baseline="30000" i="1" lang="en">
                <a:solidFill>
                  <a:srgbClr val="CC0000"/>
                </a:solidFill>
              </a:rPr>
              <a:t>m</a:t>
            </a:r>
            <a:r>
              <a:rPr lang="en"/>
              <a:t>)</a:t>
            </a:r>
            <a:r>
              <a:rPr baseline="30000" i="1" lang="en">
                <a:solidFill>
                  <a:srgbClr val="E69138"/>
                </a:solidFill>
              </a:rPr>
              <a:t>a</a:t>
            </a:r>
            <a:r>
              <a:rPr lang="en"/>
              <a:t> mod </a:t>
            </a:r>
            <a:r>
              <a:rPr i="1" lang="en"/>
              <a:t>p</a:t>
            </a:r>
            <a:endParaRPr i="1"/>
          </a:p>
        </p:txBody>
      </p:sp>
      <p:sp>
        <p:nvSpPr>
          <p:cNvPr id="99" name="Google Shape;99;p20"/>
          <p:cNvSpPr txBox="1"/>
          <p:nvPr/>
        </p:nvSpPr>
        <p:spPr>
          <a:xfrm>
            <a:off x="6937175" y="1906875"/>
            <a:ext cx="1942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</a:t>
            </a:r>
            <a:r>
              <a:rPr i="1" lang="en">
                <a:solidFill>
                  <a:srgbClr val="1155CC"/>
                </a:solidFill>
              </a:rPr>
              <a:t>b</a:t>
            </a:r>
            <a:endParaRPr i="1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</a:t>
            </a:r>
            <a:r>
              <a:rPr i="1" lang="en"/>
              <a:t>g</a:t>
            </a:r>
            <a:r>
              <a:rPr baseline="30000" i="1" lang="en">
                <a:solidFill>
                  <a:srgbClr val="1155CC"/>
                </a:solidFill>
              </a:rPr>
              <a:t>b</a:t>
            </a:r>
            <a:r>
              <a:rPr lang="en"/>
              <a:t> mod </a:t>
            </a:r>
            <a:r>
              <a:rPr i="1" lang="en"/>
              <a:t>p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 </a:t>
            </a:r>
            <a:r>
              <a:rPr i="1" lang="en">
                <a:solidFill>
                  <a:schemeClr val="dk1"/>
                </a:solidFill>
              </a:rPr>
              <a:t>g</a:t>
            </a:r>
            <a:r>
              <a:rPr baseline="30000" i="1" lang="en">
                <a:solidFill>
                  <a:srgbClr val="CC0000"/>
                </a:solidFill>
              </a:rPr>
              <a:t>m</a:t>
            </a:r>
            <a:r>
              <a:rPr lang="en"/>
              <a:t> mod </a:t>
            </a:r>
            <a:r>
              <a:rPr i="1" lang="en"/>
              <a:t>p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(</a:t>
            </a:r>
            <a:r>
              <a:rPr i="1" lang="en"/>
              <a:t>g</a:t>
            </a:r>
            <a:r>
              <a:rPr baseline="30000" i="1" lang="en">
                <a:solidFill>
                  <a:srgbClr val="CC0000"/>
                </a:solidFill>
              </a:rPr>
              <a:t>m</a:t>
            </a:r>
            <a:r>
              <a:rPr lang="en"/>
              <a:t>)</a:t>
            </a:r>
            <a:r>
              <a:rPr baseline="30000" i="1" lang="en">
                <a:solidFill>
                  <a:srgbClr val="1155CC"/>
                </a:solidFill>
              </a:rPr>
              <a:t>b</a:t>
            </a:r>
            <a:r>
              <a:rPr lang="en"/>
              <a:t> mod </a:t>
            </a:r>
            <a:r>
              <a:rPr i="1" lang="en"/>
              <a:t>p</a:t>
            </a:r>
            <a:endParaRPr i="1"/>
          </a:p>
        </p:txBody>
      </p:sp>
      <p:sp>
        <p:nvSpPr>
          <p:cNvPr id="100" name="Google Shape;100;p20"/>
          <p:cNvSpPr txBox="1"/>
          <p:nvPr/>
        </p:nvSpPr>
        <p:spPr>
          <a:xfrm>
            <a:off x="443025" y="4231725"/>
            <a:ext cx="15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E69138"/>
                </a:solidFill>
              </a:rPr>
              <a:t>a</a:t>
            </a:r>
            <a:r>
              <a:rPr lang="en"/>
              <a:t>, </a:t>
            </a:r>
            <a:r>
              <a:rPr i="1" lang="en"/>
              <a:t>g</a:t>
            </a:r>
            <a:r>
              <a:rPr baseline="30000" i="1" lang="en">
                <a:solidFill>
                  <a:srgbClr val="E69138"/>
                </a:solidFill>
              </a:rPr>
              <a:t>a</a:t>
            </a:r>
            <a:r>
              <a:rPr lang="en"/>
              <a:t>, </a:t>
            </a:r>
            <a:r>
              <a:rPr i="1" lang="en"/>
              <a:t>g</a:t>
            </a:r>
            <a:r>
              <a:rPr baseline="30000" i="1" lang="en">
                <a:solidFill>
                  <a:srgbClr val="CC0000"/>
                </a:solidFill>
              </a:rPr>
              <a:t>m</a:t>
            </a:r>
            <a:r>
              <a:rPr lang="en"/>
              <a:t> ⇒ </a:t>
            </a:r>
            <a:r>
              <a:rPr i="1" lang="en"/>
              <a:t>g</a:t>
            </a:r>
            <a:r>
              <a:rPr baseline="30000" i="1" lang="en">
                <a:solidFill>
                  <a:srgbClr val="E69138"/>
                </a:solidFill>
              </a:rPr>
              <a:t>a</a:t>
            </a:r>
            <a:r>
              <a:rPr baseline="30000" i="1" lang="en">
                <a:solidFill>
                  <a:srgbClr val="CC0000"/>
                </a:solidFill>
              </a:rPr>
              <a:t>m</a:t>
            </a:r>
            <a:endParaRPr baseline="30000" i="1">
              <a:solidFill>
                <a:srgbClr val="CC0000"/>
              </a:solidFill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7115875" y="4231725"/>
            <a:ext cx="15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1155CC"/>
                </a:solidFill>
              </a:rPr>
              <a:t>b</a:t>
            </a:r>
            <a:r>
              <a:rPr lang="en"/>
              <a:t>, </a:t>
            </a:r>
            <a:r>
              <a:rPr i="1" lang="en"/>
              <a:t>g</a:t>
            </a:r>
            <a:r>
              <a:rPr baseline="30000" i="1" lang="en">
                <a:solidFill>
                  <a:srgbClr val="1155CC"/>
                </a:solidFill>
              </a:rPr>
              <a:t>b</a:t>
            </a:r>
            <a:r>
              <a:rPr lang="en"/>
              <a:t>, g</a:t>
            </a:r>
            <a:r>
              <a:rPr baseline="30000" i="1" lang="en">
                <a:solidFill>
                  <a:srgbClr val="CC0000"/>
                </a:solidFill>
              </a:rPr>
              <a:t>m</a:t>
            </a:r>
            <a:r>
              <a:rPr lang="en"/>
              <a:t> ⇒ </a:t>
            </a:r>
            <a:r>
              <a:rPr i="1" lang="en"/>
              <a:t>g</a:t>
            </a:r>
            <a:r>
              <a:rPr baseline="30000" i="1" lang="en">
                <a:solidFill>
                  <a:srgbClr val="1155CC"/>
                </a:solidFill>
              </a:rPr>
              <a:t>b</a:t>
            </a:r>
            <a:r>
              <a:rPr baseline="30000" i="1" lang="en">
                <a:solidFill>
                  <a:srgbClr val="CC0000"/>
                </a:solidFill>
              </a:rPr>
              <a:t>m</a:t>
            </a:r>
            <a:endParaRPr baseline="30000" i="1">
              <a:solidFill>
                <a:srgbClr val="CC0000"/>
              </a:solidFill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2789500" y="4231725"/>
            <a:ext cx="15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CC0000"/>
                </a:solidFill>
              </a:rPr>
              <a:t>m</a:t>
            </a:r>
            <a:r>
              <a:rPr lang="en"/>
              <a:t>, </a:t>
            </a:r>
            <a:r>
              <a:rPr i="1" lang="en"/>
              <a:t>g</a:t>
            </a:r>
            <a:r>
              <a:rPr baseline="30000" i="1" lang="en">
                <a:solidFill>
                  <a:srgbClr val="CC0000"/>
                </a:solidFill>
              </a:rPr>
              <a:t>m</a:t>
            </a:r>
            <a:r>
              <a:rPr lang="en"/>
              <a:t>, </a:t>
            </a:r>
            <a:r>
              <a:rPr i="1" lang="en"/>
              <a:t>g</a:t>
            </a:r>
            <a:r>
              <a:rPr baseline="30000" i="1" lang="en">
                <a:solidFill>
                  <a:srgbClr val="E69138"/>
                </a:solidFill>
              </a:rPr>
              <a:t>a</a:t>
            </a:r>
            <a:r>
              <a:rPr lang="en"/>
              <a:t> ⇒ </a:t>
            </a:r>
            <a:r>
              <a:rPr i="1" lang="en"/>
              <a:t>g</a:t>
            </a:r>
            <a:r>
              <a:rPr baseline="30000" i="1" lang="en">
                <a:solidFill>
                  <a:srgbClr val="E69138"/>
                </a:solidFill>
              </a:rPr>
              <a:t>a</a:t>
            </a:r>
            <a:r>
              <a:rPr baseline="30000" i="1" lang="en">
                <a:solidFill>
                  <a:srgbClr val="CC0000"/>
                </a:solidFill>
              </a:rPr>
              <a:t>m</a:t>
            </a:r>
            <a:endParaRPr baseline="30000" i="1">
              <a:solidFill>
                <a:srgbClr val="CC0000"/>
              </a:solidFill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4166551" y="1082025"/>
            <a:ext cx="81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Mallory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5362014" y="1175125"/>
            <a:ext cx="11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Public: </a:t>
            </a:r>
            <a:r>
              <a:rPr i="1" lang="en"/>
              <a:t>g</a:t>
            </a:r>
            <a:r>
              <a:rPr lang="en"/>
              <a:t>, </a:t>
            </a:r>
            <a:r>
              <a:rPr i="1" lang="en"/>
              <a:t>p</a:t>
            </a:r>
            <a:endParaRPr i="1"/>
          </a:p>
        </p:txBody>
      </p:sp>
      <p:sp>
        <p:nvSpPr>
          <p:cNvPr id="105" name="Google Shape;105;p20"/>
          <p:cNvSpPr txBox="1"/>
          <p:nvPr/>
        </p:nvSpPr>
        <p:spPr>
          <a:xfrm>
            <a:off x="3563350" y="1906875"/>
            <a:ext cx="194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</a:t>
            </a:r>
            <a:r>
              <a:rPr i="1" lang="en">
                <a:solidFill>
                  <a:srgbClr val="CC0000"/>
                </a:solidFill>
              </a:rPr>
              <a:t>m</a:t>
            </a:r>
            <a:endParaRPr i="1">
              <a:solidFill>
                <a:srgbClr val="CC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</a:t>
            </a:r>
            <a:r>
              <a:rPr i="1" lang="en"/>
              <a:t>g</a:t>
            </a:r>
            <a:r>
              <a:rPr baseline="30000" i="1" lang="en">
                <a:solidFill>
                  <a:srgbClr val="CC0000"/>
                </a:solidFill>
              </a:rPr>
              <a:t>m</a:t>
            </a:r>
            <a:r>
              <a:rPr lang="en"/>
              <a:t> mod </a:t>
            </a:r>
            <a:r>
              <a:rPr i="1" lang="en"/>
              <a:t>p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2592100" y="3199575"/>
            <a:ext cx="194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 </a:t>
            </a:r>
            <a:r>
              <a:rPr i="1" lang="en"/>
              <a:t>g</a:t>
            </a:r>
            <a:r>
              <a:rPr baseline="30000" i="1" lang="en">
                <a:solidFill>
                  <a:srgbClr val="E69138"/>
                </a:solidFill>
              </a:rPr>
              <a:t>a</a:t>
            </a:r>
            <a:r>
              <a:rPr lang="en"/>
              <a:t> mod 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(</a:t>
            </a:r>
            <a:r>
              <a:rPr i="1" lang="en"/>
              <a:t>g</a:t>
            </a:r>
            <a:r>
              <a:rPr baseline="30000" i="1" lang="en">
                <a:solidFill>
                  <a:srgbClr val="E69138"/>
                </a:solidFill>
              </a:rPr>
              <a:t>a</a:t>
            </a:r>
            <a:r>
              <a:rPr lang="en"/>
              <a:t>)</a:t>
            </a:r>
            <a:r>
              <a:rPr baseline="30000" i="1" lang="en">
                <a:solidFill>
                  <a:srgbClr val="CC0000"/>
                </a:solidFill>
              </a:rPr>
              <a:t>m</a:t>
            </a:r>
            <a:r>
              <a:rPr lang="en"/>
              <a:t> mod p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4534600" y="3199575"/>
            <a:ext cx="194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 </a:t>
            </a:r>
            <a:r>
              <a:rPr i="1" lang="en"/>
              <a:t>g</a:t>
            </a:r>
            <a:r>
              <a:rPr baseline="30000" i="1" lang="en">
                <a:solidFill>
                  <a:srgbClr val="1155CC"/>
                </a:solidFill>
              </a:rPr>
              <a:t>b</a:t>
            </a:r>
            <a:r>
              <a:rPr lang="en"/>
              <a:t> mod 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(</a:t>
            </a:r>
            <a:r>
              <a:rPr i="1" lang="en"/>
              <a:t>g</a:t>
            </a:r>
            <a:r>
              <a:rPr baseline="30000" i="1" lang="en">
                <a:solidFill>
                  <a:srgbClr val="1155CC"/>
                </a:solidFill>
              </a:rPr>
              <a:t>b</a:t>
            </a:r>
            <a:r>
              <a:rPr lang="en"/>
              <a:t>)</a:t>
            </a:r>
            <a:r>
              <a:rPr baseline="30000" i="1" lang="en">
                <a:solidFill>
                  <a:srgbClr val="CC0000"/>
                </a:solidFill>
              </a:rPr>
              <a:t>m</a:t>
            </a:r>
            <a:r>
              <a:rPr lang="en"/>
              <a:t> mod p</a:t>
            </a:r>
            <a:endParaRPr/>
          </a:p>
        </p:txBody>
      </p:sp>
      <p:cxnSp>
        <p:nvCxnSpPr>
          <p:cNvPr id="108" name="Google Shape;108;p20"/>
          <p:cNvCxnSpPr/>
          <p:nvPr/>
        </p:nvCxnSpPr>
        <p:spPr>
          <a:xfrm flipH="1">
            <a:off x="2066925" y="2541475"/>
            <a:ext cx="1446600" cy="8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20"/>
          <p:cNvCxnSpPr/>
          <p:nvPr/>
        </p:nvCxnSpPr>
        <p:spPr>
          <a:xfrm>
            <a:off x="2073575" y="2554750"/>
            <a:ext cx="630300" cy="8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20"/>
          <p:cNvCxnSpPr/>
          <p:nvPr/>
        </p:nvCxnSpPr>
        <p:spPr>
          <a:xfrm>
            <a:off x="5593075" y="2548113"/>
            <a:ext cx="1446600" cy="8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20"/>
          <p:cNvCxnSpPr/>
          <p:nvPr/>
        </p:nvCxnSpPr>
        <p:spPr>
          <a:xfrm flipH="1">
            <a:off x="6402725" y="2561388"/>
            <a:ext cx="630300" cy="8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20"/>
          <p:cNvSpPr txBox="1"/>
          <p:nvPr/>
        </p:nvSpPr>
        <p:spPr>
          <a:xfrm>
            <a:off x="4732000" y="4231725"/>
            <a:ext cx="15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CC0000"/>
                </a:solidFill>
              </a:rPr>
              <a:t>m</a:t>
            </a:r>
            <a:r>
              <a:rPr lang="en"/>
              <a:t>, </a:t>
            </a:r>
            <a:r>
              <a:rPr i="1" lang="en"/>
              <a:t>g</a:t>
            </a:r>
            <a:r>
              <a:rPr baseline="30000" i="1" lang="en">
                <a:solidFill>
                  <a:srgbClr val="CC0000"/>
                </a:solidFill>
              </a:rPr>
              <a:t>m</a:t>
            </a:r>
            <a:r>
              <a:rPr lang="en"/>
              <a:t>, </a:t>
            </a:r>
            <a:r>
              <a:rPr i="1" lang="en"/>
              <a:t>g</a:t>
            </a:r>
            <a:r>
              <a:rPr baseline="30000" i="1" lang="en">
                <a:solidFill>
                  <a:srgbClr val="1155CC"/>
                </a:solidFill>
              </a:rPr>
              <a:t>b</a:t>
            </a:r>
            <a:r>
              <a:rPr lang="en"/>
              <a:t> ⇒ </a:t>
            </a:r>
            <a:r>
              <a:rPr i="1" lang="en"/>
              <a:t>g</a:t>
            </a:r>
            <a:r>
              <a:rPr baseline="30000" i="1" lang="en">
                <a:solidFill>
                  <a:srgbClr val="1155CC"/>
                </a:solidFill>
              </a:rPr>
              <a:t>b</a:t>
            </a:r>
            <a:r>
              <a:rPr baseline="30000" i="1" lang="en">
                <a:solidFill>
                  <a:srgbClr val="CC0000"/>
                </a:solidFill>
              </a:rPr>
              <a:t>m</a:t>
            </a:r>
            <a:endParaRPr baseline="30000" i="1">
              <a:solidFill>
                <a:srgbClr val="CC0000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4">
            <a:alphaModFix/>
          </a:blip>
          <a:srcRect b="57590" l="5310" r="80092" t="16627"/>
          <a:stretch/>
        </p:blipFill>
        <p:spPr>
          <a:xfrm>
            <a:off x="439900" y="1128550"/>
            <a:ext cx="591227" cy="659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 rotWithShape="1">
          <a:blip r:embed="rId4">
            <a:alphaModFix/>
          </a:blip>
          <a:srcRect b="62909" l="28433" r="61203" t="16958"/>
          <a:stretch/>
        </p:blipFill>
        <p:spPr>
          <a:xfrm>
            <a:off x="8089873" y="1128548"/>
            <a:ext cx="466959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Signatures: Definition</a:t>
            </a:r>
            <a:endParaRPr/>
          </a:p>
        </p:txBody>
      </p:sp>
      <p:sp>
        <p:nvSpPr>
          <p:cNvPr id="385" name="Google Shape;385;p5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RSA encryption: </a:t>
            </a:r>
            <a:r>
              <a:rPr i="1" lang="en"/>
              <a:t>M</a:t>
            </a:r>
            <a:r>
              <a:rPr baseline="30000" i="1" lang="en"/>
              <a:t>ed</a:t>
            </a:r>
            <a:r>
              <a:rPr lang="en"/>
              <a:t> ≡ </a:t>
            </a:r>
            <a:r>
              <a:rPr i="1" lang="en"/>
              <a:t>M</a:t>
            </a:r>
            <a:r>
              <a:rPr lang="en"/>
              <a:t> mod </a:t>
            </a:r>
            <a:r>
              <a:rPr i="1" lang="en"/>
              <a:t>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nothing special about using </a:t>
            </a:r>
            <a:r>
              <a:rPr i="1" lang="en"/>
              <a:t>e</a:t>
            </a:r>
            <a:r>
              <a:rPr lang="en"/>
              <a:t> first or using </a:t>
            </a:r>
            <a:r>
              <a:rPr i="1" lang="en"/>
              <a:t>d</a:t>
            </a:r>
            <a:r>
              <a:rPr lang="en"/>
              <a:t> first!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we encrypt using </a:t>
            </a:r>
            <a:r>
              <a:rPr i="1" lang="en"/>
              <a:t>d</a:t>
            </a:r>
            <a:r>
              <a:rPr lang="en"/>
              <a:t>, then anyone can “decrypt” using </a:t>
            </a:r>
            <a:r>
              <a:rPr i="1" lang="en"/>
              <a:t>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Given </a:t>
            </a:r>
            <a:r>
              <a:rPr i="1" lang="en"/>
              <a:t>x</a:t>
            </a:r>
            <a:r>
              <a:rPr lang="en"/>
              <a:t> and </a:t>
            </a:r>
            <a:r>
              <a:rPr i="1" lang="en"/>
              <a:t>x</a:t>
            </a:r>
            <a:r>
              <a:rPr baseline="30000" i="1" lang="en"/>
              <a:t>d</a:t>
            </a:r>
            <a:r>
              <a:rPr lang="en"/>
              <a:t> mod </a:t>
            </a:r>
            <a:r>
              <a:rPr i="1" lang="en"/>
              <a:t>N</a:t>
            </a:r>
            <a:r>
              <a:rPr lang="en"/>
              <a:t>, can’t recover </a:t>
            </a:r>
            <a:r>
              <a:rPr i="1" lang="en"/>
              <a:t>d</a:t>
            </a:r>
            <a:r>
              <a:rPr lang="en"/>
              <a:t> because of discrete-log problem, so </a:t>
            </a:r>
            <a:r>
              <a:rPr i="1" lang="en"/>
              <a:t>d</a:t>
            </a:r>
            <a:r>
              <a:rPr lang="en"/>
              <a:t> is safe</a:t>
            </a:r>
            <a:endParaRPr/>
          </a:p>
        </p:txBody>
      </p:sp>
      <p:sp>
        <p:nvSpPr>
          <p:cNvPr id="386" name="Google Shape;386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</a:t>
            </a:r>
            <a:endParaRPr/>
          </a:p>
        </p:txBody>
      </p:sp>
      <p:sp>
        <p:nvSpPr>
          <p:cNvPr id="392" name="Google Shape;392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</a:t>
            </a:r>
            <a:endParaRPr/>
          </a:p>
        </p:txBody>
      </p:sp>
      <p:sp>
        <p:nvSpPr>
          <p:cNvPr id="398" name="Google Shape;398;p5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signature scheme based on Diffie-Hellman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details of the algorithm are out of scope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generates a public-private key pair and publishes her public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sign a message, Alice generates a random, secret value </a:t>
            </a:r>
            <a:r>
              <a:rPr i="1" lang="en"/>
              <a:t>k</a:t>
            </a:r>
            <a:r>
              <a:rPr lang="en"/>
              <a:t> and does some computation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</a:t>
            </a:r>
            <a:r>
              <a:rPr i="1" lang="en"/>
              <a:t>k</a:t>
            </a:r>
            <a:r>
              <a:rPr lang="en"/>
              <a:t> is not Alice’s private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</a:t>
            </a:r>
            <a:r>
              <a:rPr i="1" lang="en"/>
              <a:t>k</a:t>
            </a:r>
            <a:r>
              <a:rPr lang="en"/>
              <a:t> is sometimes called a nonce but it is not: it must be </a:t>
            </a:r>
            <a:r>
              <a:rPr i="1" lang="en"/>
              <a:t>random</a:t>
            </a:r>
            <a:r>
              <a:rPr lang="en"/>
              <a:t> and never reused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signature itself does not include </a:t>
            </a:r>
            <a:r>
              <a:rPr i="1" lang="en"/>
              <a:t>k</a:t>
            </a:r>
            <a:r>
              <a:rPr lang="en"/>
              <a:t>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k</a:t>
            </a:r>
            <a:r>
              <a:rPr lang="en"/>
              <a:t> must be random and secret for each message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who learns </a:t>
            </a:r>
            <a:r>
              <a:rPr i="1" lang="en"/>
              <a:t>k</a:t>
            </a:r>
            <a:r>
              <a:rPr lang="en"/>
              <a:t> can also learn Alice’s private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Alice reuses </a:t>
            </a:r>
            <a:r>
              <a:rPr i="1" lang="en"/>
              <a:t>k</a:t>
            </a:r>
            <a:r>
              <a:rPr lang="en"/>
              <a:t> on two signatures, an attacker can learn </a:t>
            </a:r>
            <a:r>
              <a:rPr i="1" lang="en"/>
              <a:t>k</a:t>
            </a:r>
            <a:r>
              <a:rPr lang="en"/>
              <a:t> (and use </a:t>
            </a:r>
            <a:r>
              <a:rPr i="1" lang="en"/>
              <a:t>k</a:t>
            </a:r>
            <a:r>
              <a:rPr lang="en"/>
              <a:t> to learn her private key)</a:t>
            </a:r>
            <a:endParaRPr/>
          </a:p>
        </p:txBody>
      </p:sp>
      <p:sp>
        <p:nvSpPr>
          <p:cNvPr id="399" name="Google Shape;399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Signatures: Attacks</a:t>
            </a:r>
            <a:endParaRPr/>
          </a:p>
        </p:txBody>
      </p:sp>
      <p:sp>
        <p:nvSpPr>
          <p:cNvPr id="405" name="Google Shape;405;p5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Sony PlayStation 3 (PS3)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rights management (DRM)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Prevent unauthorized code (e.g. pirated software) from running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PS3 was designed to only run signed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Signature algorithm: Elliptic-curve DSA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Running alternate operating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PS3 had an option to run alternate operating systems (Linux) that was later removed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was catnip to reverse engineers (“The best way to get people interested is </a:t>
            </a:r>
            <a:r>
              <a:rPr i="1" lang="en"/>
              <a:t>removing</a:t>
            </a:r>
            <a:r>
              <a:rPr lang="en"/>
              <a:t> Linux from a device”)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authentication keys used to sign the firmware reused </a:t>
            </a:r>
            <a:r>
              <a:rPr i="1" lang="en"/>
              <a:t>k</a:t>
            </a:r>
            <a:r>
              <a:rPr lang="en"/>
              <a:t> for multiple signatures → security lost!</a:t>
            </a:r>
            <a:endParaRPr/>
          </a:p>
        </p:txBody>
      </p:sp>
      <p:sp>
        <p:nvSpPr>
          <p:cNvPr id="406" name="Google Shape;406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Signatures: Attacks</a:t>
            </a:r>
            <a:endParaRPr/>
          </a:p>
        </p:txBody>
      </p:sp>
      <p:sp>
        <p:nvSpPr>
          <p:cNvPr id="412" name="Google Shape;412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6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Android OS vulnerability (2013)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"SecureRandom" function in its random number generator (RNG) wasn’t actually secure!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only was it low entropy, it would sometimes return the same value multiple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Bitcoin wallet apps on Android were affected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Bitcoin payments are signed with elliptic-curve DSA and published publicly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Insecure RNG caused multiple payments to be signed with the same </a:t>
            </a:r>
            <a:r>
              <a:rPr i="1" lang="en"/>
              <a:t>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Attack: Someone scanned for all Bitcoin transactions signed insecurely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When multiple signatures use the same </a:t>
            </a:r>
            <a:r>
              <a:rPr i="1" lang="en"/>
              <a:t>k</a:t>
            </a:r>
            <a:r>
              <a:rPr lang="en"/>
              <a:t>, the attacker can learn </a:t>
            </a:r>
            <a:r>
              <a:rPr i="1" lang="en"/>
              <a:t>k</a:t>
            </a:r>
            <a:r>
              <a:rPr lang="en"/>
              <a:t> and the private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Bitcoin, your private key unlocks access to all your money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Signatures: Attacks</a:t>
            </a:r>
            <a:endParaRPr/>
          </a:p>
        </p:txBody>
      </p:sp>
      <p:sp>
        <p:nvSpPr>
          <p:cNvPr id="419" name="Google Shape;419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0" name="Google Shape;420;p6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Chromebooks have a built-in U2F (universal second factor) security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signatures to let the user log in to particular websites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Signature algorithm: 256-bit elliptic-curve DSA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was a bug in the secure hardware!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Instead of using 256-bit </a:t>
            </a:r>
            <a:r>
              <a:rPr i="1" lang="en"/>
              <a:t>k</a:t>
            </a:r>
            <a:r>
              <a:rPr lang="en"/>
              <a:t>, a bug caused </a:t>
            </a:r>
            <a:r>
              <a:rPr i="1" lang="en"/>
              <a:t>k</a:t>
            </a:r>
            <a:r>
              <a:rPr lang="en"/>
              <a:t> to be 32 bits long!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with a signature could simply try all possible values of </a:t>
            </a:r>
            <a:r>
              <a:rPr i="1" lang="en"/>
              <a:t>k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Fortunately the damage was slight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signature is only valid for logging into a single website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website used its own private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Takeaway</a:t>
            </a:r>
            <a:r>
              <a:rPr lang="en"/>
              <a:t>: DSA (or ECDSA) is particularly vulnerable to incorrect implementations, compared with RSA signatures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Public-Key Cryptography</a:t>
            </a:r>
            <a:endParaRPr/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Public-key cryptography: Two keys; one undoes the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Public-key encryption: One key encrypts, the other decrypts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 properties similar to symmetric encryption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ElGamal: Based on Diffie-Hellman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public key is </a:t>
            </a:r>
            <a:r>
              <a:rPr i="1" lang="en"/>
              <a:t>g</a:t>
            </a:r>
            <a:r>
              <a:rPr baseline="30000" i="1" lang="en"/>
              <a:t>b</a:t>
            </a:r>
            <a:r>
              <a:rPr lang="en"/>
              <a:t>, and </a:t>
            </a:r>
            <a:r>
              <a:rPr i="1" lang="en"/>
              <a:t>C</a:t>
            </a:r>
            <a:r>
              <a:rPr lang="en" sz="900"/>
              <a:t>1</a:t>
            </a:r>
            <a:r>
              <a:rPr lang="en"/>
              <a:t> is </a:t>
            </a:r>
            <a:r>
              <a:rPr i="1" lang="en"/>
              <a:t>g</a:t>
            </a:r>
            <a:r>
              <a:rPr baseline="30000" i="1" lang="en"/>
              <a:t>r</a:t>
            </a:r>
            <a:r>
              <a:rPr lang="en"/>
              <a:t>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Not IND-CPA secure on its 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RSA: Produce a pair </a:t>
            </a:r>
            <a:r>
              <a:rPr i="1" lang="en"/>
              <a:t>e</a:t>
            </a:r>
            <a:r>
              <a:rPr lang="en"/>
              <a:t> and </a:t>
            </a:r>
            <a:r>
              <a:rPr i="1" lang="en"/>
              <a:t>d</a:t>
            </a:r>
            <a:r>
              <a:rPr lang="en"/>
              <a:t> such that </a:t>
            </a:r>
            <a:r>
              <a:rPr i="1" lang="en"/>
              <a:t>M</a:t>
            </a:r>
            <a:r>
              <a:rPr baseline="30000" i="1" lang="en"/>
              <a:t>ed</a:t>
            </a:r>
            <a:r>
              <a:rPr lang="en"/>
              <a:t> = </a:t>
            </a:r>
            <a:r>
              <a:rPr i="1" lang="en"/>
              <a:t>M</a:t>
            </a:r>
            <a:r>
              <a:rPr lang="en"/>
              <a:t> mod </a:t>
            </a:r>
            <a:r>
              <a:rPr i="1" lang="en"/>
              <a:t>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Not IND-CPA secure on its 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Hybrid encryption: Encrypt a symmetric key, and use the symmetric key to encrypt the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signatures: Integrity and authenticity for asymmetric schemes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RSA: Same as RSA encryption, but encrypt the hash with the </a:t>
            </a:r>
            <a:r>
              <a:rPr i="1" lang="en"/>
              <a:t>private</a:t>
            </a:r>
            <a:r>
              <a:rPr lang="en"/>
              <a:t> key</a:t>
            </a:r>
            <a:endParaRPr/>
          </a:p>
        </p:txBody>
      </p:sp>
      <p:sp>
        <p:nvSpPr>
          <p:cNvPr id="427" name="Google Shape;427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Cryptography</a:t>
            </a:r>
            <a:endParaRPr/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1351">
            <a:off x="3459462" y="3210775"/>
            <a:ext cx="2225087" cy="18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Cryptography</a:t>
            </a:r>
            <a:endParaRPr/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public-key schemes, each person has two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Public key</a:t>
            </a:r>
            <a:r>
              <a:rPr lang="en"/>
              <a:t>: Known to everybody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Private key</a:t>
            </a:r>
            <a:r>
              <a:rPr lang="en"/>
              <a:t>: Only known by that person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Keys come in pairs: every public key corresponds to one private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number theory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Examples: Modular arithmetic, factoring, discrete logarithm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Contrast with symmetric-key cryptography (uses XORs and bit-shifts)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Messages are numbers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Contrast with symmetric-key cryptography (messages are bit strings)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Benefit: No longer need to assume that Alice and Bob already share a secret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Drawback: Much slower than symmetric-key cryptography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theory calculations are much slower than XORs and bit-shifts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</a:t>
            </a:r>
            <a:endParaRPr/>
          </a:p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Textbook Chapter</a:t>
            </a:r>
            <a:r>
              <a:rPr lang="en"/>
              <a:t> 11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Everybody can encrypt with the public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the recipient can decrypt with the private key</a:t>
            </a:r>
            <a:endParaRPr/>
          </a:p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966" y="2498975"/>
            <a:ext cx="1873947" cy="173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250" y="2387450"/>
            <a:ext cx="2027625" cy="184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 rotWithShape="1">
          <a:blip r:embed="rId5">
            <a:alphaModFix/>
          </a:blip>
          <a:srcRect b="11055" l="0" r="0" t="0"/>
          <a:stretch/>
        </p:blipFill>
        <p:spPr>
          <a:xfrm>
            <a:off x="6934775" y="3158925"/>
            <a:ext cx="1784325" cy="16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/>
          <p:nvPr/>
        </p:nvSpPr>
        <p:spPr>
          <a:xfrm rot="2700000">
            <a:off x="6463806" y="2484200"/>
            <a:ext cx="2954575" cy="3055550"/>
          </a:xfrm>
          <a:prstGeom prst="mathPlus">
            <a:avLst>
              <a:gd fmla="val 4246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Encryption: Definition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parts: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KeyGen() → </a:t>
            </a:r>
            <a:r>
              <a:rPr i="1" lang="en"/>
              <a:t>PK</a:t>
            </a:r>
            <a:r>
              <a:rPr lang="en"/>
              <a:t>, </a:t>
            </a:r>
            <a:r>
              <a:rPr i="1" lang="en"/>
              <a:t>SK</a:t>
            </a:r>
            <a:r>
              <a:rPr lang="en"/>
              <a:t>: Generate a public/private keypair, where </a:t>
            </a:r>
            <a:r>
              <a:rPr i="1" lang="en"/>
              <a:t>PK</a:t>
            </a:r>
            <a:r>
              <a:rPr lang="en"/>
              <a:t> is the public key, and </a:t>
            </a:r>
            <a:r>
              <a:rPr i="1" lang="en"/>
              <a:t>SK</a:t>
            </a:r>
            <a:r>
              <a:rPr lang="en"/>
              <a:t> is the private (secret)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Enc(</a:t>
            </a:r>
            <a:r>
              <a:rPr i="1" lang="en"/>
              <a:t>PK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 → </a:t>
            </a:r>
            <a:r>
              <a:rPr i="1" lang="en"/>
              <a:t>C</a:t>
            </a:r>
            <a:r>
              <a:rPr lang="en"/>
              <a:t>: Encrypt a plaintext </a:t>
            </a:r>
            <a:r>
              <a:rPr i="1" lang="en"/>
              <a:t>M</a:t>
            </a:r>
            <a:r>
              <a:rPr lang="en"/>
              <a:t> using public key </a:t>
            </a:r>
            <a:r>
              <a:rPr i="1" lang="en"/>
              <a:t>PK</a:t>
            </a:r>
            <a:r>
              <a:rPr lang="en"/>
              <a:t> to produce ciphertext </a:t>
            </a:r>
            <a:r>
              <a:rPr i="1" lang="en"/>
              <a:t>C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Dec(</a:t>
            </a:r>
            <a:r>
              <a:rPr i="1" lang="en"/>
              <a:t>SK</a:t>
            </a:r>
            <a:r>
              <a:rPr lang="en"/>
              <a:t>, </a:t>
            </a:r>
            <a:r>
              <a:rPr i="1" lang="en"/>
              <a:t>C</a:t>
            </a:r>
            <a:r>
              <a:rPr lang="en"/>
              <a:t>) → </a:t>
            </a:r>
            <a:r>
              <a:rPr i="1" lang="en"/>
              <a:t>M</a:t>
            </a:r>
            <a:r>
              <a:rPr lang="en"/>
              <a:t>: Decrypt a ciphertext </a:t>
            </a:r>
            <a:r>
              <a:rPr i="1" lang="en"/>
              <a:t>C</a:t>
            </a:r>
            <a:r>
              <a:rPr lang="en"/>
              <a:t> using secret key </a:t>
            </a:r>
            <a:r>
              <a:rPr i="1" lang="en"/>
              <a:t>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Correctness</a:t>
            </a:r>
            <a:r>
              <a:rPr lang="en"/>
              <a:t>: Decrypting a ciphertext should result in the message that was originally encrypted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Dec(</a:t>
            </a:r>
            <a:r>
              <a:rPr i="1" lang="en"/>
              <a:t>SK</a:t>
            </a:r>
            <a:r>
              <a:rPr lang="en"/>
              <a:t>, Enc(</a:t>
            </a:r>
            <a:r>
              <a:rPr i="1" lang="en"/>
              <a:t>PK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)) = </a:t>
            </a:r>
            <a:r>
              <a:rPr i="1" lang="en"/>
              <a:t>M</a:t>
            </a:r>
            <a:r>
              <a:rPr lang="en"/>
              <a:t> for all </a:t>
            </a:r>
            <a:r>
              <a:rPr i="1" lang="en"/>
              <a:t>PK</a:t>
            </a:r>
            <a:r>
              <a:rPr lang="en"/>
              <a:t>, </a:t>
            </a:r>
            <a:r>
              <a:rPr i="1" lang="en"/>
              <a:t>SK</a:t>
            </a:r>
            <a:r>
              <a:rPr lang="en"/>
              <a:t> ← KeyGen() and </a:t>
            </a:r>
            <a:r>
              <a:rPr i="1" lang="en"/>
              <a:t>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Efficiency</a:t>
            </a:r>
            <a:r>
              <a:rPr lang="en"/>
              <a:t>: Encryption/decryption should be fast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Security</a:t>
            </a:r>
            <a:r>
              <a:rPr lang="en"/>
              <a:t>: Similar to IND-CPA, but Alice (the challenger) just gives Eve (the adversary) the public key, and Eve doesn’t request encryptions, except for the pair </a:t>
            </a:r>
            <a:r>
              <a:rPr i="1" lang="en"/>
              <a:t>M</a:t>
            </a:r>
            <a:r>
              <a:rPr lang="en" sz="900"/>
              <a:t>0</a:t>
            </a:r>
            <a:r>
              <a:rPr lang="en"/>
              <a:t>, </a:t>
            </a:r>
            <a:r>
              <a:rPr i="1" lang="en"/>
              <a:t>M</a:t>
            </a:r>
            <a:r>
              <a:rPr lang="en" sz="900"/>
              <a:t>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You don’t need to worry about this game (it’s called “semantic security”)</a:t>
            </a:r>
            <a:endParaRPr/>
          </a:p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