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9"/>
  </p:notesMasterIdLst>
  <p:sldIdLst>
    <p:sldId id="475" r:id="rId3"/>
    <p:sldId id="462" r:id="rId4"/>
    <p:sldId id="429" r:id="rId5"/>
    <p:sldId id="430" r:id="rId6"/>
    <p:sldId id="431" r:id="rId7"/>
    <p:sldId id="432" r:id="rId8"/>
    <p:sldId id="433" r:id="rId9"/>
    <p:sldId id="434" r:id="rId10"/>
    <p:sldId id="493" r:id="rId11"/>
    <p:sldId id="435" r:id="rId12"/>
    <p:sldId id="453" r:id="rId13"/>
    <p:sldId id="454" r:id="rId14"/>
    <p:sldId id="441" r:id="rId15"/>
    <p:sldId id="497" r:id="rId16"/>
    <p:sldId id="499" r:id="rId17"/>
    <p:sldId id="498" r:id="rId18"/>
    <p:sldId id="464" r:id="rId19"/>
    <p:sldId id="471" r:id="rId20"/>
    <p:sldId id="470" r:id="rId21"/>
    <p:sldId id="472" r:id="rId22"/>
    <p:sldId id="465" r:id="rId23"/>
    <p:sldId id="443" r:id="rId24"/>
    <p:sldId id="450" r:id="rId25"/>
    <p:sldId id="451" r:id="rId26"/>
    <p:sldId id="494" r:id="rId27"/>
    <p:sldId id="495" r:id="rId28"/>
    <p:sldId id="496" r:id="rId29"/>
    <p:sldId id="444" r:id="rId30"/>
    <p:sldId id="445" r:id="rId31"/>
    <p:sldId id="446" r:id="rId32"/>
    <p:sldId id="447" r:id="rId33"/>
    <p:sldId id="448" r:id="rId34"/>
    <p:sldId id="452" r:id="rId35"/>
    <p:sldId id="483" r:id="rId36"/>
    <p:sldId id="473" r:id="rId37"/>
    <p:sldId id="474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374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66FF"/>
    <a:srgbClr val="FFFF99"/>
    <a:srgbClr val="FFFF66"/>
    <a:srgbClr val="FFFFCC"/>
    <a:srgbClr val="FF3300"/>
    <a:srgbClr val="CCFF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5CC0E24-9212-44C3-A5EB-04882A837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9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97D31-942B-4A9B-8F91-43D5026D1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EFFBC-1F40-48B9-97EA-D870809A0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05FC6-6300-4AEC-8B66-3CA302B4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08194-E405-4117-8705-2537A1F08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43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499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67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28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5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37696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5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C58D2-D373-4CD0-B683-8132C6119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8313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724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898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116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57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0462A-DF70-49AF-9158-879A7D3FB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2B1B4-9220-4947-BF87-E1CAF99C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BE275-B538-43C8-A1F1-4CC1A0577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F404E-B7DC-4969-886B-4B084143B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59A99-B6F0-4D29-B043-D494A0EBA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6DDBD-1458-46DB-8F3B-482B0DFDB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7ED5C-E63B-4D5C-A030-4C4A87BD2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CB204230-65DB-490D-9FC2-05B11B3B4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BD133F1D-615B-4EEB-9685-23B66BC87E55}" type="slidenum">
              <a:rPr lang="en-US" sz="1400">
                <a:solidFill>
                  <a:srgbClr val="000000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00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Picture 255" descr="Image result for Distributed Algorith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267200"/>
            <a:ext cx="1905000" cy="1905000"/>
          </a:xfrm>
          <a:prstGeom prst="rect">
            <a:avLst/>
          </a:prstGeom>
          <a:noFill/>
        </p:spPr>
      </p:pic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2894351" y="2971800"/>
            <a:ext cx="42162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66FF"/>
                </a:solidFill>
              </a:rPr>
              <a:t>CSE 461</a:t>
            </a:r>
          </a:p>
          <a:p>
            <a:pPr algn="ctr"/>
            <a:r>
              <a:rPr lang="en-US" sz="3200" dirty="0">
                <a:solidFill>
                  <a:srgbClr val="0066FF"/>
                </a:solidFill>
              </a:rPr>
              <a:t>Algorithm Engineering</a:t>
            </a:r>
          </a:p>
        </p:txBody>
      </p:sp>
      <p:pic>
        <p:nvPicPr>
          <p:cNvPr id="1255" name="Picture 231" descr="Image result for symbols for approximation algorith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667000"/>
            <a:ext cx="1371600" cy="1353833"/>
          </a:xfrm>
          <a:prstGeom prst="rect">
            <a:avLst/>
          </a:prstGeom>
          <a:noFill/>
        </p:spPr>
      </p:pic>
      <p:pic>
        <p:nvPicPr>
          <p:cNvPr id="1257" name="Picture 233" descr="Image result for randomized algorithm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2971800"/>
            <a:ext cx="1600200" cy="2381250"/>
          </a:xfrm>
          <a:prstGeom prst="rect">
            <a:avLst/>
          </a:prstGeom>
          <a:noFill/>
        </p:spPr>
      </p:pic>
      <p:pic>
        <p:nvPicPr>
          <p:cNvPr id="1259" name="Picture 235" descr="Image result for approximation algorithm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886200"/>
            <a:ext cx="1762125" cy="2600325"/>
          </a:xfrm>
          <a:prstGeom prst="rect">
            <a:avLst/>
          </a:prstGeom>
          <a:noFill/>
        </p:spPr>
      </p:pic>
      <p:pic>
        <p:nvPicPr>
          <p:cNvPr id="1261" name="Picture 237" descr="Image result for Online Computati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1800" y="381000"/>
            <a:ext cx="1752600" cy="2278978"/>
          </a:xfrm>
          <a:prstGeom prst="rect">
            <a:avLst/>
          </a:prstGeom>
          <a:noFill/>
        </p:spPr>
      </p:pic>
      <p:sp>
        <p:nvSpPr>
          <p:cNvPr id="1263" name="AutoShape 239" descr="Image result for An Introduction To Online Computation"/>
          <p:cNvSpPr>
            <a:spLocks noChangeAspect="1" noChangeArrowheads="1"/>
          </p:cNvSpPr>
          <p:nvPr/>
        </p:nvSpPr>
        <p:spPr bwMode="auto">
          <a:xfrm>
            <a:off x="155575" y="-1050925"/>
            <a:ext cx="1457325" cy="2190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5" name="AutoShape 241" descr="Image result for An Introduction To Online Computation"/>
          <p:cNvSpPr>
            <a:spLocks noChangeAspect="1" noChangeArrowheads="1"/>
          </p:cNvSpPr>
          <p:nvPr/>
        </p:nvSpPr>
        <p:spPr bwMode="auto">
          <a:xfrm>
            <a:off x="155575" y="-1050925"/>
            <a:ext cx="1457325" cy="2190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7" name="AutoShape 243" descr="Image result for An Introduction To Online Computation"/>
          <p:cNvSpPr>
            <a:spLocks noChangeAspect="1" noChangeArrowheads="1"/>
          </p:cNvSpPr>
          <p:nvPr/>
        </p:nvSpPr>
        <p:spPr bwMode="auto">
          <a:xfrm>
            <a:off x="155575" y="-1050925"/>
            <a:ext cx="1457325" cy="2190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9" name="AutoShape 245" descr="Image result for An Introduction To Online Computation"/>
          <p:cNvSpPr>
            <a:spLocks noChangeAspect="1" noChangeArrowheads="1"/>
          </p:cNvSpPr>
          <p:nvPr/>
        </p:nvSpPr>
        <p:spPr bwMode="auto">
          <a:xfrm>
            <a:off x="155575" y="-1050925"/>
            <a:ext cx="1457325" cy="2190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1" name="AutoShape 247" descr="Image result for An Introduction To Online Computation"/>
          <p:cNvSpPr>
            <a:spLocks noChangeAspect="1" noChangeArrowheads="1"/>
          </p:cNvSpPr>
          <p:nvPr/>
        </p:nvSpPr>
        <p:spPr bwMode="auto">
          <a:xfrm>
            <a:off x="155575" y="-1050925"/>
            <a:ext cx="1457325" cy="2190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3" name="AutoShape 249" descr="Image result for An Introduction To Online Computation"/>
          <p:cNvSpPr>
            <a:spLocks noChangeAspect="1" noChangeArrowheads="1"/>
          </p:cNvSpPr>
          <p:nvPr/>
        </p:nvSpPr>
        <p:spPr bwMode="auto">
          <a:xfrm>
            <a:off x="155575" y="-1050925"/>
            <a:ext cx="1457325" cy="2190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5" name="AutoShape 251" descr="Image result for An Introduction To Online Compu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77" name="Picture 253" descr="https://images-na.ssl-images-amazon.com/images/I/41SHh5dmc2L._SX330_BO1,204,203,200_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33800" y="381000"/>
            <a:ext cx="1600200" cy="2405120"/>
          </a:xfrm>
          <a:prstGeom prst="rect">
            <a:avLst/>
          </a:prstGeom>
          <a:noFill/>
        </p:spPr>
      </p:pic>
      <p:pic>
        <p:nvPicPr>
          <p:cNvPr id="1281" name="Picture 257" descr="https://images-na.ssl-images-amazon.com/images/I/41kC4z61GxL._SX331_BO1,204,203,200_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0" y="4191000"/>
            <a:ext cx="1524000" cy="2283712"/>
          </a:xfrm>
          <a:prstGeom prst="rect">
            <a:avLst/>
          </a:prstGeom>
          <a:noFill/>
        </p:spPr>
      </p:pic>
      <p:pic>
        <p:nvPicPr>
          <p:cNvPr id="1283" name="Picture 259" descr="https://images-na.ssl-images-amazon.com/images/I/41ifUsuht4L._SX331_BO1,204,203,200_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" y="152400"/>
            <a:ext cx="1752600" cy="26262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105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1981200" y="2057400"/>
            <a:ext cx="6096000" cy="685800"/>
            <a:chOff x="1371600" y="2286000"/>
            <a:chExt cx="7315200" cy="685800"/>
          </a:xfrm>
        </p:grpSpPr>
        <p:sp>
          <p:nvSpPr>
            <p:cNvPr id="6" name="Rounded Rectangle 5"/>
            <p:cNvSpPr/>
            <p:nvPr/>
          </p:nvSpPr>
          <p:spPr>
            <a:xfrm>
              <a:off x="1371600" y="2286000"/>
              <a:ext cx="6629400" cy="6858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5000" y="2438400"/>
              <a:ext cx="678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Independent Set Problem. 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828800" y="4800600"/>
            <a:ext cx="7315200" cy="685800"/>
            <a:chOff x="1371600" y="2286000"/>
            <a:chExt cx="7315200" cy="881743"/>
          </a:xfrm>
        </p:grpSpPr>
        <p:sp>
          <p:nvSpPr>
            <p:cNvPr id="14" name="Rounded Rectangle 13"/>
            <p:cNvSpPr/>
            <p:nvPr/>
          </p:nvSpPr>
          <p:spPr>
            <a:xfrm>
              <a:off x="1371600" y="2286000"/>
              <a:ext cx="5105400" cy="881743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5000" y="2438400"/>
              <a:ext cx="678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Vertex Cover Problem </a:t>
              </a:r>
            </a:p>
          </p:txBody>
        </p:sp>
      </p:grpSp>
      <p:sp>
        <p:nvSpPr>
          <p:cNvPr id="12" name="Up-Down Arrow 11"/>
          <p:cNvSpPr/>
          <p:nvPr/>
        </p:nvSpPr>
        <p:spPr>
          <a:xfrm>
            <a:off x="4038600" y="3124200"/>
            <a:ext cx="838200" cy="1447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C0099"/>
                </a:solidFill>
              </a:rPr>
              <a:t>Independent Set Problem and Vertex Cover Problem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0" y="2133600"/>
            <a:ext cx="457200" cy="457200"/>
            <a:chOff x="838200" y="2667000"/>
            <a:chExt cx="457200" cy="457200"/>
          </a:xfrm>
        </p:grpSpPr>
        <p:sp>
          <p:nvSpPr>
            <p:cNvPr id="11" name="Oval 10"/>
            <p:cNvSpPr/>
            <p:nvPr/>
          </p:nvSpPr>
          <p:spPr>
            <a:xfrm>
              <a:off x="838200" y="2667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14600" y="2057400"/>
            <a:ext cx="457200" cy="457200"/>
            <a:chOff x="838200" y="2667000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838200" y="2667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" y="3276600"/>
            <a:ext cx="457200" cy="457200"/>
            <a:chOff x="838200" y="26670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838200" y="2667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52600" y="3657600"/>
            <a:ext cx="457200" cy="457200"/>
            <a:chOff x="838200" y="26670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838200" y="2667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44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57600" y="3581400"/>
            <a:ext cx="457200" cy="457200"/>
            <a:chOff x="838200" y="2667000"/>
            <a:chExt cx="457200" cy="457200"/>
          </a:xfrm>
        </p:grpSpPr>
        <p:sp>
          <p:nvSpPr>
            <p:cNvPr id="27" name="Oval 26"/>
            <p:cNvSpPr/>
            <p:nvPr/>
          </p:nvSpPr>
          <p:spPr>
            <a:xfrm>
              <a:off x="838200" y="2667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44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71800" y="4953000"/>
            <a:ext cx="457200" cy="457200"/>
            <a:chOff x="838200" y="26670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838200" y="2667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44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0" y="5029200"/>
            <a:ext cx="457200" cy="457200"/>
            <a:chOff x="838200" y="2667000"/>
            <a:chExt cx="457200" cy="457200"/>
          </a:xfrm>
        </p:grpSpPr>
        <p:sp>
          <p:nvSpPr>
            <p:cNvPr id="33" name="Oval 32"/>
            <p:cNvSpPr/>
            <p:nvPr/>
          </p:nvSpPr>
          <p:spPr>
            <a:xfrm>
              <a:off x="838200" y="26670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401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6</a:t>
              </a:r>
            </a:p>
          </p:txBody>
        </p:sp>
      </p:grpSp>
      <p:cxnSp>
        <p:nvCxnSpPr>
          <p:cNvPr id="36" name="Straight Connector 35"/>
          <p:cNvCxnSpPr>
            <a:stCxn id="11" idx="7"/>
            <a:endCxn id="18" idx="2"/>
          </p:cNvCxnSpPr>
          <p:nvPr/>
        </p:nvCxnSpPr>
        <p:spPr>
          <a:xfrm rot="16200000" flipH="1">
            <a:off x="1600199" y="1371600"/>
            <a:ext cx="85445" cy="17433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7" idx="1"/>
          </p:cNvCxnSpPr>
          <p:nvPr/>
        </p:nvCxnSpPr>
        <p:spPr>
          <a:xfrm rot="16200000" flipH="1">
            <a:off x="2705100" y="2628899"/>
            <a:ext cx="1209955" cy="828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2"/>
            <a:endCxn id="30" idx="7"/>
          </p:cNvCxnSpPr>
          <p:nvPr/>
        </p:nvCxnSpPr>
        <p:spPr>
          <a:xfrm rot="5400000">
            <a:off x="3129638" y="4259339"/>
            <a:ext cx="993023" cy="528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2"/>
            <a:endCxn id="30" idx="1"/>
          </p:cNvCxnSpPr>
          <p:nvPr/>
        </p:nvCxnSpPr>
        <p:spPr>
          <a:xfrm rot="16200000" flipH="1">
            <a:off x="2053593" y="4034792"/>
            <a:ext cx="916823" cy="1053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1" idx="7"/>
          </p:cNvCxnSpPr>
          <p:nvPr/>
        </p:nvCxnSpPr>
        <p:spPr>
          <a:xfrm rot="10800000" flipV="1">
            <a:off x="618846" y="2438399"/>
            <a:ext cx="1971955" cy="905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</p:cNvCxnSpPr>
          <p:nvPr/>
        </p:nvCxnSpPr>
        <p:spPr>
          <a:xfrm rot="16200000" flipH="1">
            <a:off x="-38100" y="4229100"/>
            <a:ext cx="13716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0" idx="2"/>
          </p:cNvCxnSpPr>
          <p:nvPr/>
        </p:nvCxnSpPr>
        <p:spPr>
          <a:xfrm>
            <a:off x="609600" y="3657600"/>
            <a:ext cx="236220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1" idx="2"/>
          </p:cNvCxnSpPr>
          <p:nvPr/>
        </p:nvCxnSpPr>
        <p:spPr>
          <a:xfrm flipV="1">
            <a:off x="1143000" y="5398532"/>
            <a:ext cx="2061453" cy="11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4"/>
            <a:endCxn id="21" idx="0"/>
          </p:cNvCxnSpPr>
          <p:nvPr/>
        </p:nvCxnSpPr>
        <p:spPr>
          <a:xfrm rot="5400000">
            <a:off x="190500" y="2857500"/>
            <a:ext cx="68580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2"/>
            <a:endCxn id="24" idx="0"/>
          </p:cNvCxnSpPr>
          <p:nvPr/>
        </p:nvCxnSpPr>
        <p:spPr>
          <a:xfrm rot="5400000">
            <a:off x="1786893" y="2697240"/>
            <a:ext cx="1154668" cy="766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19600" y="2286000"/>
            <a:ext cx="4610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0099"/>
                </a:solidFill>
              </a:rPr>
              <a:t>Given a graph </a:t>
            </a:r>
            <a:r>
              <a:rPr lang="en-US" sz="2000" i="1" dirty="0">
                <a:solidFill>
                  <a:srgbClr val="CC0099"/>
                </a:solidFill>
              </a:rPr>
              <a:t>G</a:t>
            </a:r>
            <a:r>
              <a:rPr lang="en-US" sz="2000" dirty="0">
                <a:solidFill>
                  <a:srgbClr val="CC0099"/>
                </a:solidFill>
              </a:rPr>
              <a:t> and a number </a:t>
            </a:r>
            <a:r>
              <a:rPr lang="en-US" sz="2000" i="1" dirty="0">
                <a:solidFill>
                  <a:srgbClr val="CC0099"/>
                </a:solidFill>
              </a:rPr>
              <a:t>k</a:t>
            </a:r>
            <a:r>
              <a:rPr lang="en-US" sz="2000" dirty="0">
                <a:solidFill>
                  <a:srgbClr val="CC0099"/>
                </a:solidFill>
              </a:rPr>
              <a:t>, does</a:t>
            </a:r>
          </a:p>
          <a:p>
            <a:r>
              <a:rPr lang="en-US" sz="2000" i="1" dirty="0">
                <a:solidFill>
                  <a:srgbClr val="CC0099"/>
                </a:solidFill>
              </a:rPr>
              <a:t>G</a:t>
            </a:r>
            <a:r>
              <a:rPr lang="en-US" sz="2000" dirty="0">
                <a:solidFill>
                  <a:srgbClr val="CC0099"/>
                </a:solidFill>
              </a:rPr>
              <a:t> contain an independent set of size </a:t>
            </a:r>
          </a:p>
          <a:p>
            <a:r>
              <a:rPr lang="en-US" sz="2000" dirty="0">
                <a:solidFill>
                  <a:srgbClr val="CC0099"/>
                </a:solidFill>
              </a:rPr>
              <a:t>at least </a:t>
            </a:r>
            <a:r>
              <a:rPr lang="en-US" sz="2000" i="1" dirty="0">
                <a:solidFill>
                  <a:srgbClr val="CC0099"/>
                </a:solidFill>
              </a:rPr>
              <a:t>k</a:t>
            </a:r>
            <a:r>
              <a:rPr lang="en-US" sz="2000" dirty="0">
                <a:solidFill>
                  <a:srgbClr val="CC0099"/>
                </a:solidFill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62400" y="17526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Independent Set Problem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67200" y="4114800"/>
            <a:ext cx="319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Vertex Cover Problem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33442" y="4648200"/>
            <a:ext cx="4610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0099"/>
                </a:solidFill>
              </a:rPr>
              <a:t>Given a graph </a:t>
            </a:r>
            <a:r>
              <a:rPr lang="en-US" sz="2000" i="1" dirty="0">
                <a:solidFill>
                  <a:srgbClr val="CC0099"/>
                </a:solidFill>
              </a:rPr>
              <a:t>G</a:t>
            </a:r>
            <a:r>
              <a:rPr lang="en-US" sz="2000" dirty="0">
                <a:solidFill>
                  <a:srgbClr val="CC0099"/>
                </a:solidFill>
              </a:rPr>
              <a:t> and a number </a:t>
            </a:r>
            <a:r>
              <a:rPr lang="en-US" sz="2000" i="1" dirty="0">
                <a:solidFill>
                  <a:srgbClr val="CC0099"/>
                </a:solidFill>
              </a:rPr>
              <a:t>k</a:t>
            </a:r>
            <a:r>
              <a:rPr lang="en-US" sz="2000" dirty="0">
                <a:solidFill>
                  <a:srgbClr val="CC0099"/>
                </a:solidFill>
              </a:rPr>
              <a:t>, does</a:t>
            </a:r>
          </a:p>
          <a:p>
            <a:r>
              <a:rPr lang="en-US" sz="2000" i="1" dirty="0">
                <a:solidFill>
                  <a:srgbClr val="CC0099"/>
                </a:solidFill>
              </a:rPr>
              <a:t>G</a:t>
            </a:r>
            <a:r>
              <a:rPr lang="en-US" sz="2000" dirty="0">
                <a:solidFill>
                  <a:srgbClr val="CC0099"/>
                </a:solidFill>
              </a:rPr>
              <a:t> contain a vertex cover  of size </a:t>
            </a:r>
          </a:p>
          <a:p>
            <a:r>
              <a:rPr lang="en-US" sz="2000" dirty="0">
                <a:solidFill>
                  <a:srgbClr val="CC0099"/>
                </a:solidFill>
              </a:rPr>
              <a:t>at most </a:t>
            </a:r>
            <a:r>
              <a:rPr lang="en-US" sz="2000" i="1" dirty="0">
                <a:solidFill>
                  <a:srgbClr val="CC0099"/>
                </a:solidFill>
              </a:rPr>
              <a:t>k</a:t>
            </a:r>
            <a:r>
              <a:rPr lang="en-US" sz="2000" dirty="0">
                <a:solidFill>
                  <a:srgbClr val="CC0099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0" y="0"/>
            <a:ext cx="8763000" cy="1524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C0099"/>
                </a:solidFill>
              </a:rPr>
              <a:t>Lemma. Let </a:t>
            </a:r>
            <a:r>
              <a:rPr lang="en-US" sz="2800" i="1" dirty="0">
                <a:solidFill>
                  <a:srgbClr val="CC0099"/>
                </a:solidFill>
              </a:rPr>
              <a:t>G</a:t>
            </a:r>
            <a:r>
              <a:rPr lang="en-US" sz="2800" dirty="0">
                <a:solidFill>
                  <a:srgbClr val="CC0099"/>
                </a:solidFill>
              </a:rPr>
              <a:t> = (</a:t>
            </a:r>
            <a:r>
              <a:rPr lang="en-US" sz="2800" i="1" dirty="0">
                <a:solidFill>
                  <a:srgbClr val="CC0099"/>
                </a:solidFill>
              </a:rPr>
              <a:t>V</a:t>
            </a:r>
            <a:r>
              <a:rPr lang="en-US" sz="2800" dirty="0">
                <a:solidFill>
                  <a:srgbClr val="CC0099"/>
                </a:solidFill>
              </a:rPr>
              <a:t>, </a:t>
            </a:r>
            <a:r>
              <a:rPr lang="en-US" sz="2800" i="1" dirty="0">
                <a:solidFill>
                  <a:srgbClr val="CC0099"/>
                </a:solidFill>
              </a:rPr>
              <a:t>E</a:t>
            </a:r>
            <a:r>
              <a:rPr lang="en-US" sz="2800" dirty="0">
                <a:solidFill>
                  <a:srgbClr val="CC0099"/>
                </a:solidFill>
              </a:rPr>
              <a:t>) be a graph. Then </a:t>
            </a:r>
            <a:r>
              <a:rPr lang="en-US" sz="2800" i="1" dirty="0">
                <a:solidFill>
                  <a:srgbClr val="CC0099"/>
                </a:solidFill>
              </a:rPr>
              <a:t>S</a:t>
            </a:r>
            <a:r>
              <a:rPr lang="en-US" sz="2800" dirty="0">
                <a:solidFill>
                  <a:srgbClr val="CC0099"/>
                </a:solidFill>
              </a:rPr>
              <a:t> is an independent set if and only if </a:t>
            </a:r>
            <a:r>
              <a:rPr lang="en-US" sz="2800" i="1" dirty="0">
                <a:solidFill>
                  <a:srgbClr val="CC0099"/>
                </a:solidFill>
              </a:rPr>
              <a:t>V</a:t>
            </a:r>
            <a:r>
              <a:rPr lang="en-US" sz="2800" dirty="0">
                <a:solidFill>
                  <a:srgbClr val="CC0099"/>
                </a:solidFill>
              </a:rPr>
              <a:t> – </a:t>
            </a:r>
            <a:r>
              <a:rPr lang="en-US" sz="2800" i="1" dirty="0">
                <a:solidFill>
                  <a:srgbClr val="CC0099"/>
                </a:solidFill>
              </a:rPr>
              <a:t>S</a:t>
            </a:r>
            <a:r>
              <a:rPr lang="en-US" sz="2800" dirty="0">
                <a:solidFill>
                  <a:srgbClr val="CC0099"/>
                </a:solidFill>
              </a:rPr>
              <a:t> is a vertex cover.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" y="2057400"/>
            <a:ext cx="3886200" cy="3429000"/>
            <a:chOff x="228600" y="2057400"/>
            <a:chExt cx="3886200" cy="3429000"/>
          </a:xfrm>
        </p:grpSpPr>
        <p:grpSp>
          <p:nvGrpSpPr>
            <p:cNvPr id="2" name="Group 15"/>
            <p:cNvGrpSpPr/>
            <p:nvPr/>
          </p:nvGrpSpPr>
          <p:grpSpPr>
            <a:xfrm>
              <a:off x="381000" y="2133600"/>
              <a:ext cx="457200" cy="457200"/>
              <a:chOff x="838200" y="2667000"/>
              <a:chExt cx="457200" cy="457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3" name="Group 16"/>
            <p:cNvGrpSpPr/>
            <p:nvPr/>
          </p:nvGrpSpPr>
          <p:grpSpPr>
            <a:xfrm>
              <a:off x="2514600" y="2057400"/>
              <a:ext cx="457200" cy="457200"/>
              <a:chOff x="838200" y="2667000"/>
              <a:chExt cx="457200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228600" y="3276600"/>
              <a:ext cx="457200" cy="457200"/>
              <a:chOff x="838200" y="2667000"/>
              <a:chExt cx="457200" cy="457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5" name="Group 22"/>
            <p:cNvGrpSpPr/>
            <p:nvPr/>
          </p:nvGrpSpPr>
          <p:grpSpPr>
            <a:xfrm>
              <a:off x="1752600" y="3657600"/>
              <a:ext cx="457200" cy="457200"/>
              <a:chOff x="838200" y="2667000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6" name="Group 25"/>
            <p:cNvGrpSpPr/>
            <p:nvPr/>
          </p:nvGrpSpPr>
          <p:grpSpPr>
            <a:xfrm>
              <a:off x="3657600" y="3581400"/>
              <a:ext cx="457200" cy="457200"/>
              <a:chOff x="838200" y="2667000"/>
              <a:chExt cx="457200" cy="457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grpSp>
          <p:nvGrpSpPr>
            <p:cNvPr id="7" name="Group 28"/>
            <p:cNvGrpSpPr/>
            <p:nvPr/>
          </p:nvGrpSpPr>
          <p:grpSpPr>
            <a:xfrm>
              <a:off x="2971800" y="4953000"/>
              <a:ext cx="457200" cy="457200"/>
              <a:chOff x="838200" y="2667000"/>
              <a:chExt cx="4572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grpSp>
          <p:nvGrpSpPr>
            <p:cNvPr id="8" name="Group 31"/>
            <p:cNvGrpSpPr/>
            <p:nvPr/>
          </p:nvGrpSpPr>
          <p:grpSpPr>
            <a:xfrm>
              <a:off x="762000" y="5029200"/>
              <a:ext cx="457200" cy="457200"/>
              <a:chOff x="838200" y="26670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14401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6</a:t>
                </a:r>
              </a:p>
            </p:txBody>
          </p:sp>
        </p:grpSp>
        <p:cxnSp>
          <p:nvCxnSpPr>
            <p:cNvPr id="36" name="Straight Connector 35"/>
            <p:cNvCxnSpPr>
              <a:stCxn id="11" idx="7"/>
              <a:endCxn id="18" idx="2"/>
            </p:cNvCxnSpPr>
            <p:nvPr/>
          </p:nvCxnSpPr>
          <p:spPr>
            <a:xfrm rot="16200000" flipH="1">
              <a:off x="1600199" y="1371600"/>
              <a:ext cx="85445" cy="17433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27" idx="1"/>
            </p:cNvCxnSpPr>
            <p:nvPr/>
          </p:nvCxnSpPr>
          <p:spPr>
            <a:xfrm rot="16200000" flipH="1">
              <a:off x="2705100" y="2628899"/>
              <a:ext cx="1209955" cy="828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2"/>
              <a:endCxn id="30" idx="7"/>
            </p:cNvCxnSpPr>
            <p:nvPr/>
          </p:nvCxnSpPr>
          <p:spPr>
            <a:xfrm rot="5400000">
              <a:off x="3129638" y="4259339"/>
              <a:ext cx="993023" cy="528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5" idx="2"/>
              <a:endCxn id="30" idx="1"/>
            </p:cNvCxnSpPr>
            <p:nvPr/>
          </p:nvCxnSpPr>
          <p:spPr>
            <a:xfrm rot="16200000" flipH="1">
              <a:off x="2053593" y="4034792"/>
              <a:ext cx="916823" cy="1053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1" idx="7"/>
            </p:cNvCxnSpPr>
            <p:nvPr/>
          </p:nvCxnSpPr>
          <p:spPr>
            <a:xfrm rot="10800000" flipV="1">
              <a:off x="618846" y="2438399"/>
              <a:ext cx="1971955" cy="905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1" idx="4"/>
            </p:cNvCxnSpPr>
            <p:nvPr/>
          </p:nvCxnSpPr>
          <p:spPr>
            <a:xfrm rot="16200000" flipH="1">
              <a:off x="-38100" y="4229100"/>
              <a:ext cx="13716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0" idx="2"/>
            </p:cNvCxnSpPr>
            <p:nvPr/>
          </p:nvCxnSpPr>
          <p:spPr>
            <a:xfrm>
              <a:off x="609600" y="3657600"/>
              <a:ext cx="2362200" cy="152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31" idx="2"/>
            </p:cNvCxnSpPr>
            <p:nvPr/>
          </p:nvCxnSpPr>
          <p:spPr>
            <a:xfrm flipV="1">
              <a:off x="1143000" y="5398532"/>
              <a:ext cx="2061453" cy="11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4"/>
              <a:endCxn id="21" idx="0"/>
            </p:cNvCxnSpPr>
            <p:nvPr/>
          </p:nvCxnSpPr>
          <p:spPr>
            <a:xfrm rot="5400000">
              <a:off x="190500" y="2857500"/>
              <a:ext cx="6858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9" idx="2"/>
              <a:endCxn id="24" idx="0"/>
            </p:cNvCxnSpPr>
            <p:nvPr/>
          </p:nvCxnSpPr>
          <p:spPr>
            <a:xfrm rot="5400000">
              <a:off x="1786893" y="2697240"/>
              <a:ext cx="1154668" cy="7660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114800" y="25146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Proof.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00600" y="3200400"/>
            <a:ext cx="1348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Necessity.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5029200"/>
            <a:ext cx="1472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Sufficiency.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600" y="2514600"/>
            <a:ext cx="483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Independent Set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Vertex Cover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0" y="3962400"/>
            <a:ext cx="483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Vertex Cover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Independent 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1" y="5638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</a:rPr>
              <a:t>The independent set problem and the vertex cover problem are equally hard.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6CBF-81AA-8DF7-82F9-BB44D6CB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542526B-5239-BFBC-670B-C0234DAD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F546F4-1FB4-6F16-5587-19357ECFBCE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152400" y="3810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kern="0">
                <a:solidFill>
                  <a:srgbClr val="CC0099"/>
                </a:solidFill>
              </a:rPr>
              <a:t>Polynomial-Time Reductions</a:t>
            </a:r>
            <a:endParaRPr lang="en-US" sz="3600" kern="0" dirty="0">
              <a:solidFill>
                <a:srgbClr val="CC00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F2D36-512D-147C-F500-82B2F8B4540D}"/>
              </a:ext>
            </a:extLst>
          </p:cNvPr>
          <p:cNvSpPr txBox="1"/>
          <p:nvPr/>
        </p:nvSpPr>
        <p:spPr>
          <a:xfrm>
            <a:off x="1278726" y="2743200"/>
            <a:ext cx="6586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Independent Set Problem r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Clique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16C48E-9A93-2502-1944-6C1E34DE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3" y="3886200"/>
            <a:ext cx="7978831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2590800"/>
            <a:ext cx="26670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Clique Problem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0800" y="32766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32004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2362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Instance of Clique Problem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000" y="211122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Clique Problem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0CBEA-A978-6CDF-CB90-3380C241B5F9}"/>
              </a:ext>
            </a:extLst>
          </p:cNvPr>
          <p:cNvSpPr txBox="1"/>
          <p:nvPr/>
        </p:nvSpPr>
        <p:spPr>
          <a:xfrm>
            <a:off x="990600" y="1595735"/>
            <a:ext cx="6586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Independent Set Problem r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Clique Problem</a:t>
            </a:r>
          </a:p>
        </p:txBody>
      </p:sp>
    </p:spTree>
    <p:extLst>
      <p:ext uri="{BB962C8B-B14F-4D97-AF65-F5344CB8AC3E}">
        <p14:creationId xmlns:p14="http://schemas.microsoft.com/office/powerpoint/2010/main" val="331515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6CBF-81AA-8DF7-82F9-BB44D6CB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542526B-5239-BFBC-670B-C0234DAD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F546F4-1FB4-6F16-5587-19357ECFBCE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152400" y="3810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kern="0">
                <a:solidFill>
                  <a:srgbClr val="CC0099"/>
                </a:solidFill>
              </a:rPr>
              <a:t>Polynomial-Time Reductions</a:t>
            </a:r>
            <a:endParaRPr lang="en-US" sz="3600" kern="0" dirty="0">
              <a:solidFill>
                <a:srgbClr val="CC00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F2D36-512D-147C-F500-82B2F8B4540D}"/>
              </a:ext>
            </a:extLst>
          </p:cNvPr>
          <p:cNvSpPr txBox="1"/>
          <p:nvPr/>
        </p:nvSpPr>
        <p:spPr>
          <a:xfrm>
            <a:off x="1240626" y="1807180"/>
            <a:ext cx="6586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Independent Set Problem r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Clique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22EEE-C9AE-5175-7120-E9889592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73" y="2438400"/>
            <a:ext cx="8390347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9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7400" y="2819400"/>
            <a:ext cx="394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Vertex Cover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Set Cover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038600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Set Cover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572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99"/>
                </a:solidFill>
              </a:rPr>
              <a:t>Given a set </a:t>
            </a:r>
            <a:r>
              <a:rPr lang="en-US" sz="2000" i="1" dirty="0">
                <a:solidFill>
                  <a:srgbClr val="CC0099"/>
                </a:solidFill>
              </a:rPr>
              <a:t>U</a:t>
            </a:r>
            <a:r>
              <a:rPr lang="en-US" sz="2000" dirty="0">
                <a:solidFill>
                  <a:srgbClr val="CC0099"/>
                </a:solidFill>
              </a:rPr>
              <a:t> of </a:t>
            </a:r>
            <a:r>
              <a:rPr lang="en-US" sz="2000" i="1" dirty="0">
                <a:solidFill>
                  <a:srgbClr val="CC0099"/>
                </a:solidFill>
              </a:rPr>
              <a:t>n</a:t>
            </a:r>
            <a:r>
              <a:rPr lang="en-US" sz="2000" dirty="0">
                <a:solidFill>
                  <a:srgbClr val="CC0099"/>
                </a:solidFill>
              </a:rPr>
              <a:t> elements, a collection  </a:t>
            </a:r>
            <a:r>
              <a:rPr lang="en-US" sz="2000" i="1" dirty="0">
                <a:solidFill>
                  <a:srgbClr val="CC0099"/>
                </a:solidFill>
              </a:rPr>
              <a:t>S</a:t>
            </a:r>
            <a:r>
              <a:rPr lang="en-US" sz="1600" i="1" dirty="0">
                <a:solidFill>
                  <a:srgbClr val="CC0099"/>
                </a:solidFill>
              </a:rPr>
              <a:t>1</a:t>
            </a:r>
            <a:r>
              <a:rPr lang="en-US" sz="2000" i="1" dirty="0">
                <a:solidFill>
                  <a:srgbClr val="CC0099"/>
                </a:solidFill>
              </a:rPr>
              <a:t>, S</a:t>
            </a:r>
            <a:r>
              <a:rPr lang="en-US" sz="1600" i="1" dirty="0">
                <a:solidFill>
                  <a:srgbClr val="CC0099"/>
                </a:solidFill>
              </a:rPr>
              <a:t>2</a:t>
            </a:r>
            <a:r>
              <a:rPr lang="en-US" sz="2000" i="1" dirty="0">
                <a:solidFill>
                  <a:srgbClr val="CC0099"/>
                </a:solidFill>
              </a:rPr>
              <a:t>, …, </a:t>
            </a:r>
            <a:r>
              <a:rPr lang="en-US" sz="2000" i="1" dirty="0" err="1">
                <a:solidFill>
                  <a:srgbClr val="CC0099"/>
                </a:solidFill>
              </a:rPr>
              <a:t>S</a:t>
            </a:r>
            <a:r>
              <a:rPr lang="en-US" sz="1600" i="1" dirty="0" err="1">
                <a:solidFill>
                  <a:srgbClr val="CC0099"/>
                </a:solidFill>
              </a:rPr>
              <a:t>m</a:t>
            </a:r>
            <a:r>
              <a:rPr lang="en-US" sz="2000" dirty="0">
                <a:solidFill>
                  <a:srgbClr val="CC0099"/>
                </a:solidFill>
              </a:rPr>
              <a:t> of subsets of </a:t>
            </a:r>
            <a:r>
              <a:rPr lang="en-US" sz="2000" i="1" dirty="0">
                <a:solidFill>
                  <a:srgbClr val="CC0099"/>
                </a:solidFill>
              </a:rPr>
              <a:t>U</a:t>
            </a:r>
            <a:r>
              <a:rPr lang="en-US" sz="2000" dirty="0">
                <a:solidFill>
                  <a:srgbClr val="CC0099"/>
                </a:solidFill>
              </a:rPr>
              <a:t>, and a number </a:t>
            </a:r>
            <a:r>
              <a:rPr lang="en-US" sz="2000" i="1" dirty="0">
                <a:solidFill>
                  <a:srgbClr val="CC0099"/>
                </a:solidFill>
              </a:rPr>
              <a:t>k</a:t>
            </a:r>
            <a:r>
              <a:rPr lang="en-US" sz="2000" dirty="0">
                <a:solidFill>
                  <a:srgbClr val="CC0099"/>
                </a:solidFill>
              </a:rPr>
              <a:t>, does there exists a collection of at most </a:t>
            </a:r>
            <a:r>
              <a:rPr lang="en-US" sz="2000" i="1" dirty="0">
                <a:solidFill>
                  <a:srgbClr val="CC0099"/>
                </a:solidFill>
              </a:rPr>
              <a:t>k </a:t>
            </a:r>
            <a:r>
              <a:rPr lang="en-US" sz="2000" dirty="0">
                <a:solidFill>
                  <a:srgbClr val="CC0099"/>
                </a:solidFill>
              </a:rPr>
              <a:t>of these sets whose union is equal to all of </a:t>
            </a:r>
            <a:r>
              <a:rPr lang="en-US" sz="2000" i="1" dirty="0">
                <a:solidFill>
                  <a:srgbClr val="CC0099"/>
                </a:solidFill>
              </a:rPr>
              <a:t>U</a:t>
            </a:r>
            <a:r>
              <a:rPr lang="en-US" sz="2000" dirty="0">
                <a:solidFill>
                  <a:srgbClr val="CC0099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1524000"/>
            <a:ext cx="394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Vertex Cover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Set Cover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2590800"/>
            <a:ext cx="26670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Cover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0800" y="32766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32004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2362200"/>
            <a:ext cx="211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Instance</a:t>
            </a:r>
          </a:p>
          <a:p>
            <a:r>
              <a:rPr lang="en-US" sz="2400" dirty="0"/>
              <a:t>for Set Cover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000" y="22098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Cover Output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1524000"/>
            <a:ext cx="394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Vertex Cover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Set Cover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" y="2133600"/>
            <a:ext cx="3886200" cy="3429000"/>
            <a:chOff x="228600" y="2057400"/>
            <a:chExt cx="3886200" cy="3429000"/>
          </a:xfrm>
        </p:grpSpPr>
        <p:grpSp>
          <p:nvGrpSpPr>
            <p:cNvPr id="21" name="Group 15"/>
            <p:cNvGrpSpPr/>
            <p:nvPr/>
          </p:nvGrpSpPr>
          <p:grpSpPr>
            <a:xfrm>
              <a:off x="381000" y="2133600"/>
              <a:ext cx="457200" cy="457200"/>
              <a:chOff x="838200" y="2667000"/>
              <a:chExt cx="4572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2" name="Group 16"/>
            <p:cNvGrpSpPr/>
            <p:nvPr/>
          </p:nvGrpSpPr>
          <p:grpSpPr>
            <a:xfrm>
              <a:off x="2514600" y="2057400"/>
              <a:ext cx="457200" cy="457200"/>
              <a:chOff x="838200" y="2667000"/>
              <a:chExt cx="457200" cy="4572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grpSp>
          <p:nvGrpSpPr>
            <p:cNvPr id="23" name="Group 19"/>
            <p:cNvGrpSpPr/>
            <p:nvPr/>
          </p:nvGrpSpPr>
          <p:grpSpPr>
            <a:xfrm>
              <a:off x="228600" y="3276600"/>
              <a:ext cx="457200" cy="457200"/>
              <a:chOff x="838200" y="2667000"/>
              <a:chExt cx="457200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24" name="Group 22"/>
            <p:cNvGrpSpPr/>
            <p:nvPr/>
          </p:nvGrpSpPr>
          <p:grpSpPr>
            <a:xfrm>
              <a:off x="1752600" y="3657600"/>
              <a:ext cx="457200" cy="457200"/>
              <a:chOff x="838200" y="2667000"/>
              <a:chExt cx="457200" cy="457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3657600" y="3581400"/>
              <a:ext cx="457200" cy="457200"/>
              <a:chOff x="838200" y="2667000"/>
              <a:chExt cx="457200" cy="457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grpSp>
          <p:nvGrpSpPr>
            <p:cNvPr id="26" name="Group 28"/>
            <p:cNvGrpSpPr/>
            <p:nvPr/>
          </p:nvGrpSpPr>
          <p:grpSpPr>
            <a:xfrm>
              <a:off x="2971800" y="4953000"/>
              <a:ext cx="457200" cy="457200"/>
              <a:chOff x="838200" y="2667000"/>
              <a:chExt cx="4572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grpSp>
          <p:nvGrpSpPr>
            <p:cNvPr id="27" name="Group 31"/>
            <p:cNvGrpSpPr/>
            <p:nvPr/>
          </p:nvGrpSpPr>
          <p:grpSpPr>
            <a:xfrm>
              <a:off x="762000" y="5029200"/>
              <a:ext cx="457200" cy="457200"/>
              <a:chOff x="838200" y="2667000"/>
              <a:chExt cx="4572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1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6</a:t>
                </a:r>
              </a:p>
            </p:txBody>
          </p:sp>
        </p:grpSp>
        <p:cxnSp>
          <p:nvCxnSpPr>
            <p:cNvPr id="28" name="Straight Connector 27"/>
            <p:cNvCxnSpPr>
              <a:stCxn id="50" idx="7"/>
              <a:endCxn id="48" idx="2"/>
            </p:cNvCxnSpPr>
            <p:nvPr/>
          </p:nvCxnSpPr>
          <p:spPr>
            <a:xfrm rot="16200000" flipH="1">
              <a:off x="1600199" y="1371600"/>
              <a:ext cx="85445" cy="17433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42" idx="1"/>
            </p:cNvCxnSpPr>
            <p:nvPr/>
          </p:nvCxnSpPr>
          <p:spPr>
            <a:xfrm rot="16200000" flipH="1">
              <a:off x="2705100" y="2628899"/>
              <a:ext cx="1209955" cy="828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3" idx="2"/>
              <a:endCxn id="40" idx="7"/>
            </p:cNvCxnSpPr>
            <p:nvPr/>
          </p:nvCxnSpPr>
          <p:spPr>
            <a:xfrm rot="5400000">
              <a:off x="3129638" y="4259339"/>
              <a:ext cx="993023" cy="528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5" idx="2"/>
              <a:endCxn id="40" idx="1"/>
            </p:cNvCxnSpPr>
            <p:nvPr/>
          </p:nvCxnSpPr>
          <p:spPr>
            <a:xfrm rot="16200000" flipH="1">
              <a:off x="2053593" y="4034792"/>
              <a:ext cx="916823" cy="1053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46" idx="7"/>
            </p:cNvCxnSpPr>
            <p:nvPr/>
          </p:nvCxnSpPr>
          <p:spPr>
            <a:xfrm rot="10800000" flipV="1">
              <a:off x="618846" y="2438399"/>
              <a:ext cx="1971955" cy="905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6" idx="4"/>
            </p:cNvCxnSpPr>
            <p:nvPr/>
          </p:nvCxnSpPr>
          <p:spPr>
            <a:xfrm rot="16200000" flipH="1">
              <a:off x="-38100" y="4229100"/>
              <a:ext cx="13716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40" idx="2"/>
            </p:cNvCxnSpPr>
            <p:nvPr/>
          </p:nvCxnSpPr>
          <p:spPr>
            <a:xfrm>
              <a:off x="609600" y="3657600"/>
              <a:ext cx="2362200" cy="152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41" idx="2"/>
            </p:cNvCxnSpPr>
            <p:nvPr/>
          </p:nvCxnSpPr>
          <p:spPr>
            <a:xfrm flipV="1">
              <a:off x="1143000" y="5398532"/>
              <a:ext cx="2061453" cy="11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0" idx="4"/>
              <a:endCxn id="46" idx="0"/>
            </p:cNvCxnSpPr>
            <p:nvPr/>
          </p:nvCxnSpPr>
          <p:spPr>
            <a:xfrm rot="5400000">
              <a:off x="190500" y="2857500"/>
              <a:ext cx="6858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9" idx="2"/>
              <a:endCxn id="44" idx="0"/>
            </p:cNvCxnSpPr>
            <p:nvPr/>
          </p:nvCxnSpPr>
          <p:spPr>
            <a:xfrm rot="5400000">
              <a:off x="1786893" y="2697240"/>
              <a:ext cx="1154668" cy="7660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295400" y="26670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4800" y="27432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44958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95400" y="35814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43200" y="31242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47800" y="18288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57400" y="55626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3200" y="40386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38600" y="45720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7600" y="26670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12705" y="2133600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 = {e</a:t>
            </a:r>
            <a:r>
              <a:rPr lang="en-US" sz="2400" baseline="-25000" dirty="0"/>
              <a:t>1</a:t>
            </a:r>
            <a:r>
              <a:rPr lang="en-US" sz="2400" dirty="0"/>
              <a:t>, e</a:t>
            </a:r>
            <a:r>
              <a:rPr lang="en-US" sz="2400" baseline="-25000" dirty="0"/>
              <a:t>2</a:t>
            </a:r>
            <a:r>
              <a:rPr lang="en-US" sz="2400" dirty="0"/>
              <a:t>, e</a:t>
            </a:r>
            <a:r>
              <a:rPr lang="en-US" sz="2400" baseline="-25000" dirty="0"/>
              <a:t>3</a:t>
            </a:r>
            <a:r>
              <a:rPr lang="en-US" sz="2400" dirty="0"/>
              <a:t>, e</a:t>
            </a:r>
            <a:r>
              <a:rPr lang="en-US" sz="2400" baseline="-25000" dirty="0"/>
              <a:t>4</a:t>
            </a:r>
            <a:r>
              <a:rPr lang="en-US" sz="2400" dirty="0"/>
              <a:t>, e</a:t>
            </a:r>
            <a:r>
              <a:rPr lang="en-US" sz="2400" baseline="-25000" dirty="0"/>
              <a:t>5</a:t>
            </a:r>
            <a:r>
              <a:rPr lang="en-US" sz="2400" dirty="0"/>
              <a:t>, e</a:t>
            </a:r>
            <a:r>
              <a:rPr lang="en-US" sz="2400" baseline="-25000" dirty="0"/>
              <a:t>6 </a:t>
            </a:r>
            <a:r>
              <a:rPr lang="en-US" sz="2400" dirty="0"/>
              <a:t>,e</a:t>
            </a:r>
            <a:r>
              <a:rPr lang="en-US" sz="2400" baseline="-25000" dirty="0"/>
              <a:t>7</a:t>
            </a:r>
            <a:r>
              <a:rPr lang="en-US" sz="2400" dirty="0"/>
              <a:t>, e</a:t>
            </a:r>
            <a:r>
              <a:rPr lang="en-US" sz="2400" baseline="-25000" dirty="0"/>
              <a:t>8</a:t>
            </a:r>
            <a:r>
              <a:rPr lang="en-US" sz="2400" dirty="0"/>
              <a:t>, e</a:t>
            </a:r>
            <a:r>
              <a:rPr lang="en-US" sz="2400" baseline="-25000" dirty="0"/>
              <a:t>9</a:t>
            </a:r>
            <a:r>
              <a:rPr lang="en-US" sz="2400" dirty="0"/>
              <a:t>, e</a:t>
            </a:r>
            <a:r>
              <a:rPr lang="en-US" sz="2400" baseline="-25000" dirty="0"/>
              <a:t>10</a:t>
            </a:r>
            <a:r>
              <a:rPr lang="en-US" sz="2400" dirty="0"/>
              <a:t>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124200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 = {e</a:t>
            </a:r>
            <a:r>
              <a:rPr lang="en-US" sz="2400" baseline="-25000" dirty="0"/>
              <a:t>1</a:t>
            </a:r>
            <a:r>
              <a:rPr lang="en-US" sz="2400" dirty="0"/>
              <a:t>, e</a:t>
            </a:r>
            <a:r>
              <a:rPr lang="en-US" sz="2400" baseline="-25000" dirty="0"/>
              <a:t>5</a:t>
            </a:r>
            <a:r>
              <a:rPr lang="en-US" sz="2400" dirty="0"/>
              <a:t>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53000" y="365760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 = {e</a:t>
            </a:r>
            <a:r>
              <a:rPr lang="en-US" sz="2400" baseline="-25000" dirty="0"/>
              <a:t>2</a:t>
            </a:r>
            <a:r>
              <a:rPr lang="en-US" sz="2400" dirty="0"/>
              <a:t>, e</a:t>
            </a:r>
            <a:r>
              <a:rPr lang="en-US" sz="2400" baseline="-25000" dirty="0"/>
              <a:t>5</a:t>
            </a:r>
            <a:r>
              <a:rPr lang="en-US" sz="2400" dirty="0"/>
              <a:t>, e</a:t>
            </a:r>
            <a:r>
              <a:rPr lang="en-US" sz="2400" baseline="-25000" dirty="0"/>
              <a:t>6 </a:t>
            </a:r>
            <a:r>
              <a:rPr lang="en-US" sz="2400" dirty="0"/>
              <a:t>,e</a:t>
            </a:r>
            <a:r>
              <a:rPr lang="en-US" sz="2400" baseline="-25000" dirty="0"/>
              <a:t>9</a:t>
            </a:r>
            <a:r>
              <a:rPr lang="en-US" sz="2400" dirty="0"/>
              <a:t>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29200" y="41910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3</a:t>
            </a:r>
            <a:r>
              <a:rPr lang="en-US" sz="2400" dirty="0"/>
              <a:t> = {e</a:t>
            </a:r>
            <a:r>
              <a:rPr lang="en-US" sz="2400" baseline="-25000" dirty="0"/>
              <a:t>1</a:t>
            </a:r>
            <a:r>
              <a:rPr lang="en-US" sz="2400" dirty="0"/>
              <a:t>, e</a:t>
            </a:r>
            <a:r>
              <a:rPr lang="en-US" sz="2400" baseline="-25000" dirty="0"/>
              <a:t>2</a:t>
            </a:r>
            <a:r>
              <a:rPr lang="en-US" sz="2400" dirty="0"/>
              <a:t>, e</a:t>
            </a:r>
            <a:r>
              <a:rPr lang="en-US" sz="2400" baseline="-25000" dirty="0"/>
              <a:t>3</a:t>
            </a:r>
            <a:r>
              <a:rPr lang="en-US" sz="2400" dirty="0"/>
              <a:t>, e</a:t>
            </a:r>
            <a:r>
              <a:rPr lang="en-US" sz="2400" baseline="-25000" dirty="0"/>
              <a:t>4</a:t>
            </a:r>
            <a:r>
              <a:rPr lang="en-US" sz="2400" dirty="0"/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05400" y="472440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4</a:t>
            </a:r>
            <a:r>
              <a:rPr lang="en-US" sz="2400" dirty="0"/>
              <a:t> = {e</a:t>
            </a:r>
            <a:r>
              <a:rPr lang="en-US" sz="2400" baseline="-25000" dirty="0"/>
              <a:t>6 </a:t>
            </a:r>
            <a:r>
              <a:rPr lang="en-US" sz="2400" dirty="0"/>
              <a:t>,e</a:t>
            </a:r>
            <a:r>
              <a:rPr lang="en-US" sz="2400" baseline="-25000" dirty="0"/>
              <a:t>7</a:t>
            </a:r>
            <a:r>
              <a:rPr lang="en-US" sz="2400" dirty="0"/>
              <a:t>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81600" y="51816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5</a:t>
            </a:r>
            <a:r>
              <a:rPr lang="en-US" sz="2400" dirty="0"/>
              <a:t> = {e</a:t>
            </a:r>
            <a:r>
              <a:rPr lang="en-US" sz="2400" baseline="-25000" dirty="0"/>
              <a:t>9</a:t>
            </a:r>
            <a:r>
              <a:rPr lang="en-US" sz="2400" dirty="0"/>
              <a:t>, e</a:t>
            </a:r>
            <a:r>
              <a:rPr lang="en-US" sz="2400" baseline="-25000" dirty="0"/>
              <a:t>10</a:t>
            </a:r>
            <a:r>
              <a:rPr lang="en-US" sz="2400" dirty="0"/>
              <a:t>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81600" y="5715000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6</a:t>
            </a:r>
            <a:r>
              <a:rPr lang="en-US" sz="2400" dirty="0"/>
              <a:t> = {e</a:t>
            </a:r>
            <a:r>
              <a:rPr lang="en-US" sz="2400" baseline="-25000" dirty="0"/>
              <a:t>4</a:t>
            </a:r>
            <a:r>
              <a:rPr lang="en-US" sz="2400" dirty="0"/>
              <a:t>, e</a:t>
            </a:r>
            <a:r>
              <a:rPr lang="en-US" sz="2400" baseline="-25000" dirty="0"/>
              <a:t>8</a:t>
            </a:r>
            <a:r>
              <a:rPr lang="en-US" sz="2400" dirty="0"/>
              <a:t>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81600" y="6172200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7</a:t>
            </a:r>
            <a:r>
              <a:rPr lang="en-US" sz="2400" dirty="0"/>
              <a:t> = {e</a:t>
            </a:r>
            <a:r>
              <a:rPr lang="en-US" sz="2400" baseline="-25000" dirty="0"/>
              <a:t>3</a:t>
            </a:r>
            <a:r>
              <a:rPr lang="en-US" sz="2400" dirty="0"/>
              <a:t>, e</a:t>
            </a:r>
            <a:r>
              <a:rPr lang="en-US" sz="2400" baseline="-25000" dirty="0"/>
              <a:t>7</a:t>
            </a:r>
            <a:r>
              <a:rPr lang="en-US" sz="2400" dirty="0"/>
              <a:t>, e</a:t>
            </a:r>
            <a:r>
              <a:rPr lang="en-US" sz="2400" baseline="-25000" dirty="0"/>
              <a:t>8</a:t>
            </a:r>
            <a:r>
              <a:rPr lang="en-US" sz="2400" dirty="0"/>
              <a:t>,e</a:t>
            </a:r>
            <a:r>
              <a:rPr lang="en-US" sz="2400" baseline="-25000" dirty="0"/>
              <a:t>10</a:t>
            </a:r>
            <a:r>
              <a:rPr lang="en-US" sz="2400" dirty="0"/>
              <a:t>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47800" y="57912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</a:t>
            </a:r>
          </a:p>
        </p:txBody>
      </p:sp>
      <p:sp>
        <p:nvSpPr>
          <p:cNvPr id="72" name="Horizontal Scroll 71"/>
          <p:cNvSpPr/>
          <p:nvPr/>
        </p:nvSpPr>
        <p:spPr>
          <a:xfrm>
            <a:off x="381000" y="4419600"/>
            <a:ext cx="8382000" cy="21336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U can be covered with at most k of the subsets S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,S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, …, </a:t>
            </a:r>
            <a:r>
              <a:rPr lang="en-US" sz="2800" dirty="0" err="1">
                <a:solidFill>
                  <a:srgbClr val="FF0000"/>
                </a:solidFill>
              </a:rPr>
              <a:t>S</a:t>
            </a:r>
            <a:r>
              <a:rPr lang="en-US" sz="2800" baseline="-25000" dirty="0" err="1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if and only if G has a vertex cover of size at most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Computational Complexity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9600" y="6172200"/>
            <a:ext cx="394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Vertex Cover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Set Cover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04800" y="1447800"/>
            <a:ext cx="3886200" cy="3429000"/>
            <a:chOff x="228600" y="2057400"/>
            <a:chExt cx="3886200" cy="3429000"/>
          </a:xfrm>
        </p:grpSpPr>
        <p:grpSp>
          <p:nvGrpSpPr>
            <p:cNvPr id="3" name="Group 15"/>
            <p:cNvGrpSpPr/>
            <p:nvPr/>
          </p:nvGrpSpPr>
          <p:grpSpPr>
            <a:xfrm>
              <a:off x="381000" y="2133600"/>
              <a:ext cx="457200" cy="457200"/>
              <a:chOff x="838200" y="2667000"/>
              <a:chExt cx="4572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2514600" y="2057400"/>
              <a:ext cx="457200" cy="457200"/>
              <a:chOff x="838200" y="2667000"/>
              <a:chExt cx="457200" cy="4572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grpSp>
          <p:nvGrpSpPr>
            <p:cNvPr id="5" name="Group 19"/>
            <p:cNvGrpSpPr/>
            <p:nvPr/>
          </p:nvGrpSpPr>
          <p:grpSpPr>
            <a:xfrm>
              <a:off x="228600" y="3276600"/>
              <a:ext cx="457200" cy="457200"/>
              <a:chOff x="838200" y="2667000"/>
              <a:chExt cx="457200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6" name="Group 22"/>
            <p:cNvGrpSpPr/>
            <p:nvPr/>
          </p:nvGrpSpPr>
          <p:grpSpPr>
            <a:xfrm>
              <a:off x="1752600" y="3657600"/>
              <a:ext cx="457200" cy="457200"/>
              <a:chOff x="838200" y="2667000"/>
              <a:chExt cx="457200" cy="457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7" name="Group 25"/>
            <p:cNvGrpSpPr/>
            <p:nvPr/>
          </p:nvGrpSpPr>
          <p:grpSpPr>
            <a:xfrm>
              <a:off x="3657600" y="3581400"/>
              <a:ext cx="457200" cy="457200"/>
              <a:chOff x="838200" y="2667000"/>
              <a:chExt cx="457200" cy="457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grpSp>
          <p:nvGrpSpPr>
            <p:cNvPr id="8" name="Group 28"/>
            <p:cNvGrpSpPr/>
            <p:nvPr/>
          </p:nvGrpSpPr>
          <p:grpSpPr>
            <a:xfrm>
              <a:off x="2971800" y="4953000"/>
              <a:ext cx="457200" cy="457200"/>
              <a:chOff x="838200" y="2667000"/>
              <a:chExt cx="4572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14400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grpSp>
          <p:nvGrpSpPr>
            <p:cNvPr id="9" name="Group 31"/>
            <p:cNvGrpSpPr/>
            <p:nvPr/>
          </p:nvGrpSpPr>
          <p:grpSpPr>
            <a:xfrm>
              <a:off x="762000" y="5029200"/>
              <a:ext cx="457200" cy="457200"/>
              <a:chOff x="838200" y="2667000"/>
              <a:chExt cx="457200" cy="4572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38200" y="26670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1" y="2743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6</a:t>
                </a:r>
              </a:p>
            </p:txBody>
          </p:sp>
        </p:grpSp>
        <p:cxnSp>
          <p:nvCxnSpPr>
            <p:cNvPr id="28" name="Straight Connector 27"/>
            <p:cNvCxnSpPr>
              <a:stCxn id="50" idx="7"/>
              <a:endCxn id="48" idx="2"/>
            </p:cNvCxnSpPr>
            <p:nvPr/>
          </p:nvCxnSpPr>
          <p:spPr>
            <a:xfrm rot="16200000" flipH="1">
              <a:off x="1600199" y="1371600"/>
              <a:ext cx="85445" cy="17433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42" idx="1"/>
            </p:cNvCxnSpPr>
            <p:nvPr/>
          </p:nvCxnSpPr>
          <p:spPr>
            <a:xfrm rot="16200000" flipH="1">
              <a:off x="2705100" y="2628899"/>
              <a:ext cx="1209955" cy="8289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3" idx="2"/>
              <a:endCxn id="40" idx="7"/>
            </p:cNvCxnSpPr>
            <p:nvPr/>
          </p:nvCxnSpPr>
          <p:spPr>
            <a:xfrm rot="5400000">
              <a:off x="3129638" y="4259339"/>
              <a:ext cx="993023" cy="528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5" idx="2"/>
              <a:endCxn id="40" idx="1"/>
            </p:cNvCxnSpPr>
            <p:nvPr/>
          </p:nvCxnSpPr>
          <p:spPr>
            <a:xfrm rot="16200000" flipH="1">
              <a:off x="2053593" y="4034792"/>
              <a:ext cx="916823" cy="1053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46" idx="7"/>
            </p:cNvCxnSpPr>
            <p:nvPr/>
          </p:nvCxnSpPr>
          <p:spPr>
            <a:xfrm rot="10800000" flipV="1">
              <a:off x="618846" y="2438399"/>
              <a:ext cx="1971955" cy="905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6" idx="4"/>
            </p:cNvCxnSpPr>
            <p:nvPr/>
          </p:nvCxnSpPr>
          <p:spPr>
            <a:xfrm rot="16200000" flipH="1">
              <a:off x="-38100" y="4229100"/>
              <a:ext cx="137160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40" idx="2"/>
            </p:cNvCxnSpPr>
            <p:nvPr/>
          </p:nvCxnSpPr>
          <p:spPr>
            <a:xfrm>
              <a:off x="609600" y="3657600"/>
              <a:ext cx="2362200" cy="152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41" idx="2"/>
            </p:cNvCxnSpPr>
            <p:nvPr/>
          </p:nvCxnSpPr>
          <p:spPr>
            <a:xfrm flipV="1">
              <a:off x="1143000" y="5398532"/>
              <a:ext cx="2061453" cy="116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0" idx="4"/>
              <a:endCxn id="46" idx="0"/>
            </p:cNvCxnSpPr>
            <p:nvPr/>
          </p:nvCxnSpPr>
          <p:spPr>
            <a:xfrm rot="5400000">
              <a:off x="190500" y="2857500"/>
              <a:ext cx="6858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9" idx="2"/>
              <a:endCxn id="44" idx="0"/>
            </p:cNvCxnSpPr>
            <p:nvPr/>
          </p:nvCxnSpPr>
          <p:spPr>
            <a:xfrm rot="5400000">
              <a:off x="1786893" y="2697240"/>
              <a:ext cx="1154668" cy="7660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90600" y="19050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19050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8600" y="36576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90600" y="2819400"/>
            <a:ext cx="518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62200" y="25146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11430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81200" y="48768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34290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57600" y="38862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2800" y="1981200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baseline="-25000" dirty="0"/>
              <a:t>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12705" y="914400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 = {e</a:t>
            </a:r>
            <a:r>
              <a:rPr lang="en-US" sz="2400" baseline="-25000" dirty="0"/>
              <a:t>1</a:t>
            </a:r>
            <a:r>
              <a:rPr lang="en-US" sz="2400" dirty="0"/>
              <a:t>, e</a:t>
            </a:r>
            <a:r>
              <a:rPr lang="en-US" sz="2400" baseline="-25000" dirty="0"/>
              <a:t>2</a:t>
            </a:r>
            <a:r>
              <a:rPr lang="en-US" sz="2400" dirty="0"/>
              <a:t>, e</a:t>
            </a:r>
            <a:r>
              <a:rPr lang="en-US" sz="2400" baseline="-25000" dirty="0"/>
              <a:t>3</a:t>
            </a:r>
            <a:r>
              <a:rPr lang="en-US" sz="2400" dirty="0"/>
              <a:t>, e</a:t>
            </a:r>
            <a:r>
              <a:rPr lang="en-US" sz="2400" baseline="-25000" dirty="0"/>
              <a:t>4</a:t>
            </a:r>
            <a:r>
              <a:rPr lang="en-US" sz="2400" dirty="0"/>
              <a:t>, e</a:t>
            </a:r>
            <a:r>
              <a:rPr lang="en-US" sz="2400" baseline="-25000" dirty="0"/>
              <a:t>5</a:t>
            </a:r>
            <a:r>
              <a:rPr lang="en-US" sz="2400" dirty="0"/>
              <a:t>, e</a:t>
            </a:r>
            <a:r>
              <a:rPr lang="en-US" sz="2400" baseline="-25000" dirty="0"/>
              <a:t>6 </a:t>
            </a:r>
            <a:r>
              <a:rPr lang="en-US" sz="2400" dirty="0"/>
              <a:t>,e</a:t>
            </a:r>
            <a:r>
              <a:rPr lang="en-US" sz="2400" baseline="-25000" dirty="0"/>
              <a:t>7</a:t>
            </a:r>
            <a:r>
              <a:rPr lang="en-US" sz="2400" dirty="0"/>
              <a:t>, e</a:t>
            </a:r>
            <a:r>
              <a:rPr lang="en-US" sz="2400" baseline="-25000" dirty="0"/>
              <a:t>8</a:t>
            </a:r>
            <a:r>
              <a:rPr lang="en-US" sz="2400" dirty="0"/>
              <a:t>, e</a:t>
            </a:r>
            <a:r>
              <a:rPr lang="en-US" sz="2400" baseline="-25000" dirty="0"/>
              <a:t>9</a:t>
            </a:r>
            <a:r>
              <a:rPr lang="en-US" sz="2400" dirty="0"/>
              <a:t>, e</a:t>
            </a:r>
            <a:r>
              <a:rPr lang="en-US" sz="2400" baseline="-25000" dirty="0"/>
              <a:t>10</a:t>
            </a:r>
            <a:r>
              <a:rPr lang="en-US" sz="2400" dirty="0"/>
              <a:t>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1295400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 = {e</a:t>
            </a:r>
            <a:r>
              <a:rPr lang="en-US" sz="2400" baseline="-25000" dirty="0"/>
              <a:t>1</a:t>
            </a:r>
            <a:r>
              <a:rPr lang="en-US" sz="2400" dirty="0"/>
              <a:t>, e</a:t>
            </a:r>
            <a:r>
              <a:rPr lang="en-US" sz="2400" baseline="-25000" dirty="0"/>
              <a:t>5</a:t>
            </a:r>
            <a:r>
              <a:rPr lang="en-US" sz="2400" dirty="0"/>
              <a:t>}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0" y="182880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 = {e</a:t>
            </a:r>
            <a:r>
              <a:rPr lang="en-US" sz="2400" baseline="-25000" dirty="0"/>
              <a:t>2</a:t>
            </a:r>
            <a:r>
              <a:rPr lang="en-US" sz="2400" dirty="0"/>
              <a:t>, e</a:t>
            </a:r>
            <a:r>
              <a:rPr lang="en-US" sz="2400" baseline="-25000" dirty="0"/>
              <a:t>5</a:t>
            </a:r>
            <a:r>
              <a:rPr lang="en-US" sz="2400" dirty="0"/>
              <a:t>, e</a:t>
            </a:r>
            <a:r>
              <a:rPr lang="en-US" sz="2400" baseline="-25000" dirty="0"/>
              <a:t>6 </a:t>
            </a:r>
            <a:r>
              <a:rPr lang="en-US" sz="2400" dirty="0"/>
              <a:t>,e</a:t>
            </a:r>
            <a:r>
              <a:rPr lang="en-US" sz="2400" baseline="-25000" dirty="0"/>
              <a:t>9</a:t>
            </a:r>
            <a:r>
              <a:rPr lang="en-US" sz="2400" dirty="0"/>
              <a:t>}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48200" y="23622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3</a:t>
            </a:r>
            <a:r>
              <a:rPr lang="en-US" sz="2400" dirty="0"/>
              <a:t> = {e</a:t>
            </a:r>
            <a:r>
              <a:rPr lang="en-US" sz="2400" baseline="-25000" dirty="0"/>
              <a:t>1</a:t>
            </a:r>
            <a:r>
              <a:rPr lang="en-US" sz="2400" dirty="0"/>
              <a:t>, e</a:t>
            </a:r>
            <a:r>
              <a:rPr lang="en-US" sz="2400" baseline="-25000" dirty="0"/>
              <a:t>2</a:t>
            </a:r>
            <a:r>
              <a:rPr lang="en-US" sz="2400" dirty="0"/>
              <a:t>, e</a:t>
            </a:r>
            <a:r>
              <a:rPr lang="en-US" sz="2400" baseline="-25000" dirty="0"/>
              <a:t>3</a:t>
            </a:r>
            <a:r>
              <a:rPr lang="en-US" sz="2400" dirty="0"/>
              <a:t>, e</a:t>
            </a:r>
            <a:r>
              <a:rPr lang="en-US" sz="2400" baseline="-25000" dirty="0"/>
              <a:t>4</a:t>
            </a:r>
            <a:r>
              <a:rPr lang="en-US" sz="2400" dirty="0"/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24400" y="289560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4</a:t>
            </a:r>
            <a:r>
              <a:rPr lang="en-US" sz="2400" dirty="0"/>
              <a:t> = {e</a:t>
            </a:r>
            <a:r>
              <a:rPr lang="en-US" sz="2400" baseline="-25000" dirty="0"/>
              <a:t>6 </a:t>
            </a:r>
            <a:r>
              <a:rPr lang="en-US" sz="2400" dirty="0"/>
              <a:t>,e</a:t>
            </a:r>
            <a:r>
              <a:rPr lang="en-US" sz="2400" baseline="-25000" dirty="0"/>
              <a:t>7</a:t>
            </a:r>
            <a:r>
              <a:rPr lang="en-US" sz="2400" dirty="0"/>
              <a:t>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00600" y="33528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5</a:t>
            </a:r>
            <a:r>
              <a:rPr lang="en-US" sz="2400" dirty="0"/>
              <a:t> = {e</a:t>
            </a:r>
            <a:r>
              <a:rPr lang="en-US" sz="2400" baseline="-25000" dirty="0"/>
              <a:t>9</a:t>
            </a:r>
            <a:r>
              <a:rPr lang="en-US" sz="2400" dirty="0"/>
              <a:t>, e</a:t>
            </a:r>
            <a:r>
              <a:rPr lang="en-US" sz="2400" baseline="-25000" dirty="0"/>
              <a:t>10</a:t>
            </a:r>
            <a:r>
              <a:rPr lang="en-US" sz="2400" dirty="0"/>
              <a:t>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00600" y="3886200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6</a:t>
            </a:r>
            <a:r>
              <a:rPr lang="en-US" sz="2400" dirty="0"/>
              <a:t> = {e</a:t>
            </a:r>
            <a:r>
              <a:rPr lang="en-US" sz="2400" baseline="-25000" dirty="0"/>
              <a:t>4</a:t>
            </a:r>
            <a:r>
              <a:rPr lang="en-US" sz="2400" dirty="0"/>
              <a:t>, e</a:t>
            </a:r>
            <a:r>
              <a:rPr lang="en-US" sz="2400" baseline="-25000" dirty="0"/>
              <a:t>8</a:t>
            </a:r>
            <a:r>
              <a:rPr lang="en-US" sz="2400" dirty="0"/>
              <a:t>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00600" y="4343400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baseline="-25000" dirty="0"/>
              <a:t>7</a:t>
            </a:r>
            <a:r>
              <a:rPr lang="en-US" sz="2400" dirty="0"/>
              <a:t> = {e</a:t>
            </a:r>
            <a:r>
              <a:rPr lang="en-US" sz="2400" baseline="-25000" dirty="0"/>
              <a:t>3</a:t>
            </a:r>
            <a:r>
              <a:rPr lang="en-US" sz="2400" dirty="0"/>
              <a:t>, e</a:t>
            </a:r>
            <a:r>
              <a:rPr lang="en-US" sz="2400" baseline="-25000" dirty="0"/>
              <a:t>7</a:t>
            </a:r>
            <a:r>
              <a:rPr lang="en-US" sz="2400" dirty="0"/>
              <a:t>, e</a:t>
            </a:r>
            <a:r>
              <a:rPr lang="en-US" sz="2400" baseline="-25000" dirty="0"/>
              <a:t>8</a:t>
            </a:r>
            <a:r>
              <a:rPr lang="en-US" sz="2400" dirty="0"/>
              <a:t>,e</a:t>
            </a:r>
            <a:r>
              <a:rPr lang="en-US" sz="2400" baseline="-25000" dirty="0"/>
              <a:t>10</a:t>
            </a:r>
            <a:r>
              <a:rPr lang="en-US" sz="2400" dirty="0"/>
              <a:t>}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71600" y="51054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</a:t>
            </a:r>
          </a:p>
        </p:txBody>
      </p:sp>
      <p:sp>
        <p:nvSpPr>
          <p:cNvPr id="62" name="Title 6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U can be covered with at most k of the subsets S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,S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, …, </a:t>
            </a:r>
            <a:r>
              <a:rPr lang="en-US" sz="2400" dirty="0" err="1">
                <a:solidFill>
                  <a:srgbClr val="FF0000"/>
                </a:solidFill>
              </a:rPr>
              <a:t>S</a:t>
            </a:r>
            <a:r>
              <a:rPr lang="en-US" sz="2400" baseline="-25000" dirty="0" err="1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if and only if G has a vertex cover of size at most k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648200" y="5181600"/>
            <a:ext cx="181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Necessity.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8200" y="5791200"/>
            <a:ext cx="1988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Sufficiency.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600" y="2514600"/>
            <a:ext cx="470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Independent Set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Set Packing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0386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Set Packing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572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99"/>
                </a:solidFill>
              </a:rPr>
              <a:t>Given a set </a:t>
            </a:r>
            <a:r>
              <a:rPr lang="en-US" sz="2000" i="1" dirty="0">
                <a:solidFill>
                  <a:srgbClr val="CC0099"/>
                </a:solidFill>
              </a:rPr>
              <a:t>U</a:t>
            </a:r>
            <a:r>
              <a:rPr lang="en-US" sz="2000" dirty="0">
                <a:solidFill>
                  <a:srgbClr val="CC0099"/>
                </a:solidFill>
              </a:rPr>
              <a:t> of </a:t>
            </a:r>
            <a:r>
              <a:rPr lang="en-US" sz="2000" i="1" dirty="0">
                <a:solidFill>
                  <a:srgbClr val="CC0099"/>
                </a:solidFill>
              </a:rPr>
              <a:t>n</a:t>
            </a:r>
            <a:r>
              <a:rPr lang="en-US" sz="2000" dirty="0">
                <a:solidFill>
                  <a:srgbClr val="CC0099"/>
                </a:solidFill>
              </a:rPr>
              <a:t> elements, a collection  </a:t>
            </a:r>
            <a:r>
              <a:rPr lang="en-US" sz="2000" i="1" dirty="0">
                <a:solidFill>
                  <a:srgbClr val="CC0099"/>
                </a:solidFill>
              </a:rPr>
              <a:t>S</a:t>
            </a:r>
            <a:r>
              <a:rPr lang="en-US" sz="1600" i="1" dirty="0">
                <a:solidFill>
                  <a:srgbClr val="CC0099"/>
                </a:solidFill>
              </a:rPr>
              <a:t>1</a:t>
            </a:r>
            <a:r>
              <a:rPr lang="en-US" sz="2000" i="1" dirty="0">
                <a:solidFill>
                  <a:srgbClr val="CC0099"/>
                </a:solidFill>
              </a:rPr>
              <a:t>, S</a:t>
            </a:r>
            <a:r>
              <a:rPr lang="en-US" sz="1600" i="1" dirty="0">
                <a:solidFill>
                  <a:srgbClr val="CC0099"/>
                </a:solidFill>
              </a:rPr>
              <a:t>2</a:t>
            </a:r>
            <a:r>
              <a:rPr lang="en-US" sz="2000" i="1" dirty="0">
                <a:solidFill>
                  <a:srgbClr val="CC0099"/>
                </a:solidFill>
              </a:rPr>
              <a:t>, …, </a:t>
            </a:r>
            <a:r>
              <a:rPr lang="en-US" sz="2000" i="1" dirty="0" err="1">
                <a:solidFill>
                  <a:srgbClr val="CC0099"/>
                </a:solidFill>
              </a:rPr>
              <a:t>S</a:t>
            </a:r>
            <a:r>
              <a:rPr lang="en-US" sz="1600" i="1" dirty="0" err="1">
                <a:solidFill>
                  <a:srgbClr val="CC0099"/>
                </a:solidFill>
              </a:rPr>
              <a:t>m</a:t>
            </a:r>
            <a:r>
              <a:rPr lang="en-US" sz="2000" dirty="0">
                <a:solidFill>
                  <a:srgbClr val="CC0099"/>
                </a:solidFill>
              </a:rPr>
              <a:t> of subsets of </a:t>
            </a:r>
            <a:r>
              <a:rPr lang="en-US" sz="2000" i="1" dirty="0">
                <a:solidFill>
                  <a:srgbClr val="CC0099"/>
                </a:solidFill>
              </a:rPr>
              <a:t>U</a:t>
            </a:r>
            <a:r>
              <a:rPr lang="en-US" sz="2000" dirty="0">
                <a:solidFill>
                  <a:srgbClr val="CC0099"/>
                </a:solidFill>
              </a:rPr>
              <a:t>, and a number </a:t>
            </a:r>
            <a:r>
              <a:rPr lang="en-US" sz="2000" i="1" dirty="0">
                <a:solidFill>
                  <a:srgbClr val="CC0099"/>
                </a:solidFill>
              </a:rPr>
              <a:t>k</a:t>
            </a:r>
            <a:r>
              <a:rPr lang="en-US" sz="2000" dirty="0">
                <a:solidFill>
                  <a:srgbClr val="CC0099"/>
                </a:solidFill>
              </a:rPr>
              <a:t>, does there exists a collection of at least </a:t>
            </a:r>
            <a:r>
              <a:rPr lang="en-US" sz="2000" i="1" dirty="0">
                <a:solidFill>
                  <a:srgbClr val="CC0099"/>
                </a:solidFill>
              </a:rPr>
              <a:t>k </a:t>
            </a:r>
            <a:r>
              <a:rPr lang="en-US" sz="2000" dirty="0">
                <a:solidFill>
                  <a:srgbClr val="CC0099"/>
                </a:solidFill>
              </a:rPr>
              <a:t>of these sets  with the property that no two of them intersect?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Class P and NP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828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 is the set of all decision problems solvable by deterministic algorithms in polynomial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5052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NP is the set of all decision problems solvable by nondeterministic algorithms in polynomial time.</a:t>
            </a:r>
          </a:p>
        </p:txBody>
      </p:sp>
      <p:sp>
        <p:nvSpPr>
          <p:cNvPr id="7" name="Oval 6"/>
          <p:cNvSpPr/>
          <p:nvPr/>
        </p:nvSpPr>
        <p:spPr>
          <a:xfrm>
            <a:off x="2819400" y="4495800"/>
            <a:ext cx="2514600" cy="182880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48000" y="5410200"/>
            <a:ext cx="1066800" cy="609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4876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486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334000"/>
            <a:ext cx="152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 = NP?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480060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Open Problem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Nondeterministic Search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828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j = Choice(1,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if  </a:t>
            </a:r>
            <a:r>
              <a:rPr lang="en-US" sz="2400" i="1" dirty="0"/>
              <a:t>A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] = </a:t>
            </a:r>
            <a:r>
              <a:rPr lang="en-US" sz="2400" i="1" dirty="0"/>
              <a:t>x</a:t>
            </a:r>
            <a:r>
              <a:rPr lang="en-US" sz="2400" dirty="0"/>
              <a:t> then { write(</a:t>
            </a:r>
            <a:r>
              <a:rPr lang="en-US" sz="2400" i="1" dirty="0"/>
              <a:t>j</a:t>
            </a:r>
            <a:r>
              <a:rPr lang="en-US" sz="2400" dirty="0"/>
              <a:t>); success();}</a:t>
            </a:r>
          </a:p>
          <a:p>
            <a:pPr marL="457200" indent="-457200">
              <a:buAutoNum type="arabicPeriod"/>
            </a:pPr>
            <a:r>
              <a:rPr lang="en-US" sz="2400" dirty="0"/>
              <a:t>Write(0); failure();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34290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Choice(</a:t>
            </a:r>
            <a:r>
              <a:rPr lang="en-US" sz="2400" i="1" dirty="0"/>
              <a:t>j</a:t>
            </a:r>
            <a:r>
              <a:rPr lang="en-US" sz="2400" dirty="0"/>
              <a:t>) arbitrarily choose one of the elements of set S.</a:t>
            </a:r>
          </a:p>
          <a:p>
            <a:r>
              <a:rPr lang="en-US" sz="2400" dirty="0"/>
              <a:t>Whenever there is a set of choices that leads to a successful completion, then one such choice is always made and the algorithm terminates successfully.</a:t>
            </a:r>
          </a:p>
          <a:p>
            <a:endParaRPr lang="en-US" sz="2400" dirty="0"/>
          </a:p>
          <a:p>
            <a:r>
              <a:rPr lang="en-US" sz="2400" dirty="0"/>
              <a:t>A nondeterministic algorithm terminates unsuccessfully if and only if there exists no set of choices leading to a success signal.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Class P and NP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828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 is the set of all decision problems solvable by deterministic algorithms in polynomial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5052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NP is the set of all decision problems solvable by nondeterministic algorithms in polynomial time.</a:t>
            </a:r>
          </a:p>
        </p:txBody>
      </p:sp>
      <p:sp>
        <p:nvSpPr>
          <p:cNvPr id="7" name="Oval 6"/>
          <p:cNvSpPr/>
          <p:nvPr/>
        </p:nvSpPr>
        <p:spPr>
          <a:xfrm>
            <a:off x="2819400" y="4495800"/>
            <a:ext cx="2514600" cy="182880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48000" y="5410200"/>
            <a:ext cx="1066800" cy="609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4876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486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334000"/>
            <a:ext cx="152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 = NP?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480060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Open Problem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D47CA5-BF38-C33F-288B-8B781722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811854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FA3BD-C97D-8A2D-11E5-F2AC0432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7689246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6E939-4638-EEDE-B104-930C10D2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54487"/>
            <a:ext cx="7773074" cy="214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5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A6C8D-D7FA-C6D7-9984-5D98F090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3" y="1371600"/>
            <a:ext cx="8001693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Cook’s Theorem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828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Satisfiability</a:t>
            </a:r>
            <a:r>
              <a:rPr lang="en-US" sz="2400" dirty="0"/>
              <a:t> problem is in P if and only if P = NP.</a:t>
            </a:r>
          </a:p>
        </p:txBody>
      </p:sp>
      <p:sp>
        <p:nvSpPr>
          <p:cNvPr id="7" name="Oval 6"/>
          <p:cNvSpPr/>
          <p:nvPr/>
        </p:nvSpPr>
        <p:spPr>
          <a:xfrm>
            <a:off x="2819400" y="4495800"/>
            <a:ext cx="2514600" cy="182880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48000" y="5410200"/>
            <a:ext cx="1066800" cy="609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4876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486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334000"/>
            <a:ext cx="152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 = NP?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480060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Open Problem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600200" y="304800"/>
            <a:ext cx="60960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NP-hard  Problem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2954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problem X is NP-hard if and only if </a:t>
            </a:r>
            <a:r>
              <a:rPr lang="en-US" sz="2400" dirty="0" err="1">
                <a:solidFill>
                  <a:srgbClr val="FF0000"/>
                </a:solidFill>
              </a:rPr>
              <a:t>satisfiability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X.</a:t>
            </a:r>
            <a:endParaRPr lang="en-US" sz="2400" dirty="0"/>
          </a:p>
          <a:p>
            <a:r>
              <a:rPr lang="en-US" sz="2400" dirty="0"/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2819400" y="4495800"/>
            <a:ext cx="2819400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48000" y="5410200"/>
            <a:ext cx="1066800" cy="609600"/>
          </a:xfrm>
          <a:prstGeom prst="ellipse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81400" y="4724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486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752600" y="2362200"/>
            <a:ext cx="5943600" cy="8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 rot="10800000" flipV="1">
            <a:off x="381000" y="24384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NP-Complete  Problem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3429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problem X is NP-Complete if X is NP-hard and X </a:t>
            </a:r>
            <a:r>
              <a:rPr lang="az-Cyrl-AZ" sz="2400" dirty="0"/>
              <a:t>є</a:t>
            </a:r>
            <a:r>
              <a:rPr lang="en-US" sz="2400" dirty="0"/>
              <a:t>  NP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endParaRPr lang="en-US" sz="2400" dirty="0"/>
          </a:p>
          <a:p>
            <a:r>
              <a:rPr lang="en-US" sz="2400" dirty="0"/>
              <a:t>.</a:t>
            </a:r>
          </a:p>
        </p:txBody>
      </p:sp>
      <p:sp>
        <p:nvSpPr>
          <p:cNvPr id="17" name="Oval 16"/>
          <p:cNvSpPr/>
          <p:nvPr/>
        </p:nvSpPr>
        <p:spPr>
          <a:xfrm>
            <a:off x="4343400" y="4495800"/>
            <a:ext cx="24384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15000" y="5562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NP-hard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5105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NP-complete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NP and Computational Intractability</a:t>
            </a:r>
          </a:p>
        </p:txBody>
      </p:sp>
      <p:pic>
        <p:nvPicPr>
          <p:cNvPr id="40962" name="Picture 2" descr="Image result for Computers and Intractabil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90648"/>
            <a:ext cx="6781800" cy="5086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To prove a problem X is NP-complete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67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Show that the problem X is in NP.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Show that the problem X is NP-hard</a:t>
            </a:r>
          </a:p>
        </p:txBody>
      </p:sp>
      <p:sp>
        <p:nvSpPr>
          <p:cNvPr id="14" name="Oval 13"/>
          <p:cNvSpPr/>
          <p:nvPr/>
        </p:nvSpPr>
        <p:spPr>
          <a:xfrm>
            <a:off x="2819400" y="4495800"/>
            <a:ext cx="2819400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048000" y="5410200"/>
            <a:ext cx="1066800" cy="609600"/>
          </a:xfrm>
          <a:prstGeom prst="ellipse">
            <a:avLst/>
          </a:prstGeom>
          <a:solidFill>
            <a:schemeClr val="accent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1400" y="4724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0" y="5486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8" name="Oval 17"/>
          <p:cNvSpPr/>
          <p:nvPr/>
        </p:nvSpPr>
        <p:spPr>
          <a:xfrm>
            <a:off x="4343400" y="4495800"/>
            <a:ext cx="24384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15000" y="5562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NP-hard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5105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NP-complete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To prove a problem X is in NP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67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can verify a solution of X in polynomial time using deterministic algorithm then the problem is in NP.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To prove a problem X is NP-hard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67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Pick a problem Y already known to be NP-hard</a:t>
            </a:r>
          </a:p>
          <a:p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Show   Y  </a:t>
            </a:r>
            <a:r>
              <a:rPr lang="en-US" sz="2400" dirty="0">
                <a:solidFill>
                  <a:srgbClr val="FF0000"/>
                </a:solidFill>
              </a:rPr>
              <a:t>≤</a:t>
            </a:r>
            <a:r>
              <a:rPr lang="en-US" sz="2400" baseline="-25000" dirty="0">
                <a:solidFill>
                  <a:srgbClr val="FF0000"/>
                </a:solidFill>
              </a:rPr>
              <a:t>P  </a:t>
            </a:r>
            <a:r>
              <a:rPr lang="en-US" sz="2400" dirty="0"/>
              <a:t>X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1676400"/>
            <a:ext cx="2286000" cy="6096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Circuit -SAT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24200" y="2819400"/>
            <a:ext cx="2209800" cy="6096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CNF-SAT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33800" y="5334000"/>
            <a:ext cx="2057400" cy="685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Vertex Cover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5334000"/>
            <a:ext cx="2362200" cy="685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Indendent</a:t>
            </a:r>
            <a:r>
              <a:rPr lang="en-US" sz="2400" dirty="0">
                <a:solidFill>
                  <a:srgbClr val="C00000"/>
                </a:solidFill>
              </a:rPr>
              <a:t> 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9800" y="5410200"/>
            <a:ext cx="2743200" cy="6096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Hamiltonian Cycle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038600" y="22860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114800" y="34290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20000" flipH="1">
            <a:off x="2949407" y="4424087"/>
            <a:ext cx="363134" cy="953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343400" y="44958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-3600000">
            <a:off x="5788504" y="4095218"/>
            <a:ext cx="354085" cy="1606017"/>
          </a:xfrm>
          <a:prstGeom prst="downArrow">
            <a:avLst>
              <a:gd name="adj1" fmla="val 6232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152400" y="228600"/>
            <a:ext cx="87630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Some NP-Complete Problems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24200" y="3962400"/>
            <a:ext cx="2438400" cy="5334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3-SAT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4114799" cy="6095286"/>
          </a:xfrm>
        </p:spPr>
      </p:pic>
    </p:spTree>
    <p:extLst>
      <p:ext uri="{BB962C8B-B14F-4D97-AF65-F5344CB8AC3E}">
        <p14:creationId xmlns:p14="http://schemas.microsoft.com/office/powerpoint/2010/main" val="421030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Independent Set Problem is NP-Complete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2286000"/>
            <a:ext cx="5541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Independent set Problem is in NP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Independent Set Problem is NP-Complete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371600"/>
            <a:ext cx="610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Independent set Problem is  NP-hard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3992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 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Independent Set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38200" y="2590800"/>
            <a:ext cx="7117819" cy="533400"/>
            <a:chOff x="1066800" y="2971800"/>
            <a:chExt cx="7117819" cy="533400"/>
          </a:xfrm>
        </p:grpSpPr>
        <p:sp>
          <p:nvSpPr>
            <p:cNvPr id="8" name="TextBox 7"/>
            <p:cNvSpPr txBox="1"/>
            <p:nvPr/>
          </p:nvSpPr>
          <p:spPr>
            <a:xfrm>
              <a:off x="1066800" y="2971800"/>
              <a:ext cx="7117819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 =( x</a:t>
              </a:r>
              <a:r>
                <a:rPr lang="en-US" sz="2800" baseline="-25000" dirty="0"/>
                <a:t>1</a:t>
              </a:r>
              <a:r>
                <a:rPr lang="en-US" sz="2800" dirty="0"/>
                <a:t> + x</a:t>
              </a:r>
              <a:r>
                <a:rPr lang="en-US" sz="2800" baseline="-25000" dirty="0"/>
                <a:t>2</a:t>
              </a:r>
              <a:r>
                <a:rPr lang="en-US" sz="2800" dirty="0"/>
                <a:t> + x</a:t>
              </a:r>
              <a:r>
                <a:rPr lang="en-US" sz="2800" baseline="-25000" dirty="0"/>
                <a:t>3</a:t>
              </a:r>
              <a:r>
                <a:rPr lang="en-US" sz="2800" dirty="0"/>
                <a:t>)(x</a:t>
              </a:r>
              <a:r>
                <a:rPr lang="en-US" sz="2800" baseline="-25000" dirty="0"/>
                <a:t>2</a:t>
              </a:r>
              <a:r>
                <a:rPr lang="en-US" sz="2800" dirty="0"/>
                <a:t> + x</a:t>
              </a:r>
              <a:r>
                <a:rPr lang="en-US" sz="2800" baseline="-25000" dirty="0"/>
                <a:t>4</a:t>
              </a:r>
              <a:r>
                <a:rPr lang="en-US" sz="2800" dirty="0"/>
                <a:t> + x</a:t>
              </a:r>
              <a:r>
                <a:rPr lang="en-US" sz="2800" baseline="-25000" dirty="0"/>
                <a:t>5</a:t>
              </a:r>
              <a:r>
                <a:rPr lang="en-US" sz="2800" dirty="0"/>
                <a:t>) (x</a:t>
              </a:r>
              <a:r>
                <a:rPr lang="en-US" sz="2800" baseline="-25000" dirty="0"/>
                <a:t>2</a:t>
              </a:r>
              <a:r>
                <a:rPr lang="en-US" sz="2800" dirty="0"/>
                <a:t> +x</a:t>
              </a:r>
              <a:r>
                <a:rPr lang="en-US" sz="2800" baseline="-25000" dirty="0"/>
                <a:t>3</a:t>
              </a:r>
              <a:r>
                <a:rPr lang="en-US" sz="2800" dirty="0"/>
                <a:t> + x</a:t>
              </a:r>
              <a:r>
                <a:rPr lang="en-US" sz="2800" baseline="-25000" dirty="0"/>
                <a:t>4</a:t>
              </a:r>
              <a:r>
                <a:rPr lang="en-US" sz="2800" dirty="0"/>
                <a:t>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352800" y="3048000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95800" y="3048000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43600" y="3048000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0" y="6027003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(of q clauses)  is </a:t>
            </a:r>
            <a:r>
              <a:rPr lang="en-US" sz="2400" dirty="0" err="1"/>
              <a:t>satisfiable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if and only if </a:t>
            </a:r>
            <a:r>
              <a:rPr lang="en-US" sz="2400" dirty="0"/>
              <a:t>G has an independent set of size at least k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04800" y="3200400"/>
            <a:ext cx="8631301" cy="2809220"/>
            <a:chOff x="304800" y="3124200"/>
            <a:chExt cx="8631301" cy="2809220"/>
          </a:xfrm>
        </p:grpSpPr>
        <p:grpSp>
          <p:nvGrpSpPr>
            <p:cNvPr id="64" name="Group 63"/>
            <p:cNvGrpSpPr/>
            <p:nvPr/>
          </p:nvGrpSpPr>
          <p:grpSpPr>
            <a:xfrm>
              <a:off x="304800" y="3124200"/>
              <a:ext cx="8631301" cy="2681207"/>
              <a:chOff x="228600" y="3611105"/>
              <a:chExt cx="8631301" cy="268120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28600" y="3886200"/>
                <a:ext cx="2611501" cy="1971020"/>
                <a:chOff x="228600" y="3886200"/>
                <a:chExt cx="2611501" cy="197102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143000" y="4038600"/>
                  <a:ext cx="3048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81200" y="5029200"/>
                  <a:ext cx="3048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09600" y="5029200"/>
                  <a:ext cx="3048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19" idx="3"/>
                  <a:endCxn id="21" idx="0"/>
                </p:cNvCxnSpPr>
                <p:nvPr/>
              </p:nvCxnSpPr>
              <p:spPr>
                <a:xfrm rot="5400000">
                  <a:off x="609601" y="4451163"/>
                  <a:ext cx="730437" cy="42563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19" idx="5"/>
                  <a:endCxn id="20" idx="1"/>
                </p:cNvCxnSpPr>
                <p:nvPr/>
              </p:nvCxnSpPr>
              <p:spPr>
                <a:xfrm rot="16200000" flipH="1">
                  <a:off x="1326963" y="4374963"/>
                  <a:ext cx="775074" cy="6226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1" idx="5"/>
                  <a:endCxn id="20" idx="3"/>
                </p:cNvCxnSpPr>
                <p:nvPr/>
              </p:nvCxnSpPr>
              <p:spPr>
                <a:xfrm rot="16200000" flipH="1">
                  <a:off x="1447800" y="4711326"/>
                  <a:ext cx="1588" cy="11560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1524000" y="3886200"/>
                  <a:ext cx="61254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v</a:t>
                  </a:r>
                  <a:r>
                    <a:rPr lang="en-US" sz="2800" baseline="-25000" dirty="0"/>
                    <a:t>11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209800" y="5257800"/>
                  <a:ext cx="6303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v</a:t>
                  </a:r>
                  <a:r>
                    <a:rPr lang="en-US" sz="2800" baseline="-25000" dirty="0"/>
                    <a:t>13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28600" y="5334000"/>
                  <a:ext cx="6303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v</a:t>
                  </a:r>
                  <a:r>
                    <a:rPr lang="en-US" sz="2800" baseline="-25000" dirty="0"/>
                    <a:t>12</a:t>
                  </a: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200400" y="3810000"/>
                <a:ext cx="2611501" cy="1971020"/>
                <a:chOff x="228600" y="3886200"/>
                <a:chExt cx="2611501" cy="1971020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1143000" y="4038600"/>
                  <a:ext cx="3048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81200" y="5029200"/>
                  <a:ext cx="3048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609600" y="5029200"/>
                  <a:ext cx="3048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>
                  <a:stCxn id="40" idx="3"/>
                  <a:endCxn id="42" idx="0"/>
                </p:cNvCxnSpPr>
                <p:nvPr/>
              </p:nvCxnSpPr>
              <p:spPr>
                <a:xfrm rot="5400000">
                  <a:off x="609601" y="4451163"/>
                  <a:ext cx="730437" cy="42563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0" idx="5"/>
                  <a:endCxn id="41" idx="1"/>
                </p:cNvCxnSpPr>
                <p:nvPr/>
              </p:nvCxnSpPr>
              <p:spPr>
                <a:xfrm rot="16200000" flipH="1">
                  <a:off x="1326963" y="4374963"/>
                  <a:ext cx="775074" cy="6226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42" idx="5"/>
                  <a:endCxn id="41" idx="3"/>
                </p:cNvCxnSpPr>
                <p:nvPr/>
              </p:nvCxnSpPr>
              <p:spPr>
                <a:xfrm rot="16200000" flipH="1">
                  <a:off x="1447800" y="4711326"/>
                  <a:ext cx="1588" cy="11560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1524000" y="3886200"/>
                  <a:ext cx="6303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v</a:t>
                  </a:r>
                  <a:r>
                    <a:rPr lang="en-US" sz="2800" baseline="-25000" dirty="0"/>
                    <a:t>21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209800" y="5257800"/>
                  <a:ext cx="6303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v</a:t>
                  </a:r>
                  <a:r>
                    <a:rPr lang="en-US" sz="2800" baseline="-25000" dirty="0"/>
                    <a:t>23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28600" y="5334000"/>
                  <a:ext cx="6303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v</a:t>
                  </a:r>
                  <a:r>
                    <a:rPr lang="en-US" sz="2800" baseline="-25000" dirty="0"/>
                    <a:t>22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6248400" y="3810000"/>
                <a:ext cx="2611501" cy="1971020"/>
                <a:chOff x="228600" y="3886200"/>
                <a:chExt cx="2611501" cy="197102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143000" y="4038600"/>
                  <a:ext cx="3048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981200" y="5029200"/>
                  <a:ext cx="3048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09600" y="5029200"/>
                  <a:ext cx="3048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>
                  <a:stCxn id="50" idx="3"/>
                  <a:endCxn id="52" idx="0"/>
                </p:cNvCxnSpPr>
                <p:nvPr/>
              </p:nvCxnSpPr>
              <p:spPr>
                <a:xfrm rot="5400000">
                  <a:off x="609601" y="4451163"/>
                  <a:ext cx="730437" cy="42563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0" idx="5"/>
                  <a:endCxn id="51" idx="1"/>
                </p:cNvCxnSpPr>
                <p:nvPr/>
              </p:nvCxnSpPr>
              <p:spPr>
                <a:xfrm rot="16200000" flipH="1">
                  <a:off x="1326963" y="4374963"/>
                  <a:ext cx="775074" cy="6226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52" idx="5"/>
                  <a:endCxn id="51" idx="3"/>
                </p:cNvCxnSpPr>
                <p:nvPr/>
              </p:nvCxnSpPr>
              <p:spPr>
                <a:xfrm rot="16200000" flipH="1">
                  <a:off x="1447800" y="4711326"/>
                  <a:ext cx="1588" cy="11560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1524000" y="3886200"/>
                  <a:ext cx="6303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v</a:t>
                  </a:r>
                  <a:r>
                    <a:rPr lang="en-US" sz="2800" baseline="-25000" dirty="0"/>
                    <a:t>31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09800" y="5257800"/>
                  <a:ext cx="6303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v</a:t>
                  </a:r>
                  <a:r>
                    <a:rPr lang="en-US" sz="2800" baseline="-25000" dirty="0"/>
                    <a:t>33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28600" y="5334000"/>
                  <a:ext cx="6303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v</a:t>
                  </a:r>
                  <a:r>
                    <a:rPr lang="en-US" sz="2800" baseline="-25000" dirty="0"/>
                    <a:t>32</a:t>
                  </a:r>
                </a:p>
              </p:txBody>
            </p:sp>
          </p:grpSp>
          <p:sp>
            <p:nvSpPr>
              <p:cNvPr id="59" name="Freeform 58"/>
              <p:cNvSpPr/>
              <p:nvPr/>
            </p:nvSpPr>
            <p:spPr>
              <a:xfrm>
                <a:off x="575218" y="3611105"/>
                <a:ext cx="6708985" cy="1565329"/>
              </a:xfrm>
              <a:custGeom>
                <a:avLst/>
                <a:gdLst>
                  <a:gd name="connsiteX0" fmla="*/ 44714 w 6708985"/>
                  <a:gd name="connsiteY0" fmla="*/ 1565329 h 1565329"/>
                  <a:gd name="connsiteX1" fmla="*/ 29216 w 6708985"/>
                  <a:gd name="connsiteY1" fmla="*/ 1255363 h 1565329"/>
                  <a:gd name="connsiteX2" fmla="*/ 13718 w 6708985"/>
                  <a:gd name="connsiteY2" fmla="*/ 1162373 h 1565329"/>
                  <a:gd name="connsiteX3" fmla="*/ 60213 w 6708985"/>
                  <a:gd name="connsiteY3" fmla="*/ 743919 h 1565329"/>
                  <a:gd name="connsiteX4" fmla="*/ 91209 w 6708985"/>
                  <a:gd name="connsiteY4" fmla="*/ 697424 h 1565329"/>
                  <a:gd name="connsiteX5" fmla="*/ 168701 w 6708985"/>
                  <a:gd name="connsiteY5" fmla="*/ 542441 h 1565329"/>
                  <a:gd name="connsiteX6" fmla="*/ 246192 w 6708985"/>
                  <a:gd name="connsiteY6" fmla="*/ 418454 h 1565329"/>
                  <a:gd name="connsiteX7" fmla="*/ 277189 w 6708985"/>
                  <a:gd name="connsiteY7" fmla="*/ 356461 h 1565329"/>
                  <a:gd name="connsiteX8" fmla="*/ 339182 w 6708985"/>
                  <a:gd name="connsiteY8" fmla="*/ 309966 h 1565329"/>
                  <a:gd name="connsiteX9" fmla="*/ 354680 w 6708985"/>
                  <a:gd name="connsiteY9" fmla="*/ 263471 h 1565329"/>
                  <a:gd name="connsiteX10" fmla="*/ 401175 w 6708985"/>
                  <a:gd name="connsiteY10" fmla="*/ 247973 h 1565329"/>
                  <a:gd name="connsiteX11" fmla="*/ 540660 w 6708985"/>
                  <a:gd name="connsiteY11" fmla="*/ 201478 h 1565329"/>
                  <a:gd name="connsiteX12" fmla="*/ 602653 w 6708985"/>
                  <a:gd name="connsiteY12" fmla="*/ 170481 h 1565329"/>
                  <a:gd name="connsiteX13" fmla="*/ 881623 w 6708985"/>
                  <a:gd name="connsiteY13" fmla="*/ 139485 h 1565329"/>
                  <a:gd name="connsiteX14" fmla="*/ 1083101 w 6708985"/>
                  <a:gd name="connsiteY14" fmla="*/ 108488 h 1565329"/>
                  <a:gd name="connsiteX15" fmla="*/ 1207087 w 6708985"/>
                  <a:gd name="connsiteY15" fmla="*/ 77492 h 1565329"/>
                  <a:gd name="connsiteX16" fmla="*/ 2105989 w 6708985"/>
                  <a:gd name="connsiteY16" fmla="*/ 61993 h 1565329"/>
                  <a:gd name="connsiteX17" fmla="*/ 3361351 w 6708985"/>
                  <a:gd name="connsiteY17" fmla="*/ 15498 h 1565329"/>
                  <a:gd name="connsiteX18" fmla="*/ 3810802 w 6708985"/>
                  <a:gd name="connsiteY18" fmla="*/ 0 h 1565329"/>
                  <a:gd name="connsiteX19" fmla="*/ 4942179 w 6708985"/>
                  <a:gd name="connsiteY19" fmla="*/ 15498 h 1565329"/>
                  <a:gd name="connsiteX20" fmla="*/ 5019670 w 6708985"/>
                  <a:gd name="connsiteY20" fmla="*/ 30997 h 1565329"/>
                  <a:gd name="connsiteX21" fmla="*/ 5205650 w 6708985"/>
                  <a:gd name="connsiteY21" fmla="*/ 61993 h 1565329"/>
                  <a:gd name="connsiteX22" fmla="*/ 5267643 w 6708985"/>
                  <a:gd name="connsiteY22" fmla="*/ 77492 h 1565329"/>
                  <a:gd name="connsiteX23" fmla="*/ 5484619 w 6708985"/>
                  <a:gd name="connsiteY23" fmla="*/ 92990 h 1565329"/>
                  <a:gd name="connsiteX24" fmla="*/ 5577609 w 6708985"/>
                  <a:gd name="connsiteY24" fmla="*/ 108488 h 1565329"/>
                  <a:gd name="connsiteX25" fmla="*/ 5732592 w 6708985"/>
                  <a:gd name="connsiteY25" fmla="*/ 139485 h 1565329"/>
                  <a:gd name="connsiteX26" fmla="*/ 5949568 w 6708985"/>
                  <a:gd name="connsiteY26" fmla="*/ 170481 h 1565329"/>
                  <a:gd name="connsiteX27" fmla="*/ 6042558 w 6708985"/>
                  <a:gd name="connsiteY27" fmla="*/ 201478 h 1565329"/>
                  <a:gd name="connsiteX28" fmla="*/ 6197541 w 6708985"/>
                  <a:gd name="connsiteY28" fmla="*/ 247973 h 1565329"/>
                  <a:gd name="connsiteX29" fmla="*/ 6275033 w 6708985"/>
                  <a:gd name="connsiteY29" fmla="*/ 278970 h 1565329"/>
                  <a:gd name="connsiteX30" fmla="*/ 6352524 w 6708985"/>
                  <a:gd name="connsiteY30" fmla="*/ 294468 h 1565329"/>
                  <a:gd name="connsiteX31" fmla="*/ 6399019 w 6708985"/>
                  <a:gd name="connsiteY31" fmla="*/ 309966 h 1565329"/>
                  <a:gd name="connsiteX32" fmla="*/ 6523006 w 6708985"/>
                  <a:gd name="connsiteY32" fmla="*/ 340963 h 1565329"/>
                  <a:gd name="connsiteX33" fmla="*/ 6569501 w 6708985"/>
                  <a:gd name="connsiteY33" fmla="*/ 356461 h 1565329"/>
                  <a:gd name="connsiteX34" fmla="*/ 6677989 w 6708985"/>
                  <a:gd name="connsiteY34" fmla="*/ 387458 h 1565329"/>
                  <a:gd name="connsiteX35" fmla="*/ 6708985 w 6708985"/>
                  <a:gd name="connsiteY35" fmla="*/ 402956 h 1565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708985" h="1565329">
                    <a:moveTo>
                      <a:pt x="44714" y="1565329"/>
                    </a:moveTo>
                    <a:cubicBezTo>
                      <a:pt x="39548" y="1462007"/>
                      <a:pt x="37150" y="1358509"/>
                      <a:pt x="29216" y="1255363"/>
                    </a:cubicBezTo>
                    <a:cubicBezTo>
                      <a:pt x="26806" y="1224031"/>
                      <a:pt x="13718" y="1193797"/>
                      <a:pt x="13718" y="1162373"/>
                    </a:cubicBezTo>
                    <a:cubicBezTo>
                      <a:pt x="13718" y="1155652"/>
                      <a:pt x="0" y="834241"/>
                      <a:pt x="60213" y="743919"/>
                    </a:cubicBezTo>
                    <a:lnTo>
                      <a:pt x="91209" y="697424"/>
                    </a:lnTo>
                    <a:cubicBezTo>
                      <a:pt x="126293" y="557084"/>
                      <a:pt x="76438" y="726970"/>
                      <a:pt x="168701" y="542441"/>
                    </a:cubicBezTo>
                    <a:cubicBezTo>
                      <a:pt x="247233" y="385375"/>
                      <a:pt x="145603" y="579396"/>
                      <a:pt x="246192" y="418454"/>
                    </a:cubicBezTo>
                    <a:cubicBezTo>
                      <a:pt x="258437" y="398862"/>
                      <a:pt x="262153" y="374002"/>
                      <a:pt x="277189" y="356461"/>
                    </a:cubicBezTo>
                    <a:cubicBezTo>
                      <a:pt x="293999" y="336849"/>
                      <a:pt x="318518" y="325464"/>
                      <a:pt x="339182" y="309966"/>
                    </a:cubicBezTo>
                    <a:cubicBezTo>
                      <a:pt x="344348" y="294468"/>
                      <a:pt x="343128" y="275023"/>
                      <a:pt x="354680" y="263471"/>
                    </a:cubicBezTo>
                    <a:cubicBezTo>
                      <a:pt x="366232" y="251919"/>
                      <a:pt x="386563" y="255279"/>
                      <a:pt x="401175" y="247973"/>
                    </a:cubicBezTo>
                    <a:cubicBezTo>
                      <a:pt x="510138" y="193491"/>
                      <a:pt x="368020" y="230251"/>
                      <a:pt x="540660" y="201478"/>
                    </a:cubicBezTo>
                    <a:cubicBezTo>
                      <a:pt x="561324" y="191146"/>
                      <a:pt x="580735" y="177787"/>
                      <a:pt x="602653" y="170481"/>
                    </a:cubicBezTo>
                    <a:cubicBezTo>
                      <a:pt x="672977" y="147040"/>
                      <a:pt x="841101" y="143537"/>
                      <a:pt x="881623" y="139485"/>
                    </a:cubicBezTo>
                    <a:cubicBezTo>
                      <a:pt x="904106" y="137237"/>
                      <a:pt x="1054824" y="114772"/>
                      <a:pt x="1083101" y="108488"/>
                    </a:cubicBezTo>
                    <a:cubicBezTo>
                      <a:pt x="1145056" y="94720"/>
                      <a:pt x="1128943" y="79973"/>
                      <a:pt x="1207087" y="77492"/>
                    </a:cubicBezTo>
                    <a:cubicBezTo>
                      <a:pt x="1506615" y="67983"/>
                      <a:pt x="1806381" y="68506"/>
                      <a:pt x="2105989" y="61993"/>
                    </a:cubicBezTo>
                    <a:cubicBezTo>
                      <a:pt x="2656332" y="50029"/>
                      <a:pt x="2760964" y="39198"/>
                      <a:pt x="3361351" y="15498"/>
                    </a:cubicBezTo>
                    <a:lnTo>
                      <a:pt x="3810802" y="0"/>
                    </a:lnTo>
                    <a:lnTo>
                      <a:pt x="4942179" y="15498"/>
                    </a:lnTo>
                    <a:cubicBezTo>
                      <a:pt x="4968512" y="16173"/>
                      <a:pt x="4993729" y="26419"/>
                      <a:pt x="5019670" y="30997"/>
                    </a:cubicBezTo>
                    <a:cubicBezTo>
                      <a:pt x="5081562" y="41919"/>
                      <a:pt x="5143878" y="50411"/>
                      <a:pt x="5205650" y="61993"/>
                    </a:cubicBezTo>
                    <a:cubicBezTo>
                      <a:pt x="5226586" y="65918"/>
                      <a:pt x="5246473" y="75140"/>
                      <a:pt x="5267643" y="77492"/>
                    </a:cubicBezTo>
                    <a:cubicBezTo>
                      <a:pt x="5339709" y="85499"/>
                      <a:pt x="5412294" y="87824"/>
                      <a:pt x="5484619" y="92990"/>
                    </a:cubicBezTo>
                    <a:cubicBezTo>
                      <a:pt x="5515616" y="98156"/>
                      <a:pt x="5546723" y="102697"/>
                      <a:pt x="5577609" y="108488"/>
                    </a:cubicBezTo>
                    <a:cubicBezTo>
                      <a:pt x="5629391" y="118197"/>
                      <a:pt x="5680437" y="132034"/>
                      <a:pt x="5732592" y="139485"/>
                    </a:cubicBezTo>
                    <a:lnTo>
                      <a:pt x="5949568" y="170481"/>
                    </a:lnTo>
                    <a:cubicBezTo>
                      <a:pt x="5980565" y="180813"/>
                      <a:pt x="6010860" y="193554"/>
                      <a:pt x="6042558" y="201478"/>
                    </a:cubicBezTo>
                    <a:cubicBezTo>
                      <a:pt x="6103453" y="216702"/>
                      <a:pt x="6134651" y="222817"/>
                      <a:pt x="6197541" y="247973"/>
                    </a:cubicBezTo>
                    <a:cubicBezTo>
                      <a:pt x="6223372" y="258305"/>
                      <a:pt x="6248386" y="270976"/>
                      <a:pt x="6275033" y="278970"/>
                    </a:cubicBezTo>
                    <a:cubicBezTo>
                      <a:pt x="6300264" y="286539"/>
                      <a:pt x="6326969" y="288079"/>
                      <a:pt x="6352524" y="294468"/>
                    </a:cubicBezTo>
                    <a:cubicBezTo>
                      <a:pt x="6368373" y="298430"/>
                      <a:pt x="6383258" y="305668"/>
                      <a:pt x="6399019" y="309966"/>
                    </a:cubicBezTo>
                    <a:cubicBezTo>
                      <a:pt x="6440119" y="321175"/>
                      <a:pt x="6482591" y="327492"/>
                      <a:pt x="6523006" y="340963"/>
                    </a:cubicBezTo>
                    <a:cubicBezTo>
                      <a:pt x="6538504" y="346129"/>
                      <a:pt x="6553793" y="351973"/>
                      <a:pt x="6569501" y="356461"/>
                    </a:cubicBezTo>
                    <a:cubicBezTo>
                      <a:pt x="6620944" y="371159"/>
                      <a:pt x="6631534" y="368876"/>
                      <a:pt x="6677989" y="387458"/>
                    </a:cubicBezTo>
                    <a:cubicBezTo>
                      <a:pt x="6688714" y="391748"/>
                      <a:pt x="6698653" y="397790"/>
                      <a:pt x="6708985" y="402956"/>
                    </a:cubicBezTo>
                  </a:path>
                </a:pathLst>
              </a:cu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2262753" y="5145437"/>
                <a:ext cx="4494508" cy="1071729"/>
              </a:xfrm>
              <a:custGeom>
                <a:avLst/>
                <a:gdLst>
                  <a:gd name="connsiteX0" fmla="*/ 0 w 4494508"/>
                  <a:gd name="connsiteY0" fmla="*/ 77492 h 1071729"/>
                  <a:gd name="connsiteX1" fmla="*/ 77491 w 4494508"/>
                  <a:gd name="connsiteY1" fmla="*/ 92990 h 1071729"/>
                  <a:gd name="connsiteX2" fmla="*/ 123986 w 4494508"/>
                  <a:gd name="connsiteY2" fmla="*/ 108488 h 1071729"/>
                  <a:gd name="connsiteX3" fmla="*/ 139484 w 4494508"/>
                  <a:gd name="connsiteY3" fmla="*/ 154983 h 1071729"/>
                  <a:gd name="connsiteX4" fmla="*/ 185979 w 4494508"/>
                  <a:gd name="connsiteY4" fmla="*/ 170482 h 1071729"/>
                  <a:gd name="connsiteX5" fmla="*/ 232474 w 4494508"/>
                  <a:gd name="connsiteY5" fmla="*/ 201478 h 1071729"/>
                  <a:gd name="connsiteX6" fmla="*/ 325464 w 4494508"/>
                  <a:gd name="connsiteY6" fmla="*/ 247973 h 1071729"/>
                  <a:gd name="connsiteX7" fmla="*/ 464949 w 4494508"/>
                  <a:gd name="connsiteY7" fmla="*/ 278970 h 1071729"/>
                  <a:gd name="connsiteX8" fmla="*/ 573437 w 4494508"/>
                  <a:gd name="connsiteY8" fmla="*/ 325465 h 1071729"/>
                  <a:gd name="connsiteX9" fmla="*/ 666427 w 4494508"/>
                  <a:gd name="connsiteY9" fmla="*/ 340963 h 1071729"/>
                  <a:gd name="connsiteX10" fmla="*/ 774915 w 4494508"/>
                  <a:gd name="connsiteY10" fmla="*/ 402956 h 1071729"/>
                  <a:gd name="connsiteX11" fmla="*/ 867905 w 4494508"/>
                  <a:gd name="connsiteY11" fmla="*/ 449451 h 1071729"/>
                  <a:gd name="connsiteX12" fmla="*/ 914400 w 4494508"/>
                  <a:gd name="connsiteY12" fmla="*/ 480448 h 1071729"/>
                  <a:gd name="connsiteX13" fmla="*/ 960894 w 4494508"/>
                  <a:gd name="connsiteY13" fmla="*/ 542441 h 1071729"/>
                  <a:gd name="connsiteX14" fmla="*/ 1115878 w 4494508"/>
                  <a:gd name="connsiteY14" fmla="*/ 728421 h 1071729"/>
                  <a:gd name="connsiteX15" fmla="*/ 1162372 w 4494508"/>
                  <a:gd name="connsiteY15" fmla="*/ 759417 h 1071729"/>
                  <a:gd name="connsiteX16" fmla="*/ 1332854 w 4494508"/>
                  <a:gd name="connsiteY16" fmla="*/ 805912 h 1071729"/>
                  <a:gd name="connsiteX17" fmla="*/ 1379349 w 4494508"/>
                  <a:gd name="connsiteY17" fmla="*/ 821410 h 1071729"/>
                  <a:gd name="connsiteX18" fmla="*/ 1456840 w 4494508"/>
                  <a:gd name="connsiteY18" fmla="*/ 836909 h 1071729"/>
                  <a:gd name="connsiteX19" fmla="*/ 1658318 w 4494508"/>
                  <a:gd name="connsiteY19" fmla="*/ 867905 h 1071729"/>
                  <a:gd name="connsiteX20" fmla="*/ 1797803 w 4494508"/>
                  <a:gd name="connsiteY20" fmla="*/ 914400 h 1071729"/>
                  <a:gd name="connsiteX21" fmla="*/ 1844298 w 4494508"/>
                  <a:gd name="connsiteY21" fmla="*/ 929899 h 1071729"/>
                  <a:gd name="connsiteX22" fmla="*/ 2045776 w 4494508"/>
                  <a:gd name="connsiteY22" fmla="*/ 960895 h 1071729"/>
                  <a:gd name="connsiteX23" fmla="*/ 2758698 w 4494508"/>
                  <a:gd name="connsiteY23" fmla="*/ 1022888 h 1071729"/>
                  <a:gd name="connsiteX24" fmla="*/ 3518115 w 4494508"/>
                  <a:gd name="connsiteY24" fmla="*/ 1069383 h 1071729"/>
                  <a:gd name="connsiteX25" fmla="*/ 3750589 w 4494508"/>
                  <a:gd name="connsiteY25" fmla="*/ 1053885 h 1071729"/>
                  <a:gd name="connsiteX26" fmla="*/ 3797084 w 4494508"/>
                  <a:gd name="connsiteY26" fmla="*/ 991892 h 1071729"/>
                  <a:gd name="connsiteX27" fmla="*/ 3828081 w 4494508"/>
                  <a:gd name="connsiteY27" fmla="*/ 898902 h 1071729"/>
                  <a:gd name="connsiteX28" fmla="*/ 3859078 w 4494508"/>
                  <a:gd name="connsiteY28" fmla="*/ 790414 h 1071729"/>
                  <a:gd name="connsiteX29" fmla="*/ 3890074 w 4494508"/>
                  <a:gd name="connsiteY29" fmla="*/ 697424 h 1071729"/>
                  <a:gd name="connsiteX30" fmla="*/ 3921071 w 4494508"/>
                  <a:gd name="connsiteY30" fmla="*/ 588936 h 1071729"/>
                  <a:gd name="connsiteX31" fmla="*/ 3952067 w 4494508"/>
                  <a:gd name="connsiteY31" fmla="*/ 542441 h 1071729"/>
                  <a:gd name="connsiteX32" fmla="*/ 3983064 w 4494508"/>
                  <a:gd name="connsiteY32" fmla="*/ 418455 h 1071729"/>
                  <a:gd name="connsiteX33" fmla="*/ 4029559 w 4494508"/>
                  <a:gd name="connsiteY33" fmla="*/ 263471 h 1071729"/>
                  <a:gd name="connsiteX34" fmla="*/ 4076054 w 4494508"/>
                  <a:gd name="connsiteY34" fmla="*/ 201478 h 1071729"/>
                  <a:gd name="connsiteX35" fmla="*/ 4122549 w 4494508"/>
                  <a:gd name="connsiteY35" fmla="*/ 170482 h 1071729"/>
                  <a:gd name="connsiteX36" fmla="*/ 4215539 w 4494508"/>
                  <a:gd name="connsiteY36" fmla="*/ 139485 h 1071729"/>
                  <a:gd name="connsiteX37" fmla="*/ 4324027 w 4494508"/>
                  <a:gd name="connsiteY37" fmla="*/ 77492 h 1071729"/>
                  <a:gd name="connsiteX38" fmla="*/ 4401518 w 4494508"/>
                  <a:gd name="connsiteY38" fmla="*/ 61994 h 1071729"/>
                  <a:gd name="connsiteX39" fmla="*/ 4494508 w 4494508"/>
                  <a:gd name="connsiteY39" fmla="*/ 0 h 107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494508" h="1071729">
                    <a:moveTo>
                      <a:pt x="0" y="77492"/>
                    </a:moveTo>
                    <a:cubicBezTo>
                      <a:pt x="25830" y="82658"/>
                      <a:pt x="51936" y="86601"/>
                      <a:pt x="77491" y="92990"/>
                    </a:cubicBezTo>
                    <a:cubicBezTo>
                      <a:pt x="93340" y="96952"/>
                      <a:pt x="112434" y="96936"/>
                      <a:pt x="123986" y="108488"/>
                    </a:cubicBezTo>
                    <a:cubicBezTo>
                      <a:pt x="135538" y="120040"/>
                      <a:pt x="127932" y="143431"/>
                      <a:pt x="139484" y="154983"/>
                    </a:cubicBezTo>
                    <a:cubicBezTo>
                      <a:pt x="151036" y="166535"/>
                      <a:pt x="171367" y="163176"/>
                      <a:pt x="185979" y="170482"/>
                    </a:cubicBezTo>
                    <a:cubicBezTo>
                      <a:pt x="202639" y="178812"/>
                      <a:pt x="216191" y="192432"/>
                      <a:pt x="232474" y="201478"/>
                    </a:cubicBezTo>
                    <a:cubicBezTo>
                      <a:pt x="262768" y="218308"/>
                      <a:pt x="293287" y="235102"/>
                      <a:pt x="325464" y="247973"/>
                    </a:cubicBezTo>
                    <a:cubicBezTo>
                      <a:pt x="351974" y="258577"/>
                      <a:pt x="442057" y="273247"/>
                      <a:pt x="464949" y="278970"/>
                    </a:cubicBezTo>
                    <a:cubicBezTo>
                      <a:pt x="636035" y="321742"/>
                      <a:pt x="351630" y="258923"/>
                      <a:pt x="573437" y="325465"/>
                    </a:cubicBezTo>
                    <a:cubicBezTo>
                      <a:pt x="603536" y="334495"/>
                      <a:pt x="635430" y="335797"/>
                      <a:pt x="666427" y="340963"/>
                    </a:cubicBezTo>
                    <a:cubicBezTo>
                      <a:pt x="779705" y="416483"/>
                      <a:pt x="637271" y="324303"/>
                      <a:pt x="774915" y="402956"/>
                    </a:cubicBezTo>
                    <a:cubicBezTo>
                      <a:pt x="859040" y="451027"/>
                      <a:pt x="782658" y="421036"/>
                      <a:pt x="867905" y="449451"/>
                    </a:cubicBezTo>
                    <a:cubicBezTo>
                      <a:pt x="883403" y="459783"/>
                      <a:pt x="901229" y="467277"/>
                      <a:pt x="914400" y="480448"/>
                    </a:cubicBezTo>
                    <a:cubicBezTo>
                      <a:pt x="932665" y="498713"/>
                      <a:pt x="946081" y="521280"/>
                      <a:pt x="960894" y="542441"/>
                    </a:cubicBezTo>
                    <a:cubicBezTo>
                      <a:pt x="1010925" y="613914"/>
                      <a:pt x="1039235" y="677325"/>
                      <a:pt x="1115878" y="728421"/>
                    </a:cubicBezTo>
                    <a:cubicBezTo>
                      <a:pt x="1131376" y="738753"/>
                      <a:pt x="1145351" y="751852"/>
                      <a:pt x="1162372" y="759417"/>
                    </a:cubicBezTo>
                    <a:cubicBezTo>
                      <a:pt x="1247872" y="797417"/>
                      <a:pt x="1249510" y="785076"/>
                      <a:pt x="1332854" y="805912"/>
                    </a:cubicBezTo>
                    <a:cubicBezTo>
                      <a:pt x="1348703" y="809874"/>
                      <a:pt x="1363500" y="817448"/>
                      <a:pt x="1379349" y="821410"/>
                    </a:cubicBezTo>
                    <a:cubicBezTo>
                      <a:pt x="1404904" y="827799"/>
                      <a:pt x="1430923" y="832197"/>
                      <a:pt x="1456840" y="836909"/>
                    </a:cubicBezTo>
                    <a:cubicBezTo>
                      <a:pt x="1535673" y="851243"/>
                      <a:pt x="1577065" y="856298"/>
                      <a:pt x="1658318" y="867905"/>
                    </a:cubicBezTo>
                    <a:cubicBezTo>
                      <a:pt x="1739212" y="921835"/>
                      <a:pt x="1672518" y="886559"/>
                      <a:pt x="1797803" y="914400"/>
                    </a:cubicBezTo>
                    <a:cubicBezTo>
                      <a:pt x="1813751" y="917944"/>
                      <a:pt x="1828449" y="925937"/>
                      <a:pt x="1844298" y="929899"/>
                    </a:cubicBezTo>
                    <a:cubicBezTo>
                      <a:pt x="1926115" y="950354"/>
                      <a:pt x="1953388" y="947208"/>
                      <a:pt x="2045776" y="960895"/>
                    </a:cubicBezTo>
                    <a:cubicBezTo>
                      <a:pt x="2516045" y="1030564"/>
                      <a:pt x="2187665" y="1001739"/>
                      <a:pt x="2758698" y="1022888"/>
                    </a:cubicBezTo>
                    <a:cubicBezTo>
                      <a:pt x="3051730" y="1071729"/>
                      <a:pt x="2956980" y="1059708"/>
                      <a:pt x="3518115" y="1069383"/>
                    </a:cubicBezTo>
                    <a:cubicBezTo>
                      <a:pt x="3595767" y="1070722"/>
                      <a:pt x="3673098" y="1059051"/>
                      <a:pt x="3750589" y="1053885"/>
                    </a:cubicBezTo>
                    <a:cubicBezTo>
                      <a:pt x="3766087" y="1033221"/>
                      <a:pt x="3785532" y="1014995"/>
                      <a:pt x="3797084" y="991892"/>
                    </a:cubicBezTo>
                    <a:cubicBezTo>
                      <a:pt x="3811696" y="962668"/>
                      <a:pt x="3817749" y="929899"/>
                      <a:pt x="3828081" y="898902"/>
                    </a:cubicBezTo>
                    <a:cubicBezTo>
                      <a:pt x="3880155" y="742680"/>
                      <a:pt x="3800709" y="984975"/>
                      <a:pt x="3859078" y="790414"/>
                    </a:cubicBezTo>
                    <a:cubicBezTo>
                      <a:pt x="3868467" y="759119"/>
                      <a:pt x="3882150" y="729122"/>
                      <a:pt x="3890074" y="697424"/>
                    </a:cubicBezTo>
                    <a:cubicBezTo>
                      <a:pt x="3895041" y="677555"/>
                      <a:pt x="3909952" y="611175"/>
                      <a:pt x="3921071" y="588936"/>
                    </a:cubicBezTo>
                    <a:cubicBezTo>
                      <a:pt x="3929401" y="572276"/>
                      <a:pt x="3941735" y="557939"/>
                      <a:pt x="3952067" y="542441"/>
                    </a:cubicBezTo>
                    <a:cubicBezTo>
                      <a:pt x="3983581" y="384875"/>
                      <a:pt x="3951291" y="529663"/>
                      <a:pt x="3983064" y="418455"/>
                    </a:cubicBezTo>
                    <a:cubicBezTo>
                      <a:pt x="3992970" y="383782"/>
                      <a:pt x="4012558" y="286139"/>
                      <a:pt x="4029559" y="263471"/>
                    </a:cubicBezTo>
                    <a:cubicBezTo>
                      <a:pt x="4045057" y="242807"/>
                      <a:pt x="4057789" y="219743"/>
                      <a:pt x="4076054" y="201478"/>
                    </a:cubicBezTo>
                    <a:cubicBezTo>
                      <a:pt x="4089225" y="188307"/>
                      <a:pt x="4105528" y="178047"/>
                      <a:pt x="4122549" y="170482"/>
                    </a:cubicBezTo>
                    <a:cubicBezTo>
                      <a:pt x="4152406" y="157212"/>
                      <a:pt x="4215539" y="139485"/>
                      <a:pt x="4215539" y="139485"/>
                    </a:cubicBezTo>
                    <a:cubicBezTo>
                      <a:pt x="4249555" y="116807"/>
                      <a:pt x="4284694" y="90603"/>
                      <a:pt x="4324027" y="77492"/>
                    </a:cubicBezTo>
                    <a:cubicBezTo>
                      <a:pt x="4349017" y="69162"/>
                      <a:pt x="4375688" y="67160"/>
                      <a:pt x="4401518" y="61994"/>
                    </a:cubicBezTo>
                    <a:lnTo>
                      <a:pt x="4494508" y="0"/>
                    </a:ln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735092" y="5176434"/>
                <a:ext cx="4432515" cy="1115878"/>
              </a:xfrm>
              <a:custGeom>
                <a:avLst/>
                <a:gdLst>
                  <a:gd name="connsiteX0" fmla="*/ 0 w 4432515"/>
                  <a:gd name="connsiteY0" fmla="*/ 30997 h 1115878"/>
                  <a:gd name="connsiteX1" fmla="*/ 92989 w 4432515"/>
                  <a:gd name="connsiteY1" fmla="*/ 108488 h 1115878"/>
                  <a:gd name="connsiteX2" fmla="*/ 170481 w 4432515"/>
                  <a:gd name="connsiteY2" fmla="*/ 170481 h 1115878"/>
                  <a:gd name="connsiteX3" fmla="*/ 216976 w 4432515"/>
                  <a:gd name="connsiteY3" fmla="*/ 216976 h 1115878"/>
                  <a:gd name="connsiteX4" fmla="*/ 278969 w 4432515"/>
                  <a:gd name="connsiteY4" fmla="*/ 232474 h 1115878"/>
                  <a:gd name="connsiteX5" fmla="*/ 340962 w 4432515"/>
                  <a:gd name="connsiteY5" fmla="*/ 278969 h 1115878"/>
                  <a:gd name="connsiteX6" fmla="*/ 387457 w 4432515"/>
                  <a:gd name="connsiteY6" fmla="*/ 294468 h 1115878"/>
                  <a:gd name="connsiteX7" fmla="*/ 449450 w 4432515"/>
                  <a:gd name="connsiteY7" fmla="*/ 325464 h 1115878"/>
                  <a:gd name="connsiteX8" fmla="*/ 557939 w 4432515"/>
                  <a:gd name="connsiteY8" fmla="*/ 402956 h 1115878"/>
                  <a:gd name="connsiteX9" fmla="*/ 619932 w 4432515"/>
                  <a:gd name="connsiteY9" fmla="*/ 418454 h 1115878"/>
                  <a:gd name="connsiteX10" fmla="*/ 743918 w 4432515"/>
                  <a:gd name="connsiteY10" fmla="*/ 495946 h 1115878"/>
                  <a:gd name="connsiteX11" fmla="*/ 821410 w 4432515"/>
                  <a:gd name="connsiteY11" fmla="*/ 511444 h 1115878"/>
                  <a:gd name="connsiteX12" fmla="*/ 1022888 w 4432515"/>
                  <a:gd name="connsiteY12" fmla="*/ 604434 h 1115878"/>
                  <a:gd name="connsiteX13" fmla="*/ 1146874 w 4432515"/>
                  <a:gd name="connsiteY13" fmla="*/ 681925 h 1115878"/>
                  <a:gd name="connsiteX14" fmla="*/ 1301857 w 4432515"/>
                  <a:gd name="connsiteY14" fmla="*/ 790413 h 1115878"/>
                  <a:gd name="connsiteX15" fmla="*/ 1348352 w 4432515"/>
                  <a:gd name="connsiteY15" fmla="*/ 805912 h 1115878"/>
                  <a:gd name="connsiteX16" fmla="*/ 1441342 w 4432515"/>
                  <a:gd name="connsiteY16" fmla="*/ 867905 h 1115878"/>
                  <a:gd name="connsiteX17" fmla="*/ 1487837 w 4432515"/>
                  <a:gd name="connsiteY17" fmla="*/ 898902 h 1115878"/>
                  <a:gd name="connsiteX18" fmla="*/ 1596325 w 4432515"/>
                  <a:gd name="connsiteY18" fmla="*/ 945397 h 1115878"/>
                  <a:gd name="connsiteX19" fmla="*/ 1642820 w 4432515"/>
                  <a:gd name="connsiteY19" fmla="*/ 960895 h 1115878"/>
                  <a:gd name="connsiteX20" fmla="*/ 1704813 w 4432515"/>
                  <a:gd name="connsiteY20" fmla="*/ 991891 h 1115878"/>
                  <a:gd name="connsiteX21" fmla="*/ 1797803 w 4432515"/>
                  <a:gd name="connsiteY21" fmla="*/ 1022888 h 1115878"/>
                  <a:gd name="connsiteX22" fmla="*/ 1844298 w 4432515"/>
                  <a:gd name="connsiteY22" fmla="*/ 1038386 h 1115878"/>
                  <a:gd name="connsiteX23" fmla="*/ 1890793 w 4432515"/>
                  <a:gd name="connsiteY23" fmla="*/ 1053885 h 1115878"/>
                  <a:gd name="connsiteX24" fmla="*/ 1952786 w 4432515"/>
                  <a:gd name="connsiteY24" fmla="*/ 1069383 h 1115878"/>
                  <a:gd name="connsiteX25" fmla="*/ 2030277 w 4432515"/>
                  <a:gd name="connsiteY25" fmla="*/ 1084881 h 1115878"/>
                  <a:gd name="connsiteX26" fmla="*/ 2076772 w 4432515"/>
                  <a:gd name="connsiteY26" fmla="*/ 1100380 h 1115878"/>
                  <a:gd name="connsiteX27" fmla="*/ 2371240 w 4432515"/>
                  <a:gd name="connsiteY27" fmla="*/ 1115878 h 1115878"/>
                  <a:gd name="connsiteX28" fmla="*/ 3037667 w 4432515"/>
                  <a:gd name="connsiteY28" fmla="*/ 1100380 h 1115878"/>
                  <a:gd name="connsiteX29" fmla="*/ 3099661 w 4432515"/>
                  <a:gd name="connsiteY29" fmla="*/ 1069383 h 1115878"/>
                  <a:gd name="connsiteX30" fmla="*/ 3146155 w 4432515"/>
                  <a:gd name="connsiteY30" fmla="*/ 1053885 h 1115878"/>
                  <a:gd name="connsiteX31" fmla="*/ 3192650 w 4432515"/>
                  <a:gd name="connsiteY31" fmla="*/ 1007390 h 1115878"/>
                  <a:gd name="connsiteX32" fmla="*/ 3239145 w 4432515"/>
                  <a:gd name="connsiteY32" fmla="*/ 976393 h 1115878"/>
                  <a:gd name="connsiteX33" fmla="*/ 3270142 w 4432515"/>
                  <a:gd name="connsiteY33" fmla="*/ 929898 h 1115878"/>
                  <a:gd name="connsiteX34" fmla="*/ 3425125 w 4432515"/>
                  <a:gd name="connsiteY34" fmla="*/ 790413 h 1115878"/>
                  <a:gd name="connsiteX35" fmla="*/ 3518115 w 4432515"/>
                  <a:gd name="connsiteY35" fmla="*/ 728420 h 1115878"/>
                  <a:gd name="connsiteX36" fmla="*/ 3595606 w 4432515"/>
                  <a:gd name="connsiteY36" fmla="*/ 666427 h 1115878"/>
                  <a:gd name="connsiteX37" fmla="*/ 3642101 w 4432515"/>
                  <a:gd name="connsiteY37" fmla="*/ 604434 h 1115878"/>
                  <a:gd name="connsiteX38" fmla="*/ 3688596 w 4432515"/>
                  <a:gd name="connsiteY38" fmla="*/ 588935 h 1115878"/>
                  <a:gd name="connsiteX39" fmla="*/ 3735091 w 4432515"/>
                  <a:gd name="connsiteY39" fmla="*/ 557939 h 1115878"/>
                  <a:gd name="connsiteX40" fmla="*/ 3766088 w 4432515"/>
                  <a:gd name="connsiteY40" fmla="*/ 511444 h 1115878"/>
                  <a:gd name="connsiteX41" fmla="*/ 3812583 w 4432515"/>
                  <a:gd name="connsiteY41" fmla="*/ 480447 h 1115878"/>
                  <a:gd name="connsiteX42" fmla="*/ 3828081 w 4432515"/>
                  <a:gd name="connsiteY42" fmla="*/ 433952 h 1115878"/>
                  <a:gd name="connsiteX43" fmla="*/ 3921071 w 4432515"/>
                  <a:gd name="connsiteY43" fmla="*/ 356461 h 1115878"/>
                  <a:gd name="connsiteX44" fmla="*/ 3952067 w 4432515"/>
                  <a:gd name="connsiteY44" fmla="*/ 309966 h 1115878"/>
                  <a:gd name="connsiteX45" fmla="*/ 4045057 w 4432515"/>
                  <a:gd name="connsiteY45" fmla="*/ 278969 h 1115878"/>
                  <a:gd name="connsiteX46" fmla="*/ 4153545 w 4432515"/>
                  <a:gd name="connsiteY46" fmla="*/ 247973 h 1115878"/>
                  <a:gd name="connsiteX47" fmla="*/ 4246535 w 4432515"/>
                  <a:gd name="connsiteY47" fmla="*/ 185980 h 1115878"/>
                  <a:gd name="connsiteX48" fmla="*/ 4293030 w 4432515"/>
                  <a:gd name="connsiteY48" fmla="*/ 92990 h 1115878"/>
                  <a:gd name="connsiteX49" fmla="*/ 4386020 w 4432515"/>
                  <a:gd name="connsiteY49" fmla="*/ 30997 h 1115878"/>
                  <a:gd name="connsiteX50" fmla="*/ 4432515 w 4432515"/>
                  <a:gd name="connsiteY50" fmla="*/ 0 h 1115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4432515" h="1115878">
                    <a:moveTo>
                      <a:pt x="0" y="30997"/>
                    </a:moveTo>
                    <a:cubicBezTo>
                      <a:pt x="132997" y="97494"/>
                      <a:pt x="5364" y="20863"/>
                      <a:pt x="92989" y="108488"/>
                    </a:cubicBezTo>
                    <a:cubicBezTo>
                      <a:pt x="116380" y="131879"/>
                      <a:pt x="145586" y="148698"/>
                      <a:pt x="170481" y="170481"/>
                    </a:cubicBezTo>
                    <a:cubicBezTo>
                      <a:pt x="186976" y="184914"/>
                      <a:pt x="197946" y="206102"/>
                      <a:pt x="216976" y="216976"/>
                    </a:cubicBezTo>
                    <a:cubicBezTo>
                      <a:pt x="235470" y="227544"/>
                      <a:pt x="258305" y="227308"/>
                      <a:pt x="278969" y="232474"/>
                    </a:cubicBezTo>
                    <a:cubicBezTo>
                      <a:pt x="299633" y="247972"/>
                      <a:pt x="318535" y="266153"/>
                      <a:pt x="340962" y="278969"/>
                    </a:cubicBezTo>
                    <a:cubicBezTo>
                      <a:pt x="355146" y="287074"/>
                      <a:pt x="372441" y="288033"/>
                      <a:pt x="387457" y="294468"/>
                    </a:cubicBezTo>
                    <a:cubicBezTo>
                      <a:pt x="408692" y="303569"/>
                      <a:pt x="429858" y="313219"/>
                      <a:pt x="449450" y="325464"/>
                    </a:cubicBezTo>
                    <a:cubicBezTo>
                      <a:pt x="460992" y="332678"/>
                      <a:pt x="537079" y="394016"/>
                      <a:pt x="557939" y="402956"/>
                    </a:cubicBezTo>
                    <a:cubicBezTo>
                      <a:pt x="577517" y="411347"/>
                      <a:pt x="599268" y="413288"/>
                      <a:pt x="619932" y="418454"/>
                    </a:cubicBezTo>
                    <a:cubicBezTo>
                      <a:pt x="662350" y="450268"/>
                      <a:pt x="692861" y="478927"/>
                      <a:pt x="743918" y="495946"/>
                    </a:cubicBezTo>
                    <a:cubicBezTo>
                      <a:pt x="768908" y="504276"/>
                      <a:pt x="795579" y="506278"/>
                      <a:pt x="821410" y="511444"/>
                    </a:cubicBezTo>
                    <a:cubicBezTo>
                      <a:pt x="970279" y="585879"/>
                      <a:pt x="902494" y="556276"/>
                      <a:pt x="1022888" y="604434"/>
                    </a:cubicBezTo>
                    <a:cubicBezTo>
                      <a:pt x="1116035" y="697581"/>
                      <a:pt x="1014787" y="608544"/>
                      <a:pt x="1146874" y="681925"/>
                    </a:cubicBezTo>
                    <a:cubicBezTo>
                      <a:pt x="1199928" y="711399"/>
                      <a:pt x="1243249" y="770876"/>
                      <a:pt x="1301857" y="790413"/>
                    </a:cubicBezTo>
                    <a:cubicBezTo>
                      <a:pt x="1317355" y="795579"/>
                      <a:pt x="1334071" y="797978"/>
                      <a:pt x="1348352" y="805912"/>
                    </a:cubicBezTo>
                    <a:cubicBezTo>
                      <a:pt x="1380917" y="824004"/>
                      <a:pt x="1410345" y="847241"/>
                      <a:pt x="1441342" y="867905"/>
                    </a:cubicBezTo>
                    <a:cubicBezTo>
                      <a:pt x="1456840" y="878237"/>
                      <a:pt x="1470166" y="893012"/>
                      <a:pt x="1487837" y="898902"/>
                    </a:cubicBezTo>
                    <a:cubicBezTo>
                      <a:pt x="1596876" y="935248"/>
                      <a:pt x="1462266" y="887943"/>
                      <a:pt x="1596325" y="945397"/>
                    </a:cubicBezTo>
                    <a:cubicBezTo>
                      <a:pt x="1611341" y="951832"/>
                      <a:pt x="1627804" y="954460"/>
                      <a:pt x="1642820" y="960895"/>
                    </a:cubicBezTo>
                    <a:cubicBezTo>
                      <a:pt x="1664055" y="969996"/>
                      <a:pt x="1683362" y="983311"/>
                      <a:pt x="1704813" y="991891"/>
                    </a:cubicBezTo>
                    <a:cubicBezTo>
                      <a:pt x="1735149" y="1004026"/>
                      <a:pt x="1766806" y="1012556"/>
                      <a:pt x="1797803" y="1022888"/>
                    </a:cubicBezTo>
                    <a:lnTo>
                      <a:pt x="1844298" y="1038386"/>
                    </a:lnTo>
                    <a:cubicBezTo>
                      <a:pt x="1859796" y="1043552"/>
                      <a:pt x="1874944" y="1049923"/>
                      <a:pt x="1890793" y="1053885"/>
                    </a:cubicBezTo>
                    <a:cubicBezTo>
                      <a:pt x="1911457" y="1059051"/>
                      <a:pt x="1931993" y="1064762"/>
                      <a:pt x="1952786" y="1069383"/>
                    </a:cubicBezTo>
                    <a:cubicBezTo>
                      <a:pt x="1978501" y="1075097"/>
                      <a:pt x="2004722" y="1078492"/>
                      <a:pt x="2030277" y="1084881"/>
                    </a:cubicBezTo>
                    <a:cubicBezTo>
                      <a:pt x="2046126" y="1088843"/>
                      <a:pt x="2060502" y="1098901"/>
                      <a:pt x="2076772" y="1100380"/>
                    </a:cubicBezTo>
                    <a:cubicBezTo>
                      <a:pt x="2174660" y="1109279"/>
                      <a:pt x="2273084" y="1110712"/>
                      <a:pt x="2371240" y="1115878"/>
                    </a:cubicBezTo>
                    <a:cubicBezTo>
                      <a:pt x="2593382" y="1110712"/>
                      <a:pt x="2815916" y="1114534"/>
                      <a:pt x="3037667" y="1100380"/>
                    </a:cubicBezTo>
                    <a:cubicBezTo>
                      <a:pt x="3060724" y="1098908"/>
                      <a:pt x="3078425" y="1078484"/>
                      <a:pt x="3099661" y="1069383"/>
                    </a:cubicBezTo>
                    <a:cubicBezTo>
                      <a:pt x="3114676" y="1062948"/>
                      <a:pt x="3130657" y="1059051"/>
                      <a:pt x="3146155" y="1053885"/>
                    </a:cubicBezTo>
                    <a:cubicBezTo>
                      <a:pt x="3161653" y="1038387"/>
                      <a:pt x="3175812" y="1021422"/>
                      <a:pt x="3192650" y="1007390"/>
                    </a:cubicBezTo>
                    <a:cubicBezTo>
                      <a:pt x="3206959" y="995465"/>
                      <a:pt x="3225974" y="989564"/>
                      <a:pt x="3239145" y="976393"/>
                    </a:cubicBezTo>
                    <a:cubicBezTo>
                      <a:pt x="3252316" y="963222"/>
                      <a:pt x="3257681" y="943743"/>
                      <a:pt x="3270142" y="929898"/>
                    </a:cubicBezTo>
                    <a:cubicBezTo>
                      <a:pt x="3489818" y="685814"/>
                      <a:pt x="3300378" y="894368"/>
                      <a:pt x="3425125" y="790413"/>
                    </a:cubicBezTo>
                    <a:cubicBezTo>
                      <a:pt x="3502520" y="725918"/>
                      <a:pt x="3436406" y="755658"/>
                      <a:pt x="3518115" y="728420"/>
                    </a:cubicBezTo>
                    <a:cubicBezTo>
                      <a:pt x="3613039" y="586030"/>
                      <a:pt x="3483319" y="759999"/>
                      <a:pt x="3595606" y="666427"/>
                    </a:cubicBezTo>
                    <a:cubicBezTo>
                      <a:pt x="3615450" y="649891"/>
                      <a:pt x="3622258" y="620970"/>
                      <a:pt x="3642101" y="604434"/>
                    </a:cubicBezTo>
                    <a:cubicBezTo>
                      <a:pt x="3654651" y="593975"/>
                      <a:pt x="3673984" y="596241"/>
                      <a:pt x="3688596" y="588935"/>
                    </a:cubicBezTo>
                    <a:cubicBezTo>
                      <a:pt x="3705256" y="580605"/>
                      <a:pt x="3719593" y="568271"/>
                      <a:pt x="3735091" y="557939"/>
                    </a:cubicBezTo>
                    <a:cubicBezTo>
                      <a:pt x="3745423" y="542441"/>
                      <a:pt x="3752917" y="524615"/>
                      <a:pt x="3766088" y="511444"/>
                    </a:cubicBezTo>
                    <a:cubicBezTo>
                      <a:pt x="3779259" y="498273"/>
                      <a:pt x="3800947" y="494992"/>
                      <a:pt x="3812583" y="480447"/>
                    </a:cubicBezTo>
                    <a:cubicBezTo>
                      <a:pt x="3822788" y="467690"/>
                      <a:pt x="3819019" y="447545"/>
                      <a:pt x="3828081" y="433952"/>
                    </a:cubicBezTo>
                    <a:cubicBezTo>
                      <a:pt x="3851946" y="398155"/>
                      <a:pt x="3886765" y="379332"/>
                      <a:pt x="3921071" y="356461"/>
                    </a:cubicBezTo>
                    <a:cubicBezTo>
                      <a:pt x="3931403" y="340963"/>
                      <a:pt x="3936272" y="319838"/>
                      <a:pt x="3952067" y="309966"/>
                    </a:cubicBezTo>
                    <a:cubicBezTo>
                      <a:pt x="3979774" y="292649"/>
                      <a:pt x="4014060" y="289301"/>
                      <a:pt x="4045057" y="278969"/>
                    </a:cubicBezTo>
                    <a:cubicBezTo>
                      <a:pt x="4111754" y="256737"/>
                      <a:pt x="4075711" y="267431"/>
                      <a:pt x="4153545" y="247973"/>
                    </a:cubicBezTo>
                    <a:cubicBezTo>
                      <a:pt x="4184542" y="227309"/>
                      <a:pt x="4234755" y="221322"/>
                      <a:pt x="4246535" y="185980"/>
                    </a:cubicBezTo>
                    <a:cubicBezTo>
                      <a:pt x="4257590" y="152814"/>
                      <a:pt x="4264752" y="117733"/>
                      <a:pt x="4293030" y="92990"/>
                    </a:cubicBezTo>
                    <a:cubicBezTo>
                      <a:pt x="4321066" y="68459"/>
                      <a:pt x="4355023" y="51661"/>
                      <a:pt x="4386020" y="30997"/>
                    </a:cubicBezTo>
                    <a:lnTo>
                      <a:pt x="4432515" y="0"/>
                    </a:lnTo>
                  </a:path>
                </a:pathLst>
              </a:custGeom>
              <a:ln w="381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4291984" y="3828081"/>
                <a:ext cx="2961223" cy="278970"/>
              </a:xfrm>
              <a:custGeom>
                <a:avLst/>
                <a:gdLst>
                  <a:gd name="connsiteX0" fmla="*/ 1047 w 2961223"/>
                  <a:gd name="connsiteY0" fmla="*/ 185980 h 278970"/>
                  <a:gd name="connsiteX1" fmla="*/ 78538 w 2961223"/>
                  <a:gd name="connsiteY1" fmla="*/ 77492 h 278970"/>
                  <a:gd name="connsiteX2" fmla="*/ 109535 w 2961223"/>
                  <a:gd name="connsiteY2" fmla="*/ 30997 h 278970"/>
                  <a:gd name="connsiteX3" fmla="*/ 202524 w 2961223"/>
                  <a:gd name="connsiteY3" fmla="*/ 0 h 278970"/>
                  <a:gd name="connsiteX4" fmla="*/ 1457887 w 2961223"/>
                  <a:gd name="connsiteY4" fmla="*/ 15499 h 278970"/>
                  <a:gd name="connsiteX5" fmla="*/ 1597372 w 2961223"/>
                  <a:gd name="connsiteY5" fmla="*/ 61994 h 278970"/>
                  <a:gd name="connsiteX6" fmla="*/ 1736857 w 2961223"/>
                  <a:gd name="connsiteY6" fmla="*/ 77492 h 278970"/>
                  <a:gd name="connsiteX7" fmla="*/ 1891840 w 2961223"/>
                  <a:gd name="connsiteY7" fmla="*/ 123987 h 278970"/>
                  <a:gd name="connsiteX8" fmla="*/ 2124314 w 2961223"/>
                  <a:gd name="connsiteY8" fmla="*/ 154983 h 278970"/>
                  <a:gd name="connsiteX9" fmla="*/ 2542769 w 2961223"/>
                  <a:gd name="connsiteY9" fmla="*/ 185980 h 278970"/>
                  <a:gd name="connsiteX10" fmla="*/ 2635758 w 2961223"/>
                  <a:gd name="connsiteY10" fmla="*/ 201478 h 278970"/>
                  <a:gd name="connsiteX11" fmla="*/ 2697752 w 2961223"/>
                  <a:gd name="connsiteY11" fmla="*/ 216977 h 278970"/>
                  <a:gd name="connsiteX12" fmla="*/ 2852735 w 2961223"/>
                  <a:gd name="connsiteY12" fmla="*/ 263472 h 278970"/>
                  <a:gd name="connsiteX13" fmla="*/ 2961223 w 2961223"/>
                  <a:gd name="connsiteY13" fmla="*/ 278970 h 2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961223" h="278970">
                    <a:moveTo>
                      <a:pt x="1047" y="185980"/>
                    </a:moveTo>
                    <a:cubicBezTo>
                      <a:pt x="58401" y="71270"/>
                      <a:pt x="0" y="171738"/>
                      <a:pt x="78538" y="77492"/>
                    </a:cubicBezTo>
                    <a:cubicBezTo>
                      <a:pt x="90463" y="63183"/>
                      <a:pt x="93740" y="40869"/>
                      <a:pt x="109535" y="30997"/>
                    </a:cubicBezTo>
                    <a:cubicBezTo>
                      <a:pt x="137242" y="13680"/>
                      <a:pt x="202524" y="0"/>
                      <a:pt x="202524" y="0"/>
                    </a:cubicBezTo>
                    <a:lnTo>
                      <a:pt x="1457887" y="15499"/>
                    </a:lnTo>
                    <a:cubicBezTo>
                      <a:pt x="1513734" y="16813"/>
                      <a:pt x="1543382" y="50425"/>
                      <a:pt x="1597372" y="61994"/>
                    </a:cubicBezTo>
                    <a:cubicBezTo>
                      <a:pt x="1643115" y="71796"/>
                      <a:pt x="1690362" y="72326"/>
                      <a:pt x="1736857" y="77492"/>
                    </a:cubicBezTo>
                    <a:cubicBezTo>
                      <a:pt x="1785369" y="93662"/>
                      <a:pt x="1840319" y="114619"/>
                      <a:pt x="1891840" y="123987"/>
                    </a:cubicBezTo>
                    <a:cubicBezTo>
                      <a:pt x="1938889" y="132542"/>
                      <a:pt x="2081142" y="149587"/>
                      <a:pt x="2124314" y="154983"/>
                    </a:cubicBezTo>
                    <a:cubicBezTo>
                      <a:pt x="2293326" y="211323"/>
                      <a:pt x="2118088" y="157668"/>
                      <a:pt x="2542769" y="185980"/>
                    </a:cubicBezTo>
                    <a:cubicBezTo>
                      <a:pt x="2574123" y="188070"/>
                      <a:pt x="2604944" y="195315"/>
                      <a:pt x="2635758" y="201478"/>
                    </a:cubicBezTo>
                    <a:cubicBezTo>
                      <a:pt x="2656645" y="205655"/>
                      <a:pt x="2677350" y="210856"/>
                      <a:pt x="2697752" y="216977"/>
                    </a:cubicBezTo>
                    <a:cubicBezTo>
                      <a:pt x="2759953" y="235637"/>
                      <a:pt x="2792290" y="252482"/>
                      <a:pt x="2852735" y="263472"/>
                    </a:cubicBezTo>
                    <a:cubicBezTo>
                      <a:pt x="2888676" y="270007"/>
                      <a:pt x="2961223" y="278970"/>
                      <a:pt x="2961223" y="278970"/>
                    </a:cubicBezTo>
                  </a:path>
                </a:pathLst>
              </a:cu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95600" y="5410200"/>
              <a:ext cx="1550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G,  k = 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52280" y="304920"/>
            <a:ext cx="8762760" cy="990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/>
          </a:gradFill>
          <a:ln w="9360">
            <a:noFill/>
          </a:ln>
        </p:spPr>
      </p:sp>
      <p:sp>
        <p:nvSpPr>
          <p:cNvPr id="373" name="TextShape 2"/>
          <p:cNvSpPr txBox="1"/>
          <p:nvPr/>
        </p:nvSpPr>
        <p:spPr>
          <a:xfrm>
            <a:off x="151920" y="380880"/>
            <a:ext cx="8763480" cy="83772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CC0099"/>
                </a:solidFill>
                <a:latin typeface="Arial"/>
              </a:rPr>
              <a:t>Graph Coloring Problem 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609480" y="4495680"/>
            <a:ext cx="830556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</a:rPr>
              <a:t>Given a graph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G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and a bound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k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, does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G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have a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k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-coloring?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609480" y="1371600"/>
            <a:ext cx="830556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</a:rPr>
              <a:t>A (vertex) coloring of a graph is an assignment of colors to the vertices so that adjacent vertices have distinct colors?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685800" y="3276720"/>
            <a:ext cx="830556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k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-coloring of a graph uses at most k-colors.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114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52280" y="304920"/>
            <a:ext cx="8762760" cy="990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/>
          </a:gradFill>
          <a:ln w="9360">
            <a:noFill/>
          </a:ln>
        </p:spPr>
      </p:sp>
      <p:sp>
        <p:nvSpPr>
          <p:cNvPr id="378" name="TextShape 2"/>
          <p:cNvSpPr txBox="1"/>
          <p:nvPr/>
        </p:nvSpPr>
        <p:spPr>
          <a:xfrm>
            <a:off x="151920" y="380880"/>
            <a:ext cx="8763480" cy="83772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CC0099"/>
                </a:solidFill>
                <a:latin typeface="Arial"/>
              </a:rPr>
              <a:t>2-Coloring Problem 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533520" y="1600200"/>
            <a:ext cx="830556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</a:rPr>
              <a:t>Given a graph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G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, does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G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have a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2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-coloring?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533520" y="2286000"/>
            <a:ext cx="830556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000000"/>
                </a:solidFill>
                <a:latin typeface="Arial"/>
              </a:rPr>
              <a:t>2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-coloring problem is in P.       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O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n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m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) time algorithm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054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52280" y="304920"/>
            <a:ext cx="8762760" cy="990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/>
          </a:gradFill>
          <a:ln w="9360">
            <a:noFill/>
          </a:ln>
        </p:spPr>
      </p:sp>
      <p:sp>
        <p:nvSpPr>
          <p:cNvPr id="382" name="TextShape 2"/>
          <p:cNvSpPr txBox="1"/>
          <p:nvPr/>
        </p:nvSpPr>
        <p:spPr>
          <a:xfrm>
            <a:off x="151920" y="380880"/>
            <a:ext cx="8763480" cy="83772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CC0099"/>
                </a:solidFill>
                <a:latin typeface="Arial"/>
              </a:rPr>
              <a:t>3-Coloring Problem is NP-complete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533520" y="2286000"/>
            <a:ext cx="8305560" cy="228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000000"/>
                </a:solidFill>
                <a:latin typeface="Arial"/>
              </a:rPr>
              <a:t>3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-coloring problem is in NP: 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</a:rPr>
              <a:t>One can verify in polynomial time that at most k-colors are used, and no two pair of nodes joined by an edge receive the same color.       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O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n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i="1">
                <a:solidFill>
                  <a:srgbClr val="000000"/>
                </a:solidFill>
                <a:latin typeface="Arial"/>
              </a:rPr>
              <a:t>m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) time 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71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NP and Computational Intractability</a:t>
            </a:r>
          </a:p>
        </p:txBody>
      </p:sp>
      <p:pic>
        <p:nvPicPr>
          <p:cNvPr id="46082" name="Picture 2" descr="Image result for Computers and Intractabil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33549"/>
            <a:ext cx="6324600" cy="4743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52280" y="304920"/>
            <a:ext cx="8762760" cy="990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/>
          </a:gradFill>
          <a:ln w="9360">
            <a:noFill/>
          </a:ln>
        </p:spPr>
      </p:sp>
      <p:sp>
        <p:nvSpPr>
          <p:cNvPr id="385" name="TextShape 2"/>
          <p:cNvSpPr txBox="1"/>
          <p:nvPr/>
        </p:nvSpPr>
        <p:spPr>
          <a:xfrm>
            <a:off x="151920" y="380880"/>
            <a:ext cx="8763480" cy="83772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CC0099"/>
                </a:solidFill>
                <a:latin typeface="Arial"/>
              </a:rPr>
              <a:t>3-Coloring Problem is NP-complete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533520" y="2286000"/>
            <a:ext cx="8305560" cy="19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000000"/>
                </a:solidFill>
                <a:latin typeface="Arial"/>
              </a:rPr>
              <a:t>3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-coloring problem is in NP-hard: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2284200" y="3352680"/>
            <a:ext cx="3952800" cy="4777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 3-SAT  </a:t>
            </a:r>
            <a:r>
              <a:rPr lang="en-US">
                <a:solidFill>
                  <a:srgbClr val="FF0000"/>
                </a:solidFill>
                <a:latin typeface="Arial"/>
              </a:rPr>
              <a:t>≤</a:t>
            </a:r>
            <a:r>
              <a:rPr lang="en-US" baseline="-25000">
                <a:solidFill>
                  <a:srgbClr val="FF0000"/>
                </a:solidFill>
                <a:latin typeface="Arial"/>
              </a:rPr>
              <a:t>P  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3-coloring problem </a:t>
            </a:r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680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371600" y="304920"/>
            <a:ext cx="5257440" cy="990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/>
          </a:gradFill>
          <a:ln w="9360">
            <a:noFill/>
          </a:ln>
        </p:spPr>
      </p:sp>
      <p:sp>
        <p:nvSpPr>
          <p:cNvPr id="389" name="TextShape 2"/>
          <p:cNvSpPr txBox="1"/>
          <p:nvPr/>
        </p:nvSpPr>
        <p:spPr>
          <a:xfrm>
            <a:off x="1447560" y="380880"/>
            <a:ext cx="5410440" cy="83772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CC0099"/>
                </a:solidFill>
                <a:latin typeface="Arial"/>
              </a:rPr>
              <a:t>co-NP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533520" y="2286000"/>
            <a:ext cx="83055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457200" y="1905120"/>
            <a:ext cx="7695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Arial"/>
              </a:rPr>
              <a:t>co-NP</a:t>
            </a:r>
            <a:r>
              <a:rPr lang="en-US">
                <a:solidFill>
                  <a:srgbClr val="000000"/>
                </a:solidFill>
                <a:latin typeface="Arial"/>
              </a:rPr>
              <a:t> is a complexity class. A decision problem X is a member of </a:t>
            </a:r>
            <a:r>
              <a:rPr lang="en-US" b="1">
                <a:solidFill>
                  <a:srgbClr val="000000"/>
                </a:solidFill>
                <a:latin typeface="Arial"/>
              </a:rPr>
              <a:t>co-NP</a:t>
            </a:r>
            <a:r>
              <a:rPr lang="en-US">
                <a:solidFill>
                  <a:srgbClr val="000000"/>
                </a:solidFill>
                <a:latin typeface="Arial"/>
              </a:rPr>
              <a:t> if and only if its complement X is in the complexity class </a:t>
            </a:r>
            <a:r>
              <a:rPr lang="en-US" b="1">
                <a:solidFill>
                  <a:srgbClr val="000000"/>
                </a:solidFill>
                <a:latin typeface="Arial"/>
              </a:rPr>
              <a:t>NP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365760" y="2835720"/>
            <a:ext cx="769572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The </a:t>
            </a:r>
            <a:r>
              <a:rPr lang="en-US" b="1">
                <a:solidFill>
                  <a:srgbClr val="000000"/>
                </a:solidFill>
                <a:latin typeface="Arial"/>
              </a:rPr>
              <a:t>complement</a:t>
            </a:r>
            <a:r>
              <a:rPr lang="en-US">
                <a:solidFill>
                  <a:srgbClr val="000000"/>
                </a:solidFill>
                <a:latin typeface="Arial"/>
              </a:rPr>
              <a:t> of a decision problem is the decision problem resulting from reversing the </a:t>
            </a:r>
            <a:r>
              <a:rPr lang="en-US" i="1">
                <a:solidFill>
                  <a:srgbClr val="000000"/>
                </a:solidFill>
                <a:latin typeface="Arial"/>
              </a:rPr>
              <a:t>yes</a:t>
            </a:r>
            <a:r>
              <a:rPr lang="en-US">
                <a:solidFill>
                  <a:srgbClr val="000000"/>
                </a:solidFill>
                <a:latin typeface="Arial"/>
              </a:rPr>
              <a:t> and </a:t>
            </a:r>
            <a:r>
              <a:rPr lang="en-US" i="1">
                <a:solidFill>
                  <a:srgbClr val="000000"/>
                </a:solidFill>
                <a:latin typeface="Arial"/>
              </a:rPr>
              <a:t>no</a:t>
            </a:r>
            <a:r>
              <a:rPr lang="en-US">
                <a:solidFill>
                  <a:srgbClr val="000000"/>
                </a:solidFill>
                <a:latin typeface="Arial"/>
              </a:rPr>
              <a:t> answers. Equivalently, if we define decision problems as sets of finite strings, then the complement of this set over some fixed domain is its complement problem.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For example, one important problem is whether a number is a prime number. Its complement is to determine whether a number is a composite number (a number which is not prime).</a:t>
            </a:r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204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371600" y="304920"/>
            <a:ext cx="5257440" cy="990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/>
          </a:gradFill>
          <a:ln w="9360">
            <a:noFill/>
          </a:ln>
        </p:spPr>
      </p:sp>
      <p:sp>
        <p:nvSpPr>
          <p:cNvPr id="394" name="TextShape 2"/>
          <p:cNvSpPr txBox="1"/>
          <p:nvPr/>
        </p:nvSpPr>
        <p:spPr>
          <a:xfrm>
            <a:off x="1447560" y="380880"/>
            <a:ext cx="5410440" cy="83772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CC0099"/>
                </a:solidFill>
                <a:latin typeface="Arial"/>
              </a:rPr>
              <a:t>co-NP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533520" y="2286000"/>
            <a:ext cx="83055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457200" y="1905120"/>
            <a:ext cx="7695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Arial"/>
              </a:rPr>
              <a:t>Does NP = co-NP ?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457200" y="2819520"/>
            <a:ext cx="7695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Widespread belief      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2665080" y="2819520"/>
            <a:ext cx="1567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Arial"/>
              </a:rPr>
              <a:t>NP </a:t>
            </a:r>
            <a:r>
              <a:rPr lang="en-US" b="1">
                <a:solidFill>
                  <a:srgbClr val="000000"/>
                </a:solidFill>
                <a:latin typeface="Cambria Math"/>
                <a:ea typeface="Cambria Math"/>
              </a:rPr>
              <a:t>≠</a:t>
            </a:r>
            <a:r>
              <a:rPr lang="en-US" b="1">
                <a:solidFill>
                  <a:srgbClr val="000000"/>
                </a:solidFill>
                <a:latin typeface="Arial"/>
                <a:ea typeface="Cambria Math"/>
              </a:rPr>
              <a:t> co-NP. </a:t>
            </a:r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687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80880" y="304920"/>
            <a:ext cx="8076960" cy="990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/>
          </a:gradFill>
          <a:ln w="9360">
            <a:noFill/>
          </a:ln>
        </p:spPr>
      </p:sp>
      <p:sp>
        <p:nvSpPr>
          <p:cNvPr id="400" name="TextShape 2"/>
          <p:cNvSpPr txBox="1"/>
          <p:nvPr/>
        </p:nvSpPr>
        <p:spPr>
          <a:xfrm>
            <a:off x="609120" y="533520"/>
            <a:ext cx="7849080" cy="83772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CC0099"/>
                </a:solidFill>
                <a:latin typeface="Arial"/>
              </a:rPr>
              <a:t>Good Characterization: </a:t>
            </a:r>
            <a:r>
              <a:rPr lang="en-US" sz="3600" b="1">
                <a:solidFill>
                  <a:srgbClr val="000000"/>
                </a:solidFill>
                <a:latin typeface="Arial"/>
              </a:rPr>
              <a:t>NP </a:t>
            </a:r>
            <a:r>
              <a:rPr lang="en-US" sz="3600" b="1">
                <a:solidFill>
                  <a:srgbClr val="000000"/>
                </a:solidFill>
                <a:latin typeface="Cambria Math"/>
                <a:ea typeface="Cambria Math"/>
              </a:rPr>
              <a:t>∩ </a:t>
            </a:r>
            <a:r>
              <a:rPr lang="en-US" sz="3600" b="1">
                <a:solidFill>
                  <a:srgbClr val="000000"/>
                </a:solidFill>
                <a:latin typeface="Arial"/>
                <a:ea typeface="Cambria Math"/>
              </a:rPr>
              <a:t>co-NP </a:t>
            </a:r>
            <a:r>
              <a:rPr lang="en-US" sz="3600">
                <a:solidFill>
                  <a:srgbClr val="000000"/>
                </a:solidFill>
                <a:latin typeface="Arial"/>
                <a:ea typeface="Cambria Math"/>
              </a:rPr>
              <a:t> 
</a:t>
            </a:r>
            <a:r>
              <a:rPr lang="en-US" sz="3600">
                <a:solidFill>
                  <a:srgbClr val="CC0099"/>
                </a:solidFill>
                <a:latin typeface="Arial"/>
                <a:ea typeface="Cambria Math"/>
              </a:rPr>
              <a:t> 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533520" y="2286000"/>
            <a:ext cx="8305560" cy="155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457200" y="1905120"/>
            <a:ext cx="7695720" cy="47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Arial"/>
              </a:rPr>
              <a:t>Does  P=  NP </a:t>
            </a:r>
            <a:r>
              <a:rPr lang="en-US" sz="2500" b="1">
                <a:solidFill>
                  <a:srgbClr val="000000"/>
                </a:solidFill>
                <a:latin typeface="Cambria Math"/>
                <a:ea typeface="Cambria Math"/>
              </a:rPr>
              <a:t>∩ </a:t>
            </a:r>
            <a:r>
              <a:rPr lang="en-US" sz="2500" b="1">
                <a:solidFill>
                  <a:srgbClr val="000000"/>
                </a:solidFill>
                <a:latin typeface="Arial"/>
                <a:ea typeface="Cambria Math"/>
              </a:rPr>
              <a:t>co-NP? </a:t>
            </a:r>
            <a:r>
              <a:rPr lang="en-US" sz="2500">
                <a:solidFill>
                  <a:srgbClr val="000000"/>
                </a:solidFill>
                <a:latin typeface="Arial"/>
                <a:ea typeface="Cambria Math"/>
              </a:rPr>
              <a:t> </a:t>
            </a:r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415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1143000" y="304920"/>
            <a:ext cx="6476760" cy="990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/>
          </a:gradFill>
          <a:ln w="9360">
            <a:noFill/>
          </a:ln>
        </p:spPr>
      </p:sp>
      <p:sp>
        <p:nvSpPr>
          <p:cNvPr id="404" name="TextShape 2"/>
          <p:cNvSpPr txBox="1"/>
          <p:nvPr/>
        </p:nvSpPr>
        <p:spPr>
          <a:xfrm>
            <a:off x="837720" y="380880"/>
            <a:ext cx="7163280" cy="83772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CC0099"/>
                </a:solidFill>
                <a:latin typeface="Arial"/>
              </a:rPr>
              <a:t>Space Complexity: PSPACE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762120" y="1676520"/>
            <a:ext cx="7695720" cy="91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The set of  all problems that can be solved by an algorithm with polynomial space complexity.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914400" y="3276720"/>
            <a:ext cx="7695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59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143000" y="304920"/>
            <a:ext cx="6476760" cy="990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/>
          </a:gradFill>
          <a:ln w="9360">
            <a:noFill/>
          </a:ln>
        </p:spPr>
      </p:sp>
      <p:sp>
        <p:nvSpPr>
          <p:cNvPr id="408" name="TextShape 2"/>
          <p:cNvSpPr txBox="1"/>
          <p:nvPr/>
        </p:nvSpPr>
        <p:spPr>
          <a:xfrm>
            <a:off x="837720" y="380880"/>
            <a:ext cx="7163280" cy="83772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>
                <a:solidFill>
                  <a:srgbClr val="CC0099"/>
                </a:solidFill>
                <a:latin typeface="Arial"/>
              </a:rPr>
              <a:t>Space Complexity: PSPACE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762120" y="1676520"/>
            <a:ext cx="7695720" cy="91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There is an algorithm that solves 3-SAT using only a polynomial amount of space.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914400" y="3276720"/>
            <a:ext cx="7695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endParaRPr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743200" y="3962520"/>
            <a:ext cx="2819160" cy="182844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412" name="CustomShape 6"/>
          <p:cNvSpPr/>
          <p:nvPr/>
        </p:nvSpPr>
        <p:spPr>
          <a:xfrm>
            <a:off x="4343400" y="4572000"/>
            <a:ext cx="1066320" cy="6091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70C0"/>
            </a:solidFill>
            <a:round/>
          </a:ln>
        </p:spPr>
      </p:sp>
      <p:sp>
        <p:nvSpPr>
          <p:cNvPr id="413" name="CustomShape 7"/>
          <p:cNvSpPr/>
          <p:nvPr/>
        </p:nvSpPr>
        <p:spPr>
          <a:xfrm>
            <a:off x="3432240" y="4724280"/>
            <a:ext cx="498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NP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14" name="CustomShape 8"/>
          <p:cNvSpPr/>
          <p:nvPr/>
        </p:nvSpPr>
        <p:spPr>
          <a:xfrm>
            <a:off x="4650480" y="4648320"/>
            <a:ext cx="333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70C0"/>
                </a:solidFill>
                <a:latin typeface="Arial"/>
              </a:rPr>
              <a:t>P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15" name="CustomShape 9"/>
          <p:cNvSpPr/>
          <p:nvPr/>
        </p:nvSpPr>
        <p:spPr>
          <a:xfrm>
            <a:off x="4267080" y="3962520"/>
            <a:ext cx="2437920" cy="198072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416" name="CustomShape 10"/>
          <p:cNvSpPr/>
          <p:nvPr/>
        </p:nvSpPr>
        <p:spPr>
          <a:xfrm>
            <a:off x="5643720" y="5029200"/>
            <a:ext cx="815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  <a:latin typeface="Arial"/>
              </a:rPr>
              <a:t>co-NP</a:t>
            </a:r>
            <a:endParaRPr>
              <a:solidFill>
                <a:prstClr val="black"/>
              </a:solidFill>
              <a:latin typeface="Arial"/>
            </a:endParaRPr>
          </a:p>
        </p:txBody>
      </p:sp>
      <p:sp>
        <p:nvSpPr>
          <p:cNvPr id="417" name="CustomShape 11"/>
          <p:cNvSpPr/>
          <p:nvPr/>
        </p:nvSpPr>
        <p:spPr>
          <a:xfrm>
            <a:off x="2286000" y="3200400"/>
            <a:ext cx="5028840" cy="3504960"/>
          </a:xfrm>
          <a:prstGeom prst="ellipse">
            <a:avLst/>
          </a:prstGeom>
          <a:noFill/>
          <a:ln w="25560">
            <a:solidFill>
              <a:srgbClr val="8AA5A7"/>
            </a:solidFill>
            <a:round/>
          </a:ln>
        </p:spPr>
      </p:sp>
      <p:sp>
        <p:nvSpPr>
          <p:cNvPr id="418" name="CustomShape 12"/>
          <p:cNvSpPr/>
          <p:nvPr/>
        </p:nvSpPr>
        <p:spPr>
          <a:xfrm>
            <a:off x="4197960" y="3352680"/>
            <a:ext cx="1089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Arial"/>
              </a:rPr>
              <a:t>PSPACE</a:t>
            </a:r>
            <a:endParaRPr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109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WordArt 2" descr="White marble"/>
          <p:cNvSpPr>
            <a:spLocks noChangeArrowheads="1" noChangeShapeType="1" noTextEdit="1"/>
          </p:cNvSpPr>
          <p:nvPr/>
        </p:nvSpPr>
        <p:spPr bwMode="auto">
          <a:xfrm>
            <a:off x="1758950" y="1374775"/>
            <a:ext cx="5713413" cy="2660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/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NP and Computational Intractability</a:t>
            </a:r>
          </a:p>
        </p:txBody>
      </p:sp>
      <p:pic>
        <p:nvPicPr>
          <p:cNvPr id="4710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467599" cy="5162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600200" y="5715000"/>
            <a:ext cx="6477000" cy="533400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71600" y="1752600"/>
            <a:ext cx="6629400" cy="685800"/>
            <a:chOff x="1371600" y="2286000"/>
            <a:chExt cx="6629400" cy="685800"/>
          </a:xfrm>
        </p:grpSpPr>
        <p:sp>
          <p:nvSpPr>
            <p:cNvPr id="6" name="Rounded Rectangle 5"/>
            <p:cNvSpPr/>
            <p:nvPr/>
          </p:nvSpPr>
          <p:spPr>
            <a:xfrm>
              <a:off x="1371600" y="2286000"/>
              <a:ext cx="6629400" cy="6858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5000" y="2438400"/>
              <a:ext cx="6053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Problem </a:t>
              </a:r>
              <a:r>
                <a:rPr lang="en-US" sz="2400" i="1" dirty="0">
                  <a:solidFill>
                    <a:srgbClr val="FF0000"/>
                  </a:solidFill>
                </a:rPr>
                <a:t>X</a:t>
              </a:r>
              <a:r>
                <a:rPr lang="en-US" sz="2400" dirty="0">
                  <a:solidFill>
                    <a:srgbClr val="FF0000"/>
                  </a:solidFill>
                </a:rPr>
                <a:t> is at least as hard as Problem </a:t>
              </a:r>
              <a:r>
                <a:rPr lang="en-US" sz="2400" i="1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19200" y="28194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had a “black box” capable of solving X, then we could also solve 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8862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arbitrary instances of Problem Y be solved using a polynomial number of  standard computation steps, plus a polynomial number of calls to a black box that solves Problem  X?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5715000"/>
            <a:ext cx="598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answer is </a:t>
            </a:r>
            <a:r>
              <a:rPr lang="en-US" sz="2400" dirty="0">
                <a:solidFill>
                  <a:srgbClr val="FF0000"/>
                </a:solidFill>
              </a:rPr>
              <a:t>YES</a:t>
            </a:r>
            <a:r>
              <a:rPr lang="en-US" sz="2400" dirty="0"/>
              <a:t>, then we write  </a:t>
            </a:r>
            <a:r>
              <a:rPr lang="en-US" sz="2400" dirty="0">
                <a:solidFill>
                  <a:srgbClr val="FF0000"/>
                </a:solidFill>
              </a:rPr>
              <a:t>Y ≤</a:t>
            </a:r>
            <a:r>
              <a:rPr lang="en-US" sz="2400" baseline="-25000" dirty="0">
                <a:solidFill>
                  <a:srgbClr val="FF0000"/>
                </a:solidFill>
              </a:rPr>
              <a:t>P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1295400" y="1524000"/>
            <a:ext cx="7315200" cy="1371600"/>
            <a:chOff x="1371600" y="2286000"/>
            <a:chExt cx="7315200" cy="1371600"/>
          </a:xfrm>
        </p:grpSpPr>
        <p:sp>
          <p:nvSpPr>
            <p:cNvPr id="6" name="Rounded Rectangle 5"/>
            <p:cNvSpPr/>
            <p:nvPr/>
          </p:nvSpPr>
          <p:spPr>
            <a:xfrm>
              <a:off x="1371600" y="2286000"/>
              <a:ext cx="6629400" cy="13716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5000" y="2438400"/>
              <a:ext cx="678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Suppose Y ≤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P </a:t>
              </a:r>
              <a:r>
                <a:rPr lang="en-US" sz="2400" dirty="0">
                  <a:solidFill>
                    <a:srgbClr val="FF0000"/>
                  </a:solidFill>
                </a:rPr>
                <a:t>X.  If </a:t>
              </a:r>
              <a:r>
                <a:rPr lang="en-US" sz="2400" i="1" dirty="0">
                  <a:solidFill>
                    <a:srgbClr val="FF0000"/>
                  </a:solidFill>
                </a:rPr>
                <a:t>X</a:t>
              </a:r>
              <a:r>
                <a:rPr lang="en-US" sz="2400" dirty="0">
                  <a:solidFill>
                    <a:srgbClr val="FF0000"/>
                  </a:solidFill>
                </a:rPr>
                <a:t> can be solved in polynomial time then Y can be  solved in polynomial time. 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752600" y="48006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Solve Bipartite matching problem using a polynomial amount of  preprocessing plus a solution of the maximum flow problem</a:t>
            </a:r>
            <a:r>
              <a:rPr lang="en-US" sz="2400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6800" y="327660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Problem Y be solved using a polynomial number of  standard computation steps, plus a polynomial number of calls to a black box that solves Problem  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auto">
          <a:xfrm>
            <a:off x="152400" y="304800"/>
            <a:ext cx="8763000" cy="99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99"/>
              </a:gs>
              <a:gs pos="50000">
                <a:srgbClr val="FFFFFF"/>
              </a:gs>
              <a:gs pos="100000">
                <a:srgbClr val="CCFF99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C0099"/>
                </a:solidFill>
              </a:rPr>
              <a:t>Polynomial-Time Reductions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1295400" y="1752600"/>
            <a:ext cx="7315200" cy="1371600"/>
            <a:chOff x="1371600" y="2286000"/>
            <a:chExt cx="7315200" cy="1371600"/>
          </a:xfrm>
        </p:grpSpPr>
        <p:sp>
          <p:nvSpPr>
            <p:cNvPr id="6" name="Rounded Rectangle 5"/>
            <p:cNvSpPr/>
            <p:nvPr/>
          </p:nvSpPr>
          <p:spPr>
            <a:xfrm>
              <a:off x="1371600" y="2286000"/>
              <a:ext cx="6629400" cy="13716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5000" y="2438400"/>
              <a:ext cx="678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Suppose Y ≤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P </a:t>
              </a:r>
              <a:r>
                <a:rPr lang="en-US" sz="2400" dirty="0">
                  <a:solidFill>
                    <a:srgbClr val="FF0000"/>
                  </a:solidFill>
                </a:rPr>
                <a:t>X.  If </a:t>
              </a:r>
              <a:r>
                <a:rPr lang="en-US" sz="2400" i="1" dirty="0">
                  <a:solidFill>
                    <a:srgbClr val="FF0000"/>
                  </a:solidFill>
                </a:rPr>
                <a:t>X</a:t>
              </a:r>
              <a:r>
                <a:rPr lang="en-US" sz="2400" dirty="0">
                  <a:solidFill>
                    <a:srgbClr val="FF0000"/>
                  </a:solidFill>
                </a:rPr>
                <a:t> can be solved in polynomial time then Y can be  solved in polynomial time. 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219200" y="4648200"/>
            <a:ext cx="7315200" cy="1371600"/>
            <a:chOff x="1371600" y="2286000"/>
            <a:chExt cx="7315200" cy="1371600"/>
          </a:xfrm>
        </p:grpSpPr>
        <p:sp>
          <p:nvSpPr>
            <p:cNvPr id="14" name="Rounded Rectangle 13"/>
            <p:cNvSpPr/>
            <p:nvPr/>
          </p:nvSpPr>
          <p:spPr>
            <a:xfrm>
              <a:off x="1371600" y="2286000"/>
              <a:ext cx="6629400" cy="13716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5000" y="2438400"/>
              <a:ext cx="678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Suppose Y ≤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P </a:t>
              </a:r>
              <a:r>
                <a:rPr lang="en-US" sz="2400" dirty="0">
                  <a:solidFill>
                    <a:srgbClr val="FF0000"/>
                  </a:solidFill>
                </a:rPr>
                <a:t>X.  If </a:t>
              </a:r>
              <a:r>
                <a:rPr lang="en-US" sz="2400" i="1" dirty="0">
                  <a:solidFill>
                    <a:srgbClr val="FF0000"/>
                  </a:solidFill>
                </a:rPr>
                <a:t>Y</a:t>
              </a:r>
              <a:r>
                <a:rPr lang="en-US" sz="2400" dirty="0">
                  <a:solidFill>
                    <a:srgbClr val="FF0000"/>
                  </a:solidFill>
                </a:rPr>
                <a:t> cannot  be solved in polynomial time then X cannot  be  solved in polynomial time. </a:t>
              </a:r>
            </a:p>
          </p:txBody>
        </p:sp>
      </p:grpSp>
      <p:sp>
        <p:nvSpPr>
          <p:cNvPr id="10" name="Down Arrow 9"/>
          <p:cNvSpPr/>
          <p:nvPr/>
        </p:nvSpPr>
        <p:spPr>
          <a:xfrm>
            <a:off x="4267200" y="3352800"/>
            <a:ext cx="457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0" y="3657600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66FF"/>
                </a:solidFill>
              </a:rPr>
              <a:t>Contrapositive</a:t>
            </a:r>
            <a:endParaRPr lang="en-US" sz="2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307F9-BC04-4C45-B342-B09E5EC6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728"/>
            <a:ext cx="9144000" cy="18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815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1566</Words>
  <Application>Microsoft Office PowerPoint</Application>
  <PresentationFormat>On-screen Show (4:3)</PresentationFormat>
  <Paragraphs>255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Cambria Math</vt:lpstr>
      <vt:lpstr>StarSymbol</vt:lpstr>
      <vt:lpstr>Wingdings</vt:lpstr>
      <vt:lpstr>Default Design</vt:lpstr>
      <vt:lpstr>Office Theme</vt:lpstr>
      <vt:lpstr>PowerPoint Presentation</vt:lpstr>
      <vt:lpstr>Computational Complexity</vt:lpstr>
      <vt:lpstr>NP and Computational Intractability</vt:lpstr>
      <vt:lpstr>NP and Computational Intractability</vt:lpstr>
      <vt:lpstr>NP and Computational Intractability</vt:lpstr>
      <vt:lpstr>Polynomial-Time Reductions</vt:lpstr>
      <vt:lpstr>Polynomial-Time Reductions</vt:lpstr>
      <vt:lpstr>Polynomial-Time Reductions</vt:lpstr>
      <vt:lpstr>PowerPoint Presentation</vt:lpstr>
      <vt:lpstr>Polynomial-Time Reductions</vt:lpstr>
      <vt:lpstr>Independent Set Problem and Vertex Cover Problem</vt:lpstr>
      <vt:lpstr>Lemma. Let G = (V, E) be a graph. Then S is an independent set if and only if V – S is a vertex cover.</vt:lpstr>
      <vt:lpstr>Polynomial-Time Reductions</vt:lpstr>
      <vt:lpstr>PowerPoint Presentation</vt:lpstr>
      <vt:lpstr>Polynomial-Time Reductions</vt:lpstr>
      <vt:lpstr>PowerPoint Presentation</vt:lpstr>
      <vt:lpstr>Polynomial-Time Reductions</vt:lpstr>
      <vt:lpstr>Polynomial-Time Reductions</vt:lpstr>
      <vt:lpstr>Polynomial-Time Reductions</vt:lpstr>
      <vt:lpstr>U can be covered with at most k of the subsets S1,S2, …, Sm if and only if G has a vertex cover of size at most k </vt:lpstr>
      <vt:lpstr>Polynomial-Time Reductions</vt:lpstr>
      <vt:lpstr>Class P and NP </vt:lpstr>
      <vt:lpstr>Nondeterministic Search Algorithm</vt:lpstr>
      <vt:lpstr>Class P and NP </vt:lpstr>
      <vt:lpstr>PowerPoint Presentation</vt:lpstr>
      <vt:lpstr>PowerPoint Presentation</vt:lpstr>
      <vt:lpstr>PowerPoint Presentation</vt:lpstr>
      <vt:lpstr>Cook’s Theorem  </vt:lpstr>
      <vt:lpstr>NP-hard  Problem </vt:lpstr>
      <vt:lpstr>To prove a problem X is NP-complete  </vt:lpstr>
      <vt:lpstr>To prove a problem X is in NP  </vt:lpstr>
      <vt:lpstr>To prove a problem X is NP-hard  </vt:lpstr>
      <vt:lpstr>PowerPoint Presentation</vt:lpstr>
      <vt:lpstr>PowerPoint Presentation</vt:lpstr>
      <vt:lpstr>Independent Set Problem is NP-Complete  </vt:lpstr>
      <vt:lpstr>Independent Set Problem is NP-Complete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CSE, 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MSR</dc:creator>
  <cp:lastModifiedBy>Md. Saidur Rahman</cp:lastModifiedBy>
  <cp:revision>158</cp:revision>
  <dcterms:created xsi:type="dcterms:W3CDTF">2005-04-27T03:09:16Z</dcterms:created>
  <dcterms:modified xsi:type="dcterms:W3CDTF">2023-11-20T04:07:46Z</dcterms:modified>
</cp:coreProperties>
</file>