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sldIdLst>
    <p:sldId id="435" r:id="rId2"/>
    <p:sldId id="436" r:id="rId3"/>
    <p:sldId id="438" r:id="rId4"/>
    <p:sldId id="442" r:id="rId5"/>
    <p:sldId id="443" r:id="rId6"/>
    <p:sldId id="439" r:id="rId7"/>
    <p:sldId id="440" r:id="rId8"/>
    <p:sldId id="444" r:id="rId9"/>
    <p:sldId id="441" r:id="rId10"/>
    <p:sldId id="445" r:id="rId1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69929" autoAdjust="0"/>
  </p:normalViewPr>
  <p:slideViewPr>
    <p:cSldViewPr>
      <p:cViewPr varScale="1">
        <p:scale>
          <a:sx n="80" d="100"/>
          <a:sy n="80" d="100"/>
        </p:scale>
        <p:origin x="-25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6F6D421-EA30-420F-BA42-5CEA9B55CEEF}" type="datetimeFigureOut">
              <a:rPr lang="en-US"/>
              <a:pPr>
                <a:defRPr/>
              </a:pPr>
              <a:t>26-Oct-24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15210A-6953-4B50-A965-74FF1D42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79AB25F-87FC-40E6-A89F-8C8CAAF3C3B7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Chapter 14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C4B160-9190-4E71-AEDE-34AFCE8C1E6C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dataset resulting from a survey of pilots for radio-controlled helicopters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measure of the piloting skill of pilot i,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captures how much he/she enjoys flying.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RC helicopters are very difficult to fly, only the most committed students, ones that truly enjoy flying, become good pilots.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two attributes x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x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strongly correlated.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might posit that that the data actually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some diagonal axis (the u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direction), with only a small amount of noise lying off this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axis. How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automatically compute this u</a:t>
            </a:r>
            <a:r>
              <a:rPr lang="en-US" sz="1200" b="0" i="0" u="none" strike="noStrike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15210A-6953-4B50-A965-74FF1D4221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E76B342-127C-4688-948A-D621796795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73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C171-FEBF-4EE8-A502-4F9A9B096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67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E1E33-4C03-49DE-B8A0-322DE826B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58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35F8E-13E6-4BF0-9DC8-ADA008B8C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30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18C0027-7B0D-4980-AFAD-0276FE8FE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688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E3141B-E6A2-411A-AA0F-1A2E46E45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A47755A-38BA-4E62-9E18-EFD5898CE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7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2490-51F4-40BD-B6E2-AB753C3EC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234B11B-8CEF-4992-A614-0C48A7D3E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6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1B052-12E6-4BEF-A9D5-BC954FECB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0706AF6-8EFA-40F0-83F1-AD4ECFC28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790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28C800A-0C28-45C7-90C6-664342B594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4" r:id="rId2"/>
    <p:sldLayoutId id="2147484289" r:id="rId3"/>
    <p:sldLayoutId id="2147484290" r:id="rId4"/>
    <p:sldLayoutId id="2147484291" r:id="rId5"/>
    <p:sldLayoutId id="2147484285" r:id="rId6"/>
    <p:sldLayoutId id="2147484292" r:id="rId7"/>
    <p:sldLayoutId id="2147484286" r:id="rId8"/>
    <p:sldLayoutId id="2147484293" r:id="rId9"/>
    <p:sldLayoutId id="2147484287" r:id="rId10"/>
    <p:sldLayoutId id="21474842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57400"/>
            <a:ext cx="6477000" cy="3810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500" dirty="0" smtClean="0">
                <a:solidFill>
                  <a:srgbClr val="EBDDC3"/>
                </a:solidFill>
              </a:rPr>
              <a:t>CSE 471: Machine learning</a:t>
            </a:r>
            <a:endParaRPr lang="en-US" sz="2800" i="1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n-US" sz="2400" b="1" smtClean="0"/>
              <a:t>Dimensionality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vs.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regression tries to find a regression line to predict one particular feature (label) of the data</a:t>
            </a:r>
          </a:p>
          <a:p>
            <a:pPr lvl="1"/>
            <a:r>
              <a:rPr lang="en-US" dirty="0" smtClean="0"/>
              <a:t>Minimize squared error</a:t>
            </a:r>
          </a:p>
          <a:p>
            <a:r>
              <a:rPr lang="en-US" dirty="0" smtClean="0"/>
              <a:t>PCA tries to find a hyper plane to project the data onto</a:t>
            </a:r>
          </a:p>
          <a:p>
            <a:pPr lvl="1"/>
            <a:r>
              <a:rPr lang="en-US" dirty="0" smtClean="0"/>
              <a:t>Reduce dimensions</a:t>
            </a:r>
          </a:p>
          <a:p>
            <a:pPr lvl="1"/>
            <a:r>
              <a:rPr lang="en-US" dirty="0" smtClean="0"/>
              <a:t>Maximize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Principal Component Analysis (PCA)</a:t>
            </a:r>
          </a:p>
          <a:p>
            <a:pPr lvl="1"/>
            <a:r>
              <a:rPr lang="en-US" dirty="0" smtClean="0"/>
              <a:t>Data pre-processing</a:t>
            </a:r>
          </a:p>
          <a:p>
            <a:r>
              <a:rPr lang="en-US" dirty="0" smtClean="0"/>
              <a:t>PCA vs.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PCA motivation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752600"/>
            <a:ext cx="5000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Noise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 normalization (Z-score):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µ is the sample mean. Deducting µ centers each feature distribution at 0.</a:t>
                </a:r>
              </a:p>
              <a:p>
                <a:pPr lvl="1"/>
                <a:r>
                  <a:rPr lang="en-US" dirty="0" smtClean="0">
                    <a:sym typeface="Symbol"/>
                  </a:rPr>
                  <a:t></a:t>
                </a:r>
                <a:r>
                  <a:rPr lang="en-US" baseline="30000" dirty="0" smtClean="0">
                    <a:sym typeface="Symbol"/>
                  </a:rPr>
                  <a:t>2</a:t>
                </a:r>
                <a:r>
                  <a:rPr lang="en-US" dirty="0" smtClean="0">
                    <a:sym typeface="Symbol"/>
                  </a:rPr>
                  <a:t> is the sample variance. Dividing each feature by corresponding  </a:t>
                </a:r>
                <a:r>
                  <a:rPr lang="en-US" dirty="0" smtClean="0"/>
                  <a:t>makes the scales comparable.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6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Find the direction of data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76412"/>
            <a:ext cx="287655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65450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1714500"/>
            <a:ext cx="2949575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143000" y="4876800"/>
            <a:ext cx="7086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Find the direction so that the variance of the projected data is maximized.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Find the direction of data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324600" cy="2474843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66788" y="1576626"/>
            <a:ext cx="67294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Length of projection of x on unit vector u is: </a:t>
            </a:r>
            <a:r>
              <a:rPr lang="en-US" sz="2000" dirty="0" err="1" smtClean="0"/>
              <a:t>x</a:t>
            </a:r>
            <a:r>
              <a:rPr lang="en-US" sz="2000" baseline="30000" dirty="0" err="1" smtClean="0"/>
              <a:t>T</a:t>
            </a:r>
            <a:r>
              <a:rPr lang="en-US" sz="2000" dirty="0" err="1" smtClean="0"/>
              <a:t>u</a:t>
            </a:r>
            <a:endParaRPr lang="en-US" sz="2000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/>
              <a:t>We want to maximize the below quantity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direction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Lagrange multipliers to maximize </a:t>
            </a:r>
            <a:r>
              <a:rPr lang="en-US" dirty="0" err="1" smtClean="0"/>
              <a:t>u</a:t>
            </a:r>
            <a:r>
              <a:rPr lang="en-US" baseline="30000" dirty="0" err="1" smtClean="0"/>
              <a:t>T</a:t>
            </a:r>
            <a:r>
              <a:rPr lang="el-GR" dirty="0"/>
              <a:t>Σ</a:t>
            </a:r>
            <a:r>
              <a:rPr lang="en-US" dirty="0" smtClean="0"/>
              <a:t>u subject to that </a:t>
            </a:r>
            <a:r>
              <a:rPr lang="en-US" dirty="0" err="1" smtClean="0"/>
              <a:t>u</a:t>
            </a:r>
            <a:r>
              <a:rPr lang="en-US" baseline="30000" dirty="0" err="1" smtClean="0"/>
              <a:t>T</a:t>
            </a:r>
            <a:r>
              <a:rPr lang="en-US" dirty="0" err="1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= 1</a:t>
            </a:r>
          </a:p>
          <a:p>
            <a:pPr lvl="1"/>
            <a:r>
              <a:rPr lang="el-GR" dirty="0" smtClean="0"/>
              <a:t>Σ</a:t>
            </a:r>
            <a:r>
              <a:rPr lang="en-US" dirty="0" smtClean="0"/>
              <a:t>u=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u for some </a:t>
            </a:r>
            <a:r>
              <a:rPr lang="en-US" dirty="0" err="1" smtClean="0"/>
              <a:t>scaler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</a:t>
            </a:r>
          </a:p>
          <a:p>
            <a:r>
              <a:rPr lang="en-US" dirty="0" smtClean="0"/>
              <a:t>Thus u is an eigenvector of sigma, with eigenvalue </a:t>
            </a:r>
            <a:r>
              <a:rPr lang="en-US" dirty="0" smtClean="0">
                <a:sym typeface="Symbol"/>
              </a:rPr>
              <a:t>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wish to project our data into a k-dimensional subspace (k &lt; d), we should choose u</a:t>
            </a:r>
            <a:r>
              <a:rPr lang="en-US" baseline="-25000" dirty="0" smtClean="0"/>
              <a:t>1</a:t>
            </a:r>
            <a:r>
              <a:rPr lang="en-US" dirty="0" smtClean="0"/>
              <a:t>, u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k</a:t>
            </a:r>
            <a:r>
              <a:rPr lang="en-US" dirty="0" smtClean="0"/>
              <a:t> to be the top k eigenvectors of sigma.</a:t>
            </a:r>
          </a:p>
          <a:p>
            <a:r>
              <a:rPr lang="en-US" dirty="0" smtClean="0"/>
              <a:t>Because sigma is symmetric, the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err="1" smtClean="0"/>
              <a:t>'s</a:t>
            </a:r>
            <a:r>
              <a:rPr lang="en-US" dirty="0" smtClean="0"/>
              <a:t> will be orthogonal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Data representation in new Basis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434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5029200"/>
                <a:ext cx="7772400" cy="147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i="0" dirty="0" smtClean="0"/>
                  <a:t>Although we have shown it formally only for the case of k = 1,</a:t>
                </a:r>
              </a:p>
              <a:p>
                <a:pPr algn="just"/>
                <a:r>
                  <a:rPr lang="en-US" sz="2000" i="0" dirty="0" smtClean="0"/>
                  <a:t>using well-known properties of eigenvectors it can be shown that of all possible orthogonal bases u</a:t>
                </a:r>
                <a:r>
                  <a:rPr lang="en-US" sz="2000" i="0" baseline="-25000" dirty="0" smtClean="0"/>
                  <a:t>1</a:t>
                </a:r>
                <a:r>
                  <a:rPr lang="en-US" sz="2000" i="0" dirty="0" smtClean="0"/>
                  <a:t>, u</a:t>
                </a:r>
                <a:r>
                  <a:rPr lang="en-US" sz="2000" i="0" baseline="-25000" dirty="0" smtClean="0"/>
                  <a:t>2</a:t>
                </a:r>
                <a:r>
                  <a:rPr lang="en-US" sz="2000" i="0" dirty="0" smtClean="0"/>
                  <a:t>, … </a:t>
                </a:r>
                <a:r>
                  <a:rPr lang="en-US" sz="2000" i="0" dirty="0" err="1" smtClean="0"/>
                  <a:t>u</a:t>
                </a:r>
                <a:r>
                  <a:rPr lang="en-US" sz="2000" i="0" baseline="-25000" dirty="0" err="1" smtClean="0"/>
                  <a:t>k</a:t>
                </a:r>
                <a:r>
                  <a:rPr lang="en-US" sz="2000" i="0" dirty="0" smtClean="0"/>
                  <a:t>, the one that we have chosen maximizes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0" smtClean="0">
                            <a:latin typeface="Cambria Math"/>
                          </a:rPr>
                          <m:t>𝐢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0" smtClean="0">
                                        <a:latin typeface="Cambria Math"/>
                                      </a:rPr>
                                      <m:t>𝐲</m:t>
                                    </m:r>
                                  </m:e>
                                  <m:sup>
                                    <m:r>
                                      <a:rPr lang="en-US" sz="2000" b="1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000" b="1" i="0" smtClean="0">
                                        <a:latin typeface="Cambria Math"/>
                                      </a:rPr>
                                      <m:t>𝐢</m:t>
                                    </m:r>
                                    <m:r>
                                      <a:rPr lang="en-US" sz="2000" b="1" i="0" smtClean="0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b/>
                          <m:sup>
                            <m:r>
                              <a:rPr lang="en-US" sz="2000" b="1" i="0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9200"/>
                <a:ext cx="7772400" cy="1471878"/>
              </a:xfrm>
              <a:prstGeom prst="rect">
                <a:avLst/>
              </a:prstGeom>
              <a:blipFill rotWithShape="1">
                <a:blip r:embed="rId3"/>
                <a:stretch>
                  <a:fillRect l="-863" t="-1660" r="-1647" b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20052</TotalTime>
  <Words>425</Words>
  <Application>Microsoft Office PowerPoint</Application>
  <PresentationFormat>On-screen Show (4:3)</PresentationFormat>
  <Paragraphs>45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CSE 471: Machine learning</vt:lpstr>
      <vt:lpstr>Outline</vt:lpstr>
      <vt:lpstr>PCA motivation</vt:lpstr>
      <vt:lpstr>PCA motivation</vt:lpstr>
      <vt:lpstr>Data pre-processing</vt:lpstr>
      <vt:lpstr>Find the direction of data</vt:lpstr>
      <vt:lpstr>Find the direction of data</vt:lpstr>
      <vt:lpstr>Find the direction of data</vt:lpstr>
      <vt:lpstr>Data representation in new Basis</vt:lpstr>
      <vt:lpstr>PCA vs. Linear Regression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</dc:title>
  <dc:creator>Sophie Daudenarde</dc:creator>
  <cp:lastModifiedBy>Saifur Rahman</cp:lastModifiedBy>
  <cp:revision>622</cp:revision>
  <dcterms:created xsi:type="dcterms:W3CDTF">2004-05-24T21:30:51Z</dcterms:created>
  <dcterms:modified xsi:type="dcterms:W3CDTF">2024-10-26T16:23:56Z</dcterms:modified>
</cp:coreProperties>
</file>