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62" r:id="rId5"/>
    <p:sldId id="261" r:id="rId6"/>
    <p:sldId id="258" r:id="rId7"/>
    <p:sldId id="274" r:id="rId8"/>
    <p:sldId id="263" r:id="rId9"/>
    <p:sldId id="273" r:id="rId10"/>
    <p:sldId id="265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66" r:id="rId19"/>
    <p:sldId id="285" r:id="rId20"/>
    <p:sldId id="286" r:id="rId21"/>
    <p:sldId id="284" r:id="rId22"/>
    <p:sldId id="277" r:id="rId23"/>
    <p:sldId id="267" r:id="rId24"/>
    <p:sldId id="283" r:id="rId25"/>
    <p:sldId id="268" r:id="rId26"/>
    <p:sldId id="264" r:id="rId27"/>
    <p:sldId id="270" r:id="rId28"/>
    <p:sldId id="271" r:id="rId29"/>
    <p:sldId id="287" r:id="rId30"/>
    <p:sldId id="288" r:id="rId31"/>
    <p:sldId id="289" r:id="rId32"/>
    <p:sldId id="290" r:id="rId33"/>
    <p:sldId id="293" r:id="rId34"/>
    <p:sldId id="294" r:id="rId35"/>
    <p:sldId id="269" r:id="rId36"/>
    <p:sldId id="2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5112" userDrawn="1">
          <p15:clr>
            <a:srgbClr val="A4A3A4"/>
          </p15:clr>
        </p15:guide>
        <p15:guide id="3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6"/>
    <p:restoredTop sz="94675"/>
  </p:normalViewPr>
  <p:slideViewPr>
    <p:cSldViewPr snapToGrid="0" snapToObjects="1">
      <p:cViewPr varScale="1">
        <p:scale>
          <a:sx n="120" d="100"/>
          <a:sy n="120" d="100"/>
        </p:scale>
        <p:origin x="184" y="272"/>
      </p:cViewPr>
      <p:guideLst>
        <p:guide orient="horz" pos="2136"/>
        <p:guide pos="5112"/>
        <p:guide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55964B-0E33-AC42-AFF4-0BA5C9E845C0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F00165AF-33E9-E845-9319-47A69DFD8C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7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65AF-33E9-E845-9319-47A69DFD8C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9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65AF-33E9-E845-9319-47A69DFD8C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6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65AF-33E9-E845-9319-47A69DFD8CC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3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65AF-33E9-E845-9319-47A69DFD8CC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9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65AF-33E9-E845-9319-47A69DFD8CC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7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65AF-33E9-E845-9319-47A69DFD8CC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5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65AF-33E9-E845-9319-47A69DFD8CC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3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1" y="1857375"/>
            <a:ext cx="10325098" cy="21574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4289522"/>
            <a:ext cx="5114924" cy="158264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18172" y="6356350"/>
            <a:ext cx="783772" cy="365125"/>
          </a:xfrm>
        </p:spPr>
        <p:txBody>
          <a:bodyPr/>
          <a:lstStyle/>
          <a:p>
            <a:fld id="{3644E428-E91E-4B49-8640-0BEF5C9A992E}" type="datetime1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0028" y="6356350"/>
            <a:ext cx="783771" cy="365125"/>
          </a:xfrm>
        </p:spPr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962774" y="4246658"/>
            <a:ext cx="1828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i="0" cap="all" dirty="0">
                <a:latin typeface="Arial" charset="0"/>
              </a:rPr>
              <a:t>Presented</a:t>
            </a:r>
            <a:r>
              <a:rPr lang="en-US" sz="1600" b="1" i="0" cap="all" baseline="0" dirty="0">
                <a:latin typeface="Arial" charset="0"/>
              </a:rPr>
              <a:t> by:</a:t>
            </a:r>
            <a:endParaRPr lang="en-US" sz="1600" b="1" i="0" cap="all" dirty="0">
              <a:latin typeface="Arial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672263" y="4289522"/>
            <a:ext cx="0" cy="1582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774" y="4585212"/>
            <a:ext cx="4391025" cy="12869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91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28701" y="1857375"/>
            <a:ext cx="10325098" cy="21574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28701" y="4289522"/>
            <a:ext cx="10325098" cy="158264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38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EF6B-4AE3-B94E-8D53-A2EB4DACB17D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364-5A28-0C46-A2BF-9853109CF96F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4704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85E-91E3-D54B-AF5E-323BBDA6364A}" type="datetime1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6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0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7549"/>
            <a:ext cx="5181600" cy="4679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7549"/>
            <a:ext cx="5181600" cy="4679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4425-DFE9-384F-9DB3-3E361560D413}" type="datetime1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57F-26A9-DF48-ACAB-B687C61D6BC1}" type="datetime1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EE53-6B1F-E04F-AC4C-C3E578626F07}" type="datetime1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058-1B87-AB47-8588-32A56C1C5CB6}" type="datetime1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87655156-AA38-4842-9E5E-805E63640FEA}" type="datetime1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2024AA8B-F1EC-D547-99EC-1807C0CD66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319657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8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b="0" i="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b="0" i="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sylabs.io/" TargetMode="External"/><Relationship Id="rId4" Type="http://schemas.openxmlformats.org/officeDocument/2006/relationships/hyperlink" Target="https://singularity.lbl.gov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ylabs.io/" TargetMode="External"/><Relationship Id="rId4" Type="http://schemas.openxmlformats.org/officeDocument/2006/relationships/hyperlink" Target="https://singularity.lbl.gov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luewaters.ncsa.illinois.edu/shifter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docs.nersc.gov/programming/shifter/how-to-u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NERSC/shifter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SC/shif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bluewaters.ncsa.illinois.edu/shifter" TargetMode="External"/><Relationship Id="rId4" Type="http://schemas.openxmlformats.org/officeDocument/2006/relationships/hyperlink" Target="https://docs.nersc.gov/programming/shifter/how-to-u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docker.com/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olb7621.github.io/workshop/index.html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mac/install/" TargetMode="External"/><Relationship Id="rId2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https://training.play-with-docker.com/beginner-linu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in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4289522"/>
            <a:ext cx="5114924" cy="1582641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Petascale</a:t>
            </a:r>
            <a:r>
              <a:rPr lang="en-US" sz="4000" dirty="0"/>
              <a:t> Computing Institute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8/23/19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62774" y="4585212"/>
            <a:ext cx="4391025" cy="14009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Joe Allen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Biomedical Informatics Research Associate</a:t>
            </a:r>
            <a:br>
              <a:rPr lang="en-US" sz="1400" dirty="0"/>
            </a:br>
            <a:r>
              <a:rPr lang="en-US" sz="1400" dirty="0"/>
              <a:t>Texas Advanced Computing Center</a:t>
            </a:r>
            <a:br>
              <a:rPr lang="en-US" sz="1400" dirty="0"/>
            </a:br>
            <a:r>
              <a:rPr lang="en-US" sz="1400" dirty="0"/>
              <a:t>The University of Texas at Austin</a:t>
            </a:r>
            <a:br>
              <a:rPr lang="en-US" sz="1400" dirty="0"/>
            </a:br>
            <a:r>
              <a:rPr lang="en-US" sz="1400" dirty="0" err="1"/>
              <a:t>wallen@tacc.utexas.edu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31EE0-A1FF-244C-B3C4-63CCDBED5A35}"/>
              </a:ext>
            </a:extLst>
          </p:cNvPr>
          <p:cNvSpPr txBox="1"/>
          <p:nvPr/>
        </p:nvSpPr>
        <p:spPr>
          <a:xfrm>
            <a:off x="6662057" y="475013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18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Getting started with Docker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up your favorite Terminal (Mac, Linux), or the Docker Terminal (Windows) which comes with the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out some basic commands: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838200" y="3157847"/>
            <a:ext cx="10515600" cy="28619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version     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 show version information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images      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 show images you have pulled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ps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         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 show running containers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run hello-world       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  # ...actually don’t do this</a:t>
            </a:r>
          </a:p>
        </p:txBody>
      </p:sp>
    </p:spTree>
    <p:extLst>
      <p:ext uri="{BB962C8B-B14F-4D97-AF65-F5344CB8AC3E}">
        <p14:creationId xmlns:p14="http://schemas.microsoft.com/office/powerpoint/2010/main" val="35899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run hello-world</a:t>
            </a:r>
          </a:p>
          <a:p>
            <a:r>
              <a:rPr lang="en-US" sz="1350" dirty="0">
                <a:latin typeface="Courier" pitchFamily="2" charset="0"/>
              </a:rPr>
              <a:t>Unable to find image '</a:t>
            </a:r>
            <a:r>
              <a:rPr lang="en-US" sz="1350" dirty="0" err="1">
                <a:latin typeface="Courier" pitchFamily="2" charset="0"/>
              </a:rPr>
              <a:t>hello-world:latest</a:t>
            </a:r>
            <a:r>
              <a:rPr lang="en-US" sz="1350" dirty="0">
                <a:latin typeface="Courier" pitchFamily="2" charset="0"/>
              </a:rPr>
              <a:t>' locally</a:t>
            </a:r>
          </a:p>
          <a:p>
            <a:r>
              <a:rPr lang="en-US" sz="1350" dirty="0">
                <a:latin typeface="Courier" pitchFamily="2" charset="0"/>
              </a:rPr>
              <a:t>latest: Pulling from library/hello-world</a:t>
            </a:r>
          </a:p>
          <a:p>
            <a:r>
              <a:rPr lang="en-US" sz="1350" dirty="0">
                <a:latin typeface="Courier" pitchFamily="2" charset="0"/>
              </a:rPr>
              <a:t>1b930d010525: Pull complete </a:t>
            </a:r>
          </a:p>
          <a:p>
            <a:r>
              <a:rPr lang="en-US" sz="1350" dirty="0">
                <a:latin typeface="Courier" pitchFamily="2" charset="0"/>
              </a:rPr>
              <a:t>Digest: sha256:6540fc08ee6e6b7b63468dc3317e3303aae178cb8a45ed3123180328bcc1d20f</a:t>
            </a:r>
          </a:p>
          <a:p>
            <a:r>
              <a:rPr lang="en-US" sz="1350" dirty="0">
                <a:latin typeface="Courier" pitchFamily="2" charset="0"/>
              </a:rPr>
              <a:t>Status: Downloaded newer image for </a:t>
            </a:r>
            <a:r>
              <a:rPr lang="en-US" sz="1350" dirty="0" err="1">
                <a:latin typeface="Courier" pitchFamily="2" charset="0"/>
              </a:rPr>
              <a:t>hello-world:latest</a:t>
            </a:r>
            <a:endParaRPr lang="en-US" sz="1350" dirty="0">
              <a:latin typeface="Courier" pitchFamily="2" charset="0"/>
            </a:endParaRPr>
          </a:p>
          <a:p>
            <a:br>
              <a:rPr lang="en-US" sz="1350" dirty="0">
                <a:latin typeface="Courier" pitchFamily="2" charset="0"/>
              </a:rPr>
            </a:br>
            <a:endParaRPr lang="en-US" sz="1350" dirty="0">
              <a:latin typeface="Courier" pitchFamily="2" charset="0"/>
            </a:endParaRPr>
          </a:p>
          <a:p>
            <a:r>
              <a:rPr lang="en-US" sz="1350" dirty="0">
                <a:latin typeface="Courier" pitchFamily="2" charset="0"/>
              </a:rPr>
              <a:t>Hello from Docker!</a:t>
            </a:r>
          </a:p>
          <a:p>
            <a:r>
              <a:rPr lang="en-US" sz="1350" dirty="0">
                <a:latin typeface="Courier" pitchFamily="2" charset="0"/>
              </a:rPr>
              <a:t>This message shows that your installation appears to be working correctly.</a:t>
            </a:r>
          </a:p>
          <a:p>
            <a:br>
              <a:rPr lang="en-US" sz="1350" dirty="0">
                <a:latin typeface="Courier" pitchFamily="2" charset="0"/>
              </a:rPr>
            </a:br>
            <a:endParaRPr lang="en-US" sz="1350" dirty="0">
              <a:latin typeface="Courier" pitchFamily="2" charset="0"/>
            </a:endParaRPr>
          </a:p>
          <a:p>
            <a:r>
              <a:rPr lang="en-US" sz="1350" dirty="0">
                <a:latin typeface="Courier" pitchFamily="2" charset="0"/>
              </a:rPr>
              <a:t>To generate this message, Docker took the following steps:</a:t>
            </a:r>
          </a:p>
          <a:p>
            <a:r>
              <a:rPr lang="en-US" sz="1350" dirty="0">
                <a:latin typeface="Courier" pitchFamily="2" charset="0"/>
              </a:rPr>
              <a:t> 1. The Docker client contacted the Docker daemon.</a:t>
            </a:r>
          </a:p>
          <a:p>
            <a:r>
              <a:rPr lang="en-US" sz="1350" dirty="0">
                <a:latin typeface="Courier" pitchFamily="2" charset="0"/>
              </a:rPr>
              <a:t> 2. The Docker daemon pulled the "hello-world" image from the Docker Hub.</a:t>
            </a:r>
          </a:p>
          <a:p>
            <a:r>
              <a:rPr lang="en-US" sz="1350" dirty="0">
                <a:latin typeface="Courier" pitchFamily="2" charset="0"/>
              </a:rPr>
              <a:t>    (amd64)</a:t>
            </a:r>
          </a:p>
          <a:p>
            <a:r>
              <a:rPr lang="en-US" sz="1350" dirty="0">
                <a:latin typeface="Courier" pitchFamily="2" charset="0"/>
              </a:rPr>
              <a:t> 3. The Docker daemon created a new container from that image which runs the</a:t>
            </a:r>
          </a:p>
          <a:p>
            <a:r>
              <a:rPr lang="en-US" sz="1350" dirty="0">
                <a:latin typeface="Courier" pitchFamily="2" charset="0"/>
              </a:rPr>
              <a:t>    executable that produces the output you are currently reading.</a:t>
            </a:r>
          </a:p>
          <a:p>
            <a:r>
              <a:rPr lang="en-US" sz="1350" dirty="0">
                <a:latin typeface="Courier" pitchFamily="2" charset="0"/>
              </a:rPr>
              <a:t> 4. The Docker daemon streamed that output to the Docker client, which sent it</a:t>
            </a:r>
          </a:p>
          <a:p>
            <a:r>
              <a:rPr lang="en-US" sz="1350" dirty="0">
                <a:latin typeface="Courier" pitchFamily="2" charset="0"/>
              </a:rPr>
              <a:t>    to your terminal.</a:t>
            </a:r>
          </a:p>
          <a:p>
            <a:br>
              <a:rPr lang="en-US" sz="1350" dirty="0">
                <a:latin typeface="Courier" pitchFamily="2" charset="0"/>
              </a:rPr>
            </a:br>
            <a:endParaRPr lang="en-US" sz="1350" dirty="0">
              <a:latin typeface="Courier" pitchFamily="2" charset="0"/>
            </a:endParaRPr>
          </a:p>
          <a:p>
            <a:r>
              <a:rPr lang="en-US" sz="1350" dirty="0">
                <a:latin typeface="Courier" pitchFamily="2" charset="0"/>
              </a:rPr>
              <a:t>To try something more ambitious, you can run an Ubuntu container with:</a:t>
            </a:r>
          </a:p>
          <a:p>
            <a:r>
              <a:rPr lang="en-US" sz="1350" dirty="0">
                <a:latin typeface="Courier" pitchFamily="2" charset="0"/>
              </a:rPr>
              <a:t> $ docker run -it ubuntu bash</a:t>
            </a:r>
          </a:p>
          <a:p>
            <a:br>
              <a:rPr lang="en-US" sz="1350" dirty="0">
                <a:latin typeface="Courier" pitchFamily="2" charset="0"/>
              </a:rPr>
            </a:br>
            <a:endParaRPr lang="en-US" sz="1350" dirty="0">
              <a:latin typeface="Courier" pitchFamily="2" charset="0"/>
            </a:endParaRPr>
          </a:p>
          <a:p>
            <a:r>
              <a:rPr lang="en-US" sz="1350" dirty="0">
                <a:latin typeface="Courier" pitchFamily="2" charset="0"/>
              </a:rPr>
              <a:t>Share images, automate workflows, and more with a free Docker ID:</a:t>
            </a:r>
          </a:p>
          <a:p>
            <a:r>
              <a:rPr lang="en-US" sz="1350" dirty="0">
                <a:latin typeface="Courier" pitchFamily="2" charset="0"/>
              </a:rPr>
              <a:t> https://</a:t>
            </a:r>
            <a:r>
              <a:rPr lang="en-US" sz="1350" dirty="0" err="1">
                <a:latin typeface="Courier" pitchFamily="2" charset="0"/>
              </a:rPr>
              <a:t>hub.docker.com</a:t>
            </a:r>
            <a:r>
              <a:rPr lang="en-US" sz="1350" dirty="0">
                <a:latin typeface="Courier" pitchFamily="2" charset="0"/>
              </a:rPr>
              <a:t>/</a:t>
            </a:r>
          </a:p>
          <a:p>
            <a:br>
              <a:rPr lang="en-US" sz="1350" dirty="0">
                <a:latin typeface="Courier" pitchFamily="2" charset="0"/>
              </a:rPr>
            </a:br>
            <a:endParaRPr lang="en-US" sz="1350" dirty="0">
              <a:latin typeface="Courier" pitchFamily="2" charset="0"/>
            </a:endParaRPr>
          </a:p>
          <a:p>
            <a:r>
              <a:rPr lang="en-US" sz="1350" dirty="0">
                <a:latin typeface="Courier" pitchFamily="2" charset="0"/>
              </a:rPr>
              <a:t>For more examples and ideas, visit:</a:t>
            </a:r>
          </a:p>
          <a:p>
            <a:r>
              <a:rPr lang="en-US" sz="1350" dirty="0">
                <a:latin typeface="Courier" pitchFamily="2" charset="0"/>
              </a:rPr>
              <a:t> https://</a:t>
            </a:r>
            <a:r>
              <a:rPr lang="en-US" sz="1350" dirty="0" err="1">
                <a:latin typeface="Courier" pitchFamily="2" charset="0"/>
              </a:rPr>
              <a:t>docs.docker.com</a:t>
            </a:r>
            <a:r>
              <a:rPr lang="en-US" sz="1350" dirty="0">
                <a:latin typeface="Courier" pitchFamily="2" charset="0"/>
              </a:rPr>
              <a:t>/get-started/</a:t>
            </a:r>
          </a:p>
        </p:txBody>
      </p:sp>
    </p:spTree>
    <p:extLst>
      <p:ext uri="{BB962C8B-B14F-4D97-AF65-F5344CB8AC3E}">
        <p14:creationId xmlns:p14="http://schemas.microsoft.com/office/powerpoint/2010/main" val="22344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# this is a little better...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pull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hello-world:latest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latest: Pulling from library/hello-world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1b930d010525: Pull complete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Digest: sha256:6540fc08ee6e6b7b63468dc3317e3303aae178cb8a45ed3123180328bcc1d20f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Status: Downloaded newer image for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hello-world:latest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 images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REPOSITORY        TAG         IMAGE ID        CREATED         SIZE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hello-world       latest      fce289e99eb9    7 months ago    1.84kB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 run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hello-world:latest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Hello from Docker!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This message shows that your installation appears to be working correctly.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...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 inspect hello-world      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# more information about 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7465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# real world example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pull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biocontainers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/fastqc:v0.11.5_cv4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v0.11.5_cv4: Pulling from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biocontainers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34667c7e4631: Pull complete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c3b3dcd1b3a5: Pull complete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Digest: sha256:387748462c7fc280b7959ceda0f6251190d2e4b9ebc0585d24e7bcb58bdcf2bf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Status: Downloaded newer image for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biocontainers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/fastqc:v0.11.5_cv4</a:t>
            </a: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 run --rm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biocontainers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/fastqc:v0.11.5_cv4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fastqc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--help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- A high throughput sequence QC analysis tool     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                                                                                                                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SYNOPSIS                                                                                                            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                                                 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seqfile1 seqfile2 ..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seqfileN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[-o output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dir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] [--(no)extract] [-f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fastq|bam|sam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]              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       [-c contaminant file] seqfile1 ..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seqfileN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366820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Unpacking the ‘</a:t>
            </a:r>
            <a:r>
              <a:rPr lang="en-US" sz="3000" dirty="0">
                <a:latin typeface="Courier" pitchFamily="2" charset="0"/>
              </a:rPr>
              <a:t>docker run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000" dirty="0"/>
              <a:t> command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590800"/>
            <a:ext cx="11870266" cy="9649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docker run --rm </a:t>
            </a:r>
            <a:r>
              <a:rPr lang="en-US" sz="2400" dirty="0" err="1">
                <a:latin typeface="Courier" pitchFamily="2" charset="0"/>
              </a:rPr>
              <a:t>biocontainers</a:t>
            </a:r>
            <a:r>
              <a:rPr lang="en-US" sz="2400" dirty="0">
                <a:latin typeface="Courier" pitchFamily="2" charset="0"/>
              </a:rPr>
              <a:t>/fastqc:v0.11.5_cv4 </a:t>
            </a:r>
            <a:r>
              <a:rPr lang="en-US" sz="2400" dirty="0" err="1">
                <a:latin typeface="Courier" pitchFamily="2" charset="0"/>
              </a:rPr>
              <a:t>fastqc</a:t>
            </a:r>
            <a:r>
              <a:rPr lang="en-US" sz="2400" dirty="0">
                <a:latin typeface="Courier" pitchFamily="2" charset="0"/>
              </a:rPr>
              <a:t> --help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F6F470F-A7C7-5048-B3EA-2EAE6EBCB114}"/>
              </a:ext>
            </a:extLst>
          </p:cNvPr>
          <p:cNvSpPr txBox="1">
            <a:spLocks/>
          </p:cNvSpPr>
          <p:nvPr/>
        </p:nvSpPr>
        <p:spPr>
          <a:xfrm>
            <a:off x="0" y="3725043"/>
            <a:ext cx="2616201" cy="9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something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9C585AD-7F49-5F4D-8F2F-8463D8777091}"/>
              </a:ext>
            </a:extLst>
          </p:cNvPr>
          <p:cNvSpPr txBox="1">
            <a:spLocks/>
          </p:cNvSpPr>
          <p:nvPr/>
        </p:nvSpPr>
        <p:spPr>
          <a:xfrm>
            <a:off x="1651001" y="4859286"/>
            <a:ext cx="4030133" cy="9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Remove the container when the process completes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977CB2B-8A42-754B-AFE7-BA2F01756CC0}"/>
              </a:ext>
            </a:extLst>
          </p:cNvPr>
          <p:cNvSpPr txBox="1">
            <a:spLocks/>
          </p:cNvSpPr>
          <p:nvPr/>
        </p:nvSpPr>
        <p:spPr>
          <a:xfrm>
            <a:off x="4859866" y="3766607"/>
            <a:ext cx="4030133" cy="9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name of the container and version tag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8EBDFFB-A5E6-BA46-9058-57C9B13BDF94}"/>
              </a:ext>
            </a:extLst>
          </p:cNvPr>
          <p:cNvSpPr txBox="1">
            <a:spLocks/>
          </p:cNvSpPr>
          <p:nvPr/>
        </p:nvSpPr>
        <p:spPr>
          <a:xfrm>
            <a:off x="9457261" y="4130675"/>
            <a:ext cx="2167476" cy="9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command to run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0C17FF-E138-554B-9694-E1902269AFC7}"/>
              </a:ext>
            </a:extLst>
          </p:cNvPr>
          <p:cNvCxnSpPr>
            <a:stCxn id="7" idx="1"/>
          </p:cNvCxnSpPr>
          <p:nvPr/>
        </p:nvCxnSpPr>
        <p:spPr>
          <a:xfrm flipV="1">
            <a:off x="186267" y="3073255"/>
            <a:ext cx="191346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FB988-18DE-2940-8E70-EABC3D9986CC}"/>
              </a:ext>
            </a:extLst>
          </p:cNvPr>
          <p:cNvCxnSpPr>
            <a:cxnSpLocks/>
          </p:cNvCxnSpPr>
          <p:nvPr/>
        </p:nvCxnSpPr>
        <p:spPr>
          <a:xfrm flipV="1">
            <a:off x="2252130" y="3073255"/>
            <a:ext cx="778936" cy="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1BF5E2-FBC8-E349-9F66-03F426434DC4}"/>
              </a:ext>
            </a:extLst>
          </p:cNvPr>
          <p:cNvCxnSpPr>
            <a:cxnSpLocks/>
          </p:cNvCxnSpPr>
          <p:nvPr/>
        </p:nvCxnSpPr>
        <p:spPr>
          <a:xfrm>
            <a:off x="3200397" y="3064646"/>
            <a:ext cx="5892802" cy="860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BEC856-B3E6-8C4E-83C5-012B3A0A8FF5}"/>
              </a:ext>
            </a:extLst>
          </p:cNvPr>
          <p:cNvCxnSpPr>
            <a:cxnSpLocks/>
          </p:cNvCxnSpPr>
          <p:nvPr/>
        </p:nvCxnSpPr>
        <p:spPr>
          <a:xfrm>
            <a:off x="9216574" y="3072340"/>
            <a:ext cx="240816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8284CD-A06D-084A-90CE-629086332A07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143000" y="3081865"/>
            <a:ext cx="165101" cy="64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97CB4F-F94E-CD4A-8A87-7FC1802E9AA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641598" y="3081865"/>
            <a:ext cx="1024470" cy="1777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2B0281-DE63-9C4D-9C8F-1986994CFEB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6028266" y="3064646"/>
            <a:ext cx="846667" cy="70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25B5D7-7FF2-0040-A4BA-9FFAEBF0A46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404475" y="3081865"/>
            <a:ext cx="136524" cy="1048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# interactive example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 run --rm -it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biocontainers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/fastqc:v0.11.5_cv4 /bin/bash</a:t>
            </a: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biodocker@f195d8ee9d32:/data$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pwd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/data</a:t>
            </a: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biodocker@f195d8ee9d32:/data$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whoami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biodocker</a:t>
            </a:r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biodocker@f195d8ee9d32:/data$ which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fastqc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usr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/local/bin/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biodocker@f195d8ee9d32:/data$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fastqc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--help</a:t>
            </a: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 - A high throughput sequence QC analysis tool</a:t>
            </a: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SYNOPSIS</a:t>
            </a: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 seqfile1 seqfile2 .. 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seqfileN</a:t>
            </a:r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 [-o output 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dir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] [--(no)extract] [-f 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fastq|bam|sam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943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Unpacking the interactive ‘</a:t>
            </a:r>
            <a:r>
              <a:rPr lang="en-US" sz="3000" dirty="0">
                <a:latin typeface="Courier" pitchFamily="2" charset="0"/>
              </a:rPr>
              <a:t>docker run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000" dirty="0"/>
              <a:t> command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590800"/>
            <a:ext cx="11870266" cy="9649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docker run --rm -it </a:t>
            </a:r>
            <a:r>
              <a:rPr lang="en-US" sz="2400" dirty="0" err="1">
                <a:latin typeface="Courier" pitchFamily="2" charset="0"/>
              </a:rPr>
              <a:t>biocontainers</a:t>
            </a:r>
            <a:r>
              <a:rPr lang="en-US" sz="2400" dirty="0">
                <a:latin typeface="Courier" pitchFamily="2" charset="0"/>
              </a:rPr>
              <a:t>/fastqc:v0.11.5_cv4 /bin/bash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F6F470F-A7C7-5048-B3EA-2EAE6EBCB114}"/>
              </a:ext>
            </a:extLst>
          </p:cNvPr>
          <p:cNvSpPr txBox="1">
            <a:spLocks/>
          </p:cNvSpPr>
          <p:nvPr/>
        </p:nvSpPr>
        <p:spPr>
          <a:xfrm>
            <a:off x="0" y="3725043"/>
            <a:ext cx="2616201" cy="9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something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9C585AD-7F49-5F4D-8F2F-8463D8777091}"/>
              </a:ext>
            </a:extLst>
          </p:cNvPr>
          <p:cNvSpPr txBox="1">
            <a:spLocks/>
          </p:cNvSpPr>
          <p:nvPr/>
        </p:nvSpPr>
        <p:spPr>
          <a:xfrm>
            <a:off x="1651001" y="4859286"/>
            <a:ext cx="4030133" cy="1402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Remove the container when the process completes, and connect your terminal to the container runtime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977CB2B-8A42-754B-AFE7-BA2F01756CC0}"/>
              </a:ext>
            </a:extLst>
          </p:cNvPr>
          <p:cNvSpPr txBox="1">
            <a:spLocks/>
          </p:cNvSpPr>
          <p:nvPr/>
        </p:nvSpPr>
        <p:spPr>
          <a:xfrm>
            <a:off x="4859866" y="3766607"/>
            <a:ext cx="4030133" cy="9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name of the container and version tag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8EBDFFB-A5E6-BA46-9058-57C9B13BDF94}"/>
              </a:ext>
            </a:extLst>
          </p:cNvPr>
          <p:cNvSpPr txBox="1">
            <a:spLocks/>
          </p:cNvSpPr>
          <p:nvPr/>
        </p:nvSpPr>
        <p:spPr>
          <a:xfrm>
            <a:off x="9318172" y="4130675"/>
            <a:ext cx="2670626" cy="9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type of shell to start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0C17FF-E138-554B-9694-E1902269AFC7}"/>
              </a:ext>
            </a:extLst>
          </p:cNvPr>
          <p:cNvCxnSpPr>
            <a:stCxn id="7" idx="1"/>
          </p:cNvCxnSpPr>
          <p:nvPr/>
        </p:nvCxnSpPr>
        <p:spPr>
          <a:xfrm flipV="1">
            <a:off x="186267" y="3073255"/>
            <a:ext cx="191346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FB988-18DE-2940-8E70-EABC3D9986CC}"/>
              </a:ext>
            </a:extLst>
          </p:cNvPr>
          <p:cNvCxnSpPr>
            <a:cxnSpLocks/>
          </p:cNvCxnSpPr>
          <p:nvPr/>
        </p:nvCxnSpPr>
        <p:spPr>
          <a:xfrm flipV="1">
            <a:off x="2252130" y="3064646"/>
            <a:ext cx="1498067" cy="861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1BF5E2-FBC8-E349-9F66-03F426434DC4}"/>
              </a:ext>
            </a:extLst>
          </p:cNvPr>
          <p:cNvCxnSpPr>
            <a:cxnSpLocks/>
          </p:cNvCxnSpPr>
          <p:nvPr/>
        </p:nvCxnSpPr>
        <p:spPr>
          <a:xfrm flipV="1">
            <a:off x="3946967" y="3064643"/>
            <a:ext cx="5764192" cy="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BEC856-B3E6-8C4E-83C5-012B3A0A8FF5}"/>
              </a:ext>
            </a:extLst>
          </p:cNvPr>
          <p:cNvCxnSpPr>
            <a:cxnSpLocks/>
          </p:cNvCxnSpPr>
          <p:nvPr/>
        </p:nvCxnSpPr>
        <p:spPr>
          <a:xfrm>
            <a:off x="9942653" y="3059640"/>
            <a:ext cx="168208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8284CD-A06D-084A-90CE-629086332A07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143000" y="3081865"/>
            <a:ext cx="165101" cy="64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97CB4F-F94E-CD4A-8A87-7FC1802E9AA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044374" y="3064643"/>
            <a:ext cx="621694" cy="179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2B0281-DE63-9C4D-9C8F-1986994CFEB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724952" y="3091393"/>
            <a:ext cx="149981" cy="6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25B5D7-7FF2-0040-A4BA-9FFAEBF0A46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653485" y="3064646"/>
            <a:ext cx="149981" cy="1066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Quick 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a container on Docker Hub and pull it to your local environment</a:t>
            </a:r>
          </a:p>
          <a:p>
            <a:pPr algn="ctr"/>
            <a:r>
              <a:rPr lang="en-US" sz="2400" dirty="0">
                <a:latin typeface="Courier" pitchFamily="2" charset="0"/>
              </a:rPr>
              <a:t>docker pull &lt;</a:t>
            </a:r>
            <a:r>
              <a:rPr lang="en-US" sz="2400" dirty="0" err="1">
                <a:latin typeface="Courier" pitchFamily="2" charset="0"/>
              </a:rPr>
              <a:t>container:tag</a:t>
            </a:r>
            <a:r>
              <a:rPr lang="en-US" sz="2400" dirty="0">
                <a:latin typeface="Courier" pitchFamily="2" charset="0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a command (e.g. a scientific application) inside a container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Useful for performing analysis or simulation</a:t>
            </a:r>
            <a:endParaRPr lang="en-US" sz="2400" dirty="0"/>
          </a:p>
          <a:p>
            <a:pPr algn="ctr"/>
            <a:r>
              <a:rPr lang="en-US" sz="2400" dirty="0">
                <a:latin typeface="Courier" pitchFamily="2" charset="0"/>
              </a:rPr>
              <a:t>docker run --rm &lt;</a:t>
            </a:r>
            <a:r>
              <a:rPr lang="en-US" sz="2400" dirty="0" err="1">
                <a:latin typeface="Courier" pitchFamily="2" charset="0"/>
              </a:rPr>
              <a:t>container:tag</a:t>
            </a:r>
            <a:r>
              <a:rPr lang="en-US" sz="2400" dirty="0">
                <a:latin typeface="Courier" pitchFamily="2" charset="0"/>
              </a:rPr>
              <a:t>&gt; &lt;command&gt;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 up an interactive shell inside a container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Useful for debugging, testing executables in an existing container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Useful for developing a new container from scratch</a:t>
            </a:r>
            <a:endParaRPr lang="en-US" sz="2400" dirty="0"/>
          </a:p>
          <a:p>
            <a:pPr algn="ctr"/>
            <a:r>
              <a:rPr lang="en-US" sz="2400" dirty="0">
                <a:latin typeface="Courier" pitchFamily="2" charset="0"/>
              </a:rPr>
              <a:t>docker run --rm -it &lt;</a:t>
            </a:r>
            <a:r>
              <a:rPr lang="en-US" sz="2400" dirty="0" err="1">
                <a:latin typeface="Courier" pitchFamily="2" charset="0"/>
              </a:rPr>
              <a:t>container:tag</a:t>
            </a:r>
            <a:r>
              <a:rPr lang="en-US" sz="2400" dirty="0">
                <a:latin typeface="Courier" pitchFamily="2" charset="0"/>
              </a:rPr>
              <a:t>&gt; &lt;shell&gt;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How to develop your own containers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a couple ways to develop your own containers, but there is one way that is </a:t>
            </a:r>
            <a:r>
              <a:rPr lang="en-US" sz="2400" b="1" dirty="0"/>
              <a:t>reproducible</a:t>
            </a:r>
            <a:r>
              <a:rPr lang="en-US" sz="2400" dirty="0"/>
              <a:t> and </a:t>
            </a:r>
            <a:r>
              <a:rPr lang="en-US" sz="2400" b="1" dirty="0"/>
              <a:t>well documented </a:t>
            </a:r>
            <a:r>
              <a:rPr lang="en-US" sz="2400" dirty="0"/>
              <a:t>=&gt; the </a:t>
            </a:r>
            <a:r>
              <a:rPr lang="en-US" sz="2400" b="1" dirty="0" err="1">
                <a:latin typeface="Courier" pitchFamily="2" charset="0"/>
              </a:rPr>
              <a:t>Dockerfile</a:t>
            </a:r>
            <a:endParaRPr lang="en-US" sz="2400" b="1" dirty="0">
              <a:latin typeface="Courier" pitchFamily="2" charset="0"/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 steps might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 base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dependencies, other useful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scientific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any environment variables that might be helpful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pwd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/Users/username/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-dev-folder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ls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Dockerfile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cat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Dockerfile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FROM ubuntu:16.04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RUN apt-get update &amp;&amp; apt-get upgrade -y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&amp;&amp; apt-get install -y default-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jre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perl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zip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RUN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" pitchFamily="2" charset="0"/>
              </a:rPr>
              <a:t>https://</a:t>
            </a:r>
            <a:r>
              <a:rPr lang="en-US" sz="1700" dirty="0" err="1">
                <a:solidFill>
                  <a:schemeClr val="bg1"/>
                </a:solidFill>
                <a:latin typeface="Courier" pitchFamily="2" charset="0"/>
              </a:rPr>
              <a:t>www.bioinformatics.babraham.ac.uk</a:t>
            </a:r>
            <a:r>
              <a:rPr lang="en-US" sz="1700" dirty="0">
                <a:solidFill>
                  <a:schemeClr val="bg1"/>
                </a:solidFill>
                <a:latin typeface="Courier" pitchFamily="2" charset="0"/>
              </a:rPr>
              <a:t>/projects/</a:t>
            </a:r>
            <a:r>
              <a:rPr lang="en-US" sz="17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1700" dirty="0">
                <a:solidFill>
                  <a:schemeClr val="bg1"/>
                </a:solidFill>
                <a:latin typeface="Courier" pitchFamily="2" charset="0"/>
              </a:rPr>
              <a:t>/fastqc_v0.11.7.zip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\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&amp;&amp; unzip fastqc_v0.11.7.zip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&amp;&amp; rm fastqc_v0.11.7.zip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   &amp;&amp;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chmod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+x 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ENV PATH "/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:$PATH"</a:t>
            </a:r>
            <a:endParaRPr lang="en-US" sz="2000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D51A91-E3B9-4D4E-A9A1-7F1C32E7C214}"/>
              </a:ext>
            </a:extLst>
          </p:cNvPr>
          <p:cNvSpPr/>
          <p:nvPr/>
        </p:nvSpPr>
        <p:spPr>
          <a:xfrm>
            <a:off x="4201610" y="1342663"/>
            <a:ext cx="2060294" cy="7870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Choose a base operating system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5064B-D8D8-F14B-9174-D9135A8CE16B}"/>
              </a:ext>
            </a:extLst>
          </p:cNvPr>
          <p:cNvSpPr/>
          <p:nvPr/>
        </p:nvSpPr>
        <p:spPr>
          <a:xfrm>
            <a:off x="8679911" y="1342663"/>
            <a:ext cx="2211866" cy="7870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Update and install necessary packages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900D71-219B-2A4F-B0E7-7EC2B79EAA40}"/>
              </a:ext>
            </a:extLst>
          </p:cNvPr>
          <p:cNvSpPr/>
          <p:nvPr/>
        </p:nvSpPr>
        <p:spPr>
          <a:xfrm>
            <a:off x="8426922" y="4676174"/>
            <a:ext cx="1585180" cy="7870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Install the application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6D4C6-F0C8-1448-B24F-EF2D8B1FA347}"/>
              </a:ext>
            </a:extLst>
          </p:cNvPr>
          <p:cNvSpPr/>
          <p:nvPr/>
        </p:nvSpPr>
        <p:spPr>
          <a:xfrm>
            <a:off x="5189040" y="5594428"/>
            <a:ext cx="2260784" cy="10514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Use environment variable to add executable to PATH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848E00-AEDD-6D4C-90EE-54E0737F3C22}"/>
              </a:ext>
            </a:extLst>
          </p:cNvPr>
          <p:cNvCxnSpPr>
            <a:stCxn id="6" idx="1"/>
          </p:cNvCxnSpPr>
          <p:nvPr/>
        </p:nvCxnSpPr>
        <p:spPr>
          <a:xfrm flipH="1">
            <a:off x="2812648" y="1736202"/>
            <a:ext cx="1388962" cy="5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E7085B-15DA-3D49-8C46-E2E8687EC96B}"/>
              </a:ext>
            </a:extLst>
          </p:cNvPr>
          <p:cNvCxnSpPr>
            <a:stCxn id="7" idx="1"/>
          </p:cNvCxnSpPr>
          <p:nvPr/>
        </p:nvCxnSpPr>
        <p:spPr>
          <a:xfrm flipH="1">
            <a:off x="6632294" y="1736202"/>
            <a:ext cx="2047617" cy="1122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879A2F-9B40-D84E-AFB0-F2AF2DDAD65A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231757" y="4143737"/>
            <a:ext cx="3195165" cy="925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C941E-8100-7D44-92CD-11238A2126CB}"/>
              </a:ext>
            </a:extLst>
          </p:cNvPr>
          <p:cNvCxnSpPr/>
          <p:nvPr/>
        </p:nvCxnSpPr>
        <p:spPr>
          <a:xfrm flipH="1" flipV="1">
            <a:off x="4039565" y="5405380"/>
            <a:ext cx="1149475" cy="7147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Objectives for this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a container?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are containers useful?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find and use existing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develop and use your own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use containers on HPC [Stampede2, Blue Waters, Cori]</a:t>
            </a:r>
          </a:p>
          <a:p>
            <a:endParaRPr lang="en-US" sz="2400" dirty="0"/>
          </a:p>
          <a:p>
            <a:pPr algn="ctr"/>
            <a:r>
              <a:rPr lang="en-US" sz="2400" dirty="0"/>
              <a:t>Follow along: </a:t>
            </a: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wjallen.github.io</a:t>
            </a:r>
            <a:r>
              <a:rPr lang="en-US" sz="2400" dirty="0">
                <a:solidFill>
                  <a:srgbClr val="0070C0"/>
                </a:solidFill>
              </a:rPr>
              <a:t>/petascale/</a:t>
            </a:r>
          </a:p>
          <a:p>
            <a:pPr algn="ctr"/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 build -t username/fastqc:0.11.7 ./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Sending build context to Docker daemon  2.048kB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Step 1/4 : FROM ubuntu:16.04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---&gt; 5e13f8dd4c1a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...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Successfully built 2005acfb2869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Successfully tagged username/fastqc:0.11.7</a:t>
            </a:r>
          </a:p>
          <a:p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images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REPOSITORY         TAG         IMAGE ID          CREATED             SIZE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username/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    0.11.7      2005acfb2869      16 minutes ago      460MB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hello-world        latest      fce289e99eb9      7 months ago        1.84kB</a:t>
            </a:r>
          </a:p>
          <a:p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run --rm username/fastqc:0.11.7 which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fastqc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push username/fastqc:0.11.7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The push refers to repository [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docker.io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/username/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]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e79142719515: Mounted from library/ubuntu 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aeda103e78c9: Mounted from library/ubuntu 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2558e637fbff: Mounted from library/ubuntu 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f749b9b0fb21: Mounted from library/ubuntu 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0.11.7: digest: sha256:9e42ab85eedec90228d7fa8ba94b4d6dfe33b2173584e88b190d size: 1575</a:t>
            </a:r>
          </a:p>
          <a:p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Quick recap #2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a container image from a </a:t>
            </a:r>
            <a:r>
              <a:rPr lang="en-US" sz="2400" dirty="0" err="1">
                <a:latin typeface="Courier" pitchFamily="2" charset="0"/>
              </a:rPr>
              <a:t>Dockerfile</a:t>
            </a:r>
            <a:endParaRPr lang="en-US" sz="2400" dirty="0">
              <a:latin typeface="Courier" pitchFamily="2" charset="0"/>
            </a:endParaRPr>
          </a:p>
          <a:p>
            <a:pPr algn="ctr"/>
            <a:r>
              <a:rPr lang="en-US" sz="2400" dirty="0">
                <a:latin typeface="Courier" pitchFamily="2" charset="0"/>
              </a:rPr>
              <a:t>docker build –t &lt;</a:t>
            </a:r>
            <a:r>
              <a:rPr lang="en-US" sz="2400" dirty="0" err="1">
                <a:latin typeface="Courier" pitchFamily="2" charset="0"/>
              </a:rPr>
              <a:t>container:tag</a:t>
            </a:r>
            <a:r>
              <a:rPr lang="en-US" sz="2400" dirty="0">
                <a:latin typeface="Courier" pitchFamily="2" charset="0"/>
              </a:rPr>
              <a:t>&gt; ./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 your credentials for Docker Hub locally</a:t>
            </a:r>
          </a:p>
          <a:p>
            <a:pPr algn="ctr"/>
            <a:r>
              <a:rPr lang="en-US" sz="2400" dirty="0">
                <a:latin typeface="Courier" pitchFamily="2" charset="0"/>
              </a:rPr>
              <a:t>docker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Push the container image to Docker Hub</a:t>
            </a:r>
          </a:p>
          <a:p>
            <a:pPr algn="ctr"/>
            <a:r>
              <a:rPr lang="en-US" sz="2400" dirty="0">
                <a:latin typeface="Courier" pitchFamily="2" charset="0"/>
              </a:rPr>
              <a:t>docker push &lt;</a:t>
            </a:r>
            <a:r>
              <a:rPr lang="en-US" sz="2400" dirty="0" err="1">
                <a:latin typeface="Courier" pitchFamily="2" charset="0"/>
              </a:rPr>
              <a:t>container:tag</a:t>
            </a:r>
            <a:r>
              <a:rPr lang="en-US" sz="2400" dirty="0">
                <a:latin typeface="Courier" pitchFamily="2" charset="0"/>
              </a:rPr>
              <a:t>&gt;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Getting more help with Docker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command line tools are very well documented: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support online: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https://docs.docker.com/get-started/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838200" y="2220687"/>
            <a:ext cx="10515600" cy="16506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--help           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 show all docker options and summaries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docker COMMAND --help   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 show options and summaries for a particular 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                       # command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1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Miscellaneous Docker tips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1099800" cy="47044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your </a:t>
            </a:r>
            <a:r>
              <a:rPr lang="en-US" sz="2400" dirty="0" err="1">
                <a:latin typeface="Courier" pitchFamily="2" charset="0"/>
              </a:rPr>
              <a:t>Dockerfiles</a:t>
            </a:r>
            <a:r>
              <a:rPr lang="en-US" sz="2400" dirty="0"/>
              <a:t> – GitHub is a good place for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may not need </a:t>
            </a:r>
            <a:r>
              <a:rPr lang="en-US" sz="2400" dirty="0">
                <a:latin typeface="Courier" pitchFamily="2" charset="0"/>
              </a:rPr>
              <a:t>ENTRYPOINT</a:t>
            </a:r>
            <a:r>
              <a:rPr lang="en-US" sz="2400" dirty="0"/>
              <a:t> or </a:t>
            </a:r>
            <a:r>
              <a:rPr lang="en-US" sz="2400" dirty="0">
                <a:latin typeface="Courier" pitchFamily="2" charset="0"/>
              </a:rPr>
              <a:t>CMD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Usually better to use </a:t>
            </a:r>
            <a:r>
              <a:rPr lang="en-US" sz="2400" dirty="0">
                <a:latin typeface="Courier" pitchFamily="2" charset="0"/>
              </a:rPr>
              <a:t>COPY</a:t>
            </a:r>
            <a:r>
              <a:rPr lang="en-US" sz="2400" dirty="0"/>
              <a:t> instead of </a:t>
            </a:r>
            <a:r>
              <a:rPr lang="en-US" sz="2400" dirty="0">
                <a:latin typeface="Courier" pitchFamily="2" charset="0"/>
              </a:rPr>
              <a:t>ADD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Order of operations in the </a:t>
            </a:r>
            <a:r>
              <a:rPr lang="en-US" sz="2400" dirty="0" err="1">
                <a:latin typeface="Courier" pitchFamily="2" charset="0"/>
              </a:rPr>
              <a:t>Dockerfile</a:t>
            </a:r>
            <a:r>
              <a:rPr lang="en-US" sz="2400" dirty="0"/>
              <a:t> is important; combine steps where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Avoid </a:t>
            </a:r>
            <a:r>
              <a:rPr lang="en-US" sz="2400" dirty="0">
                <a:latin typeface="Courier" pitchFamily="2" charset="0"/>
              </a:rPr>
              <a:t>latest</a:t>
            </a:r>
            <a:r>
              <a:rPr lang="en-US" sz="2400" dirty="0"/>
              <a:t> tag; use explicit tag callouts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command </a:t>
            </a:r>
            <a:r>
              <a:rPr lang="en-US" sz="2400" dirty="0">
                <a:latin typeface="Courier" pitchFamily="2" charset="0"/>
              </a:rPr>
              <a:t>docker system prune </a:t>
            </a:r>
            <a:r>
              <a:rPr lang="en-US" sz="2400" dirty="0"/>
              <a:t>is your friend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>
                <a:latin typeface="Courier" pitchFamily="2" charset="0"/>
              </a:rPr>
              <a:t>docker-compose </a:t>
            </a:r>
            <a:r>
              <a:rPr lang="en-US" sz="2400" dirty="0"/>
              <a:t>for multi-container pipelines and microservices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Considerations for one tool per container vs. multiple tools per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Objectives for this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container?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are containers useful?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find and use existing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develop and use your own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use containers on HPC [Stampede2, Blue Waters, Cori]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How to use containers on HPC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mentioned, security concerns preclude users from running Docker containers at most HPC centers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</a:t>
            </a:r>
            <a:r>
              <a:rPr lang="en-US" sz="2400" b="1" dirty="0"/>
              <a:t>TACC</a:t>
            </a:r>
            <a:r>
              <a:rPr lang="en-US" sz="2400" dirty="0"/>
              <a:t>, users can run </a:t>
            </a:r>
            <a:r>
              <a:rPr lang="en-US" sz="2400" b="1" dirty="0"/>
              <a:t>Singularity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</a:t>
            </a:r>
            <a:r>
              <a:rPr lang="en-US" sz="2400" b="1" dirty="0"/>
              <a:t>NERSC</a:t>
            </a:r>
            <a:r>
              <a:rPr lang="en-US" sz="2400" dirty="0"/>
              <a:t> and </a:t>
            </a:r>
            <a:r>
              <a:rPr lang="en-US" sz="2400" b="1" dirty="0"/>
              <a:t>NCSA</a:t>
            </a:r>
            <a:r>
              <a:rPr lang="en-US" sz="2400" dirty="0"/>
              <a:t>, users can run </a:t>
            </a:r>
            <a:r>
              <a:rPr lang="en-US" sz="2400" b="1" dirty="0"/>
              <a:t>Shifter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Container technologies: Singularity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2540"/>
            <a:ext cx="9965266" cy="47044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Singularity (2016)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at LBL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Designed for HPC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pull Docker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Outside user = inside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auto-mount shared filesystems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MPI aware =&gt; 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GPU aware =&gt; CUDA runtimes must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EE8EA7-45F8-0F44-B44C-2195DB71C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33" y="971606"/>
            <a:ext cx="2146351" cy="21463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2FC657-F55C-6D48-A2C4-2D39C4EAB7F8}"/>
              </a:ext>
            </a:extLst>
          </p:cNvPr>
          <p:cNvSpPr txBox="1"/>
          <p:nvPr/>
        </p:nvSpPr>
        <p:spPr>
          <a:xfrm>
            <a:off x="3337023" y="6476604"/>
            <a:ext cx="5513066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https://singularity.lbl.gov/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|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https://sylabs.io/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A7EAEF6-C755-1845-9C4F-0360D08CD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74" y="3285583"/>
            <a:ext cx="2176560" cy="217656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A06B0C01-4808-7C44-9DDB-2E05469F7DCE}"/>
              </a:ext>
            </a:extLst>
          </p:cNvPr>
          <p:cNvSpPr/>
          <p:nvPr/>
        </p:nvSpPr>
        <p:spPr>
          <a:xfrm rot="2665029">
            <a:off x="9326361" y="2964765"/>
            <a:ext cx="368135" cy="5471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857F5-0B2D-8B4A-99D3-CA84B90D2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2087" y="5747901"/>
            <a:ext cx="1987759" cy="5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46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0D0DD-FBE7-BC4B-A9BA-9FDB13EC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7102" y="1330036"/>
            <a:ext cx="11858227" cy="4217304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0EEEB590-09FF-CB48-B72F-74D65A98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en-US" sz="3000" dirty="0"/>
              <a:t>Container technologies: Singularity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45ABFD2-D58F-3240-81F4-E5ADA88C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045917"/>
            <a:ext cx="9965266" cy="10122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Full disclosure: I don’t prefer Singularity native build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prefer </a:t>
            </a:r>
            <a:r>
              <a:rPr lang="en-US" sz="2400" b="1" dirty="0"/>
              <a:t>docker build / push </a:t>
            </a:r>
            <a:r>
              <a:rPr lang="en-US" sz="2400" dirty="0"/>
              <a:t>followed by </a:t>
            </a:r>
            <a:r>
              <a:rPr lang="en-US" sz="2400" b="1" dirty="0"/>
              <a:t>singularity pull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10DA-34A1-3248-AB52-BF0B73A19183}"/>
              </a:ext>
            </a:extLst>
          </p:cNvPr>
          <p:cNvSpPr txBox="1"/>
          <p:nvPr/>
        </p:nvSpPr>
        <p:spPr>
          <a:xfrm>
            <a:off x="3337023" y="6476604"/>
            <a:ext cx="5513066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https://singularity.lbl.gov/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|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https://sylabs.io/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09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Container technologies: Shifter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2540"/>
            <a:ext cx="7549663" cy="47044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Shifter (2015)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at NERSC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Designed for HPC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pull Docker containers (and other formats)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Root (user) is squashed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mount shared filesystems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MPI aware =&gt; 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usually need to be pre-cached on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72315-32BD-4C4A-8DD5-7673D03E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335" y="1505896"/>
            <a:ext cx="1794260" cy="2301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8A37A5-DB80-F342-BEB0-4983E698B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689" y="3900924"/>
            <a:ext cx="2653812" cy="1783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05E86-6B03-4641-AC36-A4E81451F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639" y="5327750"/>
            <a:ext cx="2653813" cy="493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DC63CA-7585-F54F-A509-5ACF23A13B7E}"/>
              </a:ext>
            </a:extLst>
          </p:cNvPr>
          <p:cNvSpPr txBox="1"/>
          <p:nvPr/>
        </p:nvSpPr>
        <p:spPr>
          <a:xfrm>
            <a:off x="3337023" y="6079253"/>
            <a:ext cx="5513066" cy="76247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https://github.com/NERSC/shifter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hlinkClick r:id="rId7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https://docs.nersc.gov/programming/shifter/how-to-use/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https://bluewaters.ncsa.illinois.edu/shifter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62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Container technologies: Shifter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283858"/>
            <a:ext cx="10054212" cy="8931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Essentially identical to the recommended Singularity workflow</a:t>
            </a: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FC657-F55C-6D48-A2C4-2D39C4EAB7F8}"/>
              </a:ext>
            </a:extLst>
          </p:cNvPr>
          <p:cNvSpPr txBox="1"/>
          <p:nvPr/>
        </p:nvSpPr>
        <p:spPr>
          <a:xfrm>
            <a:off x="3337023" y="6079253"/>
            <a:ext cx="5513066" cy="76247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https://github.com/NERSC/shifter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https://docs.nersc.gov/programming/shifter/how-to-use/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https://bluewaters.ncsa.illinois.edu/shifter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D9953-94E8-0041-BD7A-05D79BA7F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347" y="1330036"/>
            <a:ext cx="8695306" cy="36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8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a container?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6968067" cy="47044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standard unit of software that packages up </a:t>
            </a:r>
            <a:r>
              <a:rPr lang="en-US" sz="2400" b="1" dirty="0"/>
              <a:t>code</a:t>
            </a:r>
            <a:r>
              <a:rPr lang="en-US" sz="2400" dirty="0"/>
              <a:t> and all its </a:t>
            </a:r>
            <a:r>
              <a:rPr lang="en-US" sz="2400" b="1" dirty="0"/>
              <a:t>dependencies</a:t>
            </a:r>
            <a:r>
              <a:rPr lang="en-US" sz="2400" dirty="0"/>
              <a:t> so the application runs quickly and reliably from one computing environment to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Isolate application from environment to ensure </a:t>
            </a:r>
            <a:r>
              <a:rPr lang="en-US" sz="2400" b="1" dirty="0"/>
              <a:t>reproducibility</a:t>
            </a:r>
            <a:r>
              <a:rPr lang="en-US" sz="2400" dirty="0"/>
              <a:t> and </a:t>
            </a:r>
            <a:r>
              <a:rPr lang="en-US" sz="2400" b="1" dirty="0"/>
              <a:t>portability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 the host OS system kernel, so relatively </a:t>
            </a:r>
            <a:r>
              <a:rPr lang="en-US" sz="2400" b="1" dirty="0"/>
              <a:t>lightweight</a:t>
            </a:r>
            <a:r>
              <a:rPr lang="en-US" sz="2400" dirty="0"/>
              <a:t> and </a:t>
            </a:r>
            <a:r>
              <a:rPr lang="en-US" sz="2400" b="1" dirty="0"/>
              <a:t>low overhead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2C2DC-88F7-6E49-8573-862F0B07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595" y="550734"/>
            <a:ext cx="2654926" cy="2259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4D0BDB-933E-AF46-A7A8-6643041D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529" y="2664760"/>
            <a:ext cx="4403928" cy="3811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C0069-AE54-8546-BEA4-3A929205E62D}"/>
              </a:ext>
            </a:extLst>
          </p:cNvPr>
          <p:cNvSpPr txBox="1"/>
          <p:nvPr/>
        </p:nvSpPr>
        <p:spPr>
          <a:xfrm>
            <a:off x="4880986" y="6476604"/>
            <a:ext cx="2425139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https://www.docker.com/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25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Hands on: Run an HPC job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462891"/>
            <a:ext cx="9891530" cy="4704423"/>
          </a:xfrm>
        </p:spPr>
        <p:txBody>
          <a:bodyPr>
            <a:normAutofit/>
          </a:bodyPr>
          <a:lstStyle/>
          <a:p>
            <a:r>
              <a:rPr lang="en-US" sz="2400" i="1" dirty="0"/>
              <a:t>Scenario: </a:t>
            </a:r>
            <a:r>
              <a:rPr lang="en-US" sz="2400" dirty="0"/>
              <a:t>You are a researcher with raw data (</a:t>
            </a:r>
            <a:r>
              <a:rPr lang="en-US" sz="2400" dirty="0">
                <a:latin typeface="Courier" pitchFamily="2" charset="0"/>
              </a:rPr>
              <a:t>SP1.fq</a:t>
            </a:r>
            <a:r>
              <a:rPr lang="en-US" sz="2400" dirty="0"/>
              <a:t>) that you need to analyze. The computation is expensive and you don’t want to tie up your local Linux workstation. However, the HPC cluster runs on CentOS and your application (</a:t>
            </a:r>
            <a:r>
              <a:rPr lang="en-US" sz="2400" dirty="0" err="1">
                <a:latin typeface="Courier" pitchFamily="2" charset="0"/>
              </a:rPr>
              <a:t>FastQC</a:t>
            </a:r>
            <a:r>
              <a:rPr lang="en-US" sz="2400" dirty="0"/>
              <a:t>) only runs on Ubuntu.</a:t>
            </a:r>
            <a:endParaRPr lang="en-US" sz="2400" i="1" dirty="0"/>
          </a:p>
          <a:p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Log in to your favorite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Stage your input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Pull the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Prepare a job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Submit the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Check the results</a:t>
            </a:r>
            <a:endParaRPr lang="en-US" sz="2400" i="1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FC657-F55C-6D48-A2C4-2D39C4EAB7F8}"/>
              </a:ext>
            </a:extLst>
          </p:cNvPr>
          <p:cNvSpPr txBox="1"/>
          <p:nvPr/>
        </p:nvSpPr>
        <p:spPr>
          <a:xfrm>
            <a:off x="3337023" y="6319467"/>
            <a:ext cx="5513066" cy="5222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D63E824-CD63-1049-B7A5-2951E3D0DC0B}"/>
              </a:ext>
            </a:extLst>
          </p:cNvPr>
          <p:cNvSpPr txBox="1">
            <a:spLocks/>
          </p:cNvSpPr>
          <p:nvPr/>
        </p:nvSpPr>
        <p:spPr>
          <a:xfrm>
            <a:off x="6257083" y="1462891"/>
            <a:ext cx="5076462" cy="470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91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Hands on: Run an HPC job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52" y="1900807"/>
            <a:ext cx="10515600" cy="1178060"/>
          </a:xfrm>
        </p:spPr>
        <p:txBody>
          <a:bodyPr>
            <a:normAutofit/>
          </a:bodyPr>
          <a:lstStyle/>
          <a:p>
            <a:r>
              <a:rPr lang="en-US" sz="1800" b="1" dirty="0"/>
              <a:t>Stampede2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828552" y="2255408"/>
            <a:ext cx="10515600" cy="707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ssh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USER@stampede2.tacc.utexas.edu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0D6F371-0B7D-024D-A31F-AD1E523D0854}"/>
              </a:ext>
            </a:extLst>
          </p:cNvPr>
          <p:cNvSpPr txBox="1">
            <a:spLocks/>
          </p:cNvSpPr>
          <p:nvPr/>
        </p:nvSpPr>
        <p:spPr>
          <a:xfrm>
            <a:off x="828552" y="3233819"/>
            <a:ext cx="10515600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Blue Waters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54A37-9A18-4747-957D-2C5E52B32B56}"/>
              </a:ext>
            </a:extLst>
          </p:cNvPr>
          <p:cNvSpPr/>
          <p:nvPr/>
        </p:nvSpPr>
        <p:spPr>
          <a:xfrm>
            <a:off x="828552" y="3608678"/>
            <a:ext cx="10515600" cy="707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ssh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USER@bwbay.ncsa.illinois.edu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776C6C3-2F15-1143-B0A5-64A849EE9233}"/>
              </a:ext>
            </a:extLst>
          </p:cNvPr>
          <p:cNvSpPr txBox="1">
            <a:spLocks/>
          </p:cNvSpPr>
          <p:nvPr/>
        </p:nvSpPr>
        <p:spPr>
          <a:xfrm>
            <a:off x="828552" y="4537906"/>
            <a:ext cx="10515600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Cori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01DF8-1E8A-2441-A54F-1AD9E313C56D}"/>
              </a:ext>
            </a:extLst>
          </p:cNvPr>
          <p:cNvSpPr/>
          <p:nvPr/>
        </p:nvSpPr>
        <p:spPr>
          <a:xfrm>
            <a:off x="828552" y="4892507"/>
            <a:ext cx="10515600" cy="707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$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ssh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USER@cori.nersc.gov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2EAE491-EEEB-9240-B038-EF253D0447EA}"/>
              </a:ext>
            </a:extLst>
          </p:cNvPr>
          <p:cNvSpPr txBox="1">
            <a:spLocks/>
          </p:cNvSpPr>
          <p:nvPr/>
        </p:nvSpPr>
        <p:spPr>
          <a:xfrm>
            <a:off x="838200" y="1321762"/>
            <a:ext cx="10515600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1. Log in to your favorite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26B1E-37A7-B242-BD34-83A01023C997}"/>
              </a:ext>
            </a:extLst>
          </p:cNvPr>
          <p:cNvSpPr txBox="1"/>
          <p:nvPr/>
        </p:nvSpPr>
        <p:spPr>
          <a:xfrm>
            <a:off x="3264061" y="613458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5561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Hands on: Run an HPC job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52" y="1900807"/>
            <a:ext cx="10515600" cy="1178060"/>
          </a:xfrm>
        </p:spPr>
        <p:txBody>
          <a:bodyPr>
            <a:normAutofit/>
          </a:bodyPr>
          <a:lstStyle/>
          <a:p>
            <a:r>
              <a:rPr lang="en-US" sz="1800" b="1" dirty="0"/>
              <a:t>Stampede2 / Blue Waters / Cori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828552" y="2255407"/>
            <a:ext cx="10515600" cy="3677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wget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https://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wjallen.github.io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petascale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/SP1.fq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head SP1.fq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@@cluster_2:UMI_ATTCCG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TTTCCGGGGCACATAATCTTCAGCCGGGCGC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+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9C;=;=&lt;9@4868&gt;9:67AA&lt;9&gt;65&lt;=&gt;591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@cluster_8:UMI_CTTTGA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TATCCTTGCAATACTCTCCGAACGGGAGAGC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+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1/04.72,(003,-2-22+00-12./.-.4-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@cluster_12:UMI_GGTCAA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GCAGTTTAAGATCATTTTATTGAAGAGCAAG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2EAE491-EEEB-9240-B038-EF253D0447EA}"/>
              </a:ext>
            </a:extLst>
          </p:cNvPr>
          <p:cNvSpPr txBox="1">
            <a:spLocks/>
          </p:cNvSpPr>
          <p:nvPr/>
        </p:nvSpPr>
        <p:spPr>
          <a:xfrm>
            <a:off x="838200" y="1321762"/>
            <a:ext cx="10515600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2. Stage your input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26B1E-37A7-B242-BD34-83A01023C997}"/>
              </a:ext>
            </a:extLst>
          </p:cNvPr>
          <p:cNvSpPr txBox="1"/>
          <p:nvPr/>
        </p:nvSpPr>
        <p:spPr>
          <a:xfrm>
            <a:off x="3264061" y="613458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66714-3441-474B-A91B-90713850BDC1}"/>
              </a:ext>
            </a:extLst>
          </p:cNvPr>
          <p:cNvSpPr txBox="1"/>
          <p:nvPr/>
        </p:nvSpPr>
        <p:spPr>
          <a:xfrm>
            <a:off x="3337023" y="6356350"/>
            <a:ext cx="5513066" cy="48537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Sample data: Jay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Hesselberth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Genome Analysis Workshop, </a:t>
            </a:r>
          </a:p>
          <a:p>
            <a:pPr algn="ctr"/>
            <a:r>
              <a:rPr lang="en-US" sz="1400" dirty="0">
                <a:hlinkClick r:id="rId2"/>
              </a:rPr>
              <a:t>https://molb7621.github.io/workshop/index.html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956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52" y="603637"/>
            <a:ext cx="10515600" cy="1178060"/>
          </a:xfrm>
        </p:spPr>
        <p:txBody>
          <a:bodyPr>
            <a:normAutofit/>
          </a:bodyPr>
          <a:lstStyle/>
          <a:p>
            <a:r>
              <a:rPr lang="en-US" sz="1800" b="1" dirty="0"/>
              <a:t>Stampede2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828552" y="958237"/>
            <a:ext cx="10515600" cy="15295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idev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...</a:t>
            </a: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[compute]$ module load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tacc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-singularity python3</a:t>
            </a: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[compute]$ singularity pull --name wallen-fastqc-0.11.7.simg docker://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wallen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/fastqc:0.11.7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Singularity container built: /work/03439/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wallen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singularity_cache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/wallen-fastqc-0.11.7.simg</a:t>
            </a: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[compute]$ ls $WORK/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singularity_cache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wallen-fastqc-0.11.7.simg*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0D6F371-0B7D-024D-A31F-AD1E523D0854}"/>
              </a:ext>
            </a:extLst>
          </p:cNvPr>
          <p:cNvSpPr txBox="1">
            <a:spLocks/>
          </p:cNvSpPr>
          <p:nvPr/>
        </p:nvSpPr>
        <p:spPr>
          <a:xfrm>
            <a:off x="828552" y="2789671"/>
            <a:ext cx="10515600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Blue Waters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54A37-9A18-4747-957D-2C5E52B32B56}"/>
              </a:ext>
            </a:extLst>
          </p:cNvPr>
          <p:cNvSpPr/>
          <p:nvPr/>
        </p:nvSpPr>
        <p:spPr>
          <a:xfrm>
            <a:off x="828552" y="3142366"/>
            <a:ext cx="10515600" cy="15295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qsub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-I -l nodes=1:ppn=1 -l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walltime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=00:30:00</a:t>
            </a: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...</a:t>
            </a: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[compute]$ module load shifter</a:t>
            </a: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[compute]$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shifterimg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pull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docker:wallen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/fastqc:0.11.7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2019-08-19T15:44:49 Pulling Image: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docker:wallen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/fastqc:0.11.7, status: READY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[compute]$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shifterimg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images | grep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fastqc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bluewaters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docker     READY    6d2726df2e   2019-08-19T15:44:14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wallen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/fastqc:0.11.7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2EAE491-EEEB-9240-B038-EF253D0447EA}"/>
              </a:ext>
            </a:extLst>
          </p:cNvPr>
          <p:cNvSpPr txBox="1">
            <a:spLocks/>
          </p:cNvSpPr>
          <p:nvPr/>
        </p:nvSpPr>
        <p:spPr>
          <a:xfrm>
            <a:off x="838200" y="24592"/>
            <a:ext cx="10515600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3. Pull the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26B1E-37A7-B242-BD34-83A01023C997}"/>
              </a:ext>
            </a:extLst>
          </p:cNvPr>
          <p:cNvSpPr txBox="1"/>
          <p:nvPr/>
        </p:nvSpPr>
        <p:spPr>
          <a:xfrm>
            <a:off x="3264061" y="460591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180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196AE75-1C75-3141-A15B-1F5B5E990671}"/>
              </a:ext>
            </a:extLst>
          </p:cNvPr>
          <p:cNvSpPr txBox="1">
            <a:spLocks/>
          </p:cNvSpPr>
          <p:nvPr/>
        </p:nvSpPr>
        <p:spPr>
          <a:xfrm>
            <a:off x="828552" y="4951637"/>
            <a:ext cx="10515600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Cori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B8293-24B1-9643-AB9F-C95650845A0C}"/>
              </a:ext>
            </a:extLst>
          </p:cNvPr>
          <p:cNvSpPr/>
          <p:nvPr/>
        </p:nvSpPr>
        <p:spPr>
          <a:xfrm>
            <a:off x="828552" y="5326496"/>
            <a:ext cx="10515600" cy="1285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salloc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-N 1 -C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haswell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-q interactive -t 00:30:00</a:t>
            </a: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...</a:t>
            </a:r>
            <a:endParaRPr lang="en-US" sz="1200" strike="sngStrike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[compute]$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shifterimg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pull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docker:wallen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/fastqc:0.11.7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2019-08-19T14:02:58 Pulling Image: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docker:wallen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/fastqc:0.11.7, status: READY</a:t>
            </a: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[compute]$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shifterimg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images | grep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fastqc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cori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      docker     READY    6d2726df2e   2019-08-19T14:02:57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wallen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/fastqc:0.11.7</a:t>
            </a:r>
          </a:p>
        </p:txBody>
      </p:sp>
    </p:spTree>
    <p:extLst>
      <p:ext uri="{BB962C8B-B14F-4D97-AF65-F5344CB8AC3E}">
        <p14:creationId xmlns:p14="http://schemas.microsoft.com/office/powerpoint/2010/main" val="3925166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Hands on: Run an HPC job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" y="1900807"/>
            <a:ext cx="3992431" cy="1178060"/>
          </a:xfrm>
        </p:spPr>
        <p:txBody>
          <a:bodyPr>
            <a:normAutofit/>
          </a:bodyPr>
          <a:lstStyle/>
          <a:p>
            <a:r>
              <a:rPr lang="en-US" sz="1800" b="1" dirty="0"/>
              <a:t>Stampede2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F4A21-9258-174E-804F-D6CF019586FC}"/>
              </a:ext>
            </a:extLst>
          </p:cNvPr>
          <p:cNvSpPr/>
          <p:nvPr/>
        </p:nvSpPr>
        <p:spPr>
          <a:xfrm>
            <a:off x="84268" y="2255407"/>
            <a:ext cx="3992431" cy="4237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cat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singularity_job.slurm</a:t>
            </a:r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#!/bin/bash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-J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myjob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-o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myjob.o%j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-N 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-n 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-t 00:10:00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-p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skx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-dev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-A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myalloc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   # Allocation name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module load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tacc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-singularity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SIMG=$WORK/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singularity_cache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/wallen-fastqc-0.11.7.simg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singularity exec $SIMG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 SP1.fq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sbatch</a:t>
            </a: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singularity_job.slurm</a:t>
            </a:r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...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Submitted batch job 4197252</a:t>
            </a:r>
          </a:p>
          <a:p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0D6F371-0B7D-024D-A31F-AD1E523D0854}"/>
              </a:ext>
            </a:extLst>
          </p:cNvPr>
          <p:cNvSpPr txBox="1">
            <a:spLocks/>
          </p:cNvSpPr>
          <p:nvPr/>
        </p:nvSpPr>
        <p:spPr>
          <a:xfrm>
            <a:off x="4141918" y="1900807"/>
            <a:ext cx="3992431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Blue Waters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54A37-9A18-4747-957D-2C5E52B32B56}"/>
              </a:ext>
            </a:extLst>
          </p:cNvPr>
          <p:cNvSpPr/>
          <p:nvPr/>
        </p:nvSpPr>
        <p:spPr>
          <a:xfrm>
            <a:off x="4141918" y="2255407"/>
            <a:ext cx="3992431" cy="4237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cat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shifter_job.pbs</a:t>
            </a:r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#!/bin/bash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#PBS -N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testjob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#PBS -e $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PBS_JOBID.err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#PBS -o $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PBS_JOBID.out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#PBS -l nodes=1:ppn=1:xe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#PBS -l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walltime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=00:10:00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#PBS -A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myalloc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#PBS -l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gres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=shifter16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module load shifter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IMG=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docker:wallen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/fastqc:0.11.7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aprun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 -b shifter --image=$IMG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 SP1.fq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qsub</a:t>
            </a: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shifter_job.pbs</a:t>
            </a:r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INFO: Job submitted to account: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myalloc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10240521.bw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776C6C3-2F15-1143-B0A5-64A849EE9233}"/>
              </a:ext>
            </a:extLst>
          </p:cNvPr>
          <p:cNvSpPr txBox="1">
            <a:spLocks/>
          </p:cNvSpPr>
          <p:nvPr/>
        </p:nvSpPr>
        <p:spPr>
          <a:xfrm>
            <a:off x="8199568" y="1900807"/>
            <a:ext cx="3992432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Cori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01DF8-1E8A-2441-A54F-1AD9E313C56D}"/>
              </a:ext>
            </a:extLst>
          </p:cNvPr>
          <p:cNvSpPr/>
          <p:nvPr/>
        </p:nvSpPr>
        <p:spPr>
          <a:xfrm>
            <a:off x="8199568" y="2255408"/>
            <a:ext cx="3992432" cy="252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cat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shifter_job.slurm</a:t>
            </a: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#!/bin/bash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--nodes=1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--time=00:10:00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--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qos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=debug</a:t>
            </a: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--constraint=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haswell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#SBATCH --image=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docker:wallen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/fastqc:0.11.7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srun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 -n 1 shifter </a:t>
            </a:r>
            <a:r>
              <a:rPr lang="en-US" sz="1100" dirty="0" err="1">
                <a:solidFill>
                  <a:schemeClr val="bg1"/>
                </a:solidFill>
                <a:latin typeface="Courier" pitchFamily="2" charset="0"/>
              </a:rPr>
              <a:t>fastqc</a:t>
            </a:r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 SP1.fq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sbatch</a:t>
            </a: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shifter_job.slurm</a:t>
            </a:r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Submitted batch job 24000106</a:t>
            </a:r>
          </a:p>
          <a:p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  <a:latin typeface="Courier" pitchFamily="2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2EAE491-EEEB-9240-B038-EF253D0447EA}"/>
              </a:ext>
            </a:extLst>
          </p:cNvPr>
          <p:cNvSpPr txBox="1">
            <a:spLocks/>
          </p:cNvSpPr>
          <p:nvPr/>
        </p:nvSpPr>
        <p:spPr>
          <a:xfrm>
            <a:off x="838200" y="1321762"/>
            <a:ext cx="10515600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4-5. Prepare a job template and submit the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26B1E-37A7-B242-BD34-83A01023C997}"/>
              </a:ext>
            </a:extLst>
          </p:cNvPr>
          <p:cNvSpPr txBox="1"/>
          <p:nvPr/>
        </p:nvSpPr>
        <p:spPr>
          <a:xfrm>
            <a:off x="3264061" y="613458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180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CA5AD730-2B94-8C48-A575-86F541EE37F6}"/>
              </a:ext>
            </a:extLst>
          </p:cNvPr>
          <p:cNvSpPr txBox="1">
            <a:spLocks/>
          </p:cNvSpPr>
          <p:nvPr/>
        </p:nvSpPr>
        <p:spPr>
          <a:xfrm>
            <a:off x="8199569" y="4929076"/>
            <a:ext cx="3992431" cy="117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Expected Output (all)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08DA2-0130-D840-9300-235397661B36}"/>
              </a:ext>
            </a:extLst>
          </p:cNvPr>
          <p:cNvSpPr/>
          <p:nvPr/>
        </p:nvSpPr>
        <p:spPr>
          <a:xfrm>
            <a:off x="8199569" y="5283676"/>
            <a:ext cx="3992431" cy="12091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[login]$ ls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SP1.fq  SP1_fastqc.html  SP1_fastqc.zip</a:t>
            </a:r>
          </a:p>
          <a:p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5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Closing thoughts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Are reproducibility and provenance important in computational science?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(Trick question, of course they are)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 you achieve reproducibility and provenance in computational science?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Integration between GitHub and Docker 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Pushing your code to GitHub automatically updates container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tags and refer to tags in publications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Containers as modules (Stampede2)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 pitchFamily="2" charset="0"/>
              </a:rPr>
              <a:t>module help </a:t>
            </a:r>
            <a:r>
              <a:rPr lang="en-US" sz="2000" dirty="0" err="1">
                <a:latin typeface="Courier" pitchFamily="2" charset="0"/>
              </a:rPr>
              <a:t>biocontainers</a:t>
            </a:r>
            <a:endParaRPr lang="en-US" sz="2000" dirty="0">
              <a:latin typeface="Courier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 pitchFamily="2" charset="0"/>
              </a:rPr>
              <a:t>module load </a:t>
            </a:r>
            <a:r>
              <a:rPr lang="en-US" sz="2000" dirty="0" err="1">
                <a:latin typeface="Courier" pitchFamily="2" charset="0"/>
              </a:rPr>
              <a:t>biocontainers</a:t>
            </a:r>
            <a:endParaRPr lang="en-US" sz="2000" dirty="0">
              <a:latin typeface="Courier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36</a:t>
            </a:fld>
            <a:endParaRPr lang="en-US"/>
          </a:p>
        </p:txBody>
      </p:sp>
      <p:pic>
        <p:nvPicPr>
          <p:cNvPr id="9" name="Google Shape;206;p23">
            <a:extLst>
              <a:ext uri="{FF2B5EF4-FFF2-40B4-BE49-F238E27FC236}">
                <a16:creationId xmlns:a16="http://schemas.microsoft.com/office/drawing/2014/main" id="{51BB2FFD-D96E-1445-896C-17C6E63B24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4529" y="2019396"/>
            <a:ext cx="3722942" cy="2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1FDF03B-FCB5-D049-BFBA-F5352337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0" y="365125"/>
            <a:ext cx="10515600" cy="96491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Questions?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3D712A-DA34-2440-ADA7-DA76CE6739AC}"/>
              </a:ext>
            </a:extLst>
          </p:cNvPr>
          <p:cNvSpPr txBox="1">
            <a:spLocks/>
          </p:cNvSpPr>
          <p:nvPr/>
        </p:nvSpPr>
        <p:spPr>
          <a:xfrm>
            <a:off x="839970" y="5302192"/>
            <a:ext cx="10515600" cy="149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US" sz="2000" b="0" dirty="0"/>
              <a:t>Joe Allen</a:t>
            </a:r>
          </a:p>
          <a:p>
            <a:pPr algn="ctr"/>
            <a:r>
              <a:rPr lang="en-US" sz="2000" b="0" dirty="0" err="1"/>
              <a:t>wallen@tacc.utexas.edu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35293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Container technologies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2540"/>
            <a:ext cx="5901776" cy="47044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Docker (2013) </a:t>
            </a:r>
            <a:r>
              <a:rPr lang="en-US" sz="2400" dirty="0"/>
              <a:t>is the gold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 containers can be deployed anywhere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BUT, Docker grants superuser privileges </a:t>
            </a:r>
            <a:r>
              <a:rPr lang="en-US" sz="2400" dirty="0">
                <a:sym typeface="Wingdings" pitchFamily="2" charset="2"/>
              </a:rPr>
              <a:t>and some containers may allow users root access to host files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Docker-compatible technologies </a:t>
            </a:r>
            <a:r>
              <a:rPr lang="en-US" sz="2400" b="1" dirty="0"/>
              <a:t>Singularity</a:t>
            </a:r>
            <a:r>
              <a:rPr lang="en-US" sz="2400" dirty="0"/>
              <a:t> (Stampede2) and </a:t>
            </a:r>
            <a:r>
              <a:rPr lang="en-US" sz="2400" b="1" dirty="0"/>
              <a:t>Shifter</a:t>
            </a:r>
            <a:r>
              <a:rPr lang="en-US" sz="2400" dirty="0"/>
              <a:t> (Blue Waters, Cori) were designed for HPC environments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en-US" sz="20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2C2DC-88F7-6E49-8573-862F0B07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94" y="4195254"/>
            <a:ext cx="1771724" cy="1508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0AE20-FE91-264A-8832-C9349BD44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008" y="0"/>
            <a:ext cx="5972328" cy="4937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87D116-5CB1-8642-ABDA-79E057E3E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154" y="4238135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D4D70E-F25C-F94E-AB3C-777B34B81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839" y="4142885"/>
            <a:ext cx="1257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1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Why are containers useful?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 and deploy future-proof applications by creating packages that are self-contained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Distribute production ready code that can run anywhere without installation, configuration, worrying about dependencies,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Mitigate portability issues related to applications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Enables reproducible science</a:t>
            </a:r>
            <a:endParaRPr lang="en-US" sz="20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SWEEPING DECLARATION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Everyone who is ...</a:t>
            </a:r>
          </a:p>
          <a:p>
            <a:pPr algn="ctr"/>
            <a:r>
              <a:rPr lang="en-US" sz="2400" dirty="0"/>
              <a:t>analyzing data with scientific software …</a:t>
            </a:r>
          </a:p>
          <a:p>
            <a:pPr algn="ctr"/>
            <a:r>
              <a:rPr lang="en-US" sz="2400" dirty="0"/>
              <a:t>or performing some sort of numerical simulation …</a:t>
            </a:r>
          </a:p>
          <a:p>
            <a:pPr algn="ctr"/>
            <a:r>
              <a:rPr lang="en-US" sz="2400" dirty="0"/>
              <a:t>on a local resource, HPC cluster, or cloud …</a:t>
            </a:r>
          </a:p>
          <a:p>
            <a:pPr algn="ctr"/>
            <a:r>
              <a:rPr lang="en-US" sz="2400" b="1" dirty="0"/>
              <a:t>should learn to develop and/or use containers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Objectives for this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container?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are containers useful?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find and use existing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develop and use your own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use containers on HPC [Stampede2, Blue Waters, Cori]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How to find existing containers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97" y="1651927"/>
            <a:ext cx="4679168" cy="47044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 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https://</a:t>
            </a:r>
            <a:r>
              <a:rPr lang="en-US" sz="2000" dirty="0" err="1"/>
              <a:t>hub.docker.com</a:t>
            </a:r>
            <a:r>
              <a:rPr lang="en-US" sz="2000" dirty="0"/>
              <a:t>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2.5M+ container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You should make an account!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Singularity 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https://singularity-</a:t>
            </a:r>
            <a:r>
              <a:rPr lang="en-US" sz="2000" dirty="0" err="1"/>
              <a:t>hub.org</a:t>
            </a:r>
            <a:r>
              <a:rPr lang="en-US" sz="2000" dirty="0"/>
              <a:t>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Still maturing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Requires GitHub account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BioContainers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https://</a:t>
            </a:r>
            <a:r>
              <a:rPr lang="en-US" sz="2000" dirty="0" err="1"/>
              <a:t>biocontainers.pro</a:t>
            </a:r>
            <a:r>
              <a:rPr lang="en-US" sz="2000" dirty="0"/>
              <a:t>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Domain focused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~8K unique containers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E5BBE-C96E-714D-81E8-4B24576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85" y="942132"/>
            <a:ext cx="6940646" cy="41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A45BF-3C33-BE4A-9B41-36263245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645" y="4818145"/>
            <a:ext cx="3317363" cy="1969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44EAE-E4F2-3649-B4AC-077D34F1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008" y="4818144"/>
            <a:ext cx="3317363" cy="19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87A71B-58F1-9447-8649-A1617B88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Getting started with Docker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BD068-60EB-D04D-BBE7-AB15C856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 local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https://docs.docker.com/docker-for-windows/install/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https://docs.docker.com/docker-for-mac/install/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Linux users can </a:t>
            </a:r>
            <a:r>
              <a:rPr lang="en-US" sz="2000" b="1" dirty="0"/>
              <a:t>apt-get</a:t>
            </a:r>
            <a:r>
              <a:rPr lang="en-US" sz="2000" dirty="0"/>
              <a:t> or </a:t>
            </a:r>
            <a:r>
              <a:rPr lang="en-US" sz="2000" b="1" dirty="0"/>
              <a:t>yum install </a:t>
            </a:r>
            <a:r>
              <a:rPr lang="en-US" sz="2000" dirty="0"/>
              <a:t>as appropriate (Google is your friend)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want to download?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https://training.play-with-docker.com/beginner-linux/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(Docker Hub login required)</a:t>
            </a:r>
          </a:p>
          <a:p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3EAD5-9186-D94F-86DB-77B053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8/23/19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CDE8-A116-7A4F-BF8C-3165893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39C93-6D6F-3C47-8B0D-4BE50916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248" y="4044332"/>
            <a:ext cx="7593124" cy="30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2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2694</Words>
  <Application>Microsoft Macintosh PowerPoint</Application>
  <PresentationFormat>Widescreen</PresentationFormat>
  <Paragraphs>546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</vt:lpstr>
      <vt:lpstr>Office Theme</vt:lpstr>
      <vt:lpstr>Containers in HPC</vt:lpstr>
      <vt:lpstr>Objectives for this session</vt:lpstr>
      <vt:lpstr>What is a container?</vt:lpstr>
      <vt:lpstr>Container technologies</vt:lpstr>
      <vt:lpstr>Why are containers useful?</vt:lpstr>
      <vt:lpstr>SWEEPING DECLARATION</vt:lpstr>
      <vt:lpstr>Objectives for this session</vt:lpstr>
      <vt:lpstr>How to find existing containers</vt:lpstr>
      <vt:lpstr>Getting started with Docker</vt:lpstr>
      <vt:lpstr>Getting started with Docker</vt:lpstr>
      <vt:lpstr>PowerPoint Presentation</vt:lpstr>
      <vt:lpstr>PowerPoint Presentation</vt:lpstr>
      <vt:lpstr>PowerPoint Presentation</vt:lpstr>
      <vt:lpstr>Unpacking the ‘docker run’ command</vt:lpstr>
      <vt:lpstr>PowerPoint Presentation</vt:lpstr>
      <vt:lpstr>Unpacking the interactive ‘docker run’ command</vt:lpstr>
      <vt:lpstr>Quick recap</vt:lpstr>
      <vt:lpstr>How to develop your own containers</vt:lpstr>
      <vt:lpstr>PowerPoint Presentation</vt:lpstr>
      <vt:lpstr>PowerPoint Presentation</vt:lpstr>
      <vt:lpstr>Quick recap #2</vt:lpstr>
      <vt:lpstr>Getting more help with Docker</vt:lpstr>
      <vt:lpstr>Miscellaneous Docker tips</vt:lpstr>
      <vt:lpstr>Objectives for this session</vt:lpstr>
      <vt:lpstr>How to use containers on HPC</vt:lpstr>
      <vt:lpstr>Container technologies: Singularity</vt:lpstr>
      <vt:lpstr>Container technologies: Singularity</vt:lpstr>
      <vt:lpstr>Container technologies: Shifter</vt:lpstr>
      <vt:lpstr>Container technologies: Shifter</vt:lpstr>
      <vt:lpstr>Hands on: Run an HPC job</vt:lpstr>
      <vt:lpstr>Hands on: Run an HPC job</vt:lpstr>
      <vt:lpstr>Hands on: Run an HPC job</vt:lpstr>
      <vt:lpstr>PowerPoint Presentation</vt:lpstr>
      <vt:lpstr>Hands on: Run an HPC job</vt:lpstr>
      <vt:lpstr>Closing thoughts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Stelmaszek</dc:creator>
  <cp:lastModifiedBy>William J Allen</cp:lastModifiedBy>
  <cp:revision>136</cp:revision>
  <dcterms:created xsi:type="dcterms:W3CDTF">2016-06-03T20:30:17Z</dcterms:created>
  <dcterms:modified xsi:type="dcterms:W3CDTF">2019-08-23T17:26:42Z</dcterms:modified>
</cp:coreProperties>
</file>