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56" r:id="rId4"/>
    <p:sldId id="257" r:id="rId5"/>
    <p:sldId id="261" r:id="rId6"/>
    <p:sldId id="260" r:id="rId7"/>
    <p:sldId id="269" r:id="rId8"/>
    <p:sldId id="266" r:id="rId9"/>
    <p:sldId id="267" r:id="rId10"/>
    <p:sldId id="268" r:id="rId11"/>
  </p:sldIdLst>
  <p:sldSz cx="9144000" cy="6858000" type="screen4x3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2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8" Type="http://schemas.openxmlformats.org/officeDocument/2006/relationships/image" Target="../media/image26.png"/><Relationship Id="rId7" Type="http://schemas.openxmlformats.org/officeDocument/2006/relationships/image" Target="../media/image25.png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28.png"/><Relationship Id="rId1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2560" y="1941830"/>
            <a:ext cx="6278880" cy="24765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483995" y="2865755"/>
            <a:ext cx="983615" cy="2184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237990" y="4584065"/>
            <a:ext cx="3474085" cy="20053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 anchor="ctr" anchorCtr="1">
            <a:noAutofit/>
          </a:bodyPr>
          <a:p>
            <a:pPr algn="just"/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</a:rPr>
              <a:t>The main function. It reads HDR images from the file folder </a:t>
            </a:r>
            <a:r>
              <a:rPr lang="en-US" altLang="zh-CN" sz="1600" i="1">
                <a:solidFill>
                  <a:schemeClr val="tx1">
                    <a:lumMod val="85000"/>
                    <a:lumOff val="15000"/>
                  </a:schemeClr>
                </a:solidFill>
              </a:rPr>
              <a:t>HDRim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</a:rPr>
              <a:t> as input, processes the input image by calling </a:t>
            </a:r>
            <a:r>
              <a:rPr lang="en-US" altLang="zh-CN" sz="1600" i="1">
                <a:solidFill>
                  <a:schemeClr val="tx1">
                    <a:lumMod val="85000"/>
                    <a:lumOff val="15000"/>
                  </a:schemeClr>
                </a:solidFill>
              </a:rPr>
              <a:t>DCA_TMO.m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</a:rPr>
              <a:t> function, and writes the tone-mapped image into the file folder </a:t>
            </a:r>
            <a:r>
              <a:rPr lang="en-US" altLang="zh-CN" sz="1600" i="1">
                <a:solidFill>
                  <a:schemeClr val="tx1">
                    <a:lumMod val="85000"/>
                    <a:lumOff val="15000"/>
                  </a:schemeClr>
                </a:solidFill>
              </a:rPr>
              <a:t>LDRim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631825" y="4566285"/>
            <a:ext cx="3737610" cy="2083435"/>
            <a:chOff x="868" y="2173"/>
            <a:chExt cx="5886" cy="3281"/>
          </a:xfrm>
        </p:grpSpPr>
        <p:sp>
          <p:nvSpPr>
            <p:cNvPr id="12" name="文本框 11"/>
            <p:cNvSpPr txBox="1"/>
            <p:nvPr/>
          </p:nvSpPr>
          <p:spPr>
            <a:xfrm>
              <a:off x="2385" y="2173"/>
              <a:ext cx="187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main.m </a:t>
              </a:r>
              <a:endPara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163" y="3090"/>
              <a:ext cx="231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DCA_TMO.m </a:t>
              </a:r>
              <a:endPara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68" y="4007"/>
              <a:ext cx="5887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MaxQuart.m      quantizeNL_float.m</a:t>
              </a:r>
              <a:endPara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228" y="4924"/>
              <a:ext cx="131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tvi.m </a:t>
              </a:r>
              <a:endPara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 flipV="1">
              <a:off x="3320" y="2704"/>
              <a:ext cx="0" cy="34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 flipV="1">
              <a:off x="2703" y="3667"/>
              <a:ext cx="0" cy="34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flipV="1">
              <a:off x="3964" y="3667"/>
              <a:ext cx="0" cy="34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V="1">
              <a:off x="4885" y="4561"/>
              <a:ext cx="0" cy="34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椭圆 20"/>
          <p:cNvSpPr/>
          <p:nvPr/>
        </p:nvSpPr>
        <p:spPr>
          <a:xfrm>
            <a:off x="1480820" y="2210435"/>
            <a:ext cx="914400" cy="27686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1938020" y="1784350"/>
            <a:ext cx="0" cy="43200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>
            <a:grpSpLocks noChangeAspect="1"/>
          </p:cNvGrpSpPr>
          <p:nvPr/>
        </p:nvGrpSpPr>
        <p:grpSpPr>
          <a:xfrm>
            <a:off x="534035" y="730250"/>
            <a:ext cx="2833662" cy="1035456"/>
            <a:chOff x="1401" y="506"/>
            <a:chExt cx="4094" cy="149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rcRect b="11278"/>
            <a:stretch>
              <a:fillRect/>
            </a:stretch>
          </p:blipFill>
          <p:spPr>
            <a:xfrm>
              <a:off x="1401" y="630"/>
              <a:ext cx="4095" cy="1243"/>
            </a:xfrm>
            <a:prstGeom prst="rect">
              <a:avLst/>
            </a:prstGeom>
          </p:spPr>
        </p:pic>
        <p:sp>
          <p:nvSpPr>
            <p:cNvPr id="23" name="椭圆 22"/>
            <p:cNvSpPr/>
            <p:nvPr/>
          </p:nvSpPr>
          <p:spPr>
            <a:xfrm>
              <a:off x="1402" y="506"/>
              <a:ext cx="4093" cy="1496"/>
            </a:xfrm>
            <a:prstGeom prst="ellipse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0" y="-242570"/>
            <a:ext cx="9144000" cy="914400"/>
            <a:chOff x="0" y="-382"/>
            <a:chExt cx="14400" cy="1440"/>
          </a:xfrm>
        </p:grpSpPr>
        <p:sp>
          <p:nvSpPr>
            <p:cNvPr id="28" name="波形 27"/>
            <p:cNvSpPr/>
            <p:nvPr/>
          </p:nvSpPr>
          <p:spPr>
            <a:xfrm>
              <a:off x="0" y="-382"/>
              <a:ext cx="14400" cy="1440"/>
            </a:xfrm>
            <a:prstGeom prst="wave">
              <a:avLst/>
            </a:prstGeom>
            <a:gradFill>
              <a:gsLst>
                <a:gs pos="0">
                  <a:schemeClr val="accent4">
                    <a:lumMod val="60000"/>
                    <a:lumOff val="4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9057" y="120"/>
              <a:ext cx="4640" cy="93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t" anchorCtr="0">
              <a:noAutofit/>
            </a:bodyPr>
            <a:p>
              <a:pPr algn="ctr"/>
              <a:r>
                <a:rPr lang="en-US" altLang="zh-CN" sz="28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materials</a:t>
              </a:r>
              <a:endPara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995" y="1223010"/>
            <a:ext cx="4968240" cy="441198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110" y="1770380"/>
            <a:ext cx="4492750" cy="993648"/>
          </a:xfrm>
          <a:prstGeom prst="rect">
            <a:avLst/>
          </a:prstGeom>
        </p:spPr>
      </p:pic>
      <p:pic>
        <p:nvPicPr>
          <p:cNvPr id="3" name="图片 2" descr="[24]-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3155" y="4844415"/>
            <a:ext cx="1851499" cy="1234440"/>
          </a:xfrm>
          <a:prstGeom prst="rect">
            <a:avLst/>
          </a:prstGeom>
        </p:spPr>
      </p:pic>
      <p:cxnSp>
        <p:nvCxnSpPr>
          <p:cNvPr id="16" name="直接箭头连接符 15"/>
          <p:cNvCxnSpPr/>
          <p:nvPr/>
        </p:nvCxnSpPr>
        <p:spPr>
          <a:xfrm flipV="1">
            <a:off x="2891155" y="4907915"/>
            <a:ext cx="6840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4073525" y="2330450"/>
            <a:ext cx="288000" cy="6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339215" y="4380230"/>
            <a:ext cx="1802765" cy="2184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rcRect t="11615" r="25220" b="18510"/>
          <a:stretch>
            <a:fillRect/>
          </a:stretch>
        </p:blipFill>
        <p:spPr>
          <a:xfrm>
            <a:off x="5751195" y="4043680"/>
            <a:ext cx="2376170" cy="1203325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V="1">
            <a:off x="4718050" y="4704715"/>
            <a:ext cx="9360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0" y="-242570"/>
            <a:ext cx="9144000" cy="914400"/>
            <a:chOff x="0" y="-382"/>
            <a:chExt cx="14400" cy="1440"/>
          </a:xfrm>
        </p:grpSpPr>
        <p:sp>
          <p:nvSpPr>
            <p:cNvPr id="26" name="波形 25"/>
            <p:cNvSpPr/>
            <p:nvPr/>
          </p:nvSpPr>
          <p:spPr>
            <a:xfrm>
              <a:off x="0" y="-382"/>
              <a:ext cx="14400" cy="1440"/>
            </a:xfrm>
            <a:prstGeom prst="wave">
              <a:avLst/>
            </a:prstGeom>
            <a:gradFill>
              <a:gsLst>
                <a:gs pos="0">
                  <a:schemeClr val="accent4">
                    <a:lumMod val="60000"/>
                    <a:lumOff val="4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057" y="120"/>
              <a:ext cx="4640" cy="93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t" anchorCtr="0">
              <a:noAutofit/>
            </a:bodyPr>
            <a:p>
              <a:pPr algn="ctr"/>
              <a:r>
                <a:rPr lang="en-US" altLang="zh-CN" sz="28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main.m</a:t>
              </a:r>
              <a:endPara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2940" y="717550"/>
            <a:ext cx="7818120" cy="37871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8490" y="4518025"/>
            <a:ext cx="7818755" cy="628015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t" anchorCtr="0">
            <a:noAutofit/>
          </a:bodyPr>
          <a:p>
            <a:pPr algn="l"/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</a:rPr>
              <a:t>Line 8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–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</a:rPr>
              <a:t>11: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</a:rPr>
              <a:t>Cut off 1% of the brightest and 1% of the dimmest pixels of the input HDR image.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9125" y="5271770"/>
            <a:ext cx="7818120" cy="614680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t" anchorCtr="0">
            <a:noAutofit/>
          </a:bodyPr>
          <a:p>
            <a:pPr algn="just"/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</a:rPr>
              <a:t>Line 14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–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</a:rPr>
              <a:t>16: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</a:rPr>
              <a:t>Compute luminance vaues and t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ransform them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</a:rPr>
              <a:t> into PQ domain.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62940" y="2313305"/>
            <a:ext cx="3097530" cy="80073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>
            <a:spLocks noChangeAspect="1"/>
          </p:cNvSpPr>
          <p:nvPr/>
        </p:nvSpPr>
        <p:spPr>
          <a:xfrm>
            <a:off x="421005" y="4588510"/>
            <a:ext cx="197510" cy="19751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61035" y="3497580"/>
            <a:ext cx="7818120" cy="582930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>
            <a:spLocks noChangeAspect="1"/>
          </p:cNvSpPr>
          <p:nvPr/>
        </p:nvSpPr>
        <p:spPr>
          <a:xfrm>
            <a:off x="421005" y="5342890"/>
            <a:ext cx="197510" cy="19751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61035" y="4116705"/>
            <a:ext cx="4309110" cy="191135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>
            <a:spLocks noChangeAspect="1"/>
          </p:cNvSpPr>
          <p:nvPr/>
        </p:nvSpPr>
        <p:spPr>
          <a:xfrm>
            <a:off x="421005" y="6097270"/>
            <a:ext cx="197510" cy="197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19125" y="6035675"/>
            <a:ext cx="3952240" cy="614680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t" anchorCtr="0">
            <a:noAutofit/>
          </a:bodyPr>
          <a:p>
            <a:pPr algn="just"/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</a:rPr>
              <a:t>Line 17: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</a:rPr>
              <a:t>Compute the tone-mapped luminance values based on a clustering scheme.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535" y="5262880"/>
            <a:ext cx="3480661" cy="27340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095" y="5534025"/>
            <a:ext cx="2810178" cy="668884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0" y="-242570"/>
            <a:ext cx="9144000" cy="914400"/>
            <a:chOff x="0" y="-382"/>
            <a:chExt cx="14400" cy="1440"/>
          </a:xfrm>
        </p:grpSpPr>
        <p:sp>
          <p:nvSpPr>
            <p:cNvPr id="26" name="波形 25"/>
            <p:cNvSpPr/>
            <p:nvPr/>
          </p:nvSpPr>
          <p:spPr>
            <a:xfrm>
              <a:off x="0" y="-382"/>
              <a:ext cx="14400" cy="1440"/>
            </a:xfrm>
            <a:prstGeom prst="wave">
              <a:avLst/>
            </a:prstGeom>
            <a:gradFill>
              <a:gsLst>
                <a:gs pos="0">
                  <a:schemeClr val="accent4">
                    <a:lumMod val="60000"/>
                    <a:lumOff val="4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9057" y="120"/>
              <a:ext cx="4640" cy="93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t" anchorCtr="0">
              <a:noAutofit/>
            </a:bodyPr>
            <a:p>
              <a:pPr algn="ctr"/>
              <a:r>
                <a:rPr lang="en-US" altLang="zh-CN" sz="28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DCA_TMO.m</a:t>
              </a:r>
              <a:endPara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7320" y="955040"/>
            <a:ext cx="6309360" cy="242316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417320" y="1361440"/>
            <a:ext cx="4016375" cy="116459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44575" y="3660140"/>
            <a:ext cx="7530465" cy="628015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t" anchorCtr="0">
            <a:noAutofit/>
          </a:bodyPr>
          <a:p>
            <a:pPr algn="l"/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</a:rPr>
              <a:t>Line 20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–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</a:rPr>
              <a:t>25: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</a:rPr>
              <a:t>Construct a difference of Gaussians (DoG) filter.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矩形 5"/>
          <p:cNvSpPr>
            <a:spLocks noChangeAspect="1"/>
          </p:cNvSpPr>
          <p:nvPr/>
        </p:nvSpPr>
        <p:spPr>
          <a:xfrm>
            <a:off x="848360" y="3730625"/>
            <a:ext cx="197510" cy="19751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3030" y="3770630"/>
            <a:ext cx="3381752" cy="51739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417320" y="2570480"/>
            <a:ext cx="6224270" cy="374015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044575" y="4561205"/>
                <a:ext cx="7530465" cy="61468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 anchor="t" anchorCtr="0">
                <a:noAutofit/>
              </a:bodyPr>
              <a:p>
                <a:pPr algn="just"/>
                <a:r>
                  <a:rPr lang="en-US" altLang="zh-CN" sz="16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Line 26</a:t>
                </a:r>
                <a:r>
                  <a:rPr lang="en-US" altLang="zh-CN" sz="16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–</a:t>
                </a:r>
                <a:r>
                  <a:rPr lang="en-US" altLang="zh-CN" sz="16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27:</a:t>
                </a:r>
                <a:endParaRPr lang="en-US" altLang="zh-CN" sz="16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just"/>
                <a:r>
                  <a:rPr lang="en-US" altLang="zh-CN" sz="16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Take into account the original HDR image details. Since 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𝑙𝑎𝑏𝑒𝑙𝑠</m:t>
                    </m:r>
                    <m:r>
                      <a:rPr lang="en-US" altLang="zh-CN" sz="1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∈[</m:t>
                    </m:r>
                    <m:r>
                      <a:rPr lang="en-US" altLang="zh-CN" sz="1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sz="1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, </m:t>
                    </m:r>
                    <m:r>
                      <a:rPr lang="en-US" altLang="zh-CN" sz="1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256</m:t>
                    </m:r>
                    <m:r>
                      <a:rPr lang="en-US" altLang="zh-CN" sz="1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r>
                  <a:rPr lang="en-US" altLang="zh-CN" sz="16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the PQ values are normalized to 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[</m:t>
                    </m:r>
                    <m:r>
                      <a:rPr lang="en-US" altLang="zh-CN" sz="1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sz="1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altLang="zh-CN" sz="1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256</m:t>
                    </m:r>
                    <m:r>
                      <a:rPr lang="en-US" altLang="zh-CN" sz="1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r>
                  <a:rPr lang="en-US" altLang="zh-CN" sz="16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altLang="zh-CN" sz="16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as well.</a:t>
                </a:r>
                <a:endParaRPr lang="en-US" altLang="zh-CN" sz="16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575" y="4561205"/>
                <a:ext cx="7530465" cy="614680"/>
              </a:xfrm>
              <a:prstGeom prst="rect">
                <a:avLst/>
              </a:prstGeom>
              <a:blipFill rotWithShape="1">
                <a:blip r:embed="rId3"/>
                <a:stretch>
                  <a:fillRect b="-26446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>
            <a:spLocks noChangeAspect="1"/>
          </p:cNvSpPr>
          <p:nvPr/>
        </p:nvSpPr>
        <p:spPr>
          <a:xfrm>
            <a:off x="848360" y="4632325"/>
            <a:ext cx="197510" cy="19751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0945" y="5105400"/>
            <a:ext cx="3553969" cy="329184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417320" y="2988945"/>
            <a:ext cx="5429885" cy="18288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>
            <a:spLocks noChangeAspect="1"/>
          </p:cNvSpPr>
          <p:nvPr/>
        </p:nvSpPr>
        <p:spPr>
          <a:xfrm>
            <a:off x="846455" y="5775325"/>
            <a:ext cx="190500" cy="1974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044575" y="5713730"/>
            <a:ext cx="7530465" cy="614680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t" anchorCtr="0">
            <a:noAutofit/>
          </a:bodyPr>
          <a:p>
            <a:pPr algn="just"/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</a:rPr>
              <a:t>Line 28: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</a:rPr>
              <a:t>Enhance details.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1775" y="5972810"/>
            <a:ext cx="3263036" cy="332842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0" y="-242570"/>
            <a:ext cx="9144000" cy="914400"/>
            <a:chOff x="0" y="-382"/>
            <a:chExt cx="14400" cy="1440"/>
          </a:xfrm>
        </p:grpSpPr>
        <p:sp>
          <p:nvSpPr>
            <p:cNvPr id="26" name="波形 25"/>
            <p:cNvSpPr/>
            <p:nvPr/>
          </p:nvSpPr>
          <p:spPr>
            <a:xfrm>
              <a:off x="0" y="-382"/>
              <a:ext cx="14400" cy="1440"/>
            </a:xfrm>
            <a:prstGeom prst="wave">
              <a:avLst/>
            </a:prstGeom>
            <a:gradFill>
              <a:gsLst>
                <a:gs pos="0">
                  <a:schemeClr val="accent4">
                    <a:lumMod val="60000"/>
                    <a:lumOff val="4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9057" y="120"/>
              <a:ext cx="4640" cy="93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t" anchorCtr="0">
              <a:noAutofit/>
            </a:bodyPr>
            <a:p>
              <a:pPr algn="ctr"/>
              <a:r>
                <a:rPr lang="en-US" altLang="zh-CN" sz="28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DCA_TMO</a:t>
              </a:r>
              <a:r>
                <a:rPr lang="en-US" altLang="zh-CN" sz="28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.m</a:t>
              </a:r>
              <a:endPara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1053465" y="5731510"/>
            <a:ext cx="7530465" cy="628015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t" anchorCtr="0">
            <a:noAutofit/>
          </a:bodyPr>
          <a:p>
            <a:pPr algn="l"/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</a:rPr>
              <a:t>Line 31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–34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</a:rPr>
              <a:t>Restore colors.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b="4903"/>
          <a:stretch>
            <a:fillRect/>
          </a:stretch>
        </p:blipFill>
        <p:spPr>
          <a:xfrm>
            <a:off x="1344930" y="609600"/>
            <a:ext cx="6454140" cy="51231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645" y="5992495"/>
            <a:ext cx="3344418" cy="28270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080" y="5798820"/>
            <a:ext cx="2789682" cy="48539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44930" y="1006475"/>
            <a:ext cx="6454140" cy="80073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>
            <a:spLocks noChangeAspect="1"/>
          </p:cNvSpPr>
          <p:nvPr/>
        </p:nvSpPr>
        <p:spPr>
          <a:xfrm>
            <a:off x="855980" y="5804535"/>
            <a:ext cx="197510" cy="19751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44930" y="1847850"/>
            <a:ext cx="4458335" cy="3742690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1053465" y="6243320"/>
                <a:ext cx="7530465" cy="61468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 anchor="t" anchorCtr="0">
                <a:noAutofit/>
              </a:bodyPr>
              <a:p>
                <a:pPr algn="just"/>
                <a:r>
                  <a:rPr lang="en-US" altLang="zh-CN" sz="16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Line 35</a:t>
                </a:r>
                <a:r>
                  <a:rPr lang="en-US" altLang="zh-CN" sz="16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–53</a:t>
                </a:r>
                <a:r>
                  <a:rPr lang="en-US" altLang="zh-CN" sz="16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:</a:t>
                </a:r>
                <a:endParaRPr lang="en-US" altLang="zh-CN" sz="16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just"/>
                <a:r>
                  <a:rPr lang="en-US" altLang="zh-CN" sz="16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Normalize the tone-mapped values to the range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[</m:t>
                    </m:r>
                    <m:r>
                      <a:rPr lang="en-US" altLang="zh-CN" sz="16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sz="16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altLang="zh-CN" sz="16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255</m:t>
                    </m:r>
                    <m:r>
                      <a:rPr lang="en-US" altLang="zh-CN" sz="16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r>
                  <a:rPr lang="en-US" altLang="zh-CN" sz="16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.</a:t>
                </a:r>
                <a:endParaRPr lang="en-US" altLang="zh-CN" sz="16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465" y="6243320"/>
                <a:ext cx="7530465" cy="61468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>
            <a:spLocks noChangeAspect="1"/>
          </p:cNvSpPr>
          <p:nvPr/>
        </p:nvSpPr>
        <p:spPr>
          <a:xfrm>
            <a:off x="857250" y="6314440"/>
            <a:ext cx="197510" cy="19751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0" y="-242570"/>
            <a:ext cx="9144000" cy="914400"/>
            <a:chOff x="0" y="-382"/>
            <a:chExt cx="14400" cy="1440"/>
          </a:xfrm>
        </p:grpSpPr>
        <p:sp>
          <p:nvSpPr>
            <p:cNvPr id="26" name="波形 25"/>
            <p:cNvSpPr/>
            <p:nvPr/>
          </p:nvSpPr>
          <p:spPr>
            <a:xfrm>
              <a:off x="0" y="-382"/>
              <a:ext cx="14400" cy="1440"/>
            </a:xfrm>
            <a:prstGeom prst="wave">
              <a:avLst/>
            </a:prstGeom>
            <a:gradFill>
              <a:gsLst>
                <a:gs pos="0">
                  <a:schemeClr val="accent4">
                    <a:lumMod val="60000"/>
                    <a:lumOff val="4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057" y="120"/>
              <a:ext cx="4640" cy="93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t" anchorCtr="0">
              <a:noAutofit/>
            </a:bodyPr>
            <a:p>
              <a:pPr algn="ctr"/>
              <a:r>
                <a:rPr lang="en-US" altLang="zh-CN" sz="28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DCA_TMO</a:t>
              </a:r>
              <a:r>
                <a:rPr lang="en-US" altLang="zh-CN" sz="28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.m</a:t>
              </a:r>
              <a:endPara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0" name="组合 19"/>
          <p:cNvGrpSpPr/>
          <p:nvPr/>
        </p:nvGrpSpPr>
        <p:grpSpPr>
          <a:xfrm>
            <a:off x="0" y="-242570"/>
            <a:ext cx="9144000" cy="914400"/>
            <a:chOff x="0" y="-382"/>
            <a:chExt cx="14400" cy="1440"/>
          </a:xfrm>
        </p:grpSpPr>
        <p:sp>
          <p:nvSpPr>
            <p:cNvPr id="26" name="波形 25"/>
            <p:cNvSpPr/>
            <p:nvPr/>
          </p:nvSpPr>
          <p:spPr>
            <a:xfrm>
              <a:off x="0" y="-382"/>
              <a:ext cx="14400" cy="1440"/>
            </a:xfrm>
            <a:prstGeom prst="wave">
              <a:avLst/>
            </a:prstGeom>
            <a:gradFill>
              <a:gsLst>
                <a:gs pos="0">
                  <a:schemeClr val="accent4">
                    <a:lumMod val="60000"/>
                    <a:lumOff val="4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126" y="120"/>
              <a:ext cx="6030" cy="93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t" anchorCtr="0">
              <a:noAutofit/>
            </a:bodyPr>
            <a:p>
              <a:pPr algn="ctr"/>
              <a:r>
                <a:rPr lang="en-US" altLang="zh-CN" sz="28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quantizeNL_float.m</a:t>
              </a:r>
              <a:endPara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2" name="直接连接符 1"/>
          <p:cNvCxnSpPr/>
          <p:nvPr/>
        </p:nvCxnSpPr>
        <p:spPr>
          <a:xfrm>
            <a:off x="1826260" y="1910080"/>
            <a:ext cx="54914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1826260" y="4169410"/>
            <a:ext cx="54914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4572000" y="1689100"/>
            <a:ext cx="0" cy="32400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760470" y="714375"/>
            <a:ext cx="1622425" cy="391795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t" anchorCtr="0">
            <a:noAutofit/>
          </a:bodyPr>
          <a:p>
            <a:pPr algn="ctr"/>
            <a:r>
              <a:rPr lang="en-US" altLang="zh-CN" i="1">
                <a:solidFill>
                  <a:schemeClr val="tx1">
                    <a:lumMod val="85000"/>
                    <a:lumOff val="15000"/>
                  </a:schemeClr>
                </a:solidFill>
              </a:rPr>
              <a:t>N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 samples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右大括号 7"/>
          <p:cNvSpPr/>
          <p:nvPr/>
        </p:nvSpPr>
        <p:spPr>
          <a:xfrm rot="16200000">
            <a:off x="4340225" y="-1448435"/>
            <a:ext cx="464185" cy="5491480"/>
          </a:xfrm>
          <a:prstGeom prst="rightBrac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2757805" y="1490980"/>
                <a:ext cx="902970" cy="3917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 anchor="t" anchorCtr="0">
                <a:no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solidFill>
                    <a:srgbClr val="FF000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805" y="1490980"/>
                <a:ext cx="902970" cy="39179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5607685" y="1490980"/>
                <a:ext cx="902970" cy="3917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 anchor="t" anchorCtr="0">
                <a:no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solidFill>
                    <a:srgbClr val="FF000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7685" y="1490980"/>
                <a:ext cx="902970" cy="39179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310" y="2595880"/>
            <a:ext cx="2328979" cy="62362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/>
              <p:cNvSpPr txBox="1"/>
              <p:nvPr/>
            </p:nvSpPr>
            <p:spPr>
              <a:xfrm>
                <a:off x="1354455" y="1967230"/>
                <a:ext cx="902970" cy="3917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 anchor="t" anchorCtr="0">
                <a:no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455" y="1967230"/>
                <a:ext cx="902970" cy="39179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4121150" y="1960245"/>
                <a:ext cx="902970" cy="3917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 anchor="t" anchorCtr="0">
                <a:no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solidFill>
                    <a:srgbClr val="FF000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1150" y="1960245"/>
                <a:ext cx="902970" cy="39179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/>
              <p:cNvSpPr txBox="1"/>
              <p:nvPr/>
            </p:nvSpPr>
            <p:spPr>
              <a:xfrm>
                <a:off x="6887845" y="1960245"/>
                <a:ext cx="902970" cy="3917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 anchor="t" anchorCtr="0">
                <a:no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7845" y="1960245"/>
                <a:ext cx="902970" cy="39179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图片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7385" y="2759075"/>
            <a:ext cx="2785109" cy="356235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1972310" y="2595880"/>
            <a:ext cx="5290185" cy="62420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4572000" y="2350135"/>
            <a:ext cx="0" cy="180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4572635" y="3978275"/>
            <a:ext cx="0" cy="324000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/>
              <p:cNvSpPr txBox="1"/>
              <p:nvPr/>
            </p:nvSpPr>
            <p:spPr>
              <a:xfrm>
                <a:off x="1356995" y="4245610"/>
                <a:ext cx="902970" cy="3917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 anchor="t" anchorCtr="0">
                <a:no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995" y="4245610"/>
                <a:ext cx="902970" cy="39179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/>
              <p:cNvSpPr txBox="1"/>
              <p:nvPr/>
            </p:nvSpPr>
            <p:spPr>
              <a:xfrm>
                <a:off x="4123690" y="4238625"/>
                <a:ext cx="902970" cy="3917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 anchor="t" anchorCtr="0">
                <a:no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3690" y="4238625"/>
                <a:ext cx="902970" cy="39179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/>
              <p:cNvSpPr txBox="1"/>
              <p:nvPr/>
            </p:nvSpPr>
            <p:spPr>
              <a:xfrm>
                <a:off x="6890385" y="4238625"/>
                <a:ext cx="902970" cy="3917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 anchor="t" anchorCtr="0">
                <a:no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385" y="4238625"/>
                <a:ext cx="902970" cy="39179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/>
              <p:cNvSpPr txBox="1"/>
              <p:nvPr/>
            </p:nvSpPr>
            <p:spPr>
              <a:xfrm>
                <a:off x="5454650" y="3637280"/>
                <a:ext cx="1155700" cy="3917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 anchor="t" anchorCtr="0">
                <a:no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&gt;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650" y="3637280"/>
                <a:ext cx="1155700" cy="39179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矩形 34"/>
          <p:cNvSpPr/>
          <p:nvPr/>
        </p:nvSpPr>
        <p:spPr>
          <a:xfrm>
            <a:off x="1534795" y="1586230"/>
            <a:ext cx="6091555" cy="184277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204470" y="2204085"/>
            <a:ext cx="1057910" cy="391795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t" anchorCtr="0">
            <a:noAutofit/>
          </a:bodyPr>
          <a:p>
            <a:pPr algn="ctr"/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step 1</a:t>
            </a:r>
            <a:endParaRPr lang="en-US" altLang="zh-CN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6008370" y="3971290"/>
            <a:ext cx="0" cy="32400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/>
              <p:cNvSpPr txBox="1"/>
              <p:nvPr/>
            </p:nvSpPr>
            <p:spPr>
              <a:xfrm>
                <a:off x="5507355" y="4245610"/>
                <a:ext cx="902970" cy="3917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 anchor="t" anchorCtr="0">
                <a:no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solidFill>
                    <a:srgbClr val="FF000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355" y="4245610"/>
                <a:ext cx="902970" cy="39179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矩形 39"/>
          <p:cNvSpPr/>
          <p:nvPr/>
        </p:nvSpPr>
        <p:spPr>
          <a:xfrm>
            <a:off x="1534795" y="3627755"/>
            <a:ext cx="6091555" cy="1063625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204470" y="3975735"/>
            <a:ext cx="1057910" cy="391795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t" anchorCtr="0">
            <a:noAutofit/>
          </a:bodyPr>
          <a:p>
            <a:pPr algn="ctr"/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step 2</a:t>
            </a:r>
            <a:endParaRPr lang="en-US" altLang="zh-CN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042410" y="4843145"/>
            <a:ext cx="1057910" cy="391795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t" anchorCtr="0">
            <a:noAutofit/>
          </a:bodyPr>
          <a:p>
            <a:pPr algn="ctr"/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...</a:t>
            </a:r>
            <a:endParaRPr lang="en-US" altLang="zh-CN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1819910" y="6065520"/>
            <a:ext cx="54914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4566285" y="5874385"/>
            <a:ext cx="0" cy="324000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/>
              <p:cNvSpPr txBox="1"/>
              <p:nvPr/>
            </p:nvSpPr>
            <p:spPr>
              <a:xfrm>
                <a:off x="1350645" y="6141720"/>
                <a:ext cx="902970" cy="3917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 anchor="t" anchorCtr="0">
                <a:no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645" y="6141720"/>
                <a:ext cx="902970" cy="39179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/>
              <p:cNvSpPr txBox="1"/>
              <p:nvPr/>
            </p:nvSpPr>
            <p:spPr>
              <a:xfrm>
                <a:off x="4117340" y="6134735"/>
                <a:ext cx="902970" cy="3917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 anchor="t" anchorCtr="0">
                <a:no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340" y="6134735"/>
                <a:ext cx="902970" cy="39179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/>
              <p:cNvSpPr txBox="1"/>
              <p:nvPr/>
            </p:nvSpPr>
            <p:spPr>
              <a:xfrm>
                <a:off x="6884035" y="6134735"/>
                <a:ext cx="902970" cy="3917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 anchor="t" anchorCtr="0">
                <a:no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4035" y="6134735"/>
                <a:ext cx="902970" cy="39179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接连接符 48"/>
          <p:cNvCxnSpPr/>
          <p:nvPr/>
        </p:nvCxnSpPr>
        <p:spPr>
          <a:xfrm flipH="1">
            <a:off x="6002020" y="5867400"/>
            <a:ext cx="0" cy="324000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/>
              <p:cNvSpPr txBox="1"/>
              <p:nvPr/>
            </p:nvSpPr>
            <p:spPr>
              <a:xfrm>
                <a:off x="5501005" y="6141720"/>
                <a:ext cx="902970" cy="3917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 anchor="t" anchorCtr="0">
                <a:no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005" y="6141720"/>
                <a:ext cx="902970" cy="39179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矩形 50"/>
          <p:cNvSpPr/>
          <p:nvPr/>
        </p:nvSpPr>
        <p:spPr>
          <a:xfrm>
            <a:off x="1528445" y="5523865"/>
            <a:ext cx="6091555" cy="1063625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198120" y="5871845"/>
            <a:ext cx="1057910" cy="391795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t" anchorCtr="0">
            <a:noAutofit/>
          </a:bodyPr>
          <a:p>
            <a:pPr algn="ctr"/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step </a:t>
            </a:r>
            <a:r>
              <a:rPr lang="en-US" altLang="zh-CN" i="1">
                <a:solidFill>
                  <a:schemeClr val="accent1">
                    <a:lumMod val="75000"/>
                  </a:schemeClr>
                </a:solidFill>
              </a:rPr>
              <a:t>n</a:t>
            </a:r>
            <a:endParaRPr lang="en-US" altLang="zh-CN" i="1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3" name="直接连接符 52"/>
          <p:cNvCxnSpPr/>
          <p:nvPr/>
        </p:nvCxnSpPr>
        <p:spPr>
          <a:xfrm flipH="1">
            <a:off x="2390140" y="5876290"/>
            <a:ext cx="0" cy="324000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3504565" y="5883275"/>
            <a:ext cx="0" cy="324000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2446655" y="5700395"/>
            <a:ext cx="1057910" cy="391795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t" anchorCtr="0">
            <a:noAutofit/>
          </a:bodyPr>
          <a:p>
            <a:pPr algn="ctr"/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...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3504565" y="5700395"/>
            <a:ext cx="1057910" cy="391795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t" anchorCtr="0">
            <a:noAutofit/>
          </a:bodyPr>
          <a:p>
            <a:pPr algn="ctr"/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...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878070" y="5700395"/>
            <a:ext cx="1057910" cy="391795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t" anchorCtr="0">
            <a:noAutofit/>
          </a:bodyPr>
          <a:p>
            <a:pPr algn="ctr"/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...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6204585" y="5700395"/>
            <a:ext cx="1057910" cy="391795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t" anchorCtr="0">
            <a:noAutofit/>
          </a:bodyPr>
          <a:p>
            <a:pPr algn="ctr"/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...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1680210" y="5838190"/>
            <a:ext cx="5782945" cy="628015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t" anchorCtr="0">
            <a:noAutofit/>
          </a:bodyPr>
          <a:p>
            <a:pPr algn="l"/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</a:rPr>
              <a:t>Line 8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–21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</a:rPr>
              <a:t>Initial preparations.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0210" y="948690"/>
            <a:ext cx="5783580" cy="4495800"/>
          </a:xfrm>
          <a:prstGeom prst="rect">
            <a:avLst/>
          </a:prstGeom>
        </p:spPr>
      </p:pic>
      <p:cxnSp>
        <p:nvCxnSpPr>
          <p:cNvPr id="13" name="直接箭头连接符 12"/>
          <p:cNvCxnSpPr/>
          <p:nvPr/>
        </p:nvCxnSpPr>
        <p:spPr>
          <a:xfrm flipV="1">
            <a:off x="3756025" y="5100320"/>
            <a:ext cx="504000" cy="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4392930" y="4890770"/>
            <a:ext cx="1545590" cy="1196340"/>
            <a:chOff x="7814" y="7002"/>
            <a:chExt cx="2434" cy="1884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14" y="7002"/>
              <a:ext cx="2434" cy="1884"/>
            </a:xfrm>
            <a:prstGeom prst="rect">
              <a:avLst/>
            </a:prstGeom>
          </p:spPr>
        </p:pic>
        <p:sp>
          <p:nvSpPr>
            <p:cNvPr id="14" name="矩形 13"/>
            <p:cNvSpPr/>
            <p:nvPr/>
          </p:nvSpPr>
          <p:spPr>
            <a:xfrm>
              <a:off x="7814" y="7003"/>
              <a:ext cx="2434" cy="1882"/>
            </a:xfrm>
            <a:prstGeom prst="rect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855210" y="4097655"/>
            <a:ext cx="1511300" cy="709930"/>
            <a:chOff x="7072" y="6145"/>
            <a:chExt cx="2380" cy="1118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00" y="6145"/>
              <a:ext cx="2252" cy="1118"/>
            </a:xfrm>
            <a:prstGeom prst="rect">
              <a:avLst/>
            </a:prstGeom>
          </p:spPr>
        </p:pic>
        <p:sp>
          <p:nvSpPr>
            <p:cNvPr id="17" name="矩形 16"/>
            <p:cNvSpPr/>
            <p:nvPr/>
          </p:nvSpPr>
          <p:spPr>
            <a:xfrm>
              <a:off x="7072" y="6146"/>
              <a:ext cx="2380" cy="111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18" name="直接箭头连接符 17"/>
          <p:cNvCxnSpPr/>
          <p:nvPr/>
        </p:nvCxnSpPr>
        <p:spPr>
          <a:xfrm flipV="1">
            <a:off x="4311015" y="4634230"/>
            <a:ext cx="4680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0" y="-242570"/>
            <a:ext cx="9144000" cy="914400"/>
            <a:chOff x="0" y="-382"/>
            <a:chExt cx="14400" cy="1440"/>
          </a:xfrm>
        </p:grpSpPr>
        <p:sp>
          <p:nvSpPr>
            <p:cNvPr id="26" name="波形 25"/>
            <p:cNvSpPr/>
            <p:nvPr/>
          </p:nvSpPr>
          <p:spPr>
            <a:xfrm>
              <a:off x="0" y="-382"/>
              <a:ext cx="14400" cy="1440"/>
            </a:xfrm>
            <a:prstGeom prst="wave">
              <a:avLst/>
            </a:prstGeom>
            <a:gradFill>
              <a:gsLst>
                <a:gs pos="0">
                  <a:schemeClr val="accent4">
                    <a:lumMod val="60000"/>
                    <a:lumOff val="4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126" y="120"/>
              <a:ext cx="6030" cy="93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t" anchorCtr="0">
              <a:noAutofit/>
            </a:bodyPr>
            <a:p>
              <a:pPr algn="ctr"/>
              <a:r>
                <a:rPr lang="en-US" altLang="zh-CN" sz="28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quantizeNL_float.m</a:t>
              </a:r>
              <a:endPara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707390"/>
            <a:ext cx="8229600" cy="601218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6049010" y="895985"/>
            <a:ext cx="2326640" cy="1988820"/>
            <a:chOff x="9526" y="1719"/>
            <a:chExt cx="3664" cy="3132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26" y="1719"/>
              <a:ext cx="3664" cy="3133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9526" y="1719"/>
              <a:ext cx="3664" cy="313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1" name="矩形 10"/>
          <p:cNvSpPr/>
          <p:nvPr/>
        </p:nvSpPr>
        <p:spPr>
          <a:xfrm>
            <a:off x="457200" y="2131695"/>
            <a:ext cx="5113655" cy="76835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5570855" y="2515870"/>
            <a:ext cx="3960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57200" y="3329305"/>
            <a:ext cx="8230235" cy="593090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5135880" y="4477385"/>
            <a:ext cx="3606800" cy="848360"/>
            <a:chOff x="8088" y="6631"/>
            <a:chExt cx="5680" cy="1336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75" y="6632"/>
              <a:ext cx="4993" cy="358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97" y="6961"/>
              <a:ext cx="4371" cy="385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88" y="7286"/>
              <a:ext cx="5679" cy="681"/>
            </a:xfrm>
            <a:prstGeom prst="rect">
              <a:avLst/>
            </a:prstGeom>
          </p:spPr>
        </p:pic>
        <p:sp>
          <p:nvSpPr>
            <p:cNvPr id="18" name="矩形 17"/>
            <p:cNvSpPr/>
            <p:nvPr/>
          </p:nvSpPr>
          <p:spPr>
            <a:xfrm>
              <a:off x="8088" y="6631"/>
              <a:ext cx="5680" cy="1336"/>
            </a:xfrm>
            <a:prstGeom prst="rect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20" name="直接箭头连接符 19"/>
          <p:cNvCxnSpPr/>
          <p:nvPr/>
        </p:nvCxnSpPr>
        <p:spPr>
          <a:xfrm>
            <a:off x="6938645" y="4008755"/>
            <a:ext cx="0" cy="36449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波形 25"/>
          <p:cNvSpPr/>
          <p:nvPr/>
        </p:nvSpPr>
        <p:spPr>
          <a:xfrm>
            <a:off x="0" y="-242570"/>
            <a:ext cx="9144000" cy="914400"/>
          </a:xfrm>
          <a:prstGeom prst="wave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160010" y="76200"/>
            <a:ext cx="3829050" cy="595630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t" anchorCtr="0">
            <a:noAutofit/>
          </a:bodyPr>
          <a:p>
            <a:pPr algn="ctr"/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quantizeNL_float.m</a:t>
            </a:r>
            <a:endParaRPr lang="en-US" altLang="zh-CN" sz="2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2530" y="5309235"/>
            <a:ext cx="3749422" cy="129768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30960" y="4206875"/>
            <a:ext cx="3851275" cy="873760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t" anchorCtr="0">
            <a:noAutofit/>
          </a:bodyPr>
          <a:p>
            <a:pPr algn="l"/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</a:rPr>
              <a:t>Line 54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–65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</a:rPr>
              <a:t>Cluster input values into </a:t>
            </a:r>
            <a:r>
              <a:rPr lang="en-US" altLang="zh-CN" sz="1600" i="1">
                <a:solidFill>
                  <a:schemeClr val="tx1">
                    <a:lumMod val="85000"/>
                    <a:lumOff val="15000"/>
                  </a:schemeClr>
                </a:solidFill>
              </a:rPr>
              <a:t>K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</a:rPr>
              <a:t> groups and compute </a:t>
            </a:r>
            <a:r>
              <a:rPr lang="en-US" altLang="zh-CN" sz="1600" i="1">
                <a:solidFill>
                  <a:schemeClr val="tx1">
                    <a:lumMod val="85000"/>
                    <a:lumOff val="15000"/>
                  </a:schemeClr>
                </a:solidFill>
              </a:rPr>
              <a:t>K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</a:rPr>
              <a:t> means.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矩形 5"/>
          <p:cNvSpPr>
            <a:spLocks noChangeAspect="1"/>
          </p:cNvSpPr>
          <p:nvPr/>
        </p:nvSpPr>
        <p:spPr>
          <a:xfrm>
            <a:off x="1133475" y="4279900"/>
            <a:ext cx="197510" cy="19751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330960" y="5245735"/>
            <a:ext cx="3406775" cy="1334770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t" anchorCtr="0">
            <a:noAutofit/>
          </a:bodyPr>
          <a:p>
            <a:pPr algn="just"/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</a:rPr>
              <a:t>Line 67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–68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</a:rPr>
              <a:t>Now we have </a:t>
            </a:r>
            <a:r>
              <a:rPr lang="en-US" altLang="zh-CN" sz="1600" i="1">
                <a:solidFill>
                  <a:schemeClr val="tx1">
                    <a:lumMod val="85000"/>
                    <a:lumOff val="15000"/>
                  </a:schemeClr>
                </a:solidFill>
              </a:rPr>
              <a:t>K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</a:rPr>
              <a:t> means and their corresponding labels, we can compute other values’ labels based on a linear interpolation.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矩形 9"/>
          <p:cNvSpPr>
            <a:spLocks noChangeAspect="1"/>
          </p:cNvSpPr>
          <p:nvPr/>
        </p:nvSpPr>
        <p:spPr>
          <a:xfrm>
            <a:off x="1134745" y="5316855"/>
            <a:ext cx="197510" cy="19751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711835"/>
            <a:ext cx="4838700" cy="33680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735" y="4206875"/>
            <a:ext cx="4005838" cy="45872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7670" y="4665345"/>
            <a:ext cx="3264406" cy="458724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152650" y="711835"/>
            <a:ext cx="4838700" cy="23806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152015" y="3272155"/>
            <a:ext cx="4839335" cy="418465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波形 25"/>
          <p:cNvSpPr/>
          <p:nvPr/>
        </p:nvSpPr>
        <p:spPr>
          <a:xfrm>
            <a:off x="0" y="-242570"/>
            <a:ext cx="9144000" cy="914400"/>
          </a:xfrm>
          <a:prstGeom prst="wave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160010" y="76200"/>
            <a:ext cx="3829050" cy="595630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t" anchorCtr="0">
            <a:noAutofit/>
          </a:bodyPr>
          <a:p>
            <a:pPr algn="ctr"/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quantizeNL_float.m</a:t>
            </a:r>
            <a:endParaRPr lang="en-US" altLang="zh-CN" sz="2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5964,&quot;width&quot;:12312}"/>
</p:tagLst>
</file>

<file path=ppt/tags/tag2.xml><?xml version="1.0" encoding="utf-8"?>
<p:tagLst xmlns:p="http://schemas.openxmlformats.org/presentationml/2006/main">
  <p:tag name="COMMONDATA" val="eyJoZGlkIjoiZmM0Y2JhMzZjMGUxOGI2OGJlZGM5MjM5YjZhMzNiOTU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1283</Words>
  <Application>WPS 演示</Application>
  <PresentationFormat>宽屏</PresentationFormat>
  <Paragraphs>107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Arial Unicode MS</vt:lpstr>
      <vt:lpstr>Calibri</vt:lpstr>
      <vt:lpstr>Cambria Math</vt:lpstr>
      <vt:lpstr>Candara Light</vt:lpstr>
      <vt:lpstr>MS Mincho</vt:lpstr>
      <vt:lpstr>Segoe Print</vt:lpstr>
      <vt:lpstr>Yu Gothic UI</vt:lpstr>
      <vt:lpstr>Yu Gothic Medium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WPS_1648034507</cp:lastModifiedBy>
  <cp:revision>115</cp:revision>
  <dcterms:created xsi:type="dcterms:W3CDTF">2022-12-13T13:49:00Z</dcterms:created>
  <dcterms:modified xsi:type="dcterms:W3CDTF">2022-12-14T14:53:04Z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2CC53BC87D584ED6A899038FF90B1F00</vt:lpwstr>
  </property>
  <property fmtid="{D5CDD505-2E9C-101B-9397-08002B2CF9AE}" pid="3" name="KSOProductBuildVer">
    <vt:lpwstr>2052-11.1.0.12980</vt:lpwstr>
  </property>
</Properties>
</file>