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106">
          <p15:clr>
            <a:srgbClr val="A4A3A4"/>
          </p15:clr>
        </p15:guide>
        <p15:guide id="2" orient="horz" pos="10368">
          <p15:clr>
            <a:srgbClr val="A4A3A4"/>
          </p15:clr>
        </p15:guide>
        <p15:guide id="3" orient="horz" pos="4794">
          <p15:clr>
            <a:srgbClr val="A4A3A4"/>
          </p15:clr>
        </p15:guide>
        <p15:guide id="4" orient="horz" pos="19001">
          <p15:clr>
            <a:srgbClr val="A4A3A4"/>
          </p15:clr>
        </p15:guide>
        <p15:guide id="5" orient="horz" pos="564">
          <p15:clr>
            <a:srgbClr val="A4A3A4"/>
          </p15:clr>
        </p15:guide>
        <p15:guide id="6" pos="638">
          <p15:clr>
            <a:srgbClr val="A4A3A4"/>
          </p15:clr>
        </p15:guide>
        <p15:guide id="7" pos="27092">
          <p15:clr>
            <a:srgbClr val="A4A3A4"/>
          </p15:clr>
        </p15:guide>
        <p15:guide id="8" pos="1360">
          <p15:clr>
            <a:srgbClr val="A4A3A4"/>
          </p15:clr>
        </p15:guide>
        <p15:guide id="9" pos="26270">
          <p15:clr>
            <a:srgbClr val="A4A3A4"/>
          </p15:clr>
        </p15:guide>
        <p15:guide id="10" pos="13827">
          <p15:clr>
            <a:srgbClr val="A4A3A4"/>
          </p15:clr>
        </p15:guide>
        <p15:guide id="11" pos="9001">
          <p15:clr>
            <a:srgbClr val="A4A3A4"/>
          </p15:clr>
        </p15:guide>
        <p15:guide id="12" pos="10022">
          <p15:clr>
            <a:srgbClr val="A4A3A4"/>
          </p15:clr>
        </p15:guide>
        <p15:guide id="13" pos="17663">
          <p15:clr>
            <a:srgbClr val="A4A3A4"/>
          </p15:clr>
        </p15:guide>
        <p15:guide id="14" pos="186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475859"/>
    <a:srgbClr val="627879"/>
    <a:srgbClr val="7F7F7F"/>
    <a:srgbClr val="E0CF1E"/>
    <a:srgbClr val="4A057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p:scale>
          <a:sx n="50" d="100"/>
          <a:sy n="50" d="100"/>
        </p:scale>
        <p:origin x="-4272" y="-5568"/>
      </p:cViewPr>
      <p:guideLst>
        <p:guide orient="horz" pos="20106"/>
        <p:guide orient="horz" pos="10368"/>
        <p:guide orient="horz" pos="4794"/>
        <p:guide orient="horz" pos="19001"/>
        <p:guide orient="horz" pos="564"/>
        <p:guide pos="638"/>
        <p:guide pos="27092"/>
        <p:guide pos="1360"/>
        <p:guide pos="26270"/>
        <p:guide pos="13827"/>
        <p:guide pos="9001"/>
        <p:guide pos="10022"/>
        <p:guide pos="17663"/>
        <p:guide pos="1865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7F1235-0667-B24C-9ECC-4A011138CA6A}" type="datetimeFigureOut">
              <a:rPr lang="en-US" smtClean="0"/>
              <a:t>3/17/2016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1A5EB1-3B1E-AF40-B1FC-ED88C2EF3527}" type="slidenum">
              <a:rPr lang="en-US" smtClean="0"/>
              <a:t>‹#›</a:t>
            </a:fld>
            <a:endParaRPr lang="en-US"/>
          </a:p>
        </p:txBody>
      </p:sp>
    </p:spTree>
    <p:extLst>
      <p:ext uri="{BB962C8B-B14F-4D97-AF65-F5344CB8AC3E}">
        <p14:creationId xmlns:p14="http://schemas.microsoft.com/office/powerpoint/2010/main" val="3970689172"/>
      </p:ext>
    </p:extLst>
  </p:cSld>
  <p:clrMap bg1="lt1" tx1="dk1" bg2="lt2" tx2="dk2" accent1="accent1" accent2="accent2" accent3="accent3" accent4="accent4" accent5="accent5" accent6="accent6" hlink="hlink" folHlink="folHlink"/>
  <p:notesStyle>
    <a:lvl1pPr marL="0" algn="l" defTabSz="2194560" rtl="0" eaLnBrk="1" latinLnBrk="0" hangingPunct="1">
      <a:defRPr sz="5800" kern="1200">
        <a:solidFill>
          <a:schemeClr val="tx1"/>
        </a:solidFill>
        <a:latin typeface="+mn-lt"/>
        <a:ea typeface="+mn-ea"/>
        <a:cs typeface="+mn-cs"/>
      </a:defRPr>
    </a:lvl1pPr>
    <a:lvl2pPr marL="2194560" algn="l" defTabSz="2194560" rtl="0" eaLnBrk="1" latinLnBrk="0" hangingPunct="1">
      <a:defRPr sz="5800" kern="1200">
        <a:solidFill>
          <a:schemeClr val="tx1"/>
        </a:solidFill>
        <a:latin typeface="+mn-lt"/>
        <a:ea typeface="+mn-ea"/>
        <a:cs typeface="+mn-cs"/>
      </a:defRPr>
    </a:lvl2pPr>
    <a:lvl3pPr marL="4389120" algn="l" defTabSz="2194560" rtl="0" eaLnBrk="1" latinLnBrk="0" hangingPunct="1">
      <a:defRPr sz="5800" kern="1200">
        <a:solidFill>
          <a:schemeClr val="tx1"/>
        </a:solidFill>
        <a:latin typeface="+mn-lt"/>
        <a:ea typeface="+mn-ea"/>
        <a:cs typeface="+mn-cs"/>
      </a:defRPr>
    </a:lvl3pPr>
    <a:lvl4pPr marL="6583680" algn="l" defTabSz="2194560" rtl="0" eaLnBrk="1" latinLnBrk="0" hangingPunct="1">
      <a:defRPr sz="5800" kern="1200">
        <a:solidFill>
          <a:schemeClr val="tx1"/>
        </a:solidFill>
        <a:latin typeface="+mn-lt"/>
        <a:ea typeface="+mn-ea"/>
        <a:cs typeface="+mn-cs"/>
      </a:defRPr>
    </a:lvl4pPr>
    <a:lvl5pPr marL="8778240" algn="l" defTabSz="2194560" rtl="0" eaLnBrk="1" latinLnBrk="0" hangingPunct="1">
      <a:defRPr sz="5800" kern="1200">
        <a:solidFill>
          <a:schemeClr val="tx1"/>
        </a:solidFill>
        <a:latin typeface="+mn-lt"/>
        <a:ea typeface="+mn-ea"/>
        <a:cs typeface="+mn-cs"/>
      </a:defRPr>
    </a:lvl5pPr>
    <a:lvl6pPr marL="10972800" algn="l" defTabSz="2194560" rtl="0" eaLnBrk="1" latinLnBrk="0" hangingPunct="1">
      <a:defRPr sz="5800" kern="1200">
        <a:solidFill>
          <a:schemeClr val="tx1"/>
        </a:solidFill>
        <a:latin typeface="+mn-lt"/>
        <a:ea typeface="+mn-ea"/>
        <a:cs typeface="+mn-cs"/>
      </a:defRPr>
    </a:lvl6pPr>
    <a:lvl7pPr marL="13167360" algn="l" defTabSz="2194560" rtl="0" eaLnBrk="1" latinLnBrk="0" hangingPunct="1">
      <a:defRPr sz="5800" kern="1200">
        <a:solidFill>
          <a:schemeClr val="tx1"/>
        </a:solidFill>
        <a:latin typeface="+mn-lt"/>
        <a:ea typeface="+mn-ea"/>
        <a:cs typeface="+mn-cs"/>
      </a:defRPr>
    </a:lvl7pPr>
    <a:lvl8pPr marL="15361920" algn="l" defTabSz="2194560" rtl="0" eaLnBrk="1" latinLnBrk="0" hangingPunct="1">
      <a:defRPr sz="5800" kern="1200">
        <a:solidFill>
          <a:schemeClr val="tx1"/>
        </a:solidFill>
        <a:latin typeface="+mn-lt"/>
        <a:ea typeface="+mn-ea"/>
        <a:cs typeface="+mn-cs"/>
      </a:defRPr>
    </a:lvl8pPr>
    <a:lvl9pPr marL="17556480" algn="l" defTabSz="219456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2194560" y="30510482"/>
            <a:ext cx="10241280" cy="1752600"/>
          </a:xfrm>
          <a:prstGeom prst="rect">
            <a:avLst/>
          </a:prstGeom>
        </p:spPr>
        <p:txBody>
          <a:bodyPr/>
          <a:lstStyle/>
          <a:p>
            <a:fld id="{B9963C71-5F55-8146-B49E-0AAE6E1BC95F}"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31455360" y="30510482"/>
            <a:ext cx="10241280" cy="1752600"/>
          </a:xfrm>
          <a:prstGeom prst="rect">
            <a:avLst/>
          </a:prstGeom>
        </p:spPr>
        <p:txBody>
          <a:bodyPr/>
          <a:lstStyle/>
          <a:p>
            <a:fld id="{1F37A4FB-1BA2-084E-AF7B-3F1A7BFC54A1}" type="slidenum">
              <a:rPr lang="en-US" smtClean="0"/>
              <a:t>‹#›</a:t>
            </a:fld>
            <a:endParaRPr lang="en-US"/>
          </a:p>
        </p:txBody>
      </p:sp>
    </p:spTree>
    <p:extLst>
      <p:ext uri="{BB962C8B-B14F-4D97-AF65-F5344CB8AC3E}">
        <p14:creationId xmlns:p14="http://schemas.microsoft.com/office/powerpoint/2010/main" val="4186380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194560" y="30510482"/>
            <a:ext cx="10241280" cy="1752600"/>
          </a:xfrm>
          <a:prstGeom prst="rect">
            <a:avLst/>
          </a:prstGeom>
        </p:spPr>
        <p:txBody>
          <a:bodyPr/>
          <a:lstStyle/>
          <a:p>
            <a:fld id="{B9963C71-5F55-8146-B49E-0AAE6E1BC95F}"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31455360" y="30510482"/>
            <a:ext cx="10241280" cy="1752600"/>
          </a:xfrm>
          <a:prstGeom prst="rect">
            <a:avLst/>
          </a:prstGeom>
        </p:spPr>
        <p:txBody>
          <a:bodyPr/>
          <a:lstStyle/>
          <a:p>
            <a:fld id="{1F37A4FB-1BA2-084E-AF7B-3F1A7BFC54A1}" type="slidenum">
              <a:rPr lang="en-US" smtClean="0"/>
              <a:t>‹#›</a:t>
            </a:fld>
            <a:endParaRPr lang="en-US"/>
          </a:p>
        </p:txBody>
      </p:sp>
    </p:spTree>
    <p:extLst>
      <p:ext uri="{BB962C8B-B14F-4D97-AF65-F5344CB8AC3E}">
        <p14:creationId xmlns:p14="http://schemas.microsoft.com/office/powerpoint/2010/main" val="3367705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194560" y="30510482"/>
            <a:ext cx="10241280" cy="1752600"/>
          </a:xfrm>
          <a:prstGeom prst="rect">
            <a:avLst/>
          </a:prstGeom>
        </p:spPr>
        <p:txBody>
          <a:bodyPr/>
          <a:lstStyle/>
          <a:p>
            <a:fld id="{B9963C71-5F55-8146-B49E-0AAE6E1BC95F}"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31455360" y="30510482"/>
            <a:ext cx="10241280" cy="1752600"/>
          </a:xfrm>
          <a:prstGeom prst="rect">
            <a:avLst/>
          </a:prstGeom>
        </p:spPr>
        <p:txBody>
          <a:bodyPr/>
          <a:lstStyle/>
          <a:p>
            <a:fld id="{1F37A4FB-1BA2-084E-AF7B-3F1A7BFC54A1}" type="slidenum">
              <a:rPr lang="en-US" smtClean="0"/>
              <a:t>‹#›</a:t>
            </a:fld>
            <a:endParaRPr lang="en-US"/>
          </a:p>
        </p:txBody>
      </p:sp>
    </p:spTree>
    <p:extLst>
      <p:ext uri="{BB962C8B-B14F-4D97-AF65-F5344CB8AC3E}">
        <p14:creationId xmlns:p14="http://schemas.microsoft.com/office/powerpoint/2010/main" val="1407607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194560" y="30510482"/>
            <a:ext cx="10241280" cy="1752600"/>
          </a:xfrm>
          <a:prstGeom prst="rect">
            <a:avLst/>
          </a:prstGeom>
        </p:spPr>
        <p:txBody>
          <a:bodyPr/>
          <a:lstStyle/>
          <a:p>
            <a:fld id="{B9963C71-5F55-8146-B49E-0AAE6E1BC95F}"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31455360" y="30510482"/>
            <a:ext cx="10241280" cy="1752600"/>
          </a:xfrm>
          <a:prstGeom prst="rect">
            <a:avLst/>
          </a:prstGeom>
        </p:spPr>
        <p:txBody>
          <a:bodyPr/>
          <a:lstStyle/>
          <a:p>
            <a:fld id="{1F37A4FB-1BA2-084E-AF7B-3F1A7BFC54A1}" type="slidenum">
              <a:rPr lang="en-US" smtClean="0"/>
              <a:t>‹#›</a:t>
            </a:fld>
            <a:endParaRPr lang="en-US"/>
          </a:p>
        </p:txBody>
      </p:sp>
    </p:spTree>
    <p:extLst>
      <p:ext uri="{BB962C8B-B14F-4D97-AF65-F5344CB8AC3E}">
        <p14:creationId xmlns:p14="http://schemas.microsoft.com/office/powerpoint/2010/main" val="15118170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194560" y="30510482"/>
            <a:ext cx="10241280" cy="1752600"/>
          </a:xfrm>
          <a:prstGeom prst="rect">
            <a:avLst/>
          </a:prstGeom>
        </p:spPr>
        <p:txBody>
          <a:bodyPr/>
          <a:lstStyle/>
          <a:p>
            <a:fld id="{B9963C71-5F55-8146-B49E-0AAE6E1BC95F}"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31455360" y="30510482"/>
            <a:ext cx="10241280" cy="1752600"/>
          </a:xfrm>
          <a:prstGeom prst="rect">
            <a:avLst/>
          </a:prstGeom>
        </p:spPr>
        <p:txBody>
          <a:bodyPr/>
          <a:lstStyle/>
          <a:p>
            <a:fld id="{1F37A4FB-1BA2-084E-AF7B-3F1A7BFC54A1}" type="slidenum">
              <a:rPr lang="en-US" smtClean="0"/>
              <a:t>‹#›</a:t>
            </a:fld>
            <a:endParaRPr lang="en-US"/>
          </a:p>
        </p:txBody>
      </p:sp>
    </p:spTree>
    <p:extLst>
      <p:ext uri="{BB962C8B-B14F-4D97-AF65-F5344CB8AC3E}">
        <p14:creationId xmlns:p14="http://schemas.microsoft.com/office/powerpoint/2010/main" val="2856915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2194560" y="30510482"/>
            <a:ext cx="10241280" cy="1752600"/>
          </a:xfrm>
          <a:prstGeom prst="rect">
            <a:avLst/>
          </a:prstGeom>
        </p:spPr>
        <p:txBody>
          <a:bodyPr/>
          <a:lstStyle/>
          <a:p>
            <a:fld id="{B9963C71-5F55-8146-B49E-0AAE6E1BC95F}" type="datetimeFigureOut">
              <a:rPr lang="en-US" smtClean="0"/>
              <a:t>3/17/2016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31455360" y="30510482"/>
            <a:ext cx="10241280" cy="1752600"/>
          </a:xfrm>
          <a:prstGeom prst="rect">
            <a:avLst/>
          </a:prstGeom>
        </p:spPr>
        <p:txBody>
          <a:bodyPr/>
          <a:lstStyle/>
          <a:p>
            <a:fld id="{1F37A4FB-1BA2-084E-AF7B-3F1A7BFC54A1}" type="slidenum">
              <a:rPr lang="en-US" smtClean="0"/>
              <a:t>‹#›</a:t>
            </a:fld>
            <a:endParaRPr lang="en-US"/>
          </a:p>
        </p:txBody>
      </p:sp>
    </p:spTree>
    <p:extLst>
      <p:ext uri="{BB962C8B-B14F-4D97-AF65-F5344CB8AC3E}">
        <p14:creationId xmlns:p14="http://schemas.microsoft.com/office/powerpoint/2010/main" val="1726203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2194560" y="30510482"/>
            <a:ext cx="10241280" cy="1752600"/>
          </a:xfrm>
          <a:prstGeom prst="rect">
            <a:avLst/>
          </a:prstGeom>
        </p:spPr>
        <p:txBody>
          <a:bodyPr/>
          <a:lstStyle/>
          <a:p>
            <a:fld id="{B9963C71-5F55-8146-B49E-0AAE6E1BC95F}" type="datetimeFigureOut">
              <a:rPr lang="en-US" smtClean="0"/>
              <a:t>3/17/2016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31455360" y="30510482"/>
            <a:ext cx="10241280" cy="1752600"/>
          </a:xfrm>
          <a:prstGeom prst="rect">
            <a:avLst/>
          </a:prstGeom>
        </p:spPr>
        <p:txBody>
          <a:bodyPr/>
          <a:lstStyle/>
          <a:p>
            <a:fld id="{1F37A4FB-1BA2-084E-AF7B-3F1A7BFC54A1}" type="slidenum">
              <a:rPr lang="en-US" smtClean="0"/>
              <a:t>‹#›</a:t>
            </a:fld>
            <a:endParaRPr lang="en-US"/>
          </a:p>
        </p:txBody>
      </p:sp>
    </p:spTree>
    <p:extLst>
      <p:ext uri="{BB962C8B-B14F-4D97-AF65-F5344CB8AC3E}">
        <p14:creationId xmlns:p14="http://schemas.microsoft.com/office/powerpoint/2010/main" val="1041731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2194560" y="30510482"/>
            <a:ext cx="10241280" cy="1752600"/>
          </a:xfrm>
          <a:prstGeom prst="rect">
            <a:avLst/>
          </a:prstGeom>
        </p:spPr>
        <p:txBody>
          <a:bodyPr/>
          <a:lstStyle/>
          <a:p>
            <a:fld id="{B9963C71-5F55-8146-B49E-0AAE6E1BC95F}" type="datetimeFigureOut">
              <a:rPr lang="en-US" smtClean="0"/>
              <a:t>3/17/2016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31455360" y="30510482"/>
            <a:ext cx="10241280" cy="1752600"/>
          </a:xfrm>
          <a:prstGeom prst="rect">
            <a:avLst/>
          </a:prstGeom>
        </p:spPr>
        <p:txBody>
          <a:bodyPr/>
          <a:lstStyle/>
          <a:p>
            <a:fld id="{1F37A4FB-1BA2-084E-AF7B-3F1A7BFC54A1}" type="slidenum">
              <a:rPr lang="en-US" smtClean="0"/>
              <a:t>‹#›</a:t>
            </a:fld>
            <a:endParaRPr lang="en-US"/>
          </a:p>
        </p:txBody>
      </p:sp>
    </p:spTree>
    <p:extLst>
      <p:ext uri="{BB962C8B-B14F-4D97-AF65-F5344CB8AC3E}">
        <p14:creationId xmlns:p14="http://schemas.microsoft.com/office/powerpoint/2010/main" val="717841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194560" y="30510482"/>
            <a:ext cx="10241280" cy="1752600"/>
          </a:xfrm>
          <a:prstGeom prst="rect">
            <a:avLst/>
          </a:prstGeom>
        </p:spPr>
        <p:txBody>
          <a:bodyPr/>
          <a:lstStyle/>
          <a:p>
            <a:fld id="{B9963C71-5F55-8146-B49E-0AAE6E1BC95F}" type="datetimeFigureOut">
              <a:rPr lang="en-US" smtClean="0"/>
              <a:t>3/17/2016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31455360" y="30510482"/>
            <a:ext cx="10241280" cy="1752600"/>
          </a:xfrm>
          <a:prstGeom prst="rect">
            <a:avLst/>
          </a:prstGeom>
        </p:spPr>
        <p:txBody>
          <a:bodyPr/>
          <a:lstStyle/>
          <a:p>
            <a:fld id="{1F37A4FB-1BA2-084E-AF7B-3F1A7BFC54A1}" type="slidenum">
              <a:rPr lang="en-US" smtClean="0"/>
              <a:t>‹#›</a:t>
            </a:fld>
            <a:endParaRPr lang="en-US"/>
          </a:p>
        </p:txBody>
      </p:sp>
    </p:spTree>
    <p:extLst>
      <p:ext uri="{BB962C8B-B14F-4D97-AF65-F5344CB8AC3E}">
        <p14:creationId xmlns:p14="http://schemas.microsoft.com/office/powerpoint/2010/main" val="759153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a:xfrm>
            <a:off x="2194560" y="30510482"/>
            <a:ext cx="10241280" cy="1752600"/>
          </a:xfrm>
          <a:prstGeom prst="rect">
            <a:avLst/>
          </a:prstGeom>
        </p:spPr>
        <p:txBody>
          <a:bodyPr/>
          <a:lstStyle/>
          <a:p>
            <a:fld id="{B9963C71-5F55-8146-B49E-0AAE6E1BC95F}" type="datetimeFigureOut">
              <a:rPr lang="en-US" smtClean="0"/>
              <a:t>3/17/2016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31455360" y="30510482"/>
            <a:ext cx="10241280" cy="1752600"/>
          </a:xfrm>
          <a:prstGeom prst="rect">
            <a:avLst/>
          </a:prstGeom>
        </p:spPr>
        <p:txBody>
          <a:bodyPr/>
          <a:lstStyle/>
          <a:p>
            <a:fld id="{1F37A4FB-1BA2-084E-AF7B-3F1A7BFC54A1}" type="slidenum">
              <a:rPr lang="en-US" smtClean="0"/>
              <a:t>‹#›</a:t>
            </a:fld>
            <a:endParaRPr lang="en-US"/>
          </a:p>
        </p:txBody>
      </p:sp>
    </p:spTree>
    <p:extLst>
      <p:ext uri="{BB962C8B-B14F-4D97-AF65-F5344CB8AC3E}">
        <p14:creationId xmlns:p14="http://schemas.microsoft.com/office/powerpoint/2010/main" val="3526629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a:xfrm>
            <a:off x="2194560" y="30510482"/>
            <a:ext cx="10241280" cy="1752600"/>
          </a:xfrm>
          <a:prstGeom prst="rect">
            <a:avLst/>
          </a:prstGeom>
        </p:spPr>
        <p:txBody>
          <a:bodyPr/>
          <a:lstStyle/>
          <a:p>
            <a:fld id="{B9963C71-5F55-8146-B49E-0AAE6E1BC95F}" type="datetimeFigureOut">
              <a:rPr lang="en-US" smtClean="0"/>
              <a:t>3/17/2016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31455360" y="30510482"/>
            <a:ext cx="10241280" cy="1752600"/>
          </a:xfrm>
          <a:prstGeom prst="rect">
            <a:avLst/>
          </a:prstGeom>
        </p:spPr>
        <p:txBody>
          <a:bodyPr/>
          <a:lstStyle/>
          <a:p>
            <a:fld id="{1F37A4FB-1BA2-084E-AF7B-3F1A7BFC54A1}" type="slidenum">
              <a:rPr lang="en-US" smtClean="0"/>
              <a:t>‹#›</a:t>
            </a:fld>
            <a:endParaRPr lang="en-US"/>
          </a:p>
        </p:txBody>
      </p:sp>
    </p:spTree>
    <p:extLst>
      <p:ext uri="{BB962C8B-B14F-4D97-AF65-F5344CB8AC3E}">
        <p14:creationId xmlns:p14="http://schemas.microsoft.com/office/powerpoint/2010/main" val="1121597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2796895"/>
            <a:ext cx="39502080" cy="2957267"/>
          </a:xfrm>
          <a:prstGeom prst="rect">
            <a:avLst/>
          </a:prstGeom>
        </p:spPr>
        <p:txBody>
          <a:bodyPr vert="horz" lIns="438912" tIns="219456" rIns="438912" bIns="219456"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194560" y="7680963"/>
            <a:ext cx="12030126" cy="21724622"/>
          </a:xfrm>
          <a:prstGeom prst="rect">
            <a:avLst/>
          </a:prstGeom>
        </p:spPr>
        <p:txBody>
          <a:bodyPr vert="horz" lIns="438912" tIns="219456" rIns="438912" bIns="219456" rtlCol="0">
            <a:normAutofit/>
          </a:bodyPr>
          <a:lstStyle/>
          <a:p>
            <a:pPr lvl="0"/>
            <a:r>
              <a:rPr lang="en-US" dirty="0" smtClean="0"/>
              <a:t>Click to edit Master text styles</a:t>
            </a:r>
          </a:p>
          <a:p>
            <a:pPr lvl="4"/>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14996160" y="30902340"/>
            <a:ext cx="13898880" cy="1360742"/>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pic>
        <p:nvPicPr>
          <p:cNvPr id="8" name="Picture 7" descr="One_line_logotype_fs(2).psd"/>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7995900" y="31126662"/>
            <a:ext cx="7876032" cy="826008"/>
          </a:xfrm>
          <a:prstGeom prst="rect">
            <a:avLst/>
          </a:prstGeom>
        </p:spPr>
      </p:pic>
      <p:pic>
        <p:nvPicPr>
          <p:cNvPr id="6" name="Picture 5" descr="logo[1].psd"/>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26031" y="634302"/>
            <a:ext cx="4834379" cy="2224880"/>
          </a:xfrm>
          <a:prstGeom prst="rect">
            <a:avLst/>
          </a:prstGeom>
        </p:spPr>
      </p:pic>
    </p:spTree>
    <p:extLst>
      <p:ext uri="{BB962C8B-B14F-4D97-AF65-F5344CB8AC3E}">
        <p14:creationId xmlns:p14="http://schemas.microsoft.com/office/powerpoint/2010/main" val="3380464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2194560" rtl="0" eaLnBrk="1" latinLnBrk="0" hangingPunct="1">
        <a:spcBef>
          <a:spcPct val="0"/>
        </a:spcBef>
        <a:buNone/>
        <a:defRPr sz="8000" b="1" i="0" kern="1200">
          <a:solidFill>
            <a:schemeClr val="tx1"/>
          </a:solidFill>
          <a:latin typeface="Arial"/>
          <a:ea typeface="+mj-ea"/>
          <a:cs typeface="Arial"/>
        </a:defRPr>
      </a:lvl1pPr>
    </p:titleStyle>
    <p:bodyStyle>
      <a:lvl1pPr marL="0" indent="0" algn="l" defTabSz="2194560" rtl="0" eaLnBrk="1" latinLnBrk="0" hangingPunct="1">
        <a:spcBef>
          <a:spcPct val="20000"/>
        </a:spcBef>
        <a:buFont typeface="Arial"/>
        <a:buNone/>
        <a:defRPr sz="2400" kern="1200">
          <a:solidFill>
            <a:schemeClr val="tx1"/>
          </a:solidFill>
          <a:latin typeface="+mn-lt"/>
          <a:ea typeface="+mn-ea"/>
          <a:cs typeface="+mn-cs"/>
        </a:defRPr>
      </a:lvl1pPr>
      <a:lvl2pPr marL="465138" indent="-465138" algn="l" defTabSz="2194560" rtl="0" eaLnBrk="1" latinLnBrk="0" hangingPunct="1">
        <a:spcBef>
          <a:spcPct val="20000"/>
        </a:spcBef>
        <a:buFont typeface="Arial"/>
        <a:buChar char="–"/>
        <a:defRPr sz="2400" kern="1200">
          <a:solidFill>
            <a:schemeClr val="tx1"/>
          </a:solidFill>
          <a:latin typeface="+mn-lt"/>
          <a:ea typeface="+mn-ea"/>
          <a:cs typeface="+mn-cs"/>
        </a:defRPr>
      </a:lvl2pPr>
      <a:lvl3pPr marL="0" indent="0" algn="l" defTabSz="2194560" rtl="0" eaLnBrk="1" latinLnBrk="0" hangingPunct="1">
        <a:spcBef>
          <a:spcPct val="20000"/>
        </a:spcBef>
        <a:buFont typeface="Arial"/>
        <a:buNone/>
        <a:defRPr sz="2400" kern="1200">
          <a:solidFill>
            <a:schemeClr val="tx1"/>
          </a:solidFill>
          <a:latin typeface="+mn-lt"/>
          <a:ea typeface="+mn-ea"/>
          <a:cs typeface="+mn-cs"/>
        </a:defRPr>
      </a:lvl3pPr>
      <a:lvl4pPr marL="0" indent="0" algn="l" defTabSz="2194560" rtl="0" eaLnBrk="1" latinLnBrk="0" hangingPunct="1">
        <a:spcBef>
          <a:spcPct val="20000"/>
        </a:spcBef>
        <a:buFont typeface="Arial"/>
        <a:buNone/>
        <a:defRPr sz="2400" kern="1200">
          <a:solidFill>
            <a:schemeClr val="tx1"/>
          </a:solidFill>
          <a:latin typeface="+mn-lt"/>
          <a:ea typeface="+mn-ea"/>
          <a:cs typeface="+mn-cs"/>
        </a:defRPr>
      </a:lvl4pPr>
      <a:lvl5pPr marL="0" indent="0" algn="l" defTabSz="2194560" rtl="0" eaLnBrk="1" latinLnBrk="0" hangingPunct="1">
        <a:spcBef>
          <a:spcPct val="20000"/>
        </a:spcBef>
        <a:buFont typeface="Arial"/>
        <a:buNone/>
        <a:defRPr sz="24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p:nvPr/>
        </p:nvPicPr>
        <p:blipFill>
          <a:blip r:embed="rId2"/>
          <a:stretch>
            <a:fillRect/>
          </a:stretch>
        </p:blipFill>
        <p:spPr>
          <a:xfrm>
            <a:off x="2779419" y="22031786"/>
            <a:ext cx="11355122" cy="3241977"/>
          </a:xfrm>
          <a:prstGeom prst="rect">
            <a:avLst/>
          </a:prstGeom>
        </p:spPr>
      </p:pic>
      <p:sp>
        <p:nvSpPr>
          <p:cNvPr id="7" name="Rectangle 6"/>
          <p:cNvSpPr/>
          <p:nvPr/>
        </p:nvSpPr>
        <p:spPr>
          <a:xfrm>
            <a:off x="5994400" y="514494"/>
            <a:ext cx="36895532" cy="215453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 name="Title 1"/>
          <p:cNvSpPr>
            <a:spLocks noGrp="1"/>
          </p:cNvSpPr>
          <p:nvPr>
            <p:ph type="title"/>
          </p:nvPr>
        </p:nvSpPr>
        <p:spPr>
          <a:xfrm>
            <a:off x="2194560" y="2619095"/>
            <a:ext cx="39502080" cy="2957267"/>
          </a:xfrm>
        </p:spPr>
        <p:txBody>
          <a:bodyPr/>
          <a:lstStyle/>
          <a:p>
            <a:r>
              <a:rPr lang="en-US" dirty="0">
                <a:solidFill>
                  <a:srgbClr val="4A0576"/>
                </a:solidFill>
              </a:rPr>
              <a:t>Design and Development of an Android Application for Edema Measurement</a:t>
            </a:r>
          </a:p>
        </p:txBody>
      </p:sp>
      <p:sp>
        <p:nvSpPr>
          <p:cNvPr id="3" name="Content Placeholder 2"/>
          <p:cNvSpPr>
            <a:spLocks noGrp="1"/>
          </p:cNvSpPr>
          <p:nvPr>
            <p:ph idx="1"/>
          </p:nvPr>
        </p:nvSpPr>
        <p:spPr>
          <a:xfrm>
            <a:off x="2429935" y="7680963"/>
            <a:ext cx="12030126" cy="22483124"/>
          </a:xfrm>
        </p:spPr>
        <p:txBody>
          <a:bodyPr/>
          <a:lstStyle/>
          <a:p>
            <a:pPr algn="just">
              <a:lnSpc>
                <a:spcPct val="120000"/>
              </a:lnSpc>
              <a:spcBef>
                <a:spcPts val="100"/>
              </a:spcBef>
              <a:spcAft>
                <a:spcPts val="60"/>
              </a:spcAft>
            </a:pPr>
            <a:r>
              <a:rPr lang="en-US" dirty="0"/>
              <a:t>A clinician uses the swelling (edema) of the extremities to assess a patient’s heart condition by pressing his/her thump on the patient’s leg and checking the amount of pitting (indentation) in the skin. Because it is not convenient for heart patients to evaluate their own edema, clinicians may fail to accurately assess based only on weekly or monthly measurement. To solve this significant problem, an Android application for edema measurement is designed and developed. The primary functionality of the application is to, based on signals received from sensors, calculate and show the edema score. The edema score is represented with a number between 1+ and 4+, where 4+ indicates the most severe level. To support the calculation, we designed a hardware device, consisting of a displacement sensor, a force sensor, and an IOIO board, where the IOIO board connects the Android device and all the sensors. The application can also read the patient weight data directly from a weight scale through IOIO board; calculate and display the patient BMI (Body Mass Index); and show the trend of weight and edema score within the most recent 30 days. Additionally, the application gathers patient’s health information by asking their feelings and the level of difficulty experienced in breathing. All the data are stored within a built-in database. To date, all the functions are completed, with the exception of the essential algorithm for edema score calculation, which is still under development. The user friendliness of the application is yet to be tested. </a:t>
            </a:r>
            <a:endParaRPr lang="en-US" dirty="0" smtClean="0"/>
          </a:p>
          <a:p>
            <a:pPr algn="just">
              <a:lnSpc>
                <a:spcPct val="120000"/>
              </a:lnSpc>
              <a:spcBef>
                <a:spcPts val="100"/>
              </a:spcBef>
              <a:spcAft>
                <a:spcPts val="60"/>
              </a:spcAft>
            </a:pPr>
            <a:endParaRPr lang="en-US" dirty="0"/>
          </a:p>
          <a:p>
            <a:pPr algn="just">
              <a:lnSpc>
                <a:spcPct val="120000"/>
              </a:lnSpc>
              <a:spcBef>
                <a:spcPts val="100"/>
              </a:spcBef>
              <a:spcAft>
                <a:spcPts val="60"/>
              </a:spcAft>
            </a:pPr>
            <a:endParaRPr lang="en-US" dirty="0" smtClean="0"/>
          </a:p>
          <a:p>
            <a:pPr algn="just">
              <a:lnSpc>
                <a:spcPct val="120000"/>
              </a:lnSpc>
              <a:spcBef>
                <a:spcPts val="100"/>
              </a:spcBef>
              <a:spcAft>
                <a:spcPts val="60"/>
              </a:spcAft>
            </a:pPr>
            <a:endParaRPr lang="en-US" dirty="0"/>
          </a:p>
          <a:p>
            <a:pPr algn="just">
              <a:lnSpc>
                <a:spcPct val="120000"/>
              </a:lnSpc>
              <a:spcBef>
                <a:spcPts val="100"/>
              </a:spcBef>
              <a:spcAft>
                <a:spcPts val="60"/>
              </a:spcAft>
            </a:pPr>
            <a:endParaRPr lang="en-US" dirty="0" smtClean="0"/>
          </a:p>
          <a:p>
            <a:pPr algn="just">
              <a:lnSpc>
                <a:spcPct val="120000"/>
              </a:lnSpc>
              <a:spcBef>
                <a:spcPts val="100"/>
              </a:spcBef>
              <a:spcAft>
                <a:spcPts val="60"/>
              </a:spcAft>
            </a:pPr>
            <a:r>
              <a:rPr lang="en-US" dirty="0" smtClean="0"/>
              <a:t>The Edema Android application is designed and developed for continuous monitoring of heart failure (HF) patients. Theoretically, patients` weight changing and Edema score can reflect their health status. In our application, we introduced weight scale, force sensor, and displacement sensor to capture the data from patients.</a:t>
            </a:r>
          </a:p>
          <a:p>
            <a:pPr algn="just">
              <a:lnSpc>
                <a:spcPct val="120000"/>
              </a:lnSpc>
              <a:spcBef>
                <a:spcPts val="100"/>
              </a:spcBef>
              <a:spcAft>
                <a:spcPts val="60"/>
              </a:spcAft>
            </a:pPr>
            <a:r>
              <a:rPr lang="en-US" dirty="0" smtClean="0"/>
              <a:t>In general, it`s impossible to get the voltage </a:t>
            </a:r>
            <a:r>
              <a:rPr lang="en-US" dirty="0" smtClean="0"/>
              <a:t>signal from weight scale directly. To solve the problem and get the exact weight data, we, firstly, conducted the intermedium voltage which reflects measured weight from scale circuit. Then, we deployed two stages of operational amplifiers (with a gain of 22) for enhancing the analog signal to make sure the accuracy of weight displayed on the Android tablet (see figure 1).  </a:t>
            </a:r>
          </a:p>
          <a:p>
            <a:pPr algn="just">
              <a:lnSpc>
                <a:spcPct val="120000"/>
              </a:lnSpc>
              <a:spcBef>
                <a:spcPts val="100"/>
              </a:spcBef>
              <a:spcAft>
                <a:spcPts val="60"/>
              </a:spcAft>
            </a:pPr>
            <a:endParaRPr lang="en-US" dirty="0"/>
          </a:p>
          <a:p>
            <a:pPr algn="just">
              <a:lnSpc>
                <a:spcPct val="120000"/>
              </a:lnSpc>
              <a:spcBef>
                <a:spcPts val="100"/>
              </a:spcBef>
              <a:spcAft>
                <a:spcPts val="60"/>
              </a:spcAft>
            </a:pPr>
            <a:endParaRPr lang="en-US" dirty="0" smtClean="0"/>
          </a:p>
          <a:p>
            <a:pPr algn="just">
              <a:lnSpc>
                <a:spcPct val="120000"/>
              </a:lnSpc>
              <a:spcBef>
                <a:spcPts val="100"/>
              </a:spcBef>
              <a:spcAft>
                <a:spcPts val="60"/>
              </a:spcAft>
            </a:pPr>
            <a:endParaRPr lang="en-US" dirty="0"/>
          </a:p>
          <a:p>
            <a:pPr algn="just">
              <a:lnSpc>
                <a:spcPct val="120000"/>
              </a:lnSpc>
              <a:spcBef>
                <a:spcPts val="100"/>
              </a:spcBef>
              <a:spcAft>
                <a:spcPts val="60"/>
              </a:spcAft>
            </a:pPr>
            <a:r>
              <a:rPr lang="en-US" dirty="0" smtClean="0"/>
              <a:t>From scale bridge</a:t>
            </a:r>
          </a:p>
          <a:p>
            <a:pPr algn="just">
              <a:lnSpc>
                <a:spcPct val="120000"/>
              </a:lnSpc>
              <a:spcBef>
                <a:spcPts val="100"/>
              </a:spcBef>
              <a:spcAft>
                <a:spcPts val="60"/>
              </a:spcAft>
            </a:pPr>
            <a:r>
              <a:rPr lang="en-US" dirty="0" smtClean="0"/>
              <a:t>				                    To IOIO				                    AI input	</a:t>
            </a:r>
          </a:p>
          <a:p>
            <a:pPr algn="just">
              <a:lnSpc>
                <a:spcPct val="120000"/>
              </a:lnSpc>
              <a:spcBef>
                <a:spcPts val="100"/>
              </a:spcBef>
              <a:spcAft>
                <a:spcPts val="60"/>
              </a:spcAft>
            </a:pPr>
            <a:endParaRPr lang="en-US" dirty="0" smtClean="0"/>
          </a:p>
          <a:p>
            <a:pPr algn="just">
              <a:lnSpc>
                <a:spcPct val="120000"/>
              </a:lnSpc>
              <a:spcBef>
                <a:spcPts val="100"/>
              </a:spcBef>
              <a:spcAft>
                <a:spcPts val="60"/>
              </a:spcAft>
            </a:pPr>
            <a:r>
              <a:rPr lang="en-US" dirty="0"/>
              <a:t>Figure 1: A two-stage operational amplifier with a gain of </a:t>
            </a:r>
            <a:r>
              <a:rPr lang="en-US" dirty="0" smtClean="0"/>
              <a:t>22 </a:t>
            </a:r>
            <a:r>
              <a:rPr lang="en-US" dirty="0"/>
              <a:t>connects the weight data to the IOIO board</a:t>
            </a:r>
            <a:r>
              <a:rPr lang="en-US" dirty="0" smtClean="0"/>
              <a:t>.</a:t>
            </a:r>
          </a:p>
          <a:p>
            <a:pPr algn="just">
              <a:lnSpc>
                <a:spcPct val="120000"/>
              </a:lnSpc>
              <a:spcBef>
                <a:spcPts val="100"/>
              </a:spcBef>
              <a:spcAft>
                <a:spcPts val="60"/>
              </a:spcAft>
            </a:pPr>
            <a:r>
              <a:rPr lang="en-US" dirty="0" err="1" smtClean="0"/>
              <a:t>Sparkfun</a:t>
            </a:r>
            <a:r>
              <a:rPr lang="en-US" dirty="0" smtClean="0"/>
              <a:t> IOIO board plays a very import role in our application, because all analog signal should be convert into digital flout datatype through the IOIO board for being received by Android tablet. It is controlled by Android application, which means there are some drive code for driving IOIO board within our Android app. The main part is:</a:t>
            </a:r>
          </a:p>
          <a:p>
            <a:pPr algn="just">
              <a:lnSpc>
                <a:spcPct val="120000"/>
              </a:lnSpc>
              <a:spcBef>
                <a:spcPts val="100"/>
              </a:spcBef>
              <a:spcAft>
                <a:spcPts val="60"/>
              </a:spcAft>
            </a:pPr>
            <a:r>
              <a:rPr lang="en-US" dirty="0" smtClean="0"/>
              <a:t>	class </a:t>
            </a:r>
            <a:r>
              <a:rPr lang="en-US" dirty="0" err="1"/>
              <a:t>Looper</a:t>
            </a:r>
            <a:r>
              <a:rPr lang="en-US" dirty="0"/>
              <a:t> extends </a:t>
            </a:r>
            <a:r>
              <a:rPr lang="en-US" dirty="0" err="1"/>
              <a:t>BaseIOIOLooper</a:t>
            </a:r>
            <a:r>
              <a:rPr lang="en-US" dirty="0" smtClean="0"/>
              <a:t>{</a:t>
            </a:r>
          </a:p>
          <a:p>
            <a:pPr algn="just">
              <a:lnSpc>
                <a:spcPct val="120000"/>
              </a:lnSpc>
              <a:spcBef>
                <a:spcPts val="100"/>
              </a:spcBef>
              <a:spcAft>
                <a:spcPts val="60"/>
              </a:spcAft>
            </a:pPr>
            <a:r>
              <a:rPr lang="en-US" dirty="0" smtClean="0"/>
              <a:t>       	     ….</a:t>
            </a:r>
          </a:p>
          <a:p>
            <a:pPr algn="just">
              <a:lnSpc>
                <a:spcPct val="120000"/>
              </a:lnSpc>
              <a:spcBef>
                <a:spcPts val="100"/>
              </a:spcBef>
              <a:spcAft>
                <a:spcPts val="60"/>
              </a:spcAft>
            </a:pPr>
            <a:r>
              <a:rPr lang="en-US" dirty="0" smtClean="0"/>
              <a:t>	}</a:t>
            </a:r>
          </a:p>
          <a:p>
            <a:pPr algn="just">
              <a:lnSpc>
                <a:spcPct val="120000"/>
              </a:lnSpc>
              <a:spcBef>
                <a:spcPts val="100"/>
              </a:spcBef>
              <a:spcAft>
                <a:spcPts val="60"/>
              </a:spcAft>
            </a:pPr>
            <a:r>
              <a:rPr lang="en-US" dirty="0" smtClean="0"/>
              <a:t>Through methods within this class, the IOIO board can be used with digital input/output, </a:t>
            </a:r>
          </a:p>
          <a:p>
            <a:pPr algn="just">
              <a:lnSpc>
                <a:spcPct val="120000"/>
              </a:lnSpc>
              <a:spcBef>
                <a:spcPts val="100"/>
              </a:spcBef>
              <a:spcAft>
                <a:spcPts val="60"/>
              </a:spcAft>
            </a:pPr>
            <a:endParaRPr lang="en-US" dirty="0"/>
          </a:p>
        </p:txBody>
      </p:sp>
      <p:sp>
        <p:nvSpPr>
          <p:cNvPr id="4" name="TextBox 3"/>
          <p:cNvSpPr txBox="1"/>
          <p:nvPr/>
        </p:nvSpPr>
        <p:spPr>
          <a:xfrm>
            <a:off x="16121723" y="689632"/>
            <a:ext cx="25574917" cy="1754326"/>
          </a:xfrm>
          <a:prstGeom prst="rect">
            <a:avLst/>
          </a:prstGeom>
          <a:noFill/>
        </p:spPr>
        <p:txBody>
          <a:bodyPr wrap="square" rtlCol="0">
            <a:spAutoFit/>
          </a:bodyPr>
          <a:lstStyle/>
          <a:p>
            <a:pPr algn="ctr"/>
            <a:r>
              <a:rPr lang="en-US" sz="5400" dirty="0" smtClean="0">
                <a:solidFill>
                  <a:schemeClr val="bg1"/>
                </a:solidFill>
                <a:latin typeface="Arial"/>
                <a:cs typeface="Arial"/>
              </a:rPr>
              <a:t>Jiabin </a:t>
            </a:r>
            <a:r>
              <a:rPr lang="en-US" sz="5400" dirty="0" smtClean="0">
                <a:solidFill>
                  <a:schemeClr val="bg1"/>
                </a:solidFill>
                <a:latin typeface="Arial"/>
                <a:cs typeface="Arial"/>
              </a:rPr>
              <a:t>Wang, Elizabeth M.B Weaver, Brandon D. Langley </a:t>
            </a:r>
            <a:r>
              <a:rPr lang="en-US" sz="5400" dirty="0" smtClean="0">
                <a:solidFill>
                  <a:schemeClr val="bg1"/>
                </a:solidFill>
                <a:latin typeface="Arial"/>
                <a:cs typeface="Arial"/>
              </a:rPr>
              <a:t>&amp;  </a:t>
            </a:r>
            <a:r>
              <a:rPr lang="en-US" sz="5400" dirty="0" err="1" smtClean="0">
                <a:solidFill>
                  <a:schemeClr val="bg1"/>
                </a:solidFill>
                <a:latin typeface="Arial"/>
                <a:cs typeface="Arial"/>
              </a:rPr>
              <a:t>Jianchu</a:t>
            </a:r>
            <a:r>
              <a:rPr lang="en-US" sz="5400" dirty="0" smtClean="0">
                <a:solidFill>
                  <a:schemeClr val="bg1"/>
                </a:solidFill>
                <a:latin typeface="Arial"/>
                <a:cs typeface="Arial"/>
              </a:rPr>
              <a:t> Yao, </a:t>
            </a:r>
            <a:r>
              <a:rPr lang="en-US" sz="5400" dirty="0" smtClean="0">
                <a:solidFill>
                  <a:schemeClr val="bg1"/>
                </a:solidFill>
                <a:latin typeface="Arial"/>
                <a:cs typeface="Arial"/>
              </a:rPr>
              <a:t>Stephanie M. George, Sonya R. Hardin</a:t>
            </a:r>
            <a:endParaRPr lang="en-US" sz="5400" dirty="0">
              <a:solidFill>
                <a:schemeClr val="bg1"/>
              </a:solidFill>
              <a:latin typeface="Arial"/>
              <a:cs typeface="Arial"/>
            </a:endParaRPr>
          </a:p>
        </p:txBody>
      </p:sp>
      <p:sp>
        <p:nvSpPr>
          <p:cNvPr id="5" name="Content Placeholder 2"/>
          <p:cNvSpPr txBox="1">
            <a:spLocks/>
          </p:cNvSpPr>
          <p:nvPr/>
        </p:nvSpPr>
        <p:spPr>
          <a:xfrm>
            <a:off x="15938475" y="7680963"/>
            <a:ext cx="12030126" cy="22483124"/>
          </a:xfrm>
          <a:prstGeom prst="rect">
            <a:avLst/>
          </a:prstGeom>
        </p:spPr>
        <p:txBody>
          <a:bodyPr vert="horz" lIns="438912" tIns="219456" rIns="438912" bIns="219456" rtlCol="0">
            <a:normAutofit/>
          </a:bodyPr>
          <a:lstStyle>
            <a:lvl1pPr marL="0" indent="0" algn="l" defTabSz="2194560" rtl="0" eaLnBrk="1" latinLnBrk="0" hangingPunct="1">
              <a:spcBef>
                <a:spcPct val="20000"/>
              </a:spcBef>
              <a:buFont typeface="Arial"/>
              <a:buNone/>
              <a:defRPr sz="2400" kern="1200">
                <a:solidFill>
                  <a:schemeClr val="tx1"/>
                </a:solidFill>
                <a:latin typeface="+mn-lt"/>
                <a:ea typeface="+mn-ea"/>
                <a:cs typeface="+mn-cs"/>
              </a:defRPr>
            </a:lvl1pPr>
            <a:lvl2pPr marL="465138" indent="-465138" algn="l" defTabSz="2194560" rtl="0" eaLnBrk="1" latinLnBrk="0" hangingPunct="1">
              <a:spcBef>
                <a:spcPct val="20000"/>
              </a:spcBef>
              <a:buFont typeface="Arial"/>
              <a:buChar char="–"/>
              <a:defRPr sz="2400" kern="1200">
                <a:solidFill>
                  <a:schemeClr val="tx1"/>
                </a:solidFill>
                <a:latin typeface="+mn-lt"/>
                <a:ea typeface="+mn-ea"/>
                <a:cs typeface="+mn-cs"/>
              </a:defRPr>
            </a:lvl2pPr>
            <a:lvl3pPr marL="0" indent="0" algn="l" defTabSz="2194560" rtl="0" eaLnBrk="1" latinLnBrk="0" hangingPunct="1">
              <a:spcBef>
                <a:spcPct val="20000"/>
              </a:spcBef>
              <a:buFont typeface="Arial"/>
              <a:buNone/>
              <a:defRPr sz="2400" kern="1200">
                <a:solidFill>
                  <a:schemeClr val="tx1"/>
                </a:solidFill>
                <a:latin typeface="+mn-lt"/>
                <a:ea typeface="+mn-ea"/>
                <a:cs typeface="+mn-cs"/>
              </a:defRPr>
            </a:lvl3pPr>
            <a:lvl4pPr marL="0" indent="0" algn="l" defTabSz="2194560" rtl="0" eaLnBrk="1" latinLnBrk="0" hangingPunct="1">
              <a:spcBef>
                <a:spcPct val="20000"/>
              </a:spcBef>
              <a:buFont typeface="Arial"/>
              <a:buNone/>
              <a:defRPr sz="2400" kern="1200">
                <a:solidFill>
                  <a:schemeClr val="tx1"/>
                </a:solidFill>
                <a:latin typeface="+mn-lt"/>
                <a:ea typeface="+mn-ea"/>
                <a:cs typeface="+mn-cs"/>
              </a:defRPr>
            </a:lvl4pPr>
            <a:lvl5pPr marL="0" indent="0" algn="l" defTabSz="2194560" rtl="0" eaLnBrk="1" latinLnBrk="0" hangingPunct="1">
              <a:spcBef>
                <a:spcPct val="20000"/>
              </a:spcBef>
              <a:buFont typeface="Arial"/>
              <a:buNone/>
              <a:defRPr sz="24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a:lstStyle>
          <a:p>
            <a:pPr algn="just">
              <a:lnSpc>
                <a:spcPct val="120000"/>
              </a:lnSpc>
              <a:spcBef>
                <a:spcPts val="100"/>
              </a:spcBef>
              <a:spcAft>
                <a:spcPts val="60"/>
              </a:spcAft>
            </a:pPr>
            <a:r>
              <a:rPr lang="en-US" dirty="0" smtClean="0"/>
              <a:t>Analog input, I2C, SPI, PWM (pulse width modulation), and UART control.</a:t>
            </a:r>
          </a:p>
          <a:p>
            <a:pPr algn="just">
              <a:lnSpc>
                <a:spcPct val="120000"/>
              </a:lnSpc>
              <a:spcBef>
                <a:spcPts val="100"/>
              </a:spcBef>
              <a:spcAft>
                <a:spcPts val="60"/>
              </a:spcAft>
            </a:pPr>
            <a:r>
              <a:rPr lang="en-US" dirty="0" smtClean="0"/>
              <a:t>Android device which includes tablet, smartphone, TV, and so on is the terminal for patients using via our Android app. In order to support the functionality, the Android app consists of three major part, User Interface (UI), Algorithm, and Database. </a:t>
            </a:r>
          </a:p>
          <a:p>
            <a:pPr algn="just">
              <a:lnSpc>
                <a:spcPct val="120000"/>
              </a:lnSpc>
              <a:spcBef>
                <a:spcPts val="100"/>
              </a:spcBef>
              <a:spcAft>
                <a:spcPts val="60"/>
              </a:spcAft>
            </a:pPr>
            <a:r>
              <a:rPr lang="en-US" dirty="0" smtClean="0"/>
              <a:t>Android Studi</a:t>
            </a:r>
            <a:r>
              <a:rPr lang="en-US" dirty="0" smtClean="0"/>
              <a:t>o which is </a:t>
            </a:r>
            <a:r>
              <a:rPr lang="en-US" dirty="0" smtClean="0"/>
              <a:t>the official tool supported by Google for Android development provides a very powerful UI design approach. For beginner, them can design and develop a simple UI page by dragging in and out. However, to get more structural and consistent UI design, developer should use the text approach coding XML language by themselves. Also, developers can borrow library from open source to implement their own function. For example, within our Android app, </a:t>
            </a:r>
            <a:r>
              <a:rPr lang="en-US" dirty="0"/>
              <a:t>we borrowed </a:t>
            </a:r>
            <a:r>
              <a:rPr lang="en-US" dirty="0" err="1" smtClean="0"/>
              <a:t>achartengine</a:t>
            </a:r>
            <a:r>
              <a:rPr lang="en-US" dirty="0" smtClean="0"/>
              <a:t> from the </a:t>
            </a:r>
            <a:r>
              <a:rPr lang="en-US" dirty="0" err="1" smtClean="0"/>
              <a:t>github</a:t>
            </a:r>
            <a:r>
              <a:rPr lang="en-US" dirty="0" smtClean="0"/>
              <a:t> to allow patients to see their weight and Edema score`s trend clearly and effectively (see figure 2). </a:t>
            </a:r>
          </a:p>
          <a:p>
            <a:pPr algn="just">
              <a:lnSpc>
                <a:spcPct val="120000"/>
              </a:lnSpc>
              <a:spcBef>
                <a:spcPts val="100"/>
              </a:spcBef>
              <a:spcAft>
                <a:spcPts val="60"/>
              </a:spcAft>
            </a:pPr>
            <a:endParaRPr lang="en-US" dirty="0"/>
          </a:p>
          <a:p>
            <a:pPr algn="just">
              <a:lnSpc>
                <a:spcPct val="120000"/>
              </a:lnSpc>
              <a:spcBef>
                <a:spcPts val="100"/>
              </a:spcBef>
              <a:spcAft>
                <a:spcPts val="60"/>
              </a:spcAft>
            </a:pPr>
            <a:endParaRPr lang="en-US" dirty="0" smtClean="0"/>
          </a:p>
          <a:p>
            <a:pPr algn="just">
              <a:lnSpc>
                <a:spcPct val="120000"/>
              </a:lnSpc>
              <a:spcBef>
                <a:spcPts val="100"/>
              </a:spcBef>
              <a:spcAft>
                <a:spcPts val="60"/>
              </a:spcAft>
            </a:pPr>
            <a:endParaRPr lang="en-US" dirty="0"/>
          </a:p>
          <a:p>
            <a:pPr algn="just">
              <a:lnSpc>
                <a:spcPct val="120000"/>
              </a:lnSpc>
              <a:spcBef>
                <a:spcPts val="100"/>
              </a:spcBef>
              <a:spcAft>
                <a:spcPts val="60"/>
              </a:spcAft>
            </a:pPr>
            <a:endParaRPr lang="en-US" dirty="0" smtClean="0"/>
          </a:p>
          <a:p>
            <a:pPr algn="just">
              <a:lnSpc>
                <a:spcPct val="120000"/>
              </a:lnSpc>
              <a:spcBef>
                <a:spcPts val="100"/>
              </a:spcBef>
              <a:spcAft>
                <a:spcPts val="60"/>
              </a:spcAft>
            </a:pPr>
            <a:endParaRPr lang="en-US" dirty="0"/>
          </a:p>
          <a:p>
            <a:pPr algn="just">
              <a:lnSpc>
                <a:spcPct val="120000"/>
              </a:lnSpc>
              <a:spcBef>
                <a:spcPts val="100"/>
              </a:spcBef>
              <a:spcAft>
                <a:spcPts val="60"/>
              </a:spcAft>
            </a:pPr>
            <a:endParaRPr lang="en-US" dirty="0" smtClean="0"/>
          </a:p>
          <a:p>
            <a:pPr algn="just">
              <a:lnSpc>
                <a:spcPct val="120000"/>
              </a:lnSpc>
              <a:spcBef>
                <a:spcPts val="100"/>
              </a:spcBef>
              <a:spcAft>
                <a:spcPts val="60"/>
              </a:spcAft>
            </a:pPr>
            <a:endParaRPr lang="en-US" dirty="0"/>
          </a:p>
          <a:p>
            <a:pPr algn="just">
              <a:lnSpc>
                <a:spcPct val="120000"/>
              </a:lnSpc>
              <a:spcBef>
                <a:spcPts val="100"/>
              </a:spcBef>
              <a:spcAft>
                <a:spcPts val="60"/>
              </a:spcAft>
            </a:pPr>
            <a:endParaRPr lang="en-US" dirty="0" smtClean="0"/>
          </a:p>
          <a:p>
            <a:pPr algn="just">
              <a:lnSpc>
                <a:spcPct val="120000"/>
              </a:lnSpc>
              <a:spcBef>
                <a:spcPts val="100"/>
              </a:spcBef>
              <a:spcAft>
                <a:spcPts val="60"/>
              </a:spcAft>
            </a:pPr>
            <a:endParaRPr lang="en-US" dirty="0"/>
          </a:p>
          <a:p>
            <a:pPr algn="just">
              <a:lnSpc>
                <a:spcPct val="120000"/>
              </a:lnSpc>
              <a:spcBef>
                <a:spcPts val="100"/>
              </a:spcBef>
              <a:spcAft>
                <a:spcPts val="60"/>
              </a:spcAft>
            </a:pPr>
            <a:endParaRPr lang="en-US" dirty="0" smtClean="0"/>
          </a:p>
          <a:p>
            <a:pPr algn="just">
              <a:lnSpc>
                <a:spcPct val="120000"/>
              </a:lnSpc>
              <a:spcBef>
                <a:spcPts val="100"/>
              </a:spcBef>
              <a:spcAft>
                <a:spcPts val="60"/>
              </a:spcAft>
            </a:pPr>
            <a:endParaRPr lang="en-US" dirty="0"/>
          </a:p>
          <a:p>
            <a:pPr algn="just">
              <a:lnSpc>
                <a:spcPct val="120000"/>
              </a:lnSpc>
              <a:spcBef>
                <a:spcPts val="100"/>
              </a:spcBef>
              <a:spcAft>
                <a:spcPts val="60"/>
              </a:spcAft>
            </a:pPr>
            <a:endParaRPr lang="en-US" dirty="0" smtClean="0"/>
          </a:p>
          <a:p>
            <a:pPr algn="just">
              <a:lnSpc>
                <a:spcPct val="120000"/>
              </a:lnSpc>
              <a:spcBef>
                <a:spcPts val="100"/>
              </a:spcBef>
              <a:spcAft>
                <a:spcPts val="60"/>
              </a:spcAft>
            </a:pPr>
            <a:endParaRPr lang="en-US" dirty="0"/>
          </a:p>
          <a:p>
            <a:pPr algn="just">
              <a:lnSpc>
                <a:spcPct val="120000"/>
              </a:lnSpc>
              <a:spcBef>
                <a:spcPts val="100"/>
              </a:spcBef>
              <a:spcAft>
                <a:spcPts val="60"/>
              </a:spcAft>
            </a:pPr>
            <a:endParaRPr lang="en-US" dirty="0" smtClean="0"/>
          </a:p>
          <a:p>
            <a:pPr algn="just">
              <a:lnSpc>
                <a:spcPct val="120000"/>
              </a:lnSpc>
              <a:spcBef>
                <a:spcPts val="100"/>
              </a:spcBef>
              <a:spcAft>
                <a:spcPts val="60"/>
              </a:spcAft>
            </a:pPr>
            <a:endParaRPr lang="en-US" dirty="0"/>
          </a:p>
          <a:p>
            <a:pPr algn="just">
              <a:lnSpc>
                <a:spcPct val="120000"/>
              </a:lnSpc>
              <a:spcBef>
                <a:spcPts val="100"/>
              </a:spcBef>
              <a:spcAft>
                <a:spcPts val="60"/>
              </a:spcAft>
            </a:pPr>
            <a:r>
              <a:rPr lang="en-US" dirty="0" smtClean="0"/>
              <a:t>Figure 2: </a:t>
            </a:r>
            <a:r>
              <a:rPr lang="en-US" dirty="0"/>
              <a:t>Historical trend display page </a:t>
            </a:r>
            <a:r>
              <a:rPr lang="en-US" dirty="0" smtClean="0"/>
              <a:t>	Figure 3: flow chart of calculating </a:t>
            </a:r>
          </a:p>
          <a:p>
            <a:pPr algn="just">
              <a:lnSpc>
                <a:spcPct val="120000"/>
              </a:lnSpc>
              <a:spcBef>
                <a:spcPts val="100"/>
              </a:spcBef>
              <a:spcAft>
                <a:spcPts val="60"/>
              </a:spcAft>
            </a:pPr>
            <a:r>
              <a:rPr lang="en-US" dirty="0" smtClean="0"/>
              <a:t>example</a:t>
            </a:r>
            <a:r>
              <a:rPr lang="en-US" dirty="0"/>
              <a:t>: weight and edema score in a </a:t>
            </a:r>
            <a:r>
              <a:rPr lang="en-US" dirty="0" smtClean="0"/>
              <a:t>	the weight.</a:t>
            </a:r>
          </a:p>
          <a:p>
            <a:pPr algn="just">
              <a:lnSpc>
                <a:spcPct val="120000"/>
              </a:lnSpc>
              <a:spcBef>
                <a:spcPts val="100"/>
              </a:spcBef>
              <a:spcAft>
                <a:spcPts val="60"/>
              </a:spcAft>
            </a:pPr>
            <a:r>
              <a:rPr lang="en-US" dirty="0" smtClean="0"/>
              <a:t>12-day </a:t>
            </a:r>
            <a:r>
              <a:rPr lang="en-US" dirty="0"/>
              <a:t>span.</a:t>
            </a:r>
            <a:endParaRPr lang="en-US" dirty="0" smtClean="0"/>
          </a:p>
          <a:p>
            <a:pPr algn="just">
              <a:lnSpc>
                <a:spcPct val="120000"/>
              </a:lnSpc>
              <a:spcBef>
                <a:spcPts val="100"/>
              </a:spcBef>
              <a:spcAft>
                <a:spcPts val="60"/>
              </a:spcAft>
            </a:pPr>
            <a:r>
              <a:rPr lang="en-US" dirty="0" smtClean="0"/>
              <a:t>Within our app, there are two primary algorithms. The first one is to calculate the patient`s real weight from captured voltage data. To improve the accuracy of the measured weight, we designed an array with 100 element capacity for storing data, and used the average number as the parameter to calculate the weight (see figure 3). However, because of lacking the parameters of the weight scale, we have to form the equation for getting the precise weight data. In order to get the equation, we manually selected several samples consisting of voltage and weight data read from the weight scale ranging from 20lb to 400lb, then, used the excel to generate the line chart as well as the equation. The other one is to calculate the Edema score, and the process is similar with the weight calculation. As the equation of measuring weight came from the relationship between the weight displayed on the weight scale and the voltage  measured by voltmeter, the equation of </a:t>
            </a:r>
            <a:r>
              <a:rPr lang="en-US" dirty="0" err="1" smtClean="0"/>
              <a:t>elstimating</a:t>
            </a:r>
            <a:r>
              <a:rPr lang="en-US" dirty="0" smtClean="0"/>
              <a:t> Edema score is from the relationship between the data from force sensor and displacement sensor. </a:t>
            </a:r>
          </a:p>
          <a:p>
            <a:pPr algn="just">
              <a:lnSpc>
                <a:spcPct val="120000"/>
              </a:lnSpc>
              <a:spcBef>
                <a:spcPts val="100"/>
              </a:spcBef>
              <a:spcAft>
                <a:spcPts val="60"/>
              </a:spcAft>
            </a:pPr>
            <a:r>
              <a:rPr lang="en-US" dirty="0" smtClean="0"/>
              <a:t>Moreover, to make our app more popular and useful, we introduced the Body Mass Index (BMI) calculation to help patients monitor their body fat based on their height and weight.</a:t>
            </a:r>
          </a:p>
          <a:p>
            <a:pPr algn="just">
              <a:lnSpc>
                <a:spcPct val="120000"/>
              </a:lnSpc>
              <a:spcBef>
                <a:spcPts val="100"/>
              </a:spcBef>
              <a:spcAft>
                <a:spcPts val="60"/>
              </a:spcAft>
            </a:pPr>
            <a:r>
              <a:rPr lang="en-US" dirty="0" smtClean="0"/>
              <a:t>The last import part within our app is database which is to store each measurement and provide data for trend chart. The SQL language of Android database named </a:t>
            </a:r>
            <a:r>
              <a:rPr lang="en-US" dirty="0" err="1" smtClean="0"/>
              <a:t>SQLiteDatabase</a:t>
            </a:r>
            <a:r>
              <a:rPr lang="en-US" dirty="0" smtClean="0"/>
              <a:t> has much in common with traditional SQL language, such as MySQL, but still has some differences. For </a:t>
            </a:r>
            <a:r>
              <a:rPr lang="en-US" dirty="0" err="1" smtClean="0"/>
              <a:t>SQLiteDatabase</a:t>
            </a:r>
            <a:r>
              <a:rPr lang="en-US" dirty="0" smtClean="0"/>
              <a:t>, the basic methods  are </a:t>
            </a:r>
            <a:r>
              <a:rPr lang="en-US" dirty="0" err="1" smtClean="0"/>
              <a:t>execSQL</a:t>
            </a:r>
            <a:r>
              <a:rPr lang="en-US" dirty="0" smtClean="0"/>
              <a:t>(), insert(), </a:t>
            </a:r>
          </a:p>
        </p:txBody>
      </p:sp>
      <p:sp>
        <p:nvSpPr>
          <p:cNvPr id="6" name="Content Placeholder 2"/>
          <p:cNvSpPr txBox="1">
            <a:spLocks/>
          </p:cNvSpPr>
          <p:nvPr/>
        </p:nvSpPr>
        <p:spPr>
          <a:xfrm>
            <a:off x="29666514" y="7680962"/>
            <a:ext cx="12030126" cy="22483125"/>
          </a:xfrm>
          <a:prstGeom prst="rect">
            <a:avLst/>
          </a:prstGeom>
        </p:spPr>
        <p:txBody>
          <a:bodyPr vert="horz" lIns="438912" tIns="219456" rIns="438912" bIns="219456" rtlCol="0">
            <a:normAutofit/>
          </a:bodyPr>
          <a:lstStyle>
            <a:lvl1pPr marL="0" indent="0" algn="l" defTabSz="2194560" rtl="0" eaLnBrk="1" latinLnBrk="0" hangingPunct="1">
              <a:spcBef>
                <a:spcPct val="20000"/>
              </a:spcBef>
              <a:buFont typeface="Arial"/>
              <a:buNone/>
              <a:defRPr sz="2400" kern="1200">
                <a:solidFill>
                  <a:schemeClr val="tx1"/>
                </a:solidFill>
                <a:latin typeface="+mn-lt"/>
                <a:ea typeface="+mn-ea"/>
                <a:cs typeface="+mn-cs"/>
              </a:defRPr>
            </a:lvl1pPr>
            <a:lvl2pPr marL="465138" indent="-465138" algn="l" defTabSz="2194560" rtl="0" eaLnBrk="1" latinLnBrk="0" hangingPunct="1">
              <a:spcBef>
                <a:spcPct val="20000"/>
              </a:spcBef>
              <a:buFont typeface="Arial"/>
              <a:buChar char="–"/>
              <a:defRPr sz="2400" kern="1200">
                <a:solidFill>
                  <a:schemeClr val="tx1"/>
                </a:solidFill>
                <a:latin typeface="+mn-lt"/>
                <a:ea typeface="+mn-ea"/>
                <a:cs typeface="+mn-cs"/>
              </a:defRPr>
            </a:lvl2pPr>
            <a:lvl3pPr marL="0" indent="0" algn="l" defTabSz="2194560" rtl="0" eaLnBrk="1" latinLnBrk="0" hangingPunct="1">
              <a:spcBef>
                <a:spcPct val="20000"/>
              </a:spcBef>
              <a:buFont typeface="Arial"/>
              <a:buNone/>
              <a:defRPr sz="2400" kern="1200">
                <a:solidFill>
                  <a:schemeClr val="tx1"/>
                </a:solidFill>
                <a:latin typeface="+mn-lt"/>
                <a:ea typeface="+mn-ea"/>
                <a:cs typeface="+mn-cs"/>
              </a:defRPr>
            </a:lvl3pPr>
            <a:lvl4pPr marL="0" indent="0" algn="l" defTabSz="2194560" rtl="0" eaLnBrk="1" latinLnBrk="0" hangingPunct="1">
              <a:spcBef>
                <a:spcPct val="20000"/>
              </a:spcBef>
              <a:buFont typeface="Arial"/>
              <a:buNone/>
              <a:defRPr sz="2400" kern="1200">
                <a:solidFill>
                  <a:schemeClr val="tx1"/>
                </a:solidFill>
                <a:latin typeface="+mn-lt"/>
                <a:ea typeface="+mn-ea"/>
                <a:cs typeface="+mn-cs"/>
              </a:defRPr>
            </a:lvl4pPr>
            <a:lvl5pPr marL="0" indent="0" algn="l" defTabSz="2194560" rtl="0" eaLnBrk="1" latinLnBrk="0" hangingPunct="1">
              <a:spcBef>
                <a:spcPct val="20000"/>
              </a:spcBef>
              <a:buFont typeface="Arial"/>
              <a:buNone/>
              <a:defRPr sz="24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a:lstStyle>
          <a:p>
            <a:pPr algn="just">
              <a:lnSpc>
                <a:spcPct val="120000"/>
              </a:lnSpc>
              <a:spcBef>
                <a:spcPts val="100"/>
              </a:spcBef>
              <a:spcAft>
                <a:spcPts val="60"/>
              </a:spcAft>
            </a:pPr>
            <a:r>
              <a:rPr lang="en-US" dirty="0" smtClean="0"/>
              <a:t>Update(), and </a:t>
            </a:r>
            <a:r>
              <a:rPr lang="en-US" dirty="0" err="1" smtClean="0"/>
              <a:t>rawQuery</a:t>
            </a:r>
            <a:r>
              <a:rPr lang="en-US" dirty="0" smtClean="0"/>
              <a:t>(). To realize database-related functions, several methods were implemented. For instance, to build the trend chart, the app </a:t>
            </a:r>
            <a:r>
              <a:rPr lang="en-US" dirty="0" err="1" smtClean="0"/>
              <a:t>retrives</a:t>
            </a:r>
            <a:r>
              <a:rPr lang="en-US" dirty="0" smtClean="0"/>
              <a:t> weight data and Edema scores from the database by:</a:t>
            </a:r>
          </a:p>
          <a:p>
            <a:pPr algn="just">
              <a:lnSpc>
                <a:spcPct val="120000"/>
              </a:lnSpc>
              <a:spcBef>
                <a:spcPts val="100"/>
              </a:spcBef>
              <a:spcAft>
                <a:spcPts val="60"/>
              </a:spcAft>
            </a:pPr>
            <a:r>
              <a:rPr lang="en-US" dirty="0"/>
              <a:t> </a:t>
            </a:r>
            <a:r>
              <a:rPr lang="en-US" dirty="0" smtClean="0"/>
              <a:t>   public double [] </a:t>
            </a:r>
            <a:r>
              <a:rPr lang="en-US" dirty="0" err="1" smtClean="0"/>
              <a:t>getWeightData</a:t>
            </a:r>
            <a:r>
              <a:rPr lang="en-US" dirty="0" smtClean="0"/>
              <a:t>(){	public double [] </a:t>
            </a:r>
            <a:r>
              <a:rPr lang="en-US" dirty="0" err="1" smtClean="0"/>
              <a:t>getScoreData</a:t>
            </a:r>
            <a:r>
              <a:rPr lang="en-US" dirty="0" smtClean="0"/>
              <a:t>(){</a:t>
            </a:r>
          </a:p>
          <a:p>
            <a:pPr algn="just">
              <a:lnSpc>
                <a:spcPct val="120000"/>
              </a:lnSpc>
              <a:spcBef>
                <a:spcPts val="100"/>
              </a:spcBef>
              <a:spcAft>
                <a:spcPts val="60"/>
              </a:spcAft>
            </a:pPr>
            <a:r>
              <a:rPr lang="en-US" dirty="0" smtClean="0"/>
              <a:t>  </a:t>
            </a:r>
            <a:r>
              <a:rPr lang="en-US" dirty="0"/>
              <a:t> </a:t>
            </a:r>
            <a:r>
              <a:rPr lang="en-US" dirty="0" smtClean="0"/>
              <a:t>       </a:t>
            </a:r>
            <a:r>
              <a:rPr lang="en-US" dirty="0" smtClean="0"/>
              <a:t>….			        ….</a:t>
            </a:r>
          </a:p>
          <a:p>
            <a:pPr algn="just">
              <a:lnSpc>
                <a:spcPct val="120000"/>
              </a:lnSpc>
              <a:spcBef>
                <a:spcPts val="100"/>
              </a:spcBef>
              <a:spcAft>
                <a:spcPts val="60"/>
              </a:spcAft>
            </a:pPr>
            <a:r>
              <a:rPr lang="en-US" dirty="0" smtClean="0"/>
              <a:t>          Cursor </a:t>
            </a:r>
            <a:r>
              <a:rPr lang="en-US" dirty="0" err="1" smtClean="0"/>
              <a:t>rs</a:t>
            </a:r>
            <a:r>
              <a:rPr lang="en-US" dirty="0" smtClean="0"/>
              <a:t> = </a:t>
            </a:r>
            <a:r>
              <a:rPr lang="en-US" dirty="0" err="1" smtClean="0"/>
              <a:t>db.rawQuery</a:t>
            </a:r>
            <a:r>
              <a:rPr lang="en-US" dirty="0" smtClean="0"/>
              <a:t>();</a:t>
            </a:r>
            <a:r>
              <a:rPr lang="en-US" dirty="0" smtClean="0"/>
              <a:t>}		        Cursor </a:t>
            </a:r>
            <a:r>
              <a:rPr lang="en-US" dirty="0" err="1" smtClean="0"/>
              <a:t>rs</a:t>
            </a:r>
            <a:r>
              <a:rPr lang="en-US" dirty="0" smtClean="0"/>
              <a:t> = </a:t>
            </a:r>
            <a:r>
              <a:rPr lang="en-US" dirty="0" err="1" smtClean="0"/>
              <a:t>db.rawQuery</a:t>
            </a:r>
            <a:r>
              <a:rPr lang="en-US" dirty="0" smtClean="0"/>
              <a:t>();}</a:t>
            </a:r>
          </a:p>
          <a:p>
            <a:pPr algn="just">
              <a:lnSpc>
                <a:spcPct val="120000"/>
              </a:lnSpc>
              <a:spcBef>
                <a:spcPts val="100"/>
              </a:spcBef>
              <a:spcAft>
                <a:spcPts val="60"/>
              </a:spcAft>
            </a:pPr>
            <a:endParaRPr lang="en-US" dirty="0"/>
          </a:p>
          <a:p>
            <a:pPr algn="just">
              <a:lnSpc>
                <a:spcPct val="120000"/>
              </a:lnSpc>
              <a:spcBef>
                <a:spcPts val="100"/>
              </a:spcBef>
              <a:spcAft>
                <a:spcPts val="60"/>
              </a:spcAft>
            </a:pPr>
            <a:endParaRPr lang="en-US" dirty="0" smtClean="0"/>
          </a:p>
          <a:p>
            <a:pPr algn="just">
              <a:lnSpc>
                <a:spcPct val="120000"/>
              </a:lnSpc>
              <a:spcBef>
                <a:spcPts val="100"/>
              </a:spcBef>
              <a:spcAft>
                <a:spcPts val="60"/>
              </a:spcAft>
            </a:pPr>
            <a:endParaRPr lang="en-US" dirty="0"/>
          </a:p>
          <a:p>
            <a:pPr algn="just">
              <a:lnSpc>
                <a:spcPct val="120000"/>
              </a:lnSpc>
              <a:spcBef>
                <a:spcPts val="100"/>
              </a:spcBef>
              <a:spcAft>
                <a:spcPts val="60"/>
              </a:spcAft>
            </a:pPr>
            <a:endParaRPr lang="en-US" dirty="0" smtClean="0"/>
          </a:p>
          <a:p>
            <a:pPr algn="just">
              <a:lnSpc>
                <a:spcPct val="120000"/>
              </a:lnSpc>
              <a:spcBef>
                <a:spcPts val="100"/>
              </a:spcBef>
              <a:spcAft>
                <a:spcPts val="60"/>
              </a:spcAft>
            </a:pPr>
            <a:r>
              <a:rPr lang="en-US" dirty="0" smtClean="0"/>
              <a:t>Through our development, we have already done most part of the app. For example, the patients can use our application to measure their weight easily (see figure 4). </a:t>
            </a:r>
          </a:p>
          <a:p>
            <a:pPr algn="just">
              <a:lnSpc>
                <a:spcPct val="120000"/>
              </a:lnSpc>
              <a:spcBef>
                <a:spcPts val="100"/>
              </a:spcBef>
              <a:spcAft>
                <a:spcPts val="60"/>
              </a:spcAft>
            </a:pPr>
            <a:endParaRPr lang="en-US" dirty="0"/>
          </a:p>
          <a:p>
            <a:pPr algn="just">
              <a:lnSpc>
                <a:spcPct val="120000"/>
              </a:lnSpc>
              <a:spcBef>
                <a:spcPts val="100"/>
              </a:spcBef>
              <a:spcAft>
                <a:spcPts val="60"/>
              </a:spcAft>
            </a:pPr>
            <a:endParaRPr lang="en-US" dirty="0" smtClean="0"/>
          </a:p>
          <a:p>
            <a:pPr algn="just">
              <a:lnSpc>
                <a:spcPct val="120000"/>
              </a:lnSpc>
              <a:spcBef>
                <a:spcPts val="100"/>
              </a:spcBef>
              <a:spcAft>
                <a:spcPts val="60"/>
              </a:spcAft>
            </a:pPr>
            <a:endParaRPr lang="en-US" dirty="0"/>
          </a:p>
          <a:p>
            <a:pPr algn="just">
              <a:lnSpc>
                <a:spcPct val="120000"/>
              </a:lnSpc>
              <a:spcBef>
                <a:spcPts val="100"/>
              </a:spcBef>
              <a:spcAft>
                <a:spcPts val="60"/>
              </a:spcAft>
            </a:pPr>
            <a:endParaRPr lang="en-US" dirty="0" smtClean="0"/>
          </a:p>
          <a:p>
            <a:pPr algn="just">
              <a:lnSpc>
                <a:spcPct val="120000"/>
              </a:lnSpc>
              <a:spcBef>
                <a:spcPts val="100"/>
              </a:spcBef>
              <a:spcAft>
                <a:spcPts val="60"/>
              </a:spcAft>
            </a:pPr>
            <a:endParaRPr lang="en-US" dirty="0"/>
          </a:p>
          <a:p>
            <a:pPr algn="just">
              <a:lnSpc>
                <a:spcPct val="120000"/>
              </a:lnSpc>
              <a:spcBef>
                <a:spcPts val="100"/>
              </a:spcBef>
              <a:spcAft>
                <a:spcPts val="60"/>
              </a:spcAft>
            </a:pPr>
            <a:endParaRPr lang="en-US" dirty="0" smtClean="0"/>
          </a:p>
          <a:p>
            <a:pPr algn="just">
              <a:lnSpc>
                <a:spcPct val="120000"/>
              </a:lnSpc>
              <a:spcBef>
                <a:spcPts val="100"/>
              </a:spcBef>
              <a:spcAft>
                <a:spcPts val="60"/>
              </a:spcAft>
            </a:pPr>
            <a:endParaRPr lang="en-US" dirty="0"/>
          </a:p>
          <a:p>
            <a:pPr algn="just">
              <a:lnSpc>
                <a:spcPct val="120000"/>
              </a:lnSpc>
              <a:spcBef>
                <a:spcPts val="100"/>
              </a:spcBef>
              <a:spcAft>
                <a:spcPts val="60"/>
              </a:spcAft>
            </a:pPr>
            <a:endParaRPr lang="en-US" dirty="0" smtClean="0"/>
          </a:p>
          <a:p>
            <a:pPr algn="just">
              <a:lnSpc>
                <a:spcPct val="120000"/>
              </a:lnSpc>
              <a:spcBef>
                <a:spcPts val="100"/>
              </a:spcBef>
              <a:spcAft>
                <a:spcPts val="60"/>
              </a:spcAft>
            </a:pPr>
            <a:r>
              <a:rPr lang="en-US" dirty="0"/>
              <a:t>			</a:t>
            </a:r>
            <a:r>
              <a:rPr lang="en-US" dirty="0" smtClean="0"/>
              <a:t>   Figure </a:t>
            </a:r>
            <a:r>
              <a:rPr lang="en-US" dirty="0"/>
              <a:t>5: User Interface (UI) within </a:t>
            </a:r>
            <a:r>
              <a:rPr lang="en-US" dirty="0" smtClean="0"/>
              <a:t>			                     our </a:t>
            </a:r>
            <a:r>
              <a:rPr lang="en-US" dirty="0"/>
              <a:t>Android app</a:t>
            </a:r>
            <a:r>
              <a:rPr lang="en-US" dirty="0" smtClean="0"/>
              <a:t>.</a:t>
            </a:r>
          </a:p>
          <a:p>
            <a:pPr algn="just">
              <a:lnSpc>
                <a:spcPct val="120000"/>
              </a:lnSpc>
              <a:spcBef>
                <a:spcPts val="100"/>
              </a:spcBef>
              <a:spcAft>
                <a:spcPts val="60"/>
              </a:spcAft>
            </a:pPr>
            <a:r>
              <a:rPr lang="en-US" dirty="0" smtClean="0"/>
              <a:t>Figure 4: measure weight and read the data            </a:t>
            </a:r>
          </a:p>
          <a:p>
            <a:pPr algn="just">
              <a:lnSpc>
                <a:spcPct val="120000"/>
              </a:lnSpc>
              <a:spcBef>
                <a:spcPts val="100"/>
              </a:spcBef>
              <a:spcAft>
                <a:spcPts val="60"/>
              </a:spcAft>
            </a:pPr>
            <a:r>
              <a:rPr lang="en-US" dirty="0" smtClean="0"/>
              <a:t>directly from Android tablet, instead of weight scale.</a:t>
            </a:r>
          </a:p>
          <a:p>
            <a:pPr algn="just">
              <a:lnSpc>
                <a:spcPct val="120000"/>
              </a:lnSpc>
              <a:spcBef>
                <a:spcPts val="100"/>
              </a:spcBef>
              <a:spcAft>
                <a:spcPts val="60"/>
              </a:spcAft>
            </a:pPr>
            <a:r>
              <a:rPr lang="en-US" dirty="0" smtClean="0"/>
              <a:t>Also, we have the friendly and consistent User Interface (see figure 5). Even though everything looks good, some challenges still exist. For example, the weight data can`t be displayed automatically, instead patients should press the button. The reason about this problem is there are some compatible issues between ou</a:t>
            </a:r>
            <a:r>
              <a:rPr lang="en-US" dirty="0" smtClean="0"/>
              <a:t>r app and IOIO board class, and we will figure it out in the future. The second problem is the trend chart. Since we used open source library, it`s not flexible to suit our app. Moreover, we don`t have the algorithm of estimating Edema score, the data which is used to demonstrate the trend chart is generated by random() method. The third one is also the weight measurement. As we mentioned before, we didn`t have the parameters about the scale bridge, as a result, the accuracy of the weight data is still challenged. In the future, the Edema algorithm will be incorporated in the app, in the meantime, the app will be integrated with force sensor and displacement sensor. Moreover, the exactness of the weight data will be improved in some approach. Finally, the app will be tested in the real home environment.</a:t>
            </a:r>
            <a:endParaRPr lang="en-US" dirty="0" smtClean="0"/>
          </a:p>
          <a:p>
            <a:pPr>
              <a:lnSpc>
                <a:spcPct val="120000"/>
              </a:lnSpc>
              <a:spcBef>
                <a:spcPts val="100"/>
              </a:spcBef>
              <a:spcAft>
                <a:spcPts val="60"/>
              </a:spcAft>
            </a:pPr>
            <a:endParaRPr lang="en-US" dirty="0"/>
          </a:p>
          <a:p>
            <a:pPr>
              <a:lnSpc>
                <a:spcPct val="120000"/>
              </a:lnSpc>
              <a:spcBef>
                <a:spcPts val="100"/>
              </a:spcBef>
              <a:spcAft>
                <a:spcPts val="60"/>
              </a:spcAft>
            </a:pPr>
            <a:endParaRPr lang="en-US" dirty="0" smtClean="0"/>
          </a:p>
          <a:p>
            <a:pPr>
              <a:lnSpc>
                <a:spcPct val="120000"/>
              </a:lnSpc>
              <a:spcBef>
                <a:spcPts val="100"/>
              </a:spcBef>
              <a:spcAft>
                <a:spcPts val="60"/>
              </a:spcAft>
            </a:pPr>
            <a:endParaRPr lang="en-US" dirty="0" smtClean="0"/>
          </a:p>
          <a:p>
            <a:pPr>
              <a:lnSpc>
                <a:spcPct val="120000"/>
              </a:lnSpc>
              <a:spcBef>
                <a:spcPts val="100"/>
              </a:spcBef>
              <a:spcAft>
                <a:spcPts val="60"/>
              </a:spcAft>
            </a:pPr>
            <a:r>
              <a:rPr lang="en-US" dirty="0" smtClean="0"/>
              <a:t>1</a:t>
            </a:r>
            <a:r>
              <a:rPr lang="en-US" dirty="0"/>
              <a:t>. </a:t>
            </a:r>
          </a:p>
          <a:p>
            <a:pPr>
              <a:lnSpc>
                <a:spcPct val="120000"/>
              </a:lnSpc>
              <a:spcBef>
                <a:spcPts val="100"/>
              </a:spcBef>
              <a:spcAft>
                <a:spcPts val="60"/>
              </a:spcAft>
            </a:pPr>
            <a:endParaRPr lang="en-US" dirty="0" smtClean="0"/>
          </a:p>
          <a:p>
            <a:pPr>
              <a:lnSpc>
                <a:spcPct val="120000"/>
              </a:lnSpc>
              <a:spcBef>
                <a:spcPts val="100"/>
              </a:spcBef>
              <a:spcAft>
                <a:spcPts val="60"/>
              </a:spcAft>
            </a:pPr>
            <a:endParaRPr lang="en-US" dirty="0"/>
          </a:p>
          <a:p>
            <a:pPr>
              <a:lnSpc>
                <a:spcPct val="120000"/>
              </a:lnSpc>
              <a:spcBef>
                <a:spcPts val="100"/>
              </a:spcBef>
              <a:spcAft>
                <a:spcPts val="60"/>
              </a:spcAft>
            </a:pPr>
            <a:endParaRPr lang="en-US" dirty="0" smtClean="0"/>
          </a:p>
          <a:p>
            <a:pPr algn="just">
              <a:lnSpc>
                <a:spcPct val="120000"/>
              </a:lnSpc>
              <a:spcBef>
                <a:spcPts val="100"/>
              </a:spcBef>
              <a:spcAft>
                <a:spcPts val="60"/>
              </a:spcAft>
            </a:pPr>
            <a:endParaRPr lang="en-US" dirty="0" smtClean="0"/>
          </a:p>
          <a:p>
            <a:pPr>
              <a:lnSpc>
                <a:spcPct val="120000"/>
              </a:lnSpc>
              <a:spcBef>
                <a:spcPts val="100"/>
              </a:spcBef>
              <a:spcAft>
                <a:spcPts val="60"/>
              </a:spcAft>
            </a:pPr>
            <a:r>
              <a:rPr lang="en-US" dirty="0" smtClean="0"/>
              <a:t>	</a:t>
            </a:r>
            <a:endParaRPr lang="en-US" dirty="0"/>
          </a:p>
        </p:txBody>
      </p:sp>
      <p:grpSp>
        <p:nvGrpSpPr>
          <p:cNvPr id="9" name="Group 18"/>
          <p:cNvGrpSpPr>
            <a:grpSpLocks/>
          </p:cNvGrpSpPr>
          <p:nvPr/>
        </p:nvGrpSpPr>
        <p:grpSpPr bwMode="auto">
          <a:xfrm>
            <a:off x="2429935" y="6345875"/>
            <a:ext cx="12030126" cy="1335088"/>
            <a:chOff x="381000" y="4343400"/>
            <a:chExt cx="7289800" cy="1271512"/>
          </a:xfrm>
        </p:grpSpPr>
        <p:sp>
          <p:nvSpPr>
            <p:cNvPr id="10" name="Rectangle 3"/>
            <p:cNvSpPr>
              <a:spLocks/>
            </p:cNvSpPr>
            <p:nvPr/>
          </p:nvSpPr>
          <p:spPr bwMode="auto">
            <a:xfrm>
              <a:off x="381000" y="4343400"/>
              <a:ext cx="7289800" cy="1271512"/>
            </a:xfrm>
            <a:prstGeom prst="rect">
              <a:avLst/>
            </a:prstGeom>
            <a:solidFill>
              <a:srgbClr val="FEC923"/>
            </a:solidFill>
            <a:ln w="12700">
              <a:solidFill>
                <a:srgbClr val="FFCC18"/>
              </a:solidFill>
              <a:miter lim="800000"/>
              <a:headEnd/>
              <a:tailEnd/>
            </a:ln>
          </p:spPr>
          <p:txBody>
            <a:bodyPr lIns="0" tIns="0" rIns="0" bIns="0"/>
            <a:lstStyle>
              <a:lvl1pPr>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1pPr>
              <a:lvl2pPr marL="742950" indent="-28575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2pPr>
              <a:lvl3pPr marL="11430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3pPr>
              <a:lvl4pPr marL="16002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4pPr>
              <a:lvl5pPr marL="20574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9pPr>
            </a:lstStyle>
            <a:p>
              <a:pPr eaLnBrk="1" hangingPunct="1"/>
              <a:endParaRPr lang="en-US" altLang="en-US"/>
            </a:p>
          </p:txBody>
        </p:sp>
        <p:sp>
          <p:nvSpPr>
            <p:cNvPr id="11" name="Rectangle 4"/>
            <p:cNvSpPr>
              <a:spLocks/>
            </p:cNvSpPr>
            <p:nvPr/>
          </p:nvSpPr>
          <p:spPr bwMode="auto">
            <a:xfrm>
              <a:off x="381000" y="4343400"/>
              <a:ext cx="7204712" cy="920750"/>
            </a:xfrm>
            <a:prstGeom prst="rect">
              <a:avLst/>
            </a:prstGeom>
            <a:gradFill flip="none" rotWithShape="1">
              <a:gsLst>
                <a:gs pos="0">
                  <a:srgbClr val="592A8A"/>
                </a:gs>
                <a:gs pos="100000">
                  <a:schemeClr val="tx2"/>
                </a:gs>
              </a:gsLst>
              <a:lin ang="0" scaled="1"/>
              <a:tileRect/>
            </a:gradFill>
            <a:ln w="12700">
              <a:noFill/>
              <a:miter lim="800000"/>
              <a:headEnd type="none" w="med" len="med"/>
              <a:tailEnd type="none" w="med" len="med"/>
            </a:ln>
          </p:spPr>
          <p:txBody>
            <a:bodyPr lIns="0" tIns="0" rIns="45756" bIns="0"/>
            <a:lstStyle/>
            <a:p>
              <a:pPr marL="37040" eaLnBrk="1" hangingPunct="1">
                <a:spcBef>
                  <a:spcPts val="2917"/>
                </a:spcBef>
                <a:defRPr/>
              </a:pPr>
              <a:r>
                <a:rPr lang="en-US" sz="5100" dirty="0" smtClean="0">
                  <a:solidFill>
                    <a:srgbClr val="FFFFFF"/>
                  </a:solidFill>
                  <a:effectLst>
                    <a:outerShdw blurRad="38100" dist="38100" dir="2700000" algn="tl">
                      <a:srgbClr val="000000"/>
                    </a:outerShdw>
                  </a:effectLst>
                  <a:latin typeface="Arial Bold" charset="0"/>
                  <a:ea typeface="ヒラギノ角ゴ ProN W3" charset="0"/>
                  <a:cs typeface="Arial Bold" charset="0"/>
                  <a:sym typeface="Arial Bold" charset="0"/>
                </a:rPr>
                <a:t>Abstract</a:t>
              </a:r>
              <a:endParaRPr lang="en-US" sz="5100" dirty="0">
                <a:solidFill>
                  <a:srgbClr val="FFFFFF"/>
                </a:solidFill>
                <a:effectLst>
                  <a:outerShdw blurRad="38100" dist="38100" dir="2700000" algn="tl">
                    <a:srgbClr val="000000"/>
                  </a:outerShdw>
                </a:effectLst>
                <a:latin typeface="Arial Bold" charset="0"/>
                <a:ea typeface="ヒラギノ角ゴ ProN W3" charset="0"/>
                <a:cs typeface="Arial Bold" charset="0"/>
                <a:sym typeface="Arial Bold" charset="0"/>
              </a:endParaRPr>
            </a:p>
          </p:txBody>
        </p:sp>
      </p:grpSp>
      <p:grpSp>
        <p:nvGrpSpPr>
          <p:cNvPr id="12" name="Group 18"/>
          <p:cNvGrpSpPr>
            <a:grpSpLocks/>
          </p:cNvGrpSpPr>
          <p:nvPr/>
        </p:nvGrpSpPr>
        <p:grpSpPr bwMode="auto">
          <a:xfrm>
            <a:off x="2441917" y="16150380"/>
            <a:ext cx="12030126" cy="1335088"/>
            <a:chOff x="381000" y="4343400"/>
            <a:chExt cx="7289800" cy="1271512"/>
          </a:xfrm>
        </p:grpSpPr>
        <p:sp>
          <p:nvSpPr>
            <p:cNvPr id="13" name="Rectangle 3"/>
            <p:cNvSpPr>
              <a:spLocks/>
            </p:cNvSpPr>
            <p:nvPr/>
          </p:nvSpPr>
          <p:spPr bwMode="auto">
            <a:xfrm>
              <a:off x="381000" y="4343400"/>
              <a:ext cx="7289800" cy="1271512"/>
            </a:xfrm>
            <a:prstGeom prst="rect">
              <a:avLst/>
            </a:prstGeom>
            <a:solidFill>
              <a:srgbClr val="FEC923"/>
            </a:solidFill>
            <a:ln w="12700">
              <a:solidFill>
                <a:srgbClr val="FFCC18"/>
              </a:solidFill>
              <a:miter lim="800000"/>
              <a:headEnd/>
              <a:tailEnd/>
            </a:ln>
          </p:spPr>
          <p:txBody>
            <a:bodyPr lIns="0" tIns="0" rIns="0" bIns="0"/>
            <a:lstStyle>
              <a:lvl1pPr>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1pPr>
              <a:lvl2pPr marL="742950" indent="-28575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2pPr>
              <a:lvl3pPr marL="11430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3pPr>
              <a:lvl4pPr marL="16002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4pPr>
              <a:lvl5pPr marL="20574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9pPr>
            </a:lstStyle>
            <a:p>
              <a:pPr eaLnBrk="1" hangingPunct="1"/>
              <a:endParaRPr lang="en-US" altLang="en-US"/>
            </a:p>
          </p:txBody>
        </p:sp>
        <p:sp>
          <p:nvSpPr>
            <p:cNvPr id="14" name="Rectangle 4"/>
            <p:cNvSpPr>
              <a:spLocks/>
            </p:cNvSpPr>
            <p:nvPr/>
          </p:nvSpPr>
          <p:spPr bwMode="auto">
            <a:xfrm>
              <a:off x="381000" y="4343400"/>
              <a:ext cx="7204712" cy="920750"/>
            </a:xfrm>
            <a:prstGeom prst="rect">
              <a:avLst/>
            </a:prstGeom>
            <a:gradFill flip="none" rotWithShape="1">
              <a:gsLst>
                <a:gs pos="0">
                  <a:srgbClr val="592A8A"/>
                </a:gs>
                <a:gs pos="100000">
                  <a:schemeClr val="tx2"/>
                </a:gs>
              </a:gsLst>
              <a:lin ang="0" scaled="1"/>
              <a:tileRect/>
            </a:gradFill>
            <a:ln w="12700">
              <a:noFill/>
              <a:miter lim="800000"/>
              <a:headEnd type="none" w="med" len="med"/>
              <a:tailEnd type="none" w="med" len="med"/>
            </a:ln>
          </p:spPr>
          <p:txBody>
            <a:bodyPr lIns="0" tIns="0" rIns="45756" bIns="0"/>
            <a:lstStyle/>
            <a:p>
              <a:pPr marL="37040" eaLnBrk="1" hangingPunct="1">
                <a:spcBef>
                  <a:spcPts val="2917"/>
                </a:spcBef>
                <a:defRPr/>
              </a:pPr>
              <a:r>
                <a:rPr lang="en-US" sz="5100" dirty="0" smtClean="0">
                  <a:solidFill>
                    <a:srgbClr val="FFFFFF"/>
                  </a:solidFill>
                  <a:effectLst>
                    <a:outerShdw blurRad="38100" dist="38100" dir="2700000" algn="tl">
                      <a:srgbClr val="000000"/>
                    </a:outerShdw>
                  </a:effectLst>
                  <a:latin typeface="Arial Bold" charset="0"/>
                  <a:ea typeface="ヒラギノ角ゴ ProN W3" charset="0"/>
                  <a:cs typeface="Arial Bold" charset="0"/>
                  <a:sym typeface="Arial Bold" charset="0"/>
                </a:rPr>
                <a:t>Methods</a:t>
              </a:r>
              <a:endParaRPr lang="en-US" sz="5100" dirty="0">
                <a:solidFill>
                  <a:srgbClr val="FFFFFF"/>
                </a:solidFill>
                <a:effectLst>
                  <a:outerShdw blurRad="38100" dist="38100" dir="2700000" algn="tl">
                    <a:srgbClr val="000000"/>
                  </a:outerShdw>
                </a:effectLst>
                <a:latin typeface="Arial Bold" charset="0"/>
                <a:ea typeface="ヒラギノ角ゴ ProN W3" charset="0"/>
                <a:cs typeface="Arial Bold" charset="0"/>
                <a:sym typeface="Arial Bold" charset="0"/>
              </a:endParaRPr>
            </a:p>
          </p:txBody>
        </p:sp>
      </p:grpSp>
      <p:grpSp>
        <p:nvGrpSpPr>
          <p:cNvPr id="16" name="Group 18"/>
          <p:cNvGrpSpPr>
            <a:grpSpLocks/>
          </p:cNvGrpSpPr>
          <p:nvPr/>
        </p:nvGrpSpPr>
        <p:grpSpPr bwMode="auto">
          <a:xfrm>
            <a:off x="15926493" y="6345874"/>
            <a:ext cx="12030126" cy="1335088"/>
            <a:chOff x="381000" y="4343400"/>
            <a:chExt cx="7289800" cy="1271512"/>
          </a:xfrm>
        </p:grpSpPr>
        <p:sp>
          <p:nvSpPr>
            <p:cNvPr id="17" name="Rectangle 3"/>
            <p:cNvSpPr>
              <a:spLocks/>
            </p:cNvSpPr>
            <p:nvPr/>
          </p:nvSpPr>
          <p:spPr bwMode="auto">
            <a:xfrm>
              <a:off x="381000" y="4343400"/>
              <a:ext cx="7289800" cy="1271512"/>
            </a:xfrm>
            <a:prstGeom prst="rect">
              <a:avLst/>
            </a:prstGeom>
            <a:solidFill>
              <a:srgbClr val="FEC923"/>
            </a:solidFill>
            <a:ln w="12700">
              <a:solidFill>
                <a:srgbClr val="FFCC18"/>
              </a:solidFill>
              <a:miter lim="800000"/>
              <a:headEnd/>
              <a:tailEnd/>
            </a:ln>
          </p:spPr>
          <p:txBody>
            <a:bodyPr lIns="0" tIns="0" rIns="0" bIns="0"/>
            <a:lstStyle>
              <a:lvl1pPr>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1pPr>
              <a:lvl2pPr marL="742950" indent="-28575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2pPr>
              <a:lvl3pPr marL="11430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3pPr>
              <a:lvl4pPr marL="16002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4pPr>
              <a:lvl5pPr marL="20574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9pPr>
            </a:lstStyle>
            <a:p>
              <a:pPr eaLnBrk="1" hangingPunct="1"/>
              <a:endParaRPr lang="en-US" altLang="en-US"/>
            </a:p>
          </p:txBody>
        </p:sp>
        <p:sp>
          <p:nvSpPr>
            <p:cNvPr id="18" name="Rectangle 4"/>
            <p:cNvSpPr>
              <a:spLocks/>
            </p:cNvSpPr>
            <p:nvPr/>
          </p:nvSpPr>
          <p:spPr bwMode="auto">
            <a:xfrm>
              <a:off x="381000" y="4343400"/>
              <a:ext cx="7204712" cy="920750"/>
            </a:xfrm>
            <a:prstGeom prst="rect">
              <a:avLst/>
            </a:prstGeom>
            <a:gradFill flip="none" rotWithShape="1">
              <a:gsLst>
                <a:gs pos="0">
                  <a:srgbClr val="592A8A"/>
                </a:gs>
                <a:gs pos="100000">
                  <a:schemeClr val="tx2"/>
                </a:gs>
              </a:gsLst>
              <a:lin ang="0" scaled="1"/>
              <a:tileRect/>
            </a:gradFill>
            <a:ln w="12700">
              <a:noFill/>
              <a:miter lim="800000"/>
              <a:headEnd type="none" w="med" len="med"/>
              <a:tailEnd type="none" w="med" len="med"/>
            </a:ln>
          </p:spPr>
          <p:txBody>
            <a:bodyPr lIns="0" tIns="0" rIns="45756" bIns="0"/>
            <a:lstStyle/>
            <a:p>
              <a:pPr marL="37040" eaLnBrk="1" hangingPunct="1">
                <a:spcBef>
                  <a:spcPts val="2917"/>
                </a:spcBef>
                <a:defRPr/>
              </a:pPr>
              <a:r>
                <a:rPr lang="en-US" sz="5100" dirty="0" smtClean="0">
                  <a:solidFill>
                    <a:srgbClr val="FFFFFF"/>
                  </a:solidFill>
                  <a:effectLst>
                    <a:outerShdw blurRad="38100" dist="38100" dir="2700000" algn="tl">
                      <a:srgbClr val="000000"/>
                    </a:outerShdw>
                  </a:effectLst>
                  <a:latin typeface="Arial Bold" charset="0"/>
                  <a:ea typeface="ヒラギノ角ゴ ProN W3" charset="0"/>
                  <a:cs typeface="Arial Bold" charset="0"/>
                  <a:sym typeface="Arial Bold" charset="0"/>
                </a:rPr>
                <a:t>Methods (Continued)</a:t>
              </a:r>
              <a:endParaRPr lang="en-US" sz="5100" dirty="0">
                <a:solidFill>
                  <a:srgbClr val="FFFFFF"/>
                </a:solidFill>
                <a:effectLst>
                  <a:outerShdw blurRad="38100" dist="38100" dir="2700000" algn="tl">
                    <a:srgbClr val="000000"/>
                  </a:outerShdw>
                </a:effectLst>
                <a:latin typeface="Arial Bold" charset="0"/>
                <a:ea typeface="ヒラギノ角ゴ ProN W3" charset="0"/>
                <a:cs typeface="Arial Bold" charset="0"/>
                <a:sym typeface="Arial Bold" charset="0"/>
              </a:endParaRPr>
            </a:p>
          </p:txBody>
        </p:sp>
      </p:grpSp>
      <p:pic>
        <p:nvPicPr>
          <p:cNvPr id="19" name="Picture 18" descr="C:\Users\Jason\Downloads\Screenshot_2016-03-01-10-24-11.png"/>
          <p:cNvPicPr/>
          <p:nvPr/>
        </p:nvPicPr>
        <p:blipFill>
          <a:blip r:embed="rId3">
            <a:extLst>
              <a:ext uri="{28A0092B-C50C-407E-A947-70E740481C1C}">
                <a14:useLocalDpi xmlns:a14="http://schemas.microsoft.com/office/drawing/2010/main" val="0"/>
              </a:ext>
            </a:extLst>
          </a:blip>
          <a:srcRect/>
          <a:stretch>
            <a:fillRect/>
          </a:stretch>
        </p:blipFill>
        <p:spPr bwMode="auto">
          <a:xfrm>
            <a:off x="16445114" y="12880340"/>
            <a:ext cx="4297873" cy="6899576"/>
          </a:xfrm>
          <a:prstGeom prst="rect">
            <a:avLst/>
          </a:prstGeom>
          <a:noFill/>
          <a:ln>
            <a:noFill/>
          </a:ln>
        </p:spPr>
      </p:pic>
      <p:pic>
        <p:nvPicPr>
          <p:cNvPr id="20" name="Picture 19"/>
          <p:cNvPicPr/>
          <p:nvPr/>
        </p:nvPicPr>
        <p:blipFill>
          <a:blip r:embed="rId4"/>
          <a:stretch>
            <a:fillRect/>
          </a:stretch>
        </p:blipFill>
        <p:spPr>
          <a:xfrm>
            <a:off x="22886730" y="12880340"/>
            <a:ext cx="4816187" cy="6899576"/>
          </a:xfrm>
          <a:prstGeom prst="rect">
            <a:avLst/>
          </a:prstGeom>
        </p:spPr>
      </p:pic>
      <p:grpSp>
        <p:nvGrpSpPr>
          <p:cNvPr id="21" name="Group 18"/>
          <p:cNvGrpSpPr>
            <a:grpSpLocks/>
          </p:cNvGrpSpPr>
          <p:nvPr/>
        </p:nvGrpSpPr>
        <p:grpSpPr bwMode="auto">
          <a:xfrm>
            <a:off x="29666514" y="6338217"/>
            <a:ext cx="12030126" cy="1335088"/>
            <a:chOff x="381000" y="4343400"/>
            <a:chExt cx="7289800" cy="1271512"/>
          </a:xfrm>
        </p:grpSpPr>
        <p:sp>
          <p:nvSpPr>
            <p:cNvPr id="22" name="Rectangle 3"/>
            <p:cNvSpPr>
              <a:spLocks/>
            </p:cNvSpPr>
            <p:nvPr/>
          </p:nvSpPr>
          <p:spPr bwMode="auto">
            <a:xfrm>
              <a:off x="381000" y="4343400"/>
              <a:ext cx="7289800" cy="1271512"/>
            </a:xfrm>
            <a:prstGeom prst="rect">
              <a:avLst/>
            </a:prstGeom>
            <a:solidFill>
              <a:srgbClr val="FEC923"/>
            </a:solidFill>
            <a:ln w="12700">
              <a:solidFill>
                <a:srgbClr val="FFCC18"/>
              </a:solidFill>
              <a:miter lim="800000"/>
              <a:headEnd/>
              <a:tailEnd/>
            </a:ln>
          </p:spPr>
          <p:txBody>
            <a:bodyPr lIns="0" tIns="0" rIns="0" bIns="0"/>
            <a:lstStyle>
              <a:lvl1pPr>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1pPr>
              <a:lvl2pPr marL="742950" indent="-28575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2pPr>
              <a:lvl3pPr marL="11430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3pPr>
              <a:lvl4pPr marL="16002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4pPr>
              <a:lvl5pPr marL="20574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9pPr>
            </a:lstStyle>
            <a:p>
              <a:pPr eaLnBrk="1" hangingPunct="1"/>
              <a:endParaRPr lang="en-US" altLang="en-US"/>
            </a:p>
          </p:txBody>
        </p:sp>
        <p:sp>
          <p:nvSpPr>
            <p:cNvPr id="23" name="Rectangle 4"/>
            <p:cNvSpPr>
              <a:spLocks/>
            </p:cNvSpPr>
            <p:nvPr/>
          </p:nvSpPr>
          <p:spPr bwMode="auto">
            <a:xfrm>
              <a:off x="381000" y="4343400"/>
              <a:ext cx="7204712" cy="920750"/>
            </a:xfrm>
            <a:prstGeom prst="rect">
              <a:avLst/>
            </a:prstGeom>
            <a:gradFill flip="none" rotWithShape="1">
              <a:gsLst>
                <a:gs pos="0">
                  <a:srgbClr val="592A8A"/>
                </a:gs>
                <a:gs pos="100000">
                  <a:schemeClr val="tx2"/>
                </a:gs>
              </a:gsLst>
              <a:lin ang="0" scaled="1"/>
              <a:tileRect/>
            </a:gradFill>
            <a:ln w="12700">
              <a:noFill/>
              <a:miter lim="800000"/>
              <a:headEnd type="none" w="med" len="med"/>
              <a:tailEnd type="none" w="med" len="med"/>
            </a:ln>
          </p:spPr>
          <p:txBody>
            <a:bodyPr lIns="0" tIns="0" rIns="45756" bIns="0"/>
            <a:lstStyle/>
            <a:p>
              <a:pPr marL="37040" eaLnBrk="1" hangingPunct="1">
                <a:spcBef>
                  <a:spcPts val="2917"/>
                </a:spcBef>
                <a:defRPr/>
              </a:pPr>
              <a:r>
                <a:rPr lang="en-US" sz="5100" dirty="0" smtClean="0">
                  <a:solidFill>
                    <a:srgbClr val="FFFFFF"/>
                  </a:solidFill>
                  <a:effectLst>
                    <a:outerShdw blurRad="38100" dist="38100" dir="2700000" algn="tl">
                      <a:srgbClr val="000000"/>
                    </a:outerShdw>
                  </a:effectLst>
                  <a:latin typeface="Arial Bold" charset="0"/>
                  <a:ea typeface="ヒラギノ角ゴ ProN W3" charset="0"/>
                  <a:cs typeface="Arial Bold" charset="0"/>
                  <a:sym typeface="Arial Bold" charset="0"/>
                </a:rPr>
                <a:t>Methods (Continued)</a:t>
              </a:r>
              <a:endParaRPr lang="en-US" sz="5100" dirty="0">
                <a:solidFill>
                  <a:srgbClr val="FFFFFF"/>
                </a:solidFill>
                <a:effectLst>
                  <a:outerShdw blurRad="38100" dist="38100" dir="2700000" algn="tl">
                    <a:srgbClr val="000000"/>
                  </a:outerShdw>
                </a:effectLst>
                <a:latin typeface="Arial Bold" charset="0"/>
                <a:ea typeface="ヒラギノ角ゴ ProN W3" charset="0"/>
                <a:cs typeface="Arial Bold" charset="0"/>
                <a:sym typeface="Arial Bold" charset="0"/>
              </a:endParaRPr>
            </a:p>
          </p:txBody>
        </p:sp>
      </p:grpSp>
      <p:grpSp>
        <p:nvGrpSpPr>
          <p:cNvPr id="28" name="Group 18"/>
          <p:cNvGrpSpPr>
            <a:grpSpLocks/>
          </p:cNvGrpSpPr>
          <p:nvPr/>
        </p:nvGrpSpPr>
        <p:grpSpPr bwMode="auto">
          <a:xfrm>
            <a:off x="29666514" y="10986417"/>
            <a:ext cx="12030126" cy="1335088"/>
            <a:chOff x="381000" y="4343400"/>
            <a:chExt cx="7289800" cy="1271512"/>
          </a:xfrm>
        </p:grpSpPr>
        <p:sp>
          <p:nvSpPr>
            <p:cNvPr id="29" name="Rectangle 3"/>
            <p:cNvSpPr>
              <a:spLocks/>
            </p:cNvSpPr>
            <p:nvPr/>
          </p:nvSpPr>
          <p:spPr bwMode="auto">
            <a:xfrm>
              <a:off x="381000" y="4343400"/>
              <a:ext cx="7289800" cy="1271512"/>
            </a:xfrm>
            <a:prstGeom prst="rect">
              <a:avLst/>
            </a:prstGeom>
            <a:solidFill>
              <a:srgbClr val="FEC923"/>
            </a:solidFill>
            <a:ln w="12700">
              <a:solidFill>
                <a:srgbClr val="FFCC18"/>
              </a:solidFill>
              <a:miter lim="800000"/>
              <a:headEnd/>
              <a:tailEnd/>
            </a:ln>
          </p:spPr>
          <p:txBody>
            <a:bodyPr lIns="0" tIns="0" rIns="0" bIns="0"/>
            <a:lstStyle>
              <a:lvl1pPr>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1pPr>
              <a:lvl2pPr marL="742950" indent="-28575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2pPr>
              <a:lvl3pPr marL="11430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3pPr>
              <a:lvl4pPr marL="16002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4pPr>
              <a:lvl5pPr marL="20574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9pPr>
            </a:lstStyle>
            <a:p>
              <a:pPr eaLnBrk="1" hangingPunct="1"/>
              <a:endParaRPr lang="en-US" altLang="en-US"/>
            </a:p>
          </p:txBody>
        </p:sp>
        <p:sp>
          <p:nvSpPr>
            <p:cNvPr id="30" name="Rectangle 4"/>
            <p:cNvSpPr>
              <a:spLocks/>
            </p:cNvSpPr>
            <p:nvPr/>
          </p:nvSpPr>
          <p:spPr bwMode="auto">
            <a:xfrm>
              <a:off x="381000" y="4343400"/>
              <a:ext cx="7204712" cy="920750"/>
            </a:xfrm>
            <a:prstGeom prst="rect">
              <a:avLst/>
            </a:prstGeom>
            <a:gradFill flip="none" rotWithShape="1">
              <a:gsLst>
                <a:gs pos="0">
                  <a:srgbClr val="592A8A"/>
                </a:gs>
                <a:gs pos="100000">
                  <a:schemeClr val="tx2"/>
                </a:gs>
              </a:gsLst>
              <a:lin ang="0" scaled="1"/>
              <a:tileRect/>
            </a:gradFill>
            <a:ln w="12700">
              <a:noFill/>
              <a:miter lim="800000"/>
              <a:headEnd type="none" w="med" len="med"/>
              <a:tailEnd type="none" w="med" len="med"/>
            </a:ln>
          </p:spPr>
          <p:txBody>
            <a:bodyPr lIns="0" tIns="0" rIns="45756" bIns="0"/>
            <a:lstStyle/>
            <a:p>
              <a:pPr marL="37040" eaLnBrk="1" hangingPunct="1">
                <a:spcBef>
                  <a:spcPts val="2917"/>
                </a:spcBef>
                <a:defRPr/>
              </a:pPr>
              <a:r>
                <a:rPr lang="en-US" sz="5100" dirty="0" smtClean="0">
                  <a:solidFill>
                    <a:srgbClr val="FFFFFF"/>
                  </a:solidFill>
                  <a:effectLst>
                    <a:outerShdw blurRad="38100" dist="38100" dir="2700000" algn="tl">
                      <a:srgbClr val="000000"/>
                    </a:outerShdw>
                  </a:effectLst>
                  <a:latin typeface="Arial Bold" charset="0"/>
                  <a:ea typeface="ヒラギノ角ゴ ProN W3" charset="0"/>
                  <a:cs typeface="Arial Bold" charset="0"/>
                  <a:sym typeface="Arial Bold" charset="0"/>
                </a:rPr>
                <a:t>Result and Challenges</a:t>
              </a:r>
              <a:endParaRPr lang="en-US" sz="5100" dirty="0">
                <a:solidFill>
                  <a:srgbClr val="FFFFFF"/>
                </a:solidFill>
                <a:effectLst>
                  <a:outerShdw blurRad="38100" dist="38100" dir="2700000" algn="tl">
                    <a:srgbClr val="000000"/>
                  </a:outerShdw>
                </a:effectLst>
                <a:latin typeface="Arial Bold" charset="0"/>
                <a:ea typeface="ヒラギノ角ゴ ProN W3" charset="0"/>
                <a:cs typeface="Arial Bold" charset="0"/>
                <a:sym typeface="Arial Bold" charset="0"/>
              </a:endParaRPr>
            </a:p>
          </p:txBody>
        </p:sp>
      </p:grpSp>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12344" y="13504155"/>
            <a:ext cx="5932468" cy="4245610"/>
          </a:xfrm>
          <a:prstGeom prst="rect">
            <a:avLst/>
          </a:prstGeom>
        </p:spPr>
      </p:pic>
      <p:pic>
        <p:nvPicPr>
          <p:cNvPr id="33" name="Picture 32" descr="C:\Users\Jason\Downloads\Screenshot_2016-01-25-17-56-18[1] (1).png"/>
          <p:cNvPicPr/>
          <p:nvPr/>
        </p:nvPicPr>
        <p:blipFill>
          <a:blip r:embed="rId6">
            <a:extLst>
              <a:ext uri="{28A0092B-C50C-407E-A947-70E740481C1C}">
                <a14:useLocalDpi xmlns:a14="http://schemas.microsoft.com/office/drawing/2010/main" val="0"/>
              </a:ext>
            </a:extLst>
          </a:blip>
          <a:srcRect/>
          <a:stretch>
            <a:fillRect/>
          </a:stretch>
        </p:blipFill>
        <p:spPr bwMode="auto">
          <a:xfrm>
            <a:off x="36923578" y="13504155"/>
            <a:ext cx="2386956" cy="3614594"/>
          </a:xfrm>
          <a:prstGeom prst="rect">
            <a:avLst/>
          </a:prstGeom>
          <a:noFill/>
          <a:ln>
            <a:noFill/>
          </a:ln>
        </p:spPr>
      </p:pic>
      <p:pic>
        <p:nvPicPr>
          <p:cNvPr id="34" name="Picture 33" descr="C:\Users\Jason\Downloads\Screenshot_2016-01-25-17-56-34[1] (1).png"/>
          <p:cNvPicPr/>
          <p:nvPr/>
        </p:nvPicPr>
        <p:blipFill>
          <a:blip r:embed="rId7">
            <a:extLst>
              <a:ext uri="{28A0092B-C50C-407E-A947-70E740481C1C}">
                <a14:useLocalDpi xmlns:a14="http://schemas.microsoft.com/office/drawing/2010/main" val="0"/>
              </a:ext>
            </a:extLst>
          </a:blip>
          <a:srcRect/>
          <a:stretch>
            <a:fillRect/>
          </a:stretch>
        </p:blipFill>
        <p:spPr bwMode="auto">
          <a:xfrm>
            <a:off x="39310534" y="13512128"/>
            <a:ext cx="2245688" cy="3614594"/>
          </a:xfrm>
          <a:prstGeom prst="rect">
            <a:avLst/>
          </a:prstGeom>
          <a:noFill/>
          <a:ln>
            <a:noFill/>
          </a:ln>
        </p:spPr>
      </p:pic>
      <p:grpSp>
        <p:nvGrpSpPr>
          <p:cNvPr id="35" name="Group 18"/>
          <p:cNvGrpSpPr>
            <a:grpSpLocks/>
          </p:cNvGrpSpPr>
          <p:nvPr/>
        </p:nvGrpSpPr>
        <p:grpSpPr bwMode="auto">
          <a:xfrm>
            <a:off x="29697546" y="24643059"/>
            <a:ext cx="12030126" cy="1335091"/>
            <a:chOff x="381000" y="4343397"/>
            <a:chExt cx="7289800" cy="1271515"/>
          </a:xfrm>
        </p:grpSpPr>
        <p:sp>
          <p:nvSpPr>
            <p:cNvPr id="36" name="Rectangle 3"/>
            <p:cNvSpPr>
              <a:spLocks/>
            </p:cNvSpPr>
            <p:nvPr/>
          </p:nvSpPr>
          <p:spPr bwMode="auto">
            <a:xfrm>
              <a:off x="381000" y="4343400"/>
              <a:ext cx="7289800" cy="1271512"/>
            </a:xfrm>
            <a:prstGeom prst="rect">
              <a:avLst/>
            </a:prstGeom>
            <a:solidFill>
              <a:srgbClr val="FEC923"/>
            </a:solidFill>
            <a:ln w="12700">
              <a:solidFill>
                <a:srgbClr val="FFCC18"/>
              </a:solidFill>
              <a:miter lim="800000"/>
              <a:headEnd/>
              <a:tailEnd/>
            </a:ln>
          </p:spPr>
          <p:txBody>
            <a:bodyPr lIns="0" tIns="0" rIns="0" bIns="0"/>
            <a:lstStyle>
              <a:lvl1pPr>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1pPr>
              <a:lvl2pPr marL="742950" indent="-28575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2pPr>
              <a:lvl3pPr marL="11430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3pPr>
              <a:lvl4pPr marL="16002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4pPr>
              <a:lvl5pPr marL="20574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9pPr>
            </a:lstStyle>
            <a:p>
              <a:pPr eaLnBrk="1" hangingPunct="1"/>
              <a:endParaRPr lang="en-US" altLang="en-US"/>
            </a:p>
          </p:txBody>
        </p:sp>
        <p:sp>
          <p:nvSpPr>
            <p:cNvPr id="37" name="Rectangle 4"/>
            <p:cNvSpPr>
              <a:spLocks/>
            </p:cNvSpPr>
            <p:nvPr/>
          </p:nvSpPr>
          <p:spPr bwMode="auto">
            <a:xfrm>
              <a:off x="381000" y="4343397"/>
              <a:ext cx="7204712" cy="920750"/>
            </a:xfrm>
            <a:prstGeom prst="rect">
              <a:avLst/>
            </a:prstGeom>
            <a:gradFill flip="none" rotWithShape="1">
              <a:gsLst>
                <a:gs pos="0">
                  <a:srgbClr val="592A8A"/>
                </a:gs>
                <a:gs pos="100000">
                  <a:schemeClr val="tx2"/>
                </a:gs>
              </a:gsLst>
              <a:lin ang="0" scaled="1"/>
              <a:tileRect/>
            </a:gradFill>
            <a:ln w="12700">
              <a:noFill/>
              <a:miter lim="800000"/>
              <a:headEnd type="none" w="med" len="med"/>
              <a:tailEnd type="none" w="med" len="med"/>
            </a:ln>
          </p:spPr>
          <p:txBody>
            <a:bodyPr lIns="0" tIns="0" rIns="45756" bIns="0"/>
            <a:lstStyle/>
            <a:p>
              <a:pPr marL="37040" eaLnBrk="1" hangingPunct="1">
                <a:spcBef>
                  <a:spcPts val="2917"/>
                </a:spcBef>
                <a:defRPr/>
              </a:pPr>
              <a:r>
                <a:rPr lang="en-US" sz="5100" dirty="0" smtClean="0">
                  <a:solidFill>
                    <a:srgbClr val="FFFFFF"/>
                  </a:solidFill>
                  <a:effectLst>
                    <a:outerShdw blurRad="38100" dist="38100" dir="2700000" algn="tl">
                      <a:srgbClr val="000000"/>
                    </a:outerShdw>
                  </a:effectLst>
                  <a:latin typeface="Arial Bold" charset="0"/>
                  <a:ea typeface="ヒラギノ角ゴ ProN W3" charset="0"/>
                  <a:cs typeface="Arial Bold" charset="0"/>
                  <a:sym typeface="Arial Bold" charset="0"/>
                </a:rPr>
                <a:t>References</a:t>
              </a:r>
              <a:endParaRPr lang="en-US" sz="5100" dirty="0">
                <a:solidFill>
                  <a:srgbClr val="FFFFFF"/>
                </a:solidFill>
                <a:effectLst>
                  <a:outerShdw blurRad="38100" dist="38100" dir="2700000" algn="tl">
                    <a:srgbClr val="000000"/>
                  </a:outerShdw>
                </a:effectLst>
                <a:latin typeface="Arial Bold" charset="0"/>
                <a:ea typeface="ヒラギノ角ゴ ProN W3" charset="0"/>
                <a:cs typeface="Arial Bold" charset="0"/>
                <a:sym typeface="Arial Bold" charset="0"/>
              </a:endParaRPr>
            </a:p>
          </p:txBody>
        </p:sp>
      </p:grpSp>
      <p:grpSp>
        <p:nvGrpSpPr>
          <p:cNvPr id="38" name="Group 18"/>
          <p:cNvGrpSpPr>
            <a:grpSpLocks/>
          </p:cNvGrpSpPr>
          <p:nvPr/>
        </p:nvGrpSpPr>
        <p:grpSpPr bwMode="auto">
          <a:xfrm>
            <a:off x="29697546" y="27182089"/>
            <a:ext cx="12030126" cy="1335090"/>
            <a:chOff x="381000" y="4343398"/>
            <a:chExt cx="7289800" cy="1271514"/>
          </a:xfrm>
        </p:grpSpPr>
        <p:sp>
          <p:nvSpPr>
            <p:cNvPr id="39" name="Rectangle 3"/>
            <p:cNvSpPr>
              <a:spLocks/>
            </p:cNvSpPr>
            <p:nvPr/>
          </p:nvSpPr>
          <p:spPr bwMode="auto">
            <a:xfrm>
              <a:off x="381000" y="4343400"/>
              <a:ext cx="7289800" cy="1271512"/>
            </a:xfrm>
            <a:prstGeom prst="rect">
              <a:avLst/>
            </a:prstGeom>
            <a:solidFill>
              <a:srgbClr val="FEC923"/>
            </a:solidFill>
            <a:ln w="12700">
              <a:solidFill>
                <a:srgbClr val="FFCC18"/>
              </a:solidFill>
              <a:miter lim="800000"/>
              <a:headEnd/>
              <a:tailEnd/>
            </a:ln>
          </p:spPr>
          <p:txBody>
            <a:bodyPr lIns="0" tIns="0" rIns="0" bIns="0"/>
            <a:lstStyle>
              <a:lvl1pPr>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1pPr>
              <a:lvl2pPr marL="742950" indent="-28575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2pPr>
              <a:lvl3pPr marL="11430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3pPr>
              <a:lvl4pPr marL="16002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4pPr>
              <a:lvl5pPr marL="20574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9pPr>
            </a:lstStyle>
            <a:p>
              <a:pPr eaLnBrk="1" hangingPunct="1"/>
              <a:endParaRPr lang="en-US" altLang="en-US"/>
            </a:p>
          </p:txBody>
        </p:sp>
        <p:sp>
          <p:nvSpPr>
            <p:cNvPr id="40" name="Rectangle 4"/>
            <p:cNvSpPr>
              <a:spLocks/>
            </p:cNvSpPr>
            <p:nvPr/>
          </p:nvSpPr>
          <p:spPr bwMode="auto">
            <a:xfrm>
              <a:off x="381000" y="4343398"/>
              <a:ext cx="7204712" cy="920750"/>
            </a:xfrm>
            <a:prstGeom prst="rect">
              <a:avLst/>
            </a:prstGeom>
            <a:gradFill flip="none" rotWithShape="1">
              <a:gsLst>
                <a:gs pos="0">
                  <a:srgbClr val="592A8A"/>
                </a:gs>
                <a:gs pos="100000">
                  <a:schemeClr val="tx2"/>
                </a:gs>
              </a:gsLst>
              <a:lin ang="0" scaled="1"/>
              <a:tileRect/>
            </a:gradFill>
            <a:ln w="12700">
              <a:noFill/>
              <a:miter lim="800000"/>
              <a:headEnd type="none" w="med" len="med"/>
              <a:tailEnd type="none" w="med" len="med"/>
            </a:ln>
          </p:spPr>
          <p:txBody>
            <a:bodyPr lIns="0" tIns="0" rIns="45756" bIns="0"/>
            <a:lstStyle/>
            <a:p>
              <a:pPr marL="37040">
                <a:spcBef>
                  <a:spcPts val="2917"/>
                </a:spcBef>
                <a:defRPr/>
              </a:pPr>
              <a:r>
                <a:rPr lang="en-US" sz="5100" dirty="0">
                  <a:solidFill>
                    <a:srgbClr val="FFFFFF"/>
                  </a:solidFill>
                  <a:effectLst>
                    <a:outerShdw blurRad="38100" dist="38100" dir="2700000" algn="tl">
                      <a:srgbClr val="000000"/>
                    </a:outerShdw>
                  </a:effectLst>
                  <a:latin typeface="Arial Bold" charset="0"/>
                  <a:ea typeface="ヒラギノ角ゴ ProN W3" charset="0"/>
                  <a:cs typeface="Arial Bold" charset="0"/>
                  <a:sym typeface="Arial Bold" charset="0"/>
                </a:rPr>
                <a:t>Acknowledgements</a:t>
              </a:r>
              <a:endParaRPr lang="en-US" sz="5100" dirty="0">
                <a:solidFill>
                  <a:srgbClr val="FFFFFF"/>
                </a:solidFill>
                <a:effectLst>
                  <a:outerShdw blurRad="38100" dist="38100" dir="2700000" algn="tl">
                    <a:srgbClr val="000000"/>
                  </a:outerShdw>
                </a:effectLst>
                <a:latin typeface="Arial Bold" charset="0"/>
                <a:ea typeface="ヒラギノ角ゴ ProN W3" charset="0"/>
                <a:cs typeface="Arial Bold" charset="0"/>
                <a:sym typeface="Arial Bold" charset="0"/>
              </a:endParaRPr>
            </a:p>
          </p:txBody>
        </p:sp>
      </p:grpSp>
    </p:spTree>
    <p:extLst>
      <p:ext uri="{BB962C8B-B14F-4D97-AF65-F5344CB8AC3E}">
        <p14:creationId xmlns:p14="http://schemas.microsoft.com/office/powerpoint/2010/main" val="36800758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317</TotalTime>
  <Words>698</Words>
  <Application>Microsoft Office PowerPoint</Application>
  <PresentationFormat>Custom</PresentationFormat>
  <Paragraphs>82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Bold</vt:lpstr>
      <vt:lpstr>Calibri</vt:lpstr>
      <vt:lpstr>ヒラギノ角ゴ ProN W3</vt:lpstr>
      <vt:lpstr>Office Theme</vt:lpstr>
      <vt:lpstr>Design and Development of an Android Application for Edema Measurement</vt:lpstr>
    </vt:vector>
  </TitlesOfParts>
  <Company>ECU</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Laurie Godwin</dc:creator>
  <cp:lastModifiedBy>Wang, Jiabin</cp:lastModifiedBy>
  <cp:revision>59</cp:revision>
  <dcterms:created xsi:type="dcterms:W3CDTF">2011-02-03T15:18:06Z</dcterms:created>
  <dcterms:modified xsi:type="dcterms:W3CDTF">2016-03-17T22:51:51Z</dcterms:modified>
</cp:coreProperties>
</file>