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25" r:id="rId5"/>
    <p:sldId id="334" r:id="rId6"/>
    <p:sldId id="443" r:id="rId7"/>
    <p:sldId id="444" r:id="rId8"/>
    <p:sldId id="445" r:id="rId9"/>
    <p:sldId id="446" r:id="rId10"/>
    <p:sldId id="449" r:id="rId11"/>
    <p:sldId id="447" r:id="rId12"/>
    <p:sldId id="450" r:id="rId13"/>
    <p:sldId id="458" r:id="rId14"/>
    <p:sldId id="459" r:id="rId15"/>
    <p:sldId id="451" r:id="rId16"/>
    <p:sldId id="454" r:id="rId17"/>
    <p:sldId id="455" r:id="rId18"/>
    <p:sldId id="456" r:id="rId19"/>
    <p:sldId id="457" r:id="rId20"/>
    <p:sldId id="442" r:id="rId21"/>
    <p:sldId id="339" r:id="rId22"/>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a:srgbClr val="EAF6FB"/>
    <a:srgbClr val="F8CB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111" d="100"/>
          <a:sy n="111" d="100"/>
        </p:scale>
        <p:origin x="2226" y="9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37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FD6C7549-0246-44BA-93A9-40F12E42018F}" type="datetime1">
              <a:rPr lang="it-IT" smtClean="0"/>
              <a:t>19/03/2024</a:t>
            </a:fld>
            <a:endParaRPr lang="it-IT" dirty="0"/>
          </a:p>
        </p:txBody>
      </p:sp>
      <p:sp>
        <p:nvSpPr>
          <p:cNvPr id="4" name="Segnaposto piè di pagina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5" name="Segnaposto numero diapositiva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0E476440-F66F-F947-8EFC-EA5202ACFD25}" type="slidenum">
              <a:rPr lang="it-IT" smtClean="0"/>
              <a:t>‹N›</a:t>
            </a:fld>
            <a:endParaRPr lang="it-IT"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A8115AD7-15A0-4B5C-986D-26C693CFC79C}" type="datetime1">
              <a:rPr lang="it-IT" smtClean="0"/>
              <a:t>19/03/2024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6B79E9EB-07EB-9D44-9F5A-AB1FBECCDD88}" type="slidenum">
              <a:rPr lang="it-IT" smtClean="0"/>
              <a:t>‹N›</a:t>
            </a:fld>
            <a:endParaRPr lang="it-IT"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8867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653424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636450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9676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303239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0303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147628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941650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096457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7289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580187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752224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46435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85508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671154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50622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099720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62184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diapositiva">
    <p:bg>
      <p:bgPr>
        <a:solidFill>
          <a:schemeClr val="accent2"/>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 name="Sottotitolo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rtlCol="0"/>
          <a:lstStyle>
            <a:lvl1pPr marL="0" indent="0" algn="ctr">
              <a:buNone/>
              <a:defRPr lang="it-IT" sz="2400" cap="all" baseline="0"/>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a:t>Fare clic per modificare lo stile del sottotitolo dello schema</a:t>
            </a:r>
          </a:p>
        </p:txBody>
      </p:sp>
      <p:sp>
        <p:nvSpPr>
          <p:cNvPr id="10" name="Segnaposto immagine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rtlCol="0">
            <a:noAutofit/>
          </a:bodyPr>
          <a:lstStyle>
            <a:lvl1pPr marL="0" indent="0" algn="ctr">
              <a:buNone/>
              <a:defRPr lang="it-IT"/>
            </a:lvl1pPr>
          </a:lstStyle>
          <a:p>
            <a:pPr rtl="0"/>
            <a:r>
              <a:rPr lang="it-IT"/>
              <a:t>Fare clic sull'icona per inserire un'immagine</a:t>
            </a:r>
            <a:endParaRPr lang="it-IT" dirty="0"/>
          </a:p>
        </p:txBody>
      </p:sp>
      <p:sp>
        <p:nvSpPr>
          <p:cNvPr id="9" name="Titolo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rtlCol="0" anchor="ctr"/>
          <a:lstStyle>
            <a:lvl1pPr algn="ctr">
              <a:defRPr lang="it-IT" sz="6000" spc="300" baseline="0"/>
            </a:lvl1pPr>
          </a:lstStyle>
          <a:p>
            <a:pPr rtl="0"/>
            <a:r>
              <a:rPr lang="it-IT"/>
              <a:t>Fare clic per modificare lo stile del titolo dello schema</a:t>
            </a:r>
          </a:p>
        </p:txBody>
      </p:sp>
      <p:sp>
        <p:nvSpPr>
          <p:cNvPr id="11" name="Rettangolo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lenco">
    <p:spTree>
      <p:nvGrpSpPr>
        <p:cNvPr id="1" name=""/>
        <p:cNvGrpSpPr/>
        <p:nvPr/>
      </p:nvGrpSpPr>
      <p:grpSpPr>
        <a:xfrm>
          <a:off x="0" y="0"/>
          <a:ext cx="0" cy="0"/>
          <a:chOff x="0" y="0"/>
          <a:chExt cx="0" cy="0"/>
        </a:xfrm>
      </p:grpSpPr>
      <p:sp>
        <p:nvSpPr>
          <p:cNvPr id="38" name="Segnaposto immagine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rtlCol="0" anchor="ctr"/>
          <a:lstStyle>
            <a:lvl1pPr marL="0" indent="0" algn="ctr">
              <a:buNone/>
              <a:defRPr lang="it-IT"/>
            </a:lvl1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rtlCol="0"/>
          <a:lstStyle>
            <a:lvl1pPr algn="ctr">
              <a:lnSpc>
                <a:spcPts val="5760"/>
              </a:lnSpc>
              <a:defRPr lang="it-IT"/>
            </a:lvl1pPr>
          </a:lstStyle>
          <a:p>
            <a:pPr rtl="0"/>
            <a:r>
              <a:rPr lang="it-IT"/>
              <a:t>Fare clic per modificare lo stile del titolo dello schema</a:t>
            </a:r>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it-IT">
                <a:solidFill>
                  <a:schemeClr val="bg1"/>
                </a:solidFill>
              </a:defRPr>
            </a:lvl1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cxnSp>
        <p:nvCxnSpPr>
          <p:cNvPr id="17" name="Connettore diritto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Segnaposto testo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26" name="Segnaposto testo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cxnSp>
        <p:nvCxnSpPr>
          <p:cNvPr id="34" name="Connettore diritto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quenza temporale">
    <p:spTree>
      <p:nvGrpSpPr>
        <p:cNvPr id="1" name=""/>
        <p:cNvGrpSpPr/>
        <p:nvPr/>
      </p:nvGrpSpPr>
      <p:grpSpPr>
        <a:xfrm>
          <a:off x="0" y="0"/>
          <a:ext cx="0" cy="0"/>
          <a:chOff x="0" y="0"/>
          <a:chExt cx="0" cy="0"/>
        </a:xfrm>
      </p:grpSpPr>
      <p:sp>
        <p:nvSpPr>
          <p:cNvPr id="38" name="Segnaposto immagine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rtlCol="0" anchor="ctr"/>
          <a:lstStyle>
            <a:lvl1pPr marL="0" indent="0" algn="ctr">
              <a:buNone/>
              <a:defRPr lang="it-IT"/>
            </a:lvl1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9643872" cy="621792"/>
          </a:xfrm>
        </p:spPr>
        <p:txBody>
          <a:bodyPr rtlCol="0"/>
          <a:lstStyle>
            <a:lvl1pPr algn="l">
              <a:lnSpc>
                <a:spcPts val="5760"/>
              </a:lnSpc>
              <a:defRPr lang="it-IT"/>
            </a:lvl1pPr>
          </a:lstStyle>
          <a:p>
            <a:pPr rtl="0"/>
            <a:r>
              <a:rPr lang="it-IT"/>
              <a:t>Fare clic per modificare lo stile del titolo dello schema</a:t>
            </a:r>
            <a:endParaRPr lang="it-IT" dirty="0"/>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it-IT">
                <a:solidFill>
                  <a:schemeClr val="accent1"/>
                </a:solidFill>
              </a:defRPr>
            </a:lvl1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25" name="Segnaposto testo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cxnSp>
        <p:nvCxnSpPr>
          <p:cNvPr id="5" name="Connettore diritto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26" name="Segnaposto testo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8" name="Segnaposto testo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2" name="Segnaposto testo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3" name="Segnaposto testo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4" name="Segnaposto testo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7" name="Segnaposto testo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16" name="Segnaposto immagine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rtlCol="0">
            <a:noAutofit/>
          </a:bodyPr>
          <a:lstStyle>
            <a:defPPr>
              <a:defRPr lang="it-IT"/>
            </a:def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rtlCol="0" anchor="t" anchorCtr="0"/>
          <a:lstStyle>
            <a:defPPr>
              <a:defRPr lang="it-IT"/>
            </a:defPPr>
          </a:lstStyle>
          <a:p>
            <a:pPr rtl="0"/>
            <a:r>
              <a:rPr lang="it-IT"/>
              <a:t>Fare clic per modificare lo stile del titolo dello schema</a:t>
            </a:r>
          </a:p>
        </p:txBody>
      </p:sp>
      <p:sp>
        <p:nvSpPr>
          <p:cNvPr id="18" name="Segnaposto testo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oAutofit/>
          </a:bodyPr>
          <a:lstStyle>
            <a:lvl1pPr marL="0" indent="0">
              <a:lnSpc>
                <a:spcPts val="240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4" name="Segnaposto contenuto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rtlCol="0"/>
          <a:lstStyle>
            <a:lvl1pPr marL="0" indent="0">
              <a:buNone/>
              <a:defRPr lang="it-IT" sz="1400"/>
            </a:lvl1pPr>
            <a:lvl2pPr marL="228600">
              <a:defRPr lang="it-IT" sz="1400"/>
            </a:lvl2pPr>
            <a:lvl3pPr marL="457200">
              <a:defRPr lang="it-IT" sz="1400"/>
            </a:lvl3pPr>
            <a:lvl4pPr marL="685800">
              <a:defRPr lang="it-IT" sz="1400"/>
            </a:lvl4pPr>
            <a:lvl5pPr marL="1143000">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21" name="Segnaposto testo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chorCtr="0">
            <a:noAutofit/>
          </a:bodyPr>
          <a:lstStyle>
            <a:lvl1pPr marL="0" indent="0">
              <a:lnSpc>
                <a:spcPts val="240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6" name="Segnaposto contenuto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rtlCol="0"/>
          <a:lstStyle>
            <a:lvl1pPr marL="0" indent="0">
              <a:buNone/>
              <a:defRPr lang="it-IT" sz="1400"/>
            </a:lvl1pPr>
            <a:lvl2pPr marL="228600">
              <a:defRPr lang="it-IT" sz="1400"/>
            </a:lvl2pPr>
            <a:lvl3pPr marL="457200">
              <a:defRPr lang="it-IT" sz="1400"/>
            </a:lvl3pPr>
            <a:lvl4pPr marL="685800">
              <a:defRPr lang="it-IT" sz="1400"/>
            </a:lvl4pPr>
            <a:lvl5pPr marL="1143000">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9" name="Segnaposto numero diapositiva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2" name="Segnaposto piè di pagina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17" name="Rettangolo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azione x3">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rtlCol="0" anchor="b" anchorCtr="0"/>
          <a:lstStyle>
            <a:defPPr>
              <a:defRPr lang="it-IT"/>
            </a:defPPr>
          </a:lstStyle>
          <a:p>
            <a:pPr rtl="0"/>
            <a:r>
              <a:rPr lang="it-IT"/>
              <a:t>Fare clic per modificare lo stile del titolo dello schema</a:t>
            </a:r>
          </a:p>
        </p:txBody>
      </p:sp>
      <p:sp>
        <p:nvSpPr>
          <p:cNvPr id="18" name="Segnaposto testo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oAutofit/>
          </a:bodyPr>
          <a:lstStyle>
            <a:lvl1pPr marL="0" indent="0">
              <a:lnSpc>
                <a:spcPts val="172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4" name="Segnaposto contenuto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rtlCol="0"/>
          <a:lstStyle>
            <a:lvl1pPr marL="0" indent="0">
              <a:lnSpc>
                <a:spcPct val="100000"/>
              </a:lnSpc>
              <a:buNone/>
              <a:defRPr lang="it-IT" sz="1400"/>
            </a:lvl1pPr>
            <a:lvl2pPr marL="228600">
              <a:lnSpc>
                <a:spcPct val="100000"/>
              </a:lnSpc>
              <a:defRPr lang="it-IT" sz="1400"/>
            </a:lvl2pPr>
            <a:lvl3pPr marL="457200">
              <a:lnSpc>
                <a:spcPct val="100000"/>
              </a:lnSpc>
              <a:defRPr lang="it-IT" sz="1400"/>
            </a:lvl3pPr>
            <a:lvl4pPr marL="685800">
              <a:lnSpc>
                <a:spcPct val="100000"/>
              </a:lnSpc>
              <a:defRPr lang="it-IT" sz="1400"/>
            </a:lvl4pPr>
            <a:lvl5pPr marL="1143000">
              <a:lnSpc>
                <a:spcPct val="100000"/>
              </a:lnSpc>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21" name="Segnaposto testo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6" name="Segnaposto contenuto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rtlCol="0"/>
          <a:lstStyle>
            <a:lvl1pPr marL="0" indent="0">
              <a:lnSpc>
                <a:spcPct val="100000"/>
              </a:lnSpc>
              <a:buNone/>
              <a:defRPr lang="it-IT" sz="1400"/>
            </a:lvl1pPr>
            <a:lvl2pPr marL="228600">
              <a:lnSpc>
                <a:spcPct val="100000"/>
              </a:lnSpc>
              <a:defRPr lang="it-IT" sz="1400"/>
            </a:lvl2pPr>
            <a:lvl3pPr marL="457200">
              <a:lnSpc>
                <a:spcPct val="100000"/>
              </a:lnSpc>
              <a:defRPr lang="it-IT" sz="1400"/>
            </a:lvl3pPr>
            <a:lvl4pPr marL="685800">
              <a:lnSpc>
                <a:spcPct val="100000"/>
              </a:lnSpc>
              <a:defRPr lang="it-IT" sz="1400"/>
            </a:lvl4pPr>
            <a:lvl5pPr marL="1143000">
              <a:lnSpc>
                <a:spcPct val="100000"/>
              </a:lnSpc>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9" name="Segnaposto numero diapositiva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2" name="Segnaposto piè di pagina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5" name="Segnaposto immagine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rtlCol="0" anchor="ctr"/>
          <a:lstStyle>
            <a:lvl1pPr marL="0" indent="0" algn="ctr">
              <a:buNone/>
              <a:defRPr lang="it-IT"/>
            </a:lvl1pPr>
          </a:lstStyle>
          <a:p>
            <a:pPr rtl="0"/>
            <a:r>
              <a:rPr lang="it-IT"/>
              <a:t>Fare clic sull'icona per inserire un'immagine</a:t>
            </a:r>
            <a:endParaRPr lang="it-IT" dirty="0"/>
          </a:p>
        </p:txBody>
      </p:sp>
      <p:sp>
        <p:nvSpPr>
          <p:cNvPr id="7" name="Segnaposto testo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8" name="Segnaposto contenuto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rtlCol="0"/>
          <a:lstStyle>
            <a:lvl1pPr marL="0" indent="0">
              <a:lnSpc>
                <a:spcPct val="100000"/>
              </a:lnSpc>
              <a:buNone/>
              <a:defRPr lang="it-IT" sz="1400"/>
            </a:lvl1pPr>
            <a:lvl2pPr marL="228600">
              <a:lnSpc>
                <a:spcPct val="100000"/>
              </a:lnSpc>
              <a:defRPr lang="it-IT" sz="1400"/>
            </a:lvl2pPr>
            <a:lvl3pPr marL="457200">
              <a:lnSpc>
                <a:spcPct val="100000"/>
              </a:lnSpc>
              <a:defRPr lang="it-IT" sz="1400"/>
            </a:lvl3pPr>
            <a:lvl4pPr marL="685800">
              <a:lnSpc>
                <a:spcPct val="100000"/>
              </a:lnSpc>
              <a:defRPr lang="it-IT" sz="1400"/>
            </a:lvl4pPr>
            <a:lvl5pPr marL="1143000">
              <a:lnSpc>
                <a:spcPct val="100000"/>
              </a:lnSpc>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1" name="Segnaposto immagine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rtlCol="0" anchor="ctr"/>
          <a:lstStyle>
            <a:lvl1pPr marL="0" indent="0" algn="ctr">
              <a:buNone/>
              <a:defRPr lang="it-IT" sz="900"/>
            </a:lvl1pPr>
          </a:lstStyle>
          <a:p>
            <a:pPr rtl="0"/>
            <a:r>
              <a:rPr lang="it-IT"/>
              <a:t>Fare clic sull'icona per inserire un'immagine</a:t>
            </a:r>
            <a:endParaRPr lang="it-IT" dirty="0"/>
          </a:p>
        </p:txBody>
      </p:sp>
      <p:sp>
        <p:nvSpPr>
          <p:cNvPr id="13" name="Segnaposto immagine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rtlCol="0" anchor="ctr"/>
          <a:lstStyle>
            <a:lvl1pPr marL="0" indent="0" algn="ctr">
              <a:buNone/>
              <a:defRPr lang="it-IT" sz="900"/>
            </a:lvl1pPr>
          </a:lstStyle>
          <a:p>
            <a:pPr rtl="0"/>
            <a:r>
              <a:rPr lang="it-IT"/>
              <a:t>Fare clic sull'icona per inserire un'immagine</a:t>
            </a:r>
            <a:endParaRPr lang="it-IT" dirty="0"/>
          </a:p>
        </p:txBody>
      </p:sp>
      <p:sp>
        <p:nvSpPr>
          <p:cNvPr id="14" name="Segnaposto immagine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rtlCol="0" anchor="ctr"/>
          <a:lstStyle>
            <a:lvl1pPr marL="0" indent="0" algn="ctr">
              <a:buNone/>
              <a:defRPr lang="it-IT" sz="900"/>
            </a:lvl1pPr>
          </a:lstStyle>
          <a:p>
            <a:pPr rtl="0"/>
            <a:r>
              <a:rPr lang="it-IT"/>
              <a:t>Fare clic sull'icona per inserire un'immagine</a:t>
            </a:r>
            <a:endParaRPr lang="it-IT" dirty="0"/>
          </a:p>
        </p:txBody>
      </p:sp>
      <p:cxnSp>
        <p:nvCxnSpPr>
          <p:cNvPr id="15" name="Connettore diritto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iepilogo">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B2EB2EEB-FE70-98B2-9437-0E1E91F929E8}"/>
              </a:ext>
            </a:extLst>
          </p:cNvPr>
          <p:cNvSpPr>
            <a:spLocks noGrp="1"/>
          </p:cNvSpPr>
          <p:nvPr>
            <p:ph type="ftr" sz="quarter" idx="11"/>
          </p:nvPr>
        </p:nvSpPr>
        <p:spPr/>
        <p:txBody>
          <a:bodyPr rtlCol="0"/>
          <a:lstStyle>
            <a:defPPr>
              <a:defRPr lang="it-IT"/>
            </a:defPPr>
          </a:lstStyle>
          <a:p>
            <a:pPr rtl="0"/>
            <a:r>
              <a:rPr lang="it-IT"/>
              <a:t>titolo della presentazione</a:t>
            </a:r>
          </a:p>
        </p:txBody>
      </p:sp>
      <p:cxnSp>
        <p:nvCxnSpPr>
          <p:cNvPr id="5" name="Connettore diritto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egnaposto testo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rtlCol="0" anchor="ctr"/>
          <a:lstStyle>
            <a:lvl1pPr marL="0" indent="0" algn="ctr">
              <a:lnSpc>
                <a:spcPts val="2460"/>
              </a:lnSpc>
              <a:buNone/>
              <a:defRPr lang="it-IT" sz="2000"/>
            </a:lvl1pPr>
          </a:lstStyle>
          <a:p>
            <a:pPr lvl="0" rtl="0"/>
            <a:r>
              <a:rPr lang="it-IT"/>
              <a:t>Fare clic per modificare gli stili del testo dello schema</a:t>
            </a:r>
          </a:p>
        </p:txBody>
      </p:sp>
      <p:sp>
        <p:nvSpPr>
          <p:cNvPr id="11" name="Segnaposto immagine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rtlCol="0"/>
          <a:lstStyle>
            <a:defPPr>
              <a:defRPr lang="it-IT"/>
            </a:def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rtlCol="0"/>
          <a:lstStyle>
            <a:lvl1pPr algn="ctr">
              <a:defRPr lang="it-IT"/>
            </a:lvl1pPr>
          </a:lstStyle>
          <a:p>
            <a:pPr rtl="0"/>
            <a:r>
              <a:rPr lang="it-IT"/>
              <a:t>Fare clic per modificare lo stile del titolo dello schema</a:t>
            </a:r>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iusura">
    <p:spTree>
      <p:nvGrpSpPr>
        <p:cNvPr id="1" name=""/>
        <p:cNvGrpSpPr/>
        <p:nvPr/>
      </p:nvGrpSpPr>
      <p:grpSpPr>
        <a:xfrm>
          <a:off x="0" y="0"/>
          <a:ext cx="0" cy="0"/>
          <a:chOff x="0" y="0"/>
          <a:chExt cx="0" cy="0"/>
        </a:xfrm>
      </p:grpSpPr>
      <p:sp>
        <p:nvSpPr>
          <p:cNvPr id="19" name="Segnaposto immagine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rtlCol="0">
            <a:noAutofit/>
          </a:bodyPr>
          <a:lstStyle>
            <a:defPPr>
              <a:defRPr lang="it-IT"/>
            </a:defPPr>
          </a:lstStyle>
          <a:p>
            <a:pPr rtl="0"/>
            <a:r>
              <a:rPr lang="it-IT"/>
              <a:t>Fare clic sull'icona per inserire un'immagine</a:t>
            </a:r>
            <a:endParaRPr lang="it-IT" dirty="0"/>
          </a:p>
        </p:txBody>
      </p:sp>
      <p:sp>
        <p:nvSpPr>
          <p:cNvPr id="16" name="Titolo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rtlCol="0" anchor="b">
            <a:noAutofit/>
          </a:bodyPr>
          <a:lstStyle>
            <a:lvl1pPr algn="ctr">
              <a:defRPr lang="it-IT"/>
            </a:lvl1pPr>
          </a:lstStyle>
          <a:p>
            <a:pPr rtl="0"/>
            <a:r>
              <a:rPr lang="it-IT"/>
              <a:t>Fare clic per modificare lo stile del titolo dello schema</a:t>
            </a:r>
          </a:p>
        </p:txBody>
      </p:sp>
      <p:sp>
        <p:nvSpPr>
          <p:cNvPr id="11" name="Segnaposto immagine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rtlCol="0" anchor="ctr"/>
          <a:lstStyle>
            <a:lvl1pPr marL="0" indent="0" algn="ctr">
              <a:buNone/>
              <a:defRPr lang="it-IT" sz="1050"/>
            </a:lvl1pPr>
          </a:lstStyle>
          <a:p>
            <a:pPr rtl="0"/>
            <a:r>
              <a:rPr lang="it-IT"/>
              <a:t>Fare clic sull'icona per inserire un'immagine</a:t>
            </a:r>
            <a:endParaRPr lang="it-IT" dirty="0"/>
          </a:p>
        </p:txBody>
      </p:sp>
      <p:sp>
        <p:nvSpPr>
          <p:cNvPr id="13" name="Segnaposto testo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rtlCol="0" anchor="ctr"/>
          <a:lstStyle>
            <a:lvl1pPr marL="0" indent="0" algn="ctr">
              <a:buNone/>
              <a:defRPr lang="it-IT" sz="2000" cap="all" baseline="0"/>
            </a:lvl1pPr>
          </a:lstStyle>
          <a:p>
            <a:pPr lvl="0" rtl="0"/>
            <a:r>
              <a:rPr lang="it-IT"/>
              <a:t>Fare clic per modificare gli stili del testo dello schema</a:t>
            </a:r>
          </a:p>
        </p:txBody>
      </p:sp>
      <p:sp>
        <p:nvSpPr>
          <p:cNvPr id="20" name="Rettangolo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B5ED18-7A07-47F1-8056-CD86B076AFE2}"/>
              </a:ext>
            </a:extLst>
          </p:cNvPr>
          <p:cNvSpPr>
            <a:spLocks noGrp="1"/>
          </p:cNvSpPr>
          <p:nvPr>
            <p:ph type="title"/>
          </p:nvPr>
        </p:nvSpPr>
        <p:spPr/>
        <p:txBody>
          <a:bodyPr rtlCol="0"/>
          <a:lstStyle>
            <a:defPPr>
              <a:defRPr lang="it-IT"/>
            </a:defPPr>
          </a:lstStyle>
          <a:p>
            <a:pPr rtl="0"/>
            <a:r>
              <a:rPr lang="it-IT"/>
              <a:t>Fare clic per modificare lo stile del titolo dello schema</a:t>
            </a:r>
          </a:p>
        </p:txBody>
      </p:sp>
      <p:sp>
        <p:nvSpPr>
          <p:cNvPr id="5" name="Segnaposto numero diapositiva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8" name="Segnaposto piè di pagina 7">
            <a:extLst>
              <a:ext uri="{FF2B5EF4-FFF2-40B4-BE49-F238E27FC236}">
                <a16:creationId xmlns:a16="http://schemas.microsoft.com/office/drawing/2014/main" id="{A4DB0707-D3A6-4BF0-3225-EC3851AD7387}"/>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7" name="Segnaposto piè di pagina 6">
            <a:extLst>
              <a:ext uri="{FF2B5EF4-FFF2-40B4-BE49-F238E27FC236}">
                <a16:creationId xmlns:a16="http://schemas.microsoft.com/office/drawing/2014/main" id="{FFD67329-9F30-BEB7-31E2-FECA7FD59B06}"/>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rtlCol="0" anchor="b"/>
          <a:lstStyle>
            <a:lvl1pPr>
              <a:defRPr lang="it-IT" sz="320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rtlCol="0"/>
          <a:lstStyle>
            <a:lvl1pPr>
              <a:defRPr lang="it-IT" sz="3200"/>
            </a:lvl1pPr>
            <a:lvl2pPr>
              <a:defRPr lang="it-IT" sz="2800"/>
            </a:lvl2pPr>
            <a:lvl3pPr>
              <a:defRPr lang="it-IT" sz="2400"/>
            </a:lvl3pPr>
            <a:lvl4pPr>
              <a:defRPr lang="it-IT" sz="2000"/>
            </a:lvl4pPr>
            <a:lvl5pPr>
              <a:defRPr lang="it-IT" sz="2000"/>
            </a:lvl5pPr>
            <a:lvl6pPr>
              <a:defRPr lang="it-IT" sz="2000"/>
            </a:lvl6pPr>
            <a:lvl7pPr>
              <a:defRPr lang="it-IT" sz="2000"/>
            </a:lvl7pPr>
            <a:lvl8pPr>
              <a:defRPr lang="it-IT" sz="2000"/>
            </a:lvl8pPr>
            <a:lvl9pPr>
              <a:defRPr lang="it-IT"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testo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a:t>Fare clic per modificare gli stili del testo dello schema</a:t>
            </a:r>
          </a:p>
        </p:txBody>
      </p:sp>
      <p:sp>
        <p:nvSpPr>
          <p:cNvPr id="7" name="Segnaposto numero diapositiva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60C67779-9FAD-3FE4-5C67-7E5313C03B45}"/>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rtlCol="0" anchor="b"/>
          <a:lstStyle>
            <a:lvl1pPr>
              <a:defRPr lang="it-IT" sz="3200"/>
            </a:lvl1pPr>
          </a:lstStyle>
          <a:p>
            <a:pPr rtl="0"/>
            <a:r>
              <a:rPr lang="it-IT"/>
              <a:t>Fare clic per modificare lo stile del titolo dello schema</a:t>
            </a:r>
          </a:p>
        </p:txBody>
      </p:sp>
      <p:sp>
        <p:nvSpPr>
          <p:cNvPr id="3" name="Segnaposto immagine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rtlCol="0"/>
          <a:lstStyle>
            <a:lvl1pPr marL="0" indent="0">
              <a:buNone/>
              <a:defRPr lang="it-IT" sz="3200"/>
            </a:lvl1pPr>
            <a:lvl2pPr marL="457200" indent="0">
              <a:buNone/>
              <a:defRPr lang="it-IT" sz="2800"/>
            </a:lvl2pPr>
            <a:lvl3pPr marL="914400" indent="0">
              <a:buNone/>
              <a:defRPr lang="it-IT" sz="2400"/>
            </a:lvl3pPr>
            <a:lvl4pPr marL="1371600" indent="0">
              <a:buNone/>
              <a:defRPr lang="it-IT" sz="2000"/>
            </a:lvl4pPr>
            <a:lvl5pPr marL="1828800" indent="0">
              <a:buNone/>
              <a:defRPr lang="it-IT" sz="2000"/>
            </a:lvl5pPr>
            <a:lvl6pPr marL="2286000" indent="0">
              <a:buNone/>
              <a:defRPr lang="it-IT" sz="2000"/>
            </a:lvl6pPr>
            <a:lvl7pPr marL="2743200" indent="0">
              <a:buNone/>
              <a:defRPr lang="it-IT" sz="2000"/>
            </a:lvl7pPr>
            <a:lvl8pPr marL="3200400" indent="0">
              <a:buNone/>
              <a:defRPr lang="it-IT" sz="2000"/>
            </a:lvl8pPr>
            <a:lvl9pPr marL="3657600" indent="0">
              <a:buNone/>
              <a:defRPr lang="it-IT" sz="2000"/>
            </a:lvl9pPr>
          </a:lstStyle>
          <a:p>
            <a:pPr rtl="0"/>
            <a:r>
              <a:rPr lang="it-IT"/>
              <a:t>Fare clic sull'icona per inserire un'immagine</a:t>
            </a:r>
            <a:endParaRPr lang="it-IT" dirty="0"/>
          </a:p>
        </p:txBody>
      </p:sp>
      <p:sp>
        <p:nvSpPr>
          <p:cNvPr id="4" name="Segnaposto testo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a:t>Fare clic per modificare gli stili del testo dello schema</a:t>
            </a:r>
          </a:p>
        </p:txBody>
      </p:sp>
      <p:sp>
        <p:nvSpPr>
          <p:cNvPr id="7" name="Segnaposto numero diapositiva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A4125545-56D8-5212-AA45-63F7C1DBF101}"/>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con immagine a destra">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2" name="Rettangolo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rtlCol="0"/>
          <a:lstStyle>
            <a:lvl1pPr>
              <a:defRPr lang="it-IT" spc="300" baseline="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rtlCol="0"/>
          <a:lstStyle>
            <a:lvl1pPr marL="0" indent="0">
              <a:lnSpc>
                <a:spcPct val="150000"/>
              </a:lnSpc>
              <a:buNone/>
              <a:defRPr lang="it-IT" sz="2000" cap="all" spc="0" baseline="0"/>
            </a:lvl1pPr>
            <a:lvl2pPr marL="228600">
              <a:defRPr lang="it-IT" spc="0" baseline="0"/>
            </a:lvl2pPr>
            <a:lvl3pPr marL="457200">
              <a:defRPr lang="it-IT" spc="0" baseline="0"/>
            </a:lvl3pPr>
            <a:lvl4pPr marL="685800">
              <a:defRPr lang="it-IT" spc="0" baseline="0"/>
            </a:lvl4pPr>
            <a:lvl5pPr marL="1143000">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7" name="Segnaposto immagine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rtlCol="0" anchor="ctr"/>
          <a:lstStyle>
            <a:lvl1pPr marL="0" indent="0" algn="ctr">
              <a:buNone/>
              <a:defRPr lang="it-IT"/>
            </a:lvl1pPr>
          </a:lstStyle>
          <a:p>
            <a:pPr rtl="0"/>
            <a:r>
              <a:rPr lang="it-IT"/>
              <a:t>Fare clic sull'icona per inserire un'immagine</a:t>
            </a:r>
            <a:endParaRPr lang="it-IT" dirty="0"/>
          </a:p>
        </p:txBody>
      </p:sp>
      <p:cxnSp>
        <p:nvCxnSpPr>
          <p:cNvPr id="8" name="Connettore diritto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e contenuto">
    <p:bg>
      <p:bgPr>
        <a:solidFill>
          <a:schemeClr val="accent4"/>
        </a:solidFill>
        <a:effectLst/>
      </p:bgPr>
    </p:bg>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rtlCol="0"/>
          <a:lstStyle>
            <a:lvl1pPr>
              <a:defRPr lang="it-IT" spc="300" baseline="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rtlCol="0"/>
          <a:lstStyle>
            <a:lvl1pPr marL="0" indent="0">
              <a:lnSpc>
                <a:spcPct val="150000"/>
              </a:lnSpc>
              <a:buNone/>
              <a:defRPr lang="it-IT" sz="2000" cap="none" spc="0" baseline="0"/>
            </a:lvl1pPr>
            <a:lvl2pPr marL="228600">
              <a:defRPr lang="it-IT" spc="0" baseline="0"/>
            </a:lvl2pPr>
            <a:lvl3pPr marL="457200">
              <a:defRPr lang="it-IT" spc="0" baseline="0"/>
            </a:lvl3pPr>
            <a:lvl4pPr marL="685800">
              <a:defRPr lang="it-IT" spc="0" baseline="0"/>
            </a:lvl4pPr>
            <a:lvl5pPr marL="1143000">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lvl1pPr>
              <a:defRPr lang="it-IT">
                <a:solidFill>
                  <a:schemeClr val="bg1"/>
                </a:solidFill>
              </a:defRPr>
            </a:lvl1pPr>
          </a:lstStyle>
          <a:p>
            <a:pPr rtl="0"/>
            <a:fld id="{75DF2D63-3FF5-D547-96B9-BE9CCD1ABA58}" type="slidenum">
              <a:rPr lang="it-IT" smtClean="0"/>
              <a:pPr rtl="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lvl1pPr>
              <a:defRPr lang="it-IT">
                <a:solidFill>
                  <a:schemeClr val="bg1"/>
                </a:solidFill>
              </a:defRPr>
            </a:lvl1pPr>
          </a:lstStyle>
          <a:p>
            <a:pPr rtl="0"/>
            <a:r>
              <a:rPr lang="it-IT"/>
              <a:t>titolo della presentazione</a:t>
            </a:r>
          </a:p>
        </p:txBody>
      </p:sp>
      <p:sp>
        <p:nvSpPr>
          <p:cNvPr id="7" name="Segnaposto immagine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rtlCol="0" anchor="ctr"/>
          <a:lstStyle>
            <a:lvl1pPr marL="0" indent="0" algn="ctr">
              <a:buNone/>
              <a:defRPr lang="it-IT"/>
            </a:lvl1pPr>
          </a:lstStyle>
          <a:p>
            <a:pPr rtl="0"/>
            <a:r>
              <a:rPr lang="it-IT"/>
              <a:t>Fare clic sull'icona per inserire un'immagine</a:t>
            </a:r>
            <a:endParaRPr lang="it-IT" dirty="0"/>
          </a:p>
        </p:txBody>
      </p:sp>
      <p:cxnSp>
        <p:nvCxnSpPr>
          <p:cNvPr id="11" name="Connettore diritto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Connettore diritto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ntestazione">
    <p:bg>
      <p:bgPr>
        <a:solidFill>
          <a:schemeClr val="accent2"/>
        </a:solidFill>
        <a:effectLst/>
      </p:bgPr>
    </p:bg>
    <p:spTree>
      <p:nvGrpSpPr>
        <p:cNvPr id="1" name=""/>
        <p:cNvGrpSpPr/>
        <p:nvPr/>
      </p:nvGrpSpPr>
      <p:grpSpPr>
        <a:xfrm>
          <a:off x="0" y="0"/>
          <a:ext cx="0" cy="0"/>
          <a:chOff x="0" y="0"/>
          <a:chExt cx="0" cy="0"/>
        </a:xfrm>
      </p:grpSpPr>
      <p:sp>
        <p:nvSpPr>
          <p:cNvPr id="10" name="Segnaposto immagine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rtlCol="0">
            <a:noAutofit/>
          </a:bodyPr>
          <a:lstStyle>
            <a:defPPr>
              <a:defRPr lang="it-IT"/>
            </a:def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rtlCol="0" anchor="ctr"/>
          <a:lstStyle>
            <a:lvl1pPr algn="ctr">
              <a:defRPr lang="it-IT" sz="4800" spc="300" baseline="0"/>
            </a:lvl1pPr>
          </a:lstStyle>
          <a:p>
            <a:pPr rtl="0"/>
            <a:r>
              <a:rPr lang="it-IT"/>
              <a:t>Fare clic per modificare lo stile del titolo dello schema</a:t>
            </a:r>
          </a:p>
        </p:txBody>
      </p:sp>
      <p:sp>
        <p:nvSpPr>
          <p:cNvPr id="3" name="Segnaposto testo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rtlCol="0"/>
          <a:lstStyle>
            <a:lvl1pPr marL="0" indent="0">
              <a:buNone/>
              <a:defRPr lang="it-IT" sz="2400" cap="all" baseline="0">
                <a:solidFill>
                  <a:schemeClr val="tx1"/>
                </a:solidFill>
              </a:defRPr>
            </a:lvl1pPr>
            <a:lvl2pPr marL="457200" indent="0">
              <a:buNone/>
              <a:defRPr lang="it-IT" sz="2000">
                <a:solidFill>
                  <a:schemeClr val="tx1">
                    <a:tint val="75000"/>
                  </a:schemeClr>
                </a:solidFill>
              </a:defRPr>
            </a:lvl2pPr>
            <a:lvl3pPr marL="914400" indent="0">
              <a:buNone/>
              <a:defRPr lang="it-IT" sz="1800">
                <a:solidFill>
                  <a:schemeClr val="tx1">
                    <a:tint val="75000"/>
                  </a:schemeClr>
                </a:solidFill>
              </a:defRPr>
            </a:lvl3pPr>
            <a:lvl4pPr marL="1371600" indent="0">
              <a:buNone/>
              <a:defRPr lang="it-IT" sz="1600">
                <a:solidFill>
                  <a:schemeClr val="tx1">
                    <a:tint val="75000"/>
                  </a:schemeClr>
                </a:solidFill>
              </a:defRPr>
            </a:lvl4pPr>
            <a:lvl5pPr marL="1828800" indent="0">
              <a:buNone/>
              <a:defRPr lang="it-IT" sz="1600">
                <a:solidFill>
                  <a:schemeClr val="tx1">
                    <a:tint val="75000"/>
                  </a:schemeClr>
                </a:solidFill>
              </a:defRPr>
            </a:lvl5pPr>
            <a:lvl6pPr marL="2286000" indent="0">
              <a:buNone/>
              <a:defRPr lang="it-IT" sz="1600">
                <a:solidFill>
                  <a:schemeClr val="tx1">
                    <a:tint val="75000"/>
                  </a:schemeClr>
                </a:solidFill>
              </a:defRPr>
            </a:lvl6pPr>
            <a:lvl7pPr marL="2743200" indent="0">
              <a:buNone/>
              <a:defRPr lang="it-IT" sz="1600">
                <a:solidFill>
                  <a:schemeClr val="tx1">
                    <a:tint val="75000"/>
                  </a:schemeClr>
                </a:solidFill>
              </a:defRPr>
            </a:lvl7pPr>
            <a:lvl8pPr marL="3200400" indent="0">
              <a:buNone/>
              <a:defRPr lang="it-IT" sz="1600">
                <a:solidFill>
                  <a:schemeClr val="tx1">
                    <a:tint val="75000"/>
                  </a:schemeClr>
                </a:solidFill>
              </a:defRPr>
            </a:lvl8pPr>
            <a:lvl9pPr marL="3657600" indent="0">
              <a:buNone/>
              <a:defRPr lang="it-IT" sz="1600">
                <a:solidFill>
                  <a:schemeClr val="tx1">
                    <a:tint val="75000"/>
                  </a:schemeClr>
                </a:solidFill>
              </a:defRPr>
            </a:lvl9pPr>
          </a:lstStyle>
          <a:p>
            <a:pPr lvl="0" rtl="0"/>
            <a:r>
              <a:rPr lang="it-IT"/>
              <a:t>Fare clic per modificare gli stili del testo dello schema</a:t>
            </a:r>
          </a:p>
        </p:txBody>
      </p:sp>
      <p:sp>
        <p:nvSpPr>
          <p:cNvPr id="12" name="Rettangolo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olo e contenuto 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rtlCol="0"/>
          <a:lstStyle>
            <a:lvl1pPr>
              <a:defRPr lang="it-IT" spc="30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rtlCol="0"/>
          <a:lstStyle>
            <a:lvl1pPr>
              <a:defRPr lang="it-IT" spc="0" baseline="0"/>
            </a:lvl1pPr>
            <a:lvl2pPr>
              <a:defRPr lang="it-IT" spc="0" baseline="0"/>
            </a:lvl2pPr>
            <a:lvl3pPr>
              <a:defRPr lang="it-IT" spc="0" baseline="0"/>
            </a:lvl3pPr>
            <a:lvl4pPr>
              <a:defRPr lang="it-IT" spc="0" baseline="0"/>
            </a:lvl4pPr>
            <a:lvl5pPr>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3">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rtlCol="0"/>
          <a:lstStyle>
            <a:lvl1pPr algn="ctr">
              <a:defRPr lang="it-IT" spc="30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rtlCol="0"/>
          <a:lstStyle>
            <a:lvl1pPr>
              <a:defRPr lang="it-IT" spc="0" baseline="0"/>
            </a:lvl1pPr>
            <a:lvl2pPr>
              <a:defRPr lang="it-IT" spc="0" baseline="0"/>
            </a:lvl2pPr>
            <a:lvl3pPr>
              <a:defRPr lang="it-IT" spc="0" baseline="0"/>
            </a:lvl3pPr>
            <a:lvl4pPr>
              <a:defRPr lang="it-IT" spc="0" baseline="0"/>
            </a:lvl4pPr>
            <a:lvl5pPr>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5" name="Segnaposto immagine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rtlCol="0">
            <a:noAutofit/>
          </a:bodyPr>
          <a:lstStyle>
            <a:defPPr>
              <a:defRPr lang="it-IT"/>
            </a:defPPr>
          </a:lstStyle>
          <a:p>
            <a:pPr rtl="0"/>
            <a:r>
              <a:rPr lang="it-IT"/>
              <a:t>Fare clic sull'icona per inserire un'immagine</a:t>
            </a:r>
            <a:endParaRPr lang="it-IT" dirty="0"/>
          </a:p>
        </p:txBody>
      </p:sp>
      <p:cxnSp>
        <p:nvCxnSpPr>
          <p:cNvPr id="7" name="Connettore diritto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ottotitolo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rtlCol="0"/>
          <a:lstStyle>
            <a:lvl1pPr marL="0" indent="0" algn="l">
              <a:buNone/>
              <a:defRPr lang="it-IT" sz="2000" cap="all" spc="200" baseline="0">
                <a:latin typeface="+mj-lt"/>
              </a:defRPr>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a:t>Fare clic per modificare lo stile del sottotitolo dello schema</a:t>
            </a:r>
          </a:p>
        </p:txBody>
      </p:sp>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rtlCol="0" anchor="b"/>
          <a:lstStyle>
            <a:lvl1pPr algn="l">
              <a:lnSpc>
                <a:spcPts val="5200"/>
              </a:lnSpc>
              <a:defRPr lang="it-IT" sz="3600" spc="0" baseline="0">
                <a:latin typeface="+mn-lt"/>
              </a:defRPr>
            </a:lvl1pPr>
          </a:lstStyle>
          <a:p>
            <a:pPr rtl="0"/>
            <a:r>
              <a:rPr lang="it-IT"/>
              <a:t>Fare clic per modificare lo stile del titolo dello schema</a:t>
            </a:r>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rtlCol="0"/>
          <a:lstStyle>
            <a:lvl1pPr algn="ctr">
              <a:defRPr lang="it-IT"/>
            </a:lvl1pPr>
          </a:lstStyle>
          <a:p>
            <a:pPr rtl="0"/>
            <a:r>
              <a:rPr lang="it-IT"/>
              <a:t>Fare clic per modificare lo stile del titolo dello schema</a:t>
            </a:r>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5" name="Segnaposto immagine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6" name="Segnaposto immagine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7" name="Segnaposto immagine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8" name="Segnaposto immagine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cxnSp>
        <p:nvCxnSpPr>
          <p:cNvPr id="18" name="Connettore diritto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rtlCol="0"/>
          <a:lstStyle>
            <a:lvl1pPr algn="ctr">
              <a:defRPr lang="it-IT"/>
            </a:lvl1pPr>
          </a:lstStyle>
          <a:p>
            <a:pPr rtl="0"/>
            <a:r>
              <a:rPr lang="it-IT"/>
              <a:t>Fare clic per modificare lo stile del titolo dello schema</a:t>
            </a:r>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5" name="Segnaposto immagine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6" name="Segnaposto immagine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7" name="Segnaposto immagine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8" name="Segnaposto immagine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cxnSp>
        <p:nvCxnSpPr>
          <p:cNvPr id="17" name="Connettore diritto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Segnaposto immagine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2" name="Segnaposto immagine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3" name="Segnaposto immagine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4" name="Segnaposto immagine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5" name="Segnaposto testo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26" name="Segnaposto testo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27" name="Segnaposto testo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28" name="Segnaposto testo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29" name="Segnaposto testo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30" name="Segnaposto testo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31" name="Segnaposto testo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32" name="Segnaposto testo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cxnSp>
        <p:nvCxnSpPr>
          <p:cNvPr id="33" name="Connettore diritto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Connettore diritto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Connettore diritto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defPPr>
              <a:defRPr lang="it-IT"/>
            </a:defPPr>
          </a:lstStyle>
          <a:p>
            <a:pPr rtl="0"/>
            <a:r>
              <a:rPr lang="it-IT"/>
              <a:t>FAI CLIC PER MODIFICARE IL TITOLO DELLO SCHEMA</a:t>
            </a:r>
          </a:p>
        </p:txBody>
      </p:sp>
      <p:sp>
        <p:nvSpPr>
          <p:cNvPr id="3" name="Segnaposto testo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21" name="Segnaposto numero diapositiva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lang="it-IT" sz="1000" cap="all" spc="200" baseline="0">
                <a:solidFill>
                  <a:schemeClr val="accent1"/>
                </a:solidFill>
                <a:latin typeface="Posterama" panose="020B0504020200020000" pitchFamily="34" charset="0"/>
              </a:defRPr>
            </a:lvl1pPr>
          </a:lstStyle>
          <a:p>
            <a:fld id="{75DF2D63-3FF5-D547-96B9-BE9CCD1ABA58}" type="slidenum">
              <a:rPr lang="it-IT" smtClean="0"/>
              <a:pPr/>
              <a:t>‹N›</a:t>
            </a:fld>
            <a:endParaRPr lang="it-IT" sz="1000" dirty="0"/>
          </a:p>
        </p:txBody>
      </p:sp>
      <p:sp>
        <p:nvSpPr>
          <p:cNvPr id="25" name="Segnaposto piè di pagina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528868" y="1139512"/>
            <a:ext cx="2350169" cy="247610"/>
          </a:xfrm>
          <a:prstGeom prst="rect">
            <a:avLst/>
          </a:prstGeom>
        </p:spPr>
        <p:txBody>
          <a:bodyPr vert="horz" lIns="0" tIns="0" rIns="0" bIns="0" rtlCol="0" anchor="ctr"/>
          <a:lstStyle>
            <a:lvl1pPr algn="l">
              <a:defRPr lang="it-IT" sz="1000" cap="all" spc="50" baseline="0">
                <a:solidFill>
                  <a:schemeClr val="accent1"/>
                </a:solidFill>
                <a:latin typeface="Posterama" panose="020B0504020200020000" pitchFamily="34" charset="0"/>
              </a:defRPr>
            </a:lvl1pPr>
          </a:lstStyle>
          <a:p>
            <a:r>
              <a:rPr lang="it-IT"/>
              <a:t>titolo della presentazione</a:t>
            </a:r>
            <a:endParaRPr lang="it-IT" spc="50" dirty="0"/>
          </a:p>
        </p:txBody>
      </p:sp>
      <p:cxnSp>
        <p:nvCxnSpPr>
          <p:cNvPr id="4" name="Connettore diritto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lang="it-IT"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it-IT"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immagine 4" descr="Una capsula di Petri con delle capsule trasparenti">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3">
            <a:alphaModFix amt="65000"/>
            <a:extLst>
              <a:ext uri="{28A0092B-C50C-407E-A947-70E740481C1C}">
                <a14:useLocalDpi xmlns:a14="http://schemas.microsoft.com/office/drawing/2010/main" val="0"/>
              </a:ext>
            </a:extLst>
          </a:blip>
          <a:srcRect/>
          <a:stretch>
            <a:fillRect/>
          </a:stretch>
        </p:blipFill>
        <p:spPr/>
      </p:pic>
      <p:sp>
        <p:nvSpPr>
          <p:cNvPr id="4" name="Titolo 3">
            <a:extLst>
              <a:ext uri="{FF2B5EF4-FFF2-40B4-BE49-F238E27FC236}">
                <a16:creationId xmlns:a16="http://schemas.microsoft.com/office/drawing/2014/main" id="{305E10E9-9AB7-0642-D4C4-DDFDAB7B5B2C}"/>
              </a:ext>
            </a:extLst>
          </p:cNvPr>
          <p:cNvSpPr>
            <a:spLocks noGrp="1"/>
          </p:cNvSpPr>
          <p:nvPr>
            <p:ph type="title"/>
          </p:nvPr>
        </p:nvSpPr>
        <p:spPr/>
        <p:txBody>
          <a:bodyPr rtlCol="0"/>
          <a:lstStyle>
            <a:defPPr>
              <a:defRPr lang="it-IT"/>
            </a:defPPr>
          </a:lstStyle>
          <a:p>
            <a:pPr rtl="0"/>
            <a:r>
              <a:rPr lang="it-IT" dirty="0"/>
              <a:t>Report MARZO 2024</a:t>
            </a:r>
          </a:p>
        </p:txBody>
      </p:sp>
      <p:sp>
        <p:nvSpPr>
          <p:cNvPr id="2" name="Sottotitolo 1">
            <a:extLst>
              <a:ext uri="{FF2B5EF4-FFF2-40B4-BE49-F238E27FC236}">
                <a16:creationId xmlns:a16="http://schemas.microsoft.com/office/drawing/2014/main" id="{A1307D8B-2864-21B6-1CE1-B605F29281C5}"/>
              </a:ext>
            </a:extLst>
          </p:cNvPr>
          <p:cNvSpPr>
            <a:spLocks noGrp="1"/>
          </p:cNvSpPr>
          <p:nvPr>
            <p:ph type="subTitle" idx="1"/>
          </p:nvPr>
        </p:nvSpPr>
        <p:spPr/>
        <p:txBody>
          <a:bodyPr rtlCol="0"/>
          <a:lstStyle>
            <a:defPPr>
              <a:defRPr lang="it-IT"/>
            </a:defPPr>
          </a:lstStyle>
          <a:p>
            <a:pPr rtl="0"/>
            <a:r>
              <a:rPr lang="it-IT" dirty="0" err="1"/>
              <a:t>wILLIAm</a:t>
            </a:r>
            <a:r>
              <a:rPr lang="it-IT" dirty="0"/>
              <a:t> </a:t>
            </a:r>
            <a:r>
              <a:rPr lang="it-IT" dirty="0" err="1"/>
              <a:t>bassolino</a:t>
            </a:r>
            <a:endParaRPr lang="it-IT"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10</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7"/>
            <a:ext cx="7334270" cy="444046"/>
          </a:xfrm>
        </p:spPr>
        <p:txBody>
          <a:bodyPr rtlCol="0" anchor="t"/>
          <a:lstStyle>
            <a:defPPr>
              <a:defRPr lang="it-IT"/>
            </a:defPPr>
          </a:lstStyle>
          <a:p>
            <a:pPr rtl="0"/>
            <a:r>
              <a:rPr lang="it-IT" sz="2000" b="1" spc="0" dirty="0"/>
              <a:t>Analisi preliminare delle metriche</a:t>
            </a:r>
            <a:endParaRPr lang="it-IT" sz="2000"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pic>
        <p:nvPicPr>
          <p:cNvPr id="12" name="Immagine 11">
            <a:extLst>
              <a:ext uri="{FF2B5EF4-FFF2-40B4-BE49-F238E27FC236}">
                <a16:creationId xmlns:a16="http://schemas.microsoft.com/office/drawing/2014/main" id="{8CCCF590-C321-60FE-9306-B6C95AFB96A7}"/>
              </a:ext>
            </a:extLst>
          </p:cNvPr>
          <p:cNvPicPr>
            <a:picLocks noChangeAspect="1"/>
          </p:cNvPicPr>
          <p:nvPr/>
        </p:nvPicPr>
        <p:blipFill rotWithShape="1">
          <a:blip r:embed="rId4"/>
          <a:srcRect l="10341" t="7888" r="28989"/>
          <a:stretch/>
        </p:blipFill>
        <p:spPr>
          <a:xfrm>
            <a:off x="705625" y="1977836"/>
            <a:ext cx="11426799" cy="4337181"/>
          </a:xfrm>
          <a:prstGeom prst="rect">
            <a:avLst/>
          </a:prstGeom>
        </p:spPr>
      </p:pic>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1" y="914400"/>
            <a:ext cx="11244876" cy="4337180"/>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I tre grafici di cui sotto illustrano i valori delle tre metriche in base alle 50 immagini del test set.</a:t>
            </a:r>
          </a:p>
          <a:p>
            <a:pPr>
              <a:lnSpc>
                <a:spcPct val="100000"/>
              </a:lnSpc>
              <a:spcBef>
                <a:spcPts val="600"/>
              </a:spcBef>
              <a:buSzPct val="95000"/>
            </a:pPr>
            <a:r>
              <a:rPr lang="it-IT" sz="1600" dirty="0"/>
              <a:t>Nella slide successiva, dopo una normalizzazione, i tre grafici sono stati plottati insieme, per verificare se ci possano essere tendenze da notare.</a:t>
            </a:r>
          </a:p>
        </p:txBody>
      </p:sp>
    </p:spTree>
    <p:extLst>
      <p:ext uri="{BB962C8B-B14F-4D97-AF65-F5344CB8AC3E}">
        <p14:creationId xmlns:p14="http://schemas.microsoft.com/office/powerpoint/2010/main" val="372204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11</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7"/>
            <a:ext cx="7334270" cy="444046"/>
          </a:xfrm>
        </p:spPr>
        <p:txBody>
          <a:bodyPr rtlCol="0" anchor="t"/>
          <a:lstStyle>
            <a:defPPr>
              <a:defRPr lang="it-IT"/>
            </a:defPPr>
          </a:lstStyle>
          <a:p>
            <a:pPr rtl="0"/>
            <a:r>
              <a:rPr lang="it-IT" sz="2000" b="1" spc="0" dirty="0"/>
              <a:t>Analisi preliminare delle metriche</a:t>
            </a:r>
            <a:endParaRPr lang="it-IT" sz="2000"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2" y="914400"/>
            <a:ext cx="6158112" cy="4337180"/>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Le tre metriche sono state plottate insieme per capire il comportamento relativo alle 50 immagini di ognuna di esse.</a:t>
            </a:r>
          </a:p>
          <a:p>
            <a:pPr>
              <a:lnSpc>
                <a:spcPct val="100000"/>
              </a:lnSpc>
              <a:spcBef>
                <a:spcPts val="600"/>
              </a:spcBef>
              <a:buSzPct val="95000"/>
            </a:pPr>
            <a:r>
              <a:rPr lang="it-IT" sz="1600" dirty="0"/>
              <a:t>Le metriche derivanti da </a:t>
            </a:r>
            <a:r>
              <a:rPr lang="it-IT" sz="1600" dirty="0" err="1"/>
              <a:t>std</a:t>
            </a:r>
            <a:r>
              <a:rPr lang="it-IT" sz="1600" dirty="0"/>
              <a:t> e da </a:t>
            </a:r>
            <a:r>
              <a:rPr lang="it-IT" sz="1600" dirty="0" err="1"/>
              <a:t>entropy</a:t>
            </a:r>
            <a:r>
              <a:rPr lang="it-IT" sz="1600" dirty="0"/>
              <a:t> sembrerebbero avere comportamento paragonabile (alcune immagini hanno il picco in entrambe).</a:t>
            </a:r>
          </a:p>
        </p:txBody>
      </p:sp>
      <p:pic>
        <p:nvPicPr>
          <p:cNvPr id="3" name="Immagine 2" descr="Immagine che contiene linea, diagramma, Diagramma&#10;&#10;Descrizione generata automaticamente">
            <a:extLst>
              <a:ext uri="{FF2B5EF4-FFF2-40B4-BE49-F238E27FC236}">
                <a16:creationId xmlns:a16="http://schemas.microsoft.com/office/drawing/2014/main" id="{59D7CEC7-C398-C3CD-C64E-983311B71BDF}"/>
              </a:ext>
            </a:extLst>
          </p:cNvPr>
          <p:cNvPicPr>
            <a:picLocks noChangeAspect="1"/>
          </p:cNvPicPr>
          <p:nvPr/>
        </p:nvPicPr>
        <p:blipFill rotWithShape="1">
          <a:blip r:embed="rId4"/>
          <a:srcRect l="71359" t="7112" r="9336" b="4648"/>
          <a:stretch/>
        </p:blipFill>
        <p:spPr>
          <a:xfrm>
            <a:off x="7039291" y="678653"/>
            <a:ext cx="4981820" cy="5693135"/>
          </a:xfrm>
          <a:prstGeom prst="rect">
            <a:avLst/>
          </a:prstGeom>
        </p:spPr>
      </p:pic>
    </p:spTree>
    <p:extLst>
      <p:ext uri="{BB962C8B-B14F-4D97-AF65-F5344CB8AC3E}">
        <p14:creationId xmlns:p14="http://schemas.microsoft.com/office/powerpoint/2010/main" val="1635191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12</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7"/>
            <a:ext cx="7334270" cy="444046"/>
          </a:xfrm>
        </p:spPr>
        <p:txBody>
          <a:bodyPr rtlCol="0" anchor="t"/>
          <a:lstStyle>
            <a:defPPr>
              <a:defRPr lang="it-IT"/>
            </a:defPPr>
          </a:lstStyle>
          <a:p>
            <a:pPr rtl="0"/>
            <a:r>
              <a:rPr lang="it-IT" sz="2000" b="1" spc="0" dirty="0"/>
              <a:t>Analisi preliminare delle metriche</a:t>
            </a:r>
            <a:endParaRPr lang="it-IT" sz="2000"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1" y="914400"/>
            <a:ext cx="11244876" cy="4337180"/>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I quattro </a:t>
            </a:r>
            <a:r>
              <a:rPr lang="it-IT" sz="1600" dirty="0" err="1"/>
              <a:t>scatterplot</a:t>
            </a:r>
            <a:r>
              <a:rPr lang="it-IT" sz="1600" dirty="0"/>
              <a:t> di cui sotto illustrano le relazioni tra il dice medio (calcolato sulle 20 immagini </a:t>
            </a:r>
            <a:r>
              <a:rPr lang="it-IT" sz="1600" dirty="0" err="1"/>
              <a:t>MonteCarlo</a:t>
            </a:r>
            <a:r>
              <a:rPr lang="it-IT" sz="1600" dirty="0"/>
              <a:t> in relazione alla maschera Ground Truth) con, rispettivamente:</a:t>
            </a:r>
          </a:p>
          <a:p>
            <a:pPr marL="285750" indent="-285750">
              <a:lnSpc>
                <a:spcPct val="100000"/>
              </a:lnSpc>
              <a:spcBef>
                <a:spcPts val="600"/>
              </a:spcBef>
              <a:buSzPct val="95000"/>
              <a:buFont typeface="Arial" panose="020B0604020202020204" pitchFamily="34" charset="0"/>
              <a:buChar char="•"/>
            </a:pPr>
            <a:r>
              <a:rPr lang="it-IT" sz="1600" dirty="0"/>
              <a:t>Metrica basata sulla standard </a:t>
            </a:r>
            <a:r>
              <a:rPr lang="it-IT" sz="1600" dirty="0" err="1"/>
              <a:t>deviation</a:t>
            </a:r>
            <a:r>
              <a:rPr lang="it-IT" sz="1600" dirty="0"/>
              <a:t> </a:t>
            </a:r>
            <a:r>
              <a:rPr lang="it-IT" sz="1600" dirty="0" err="1"/>
              <a:t>std</a:t>
            </a:r>
            <a:r>
              <a:rPr lang="it-IT" sz="1600" dirty="0"/>
              <a:t> (in blu)</a:t>
            </a:r>
          </a:p>
          <a:p>
            <a:pPr marL="285750" indent="-285750">
              <a:lnSpc>
                <a:spcPct val="100000"/>
              </a:lnSpc>
              <a:spcBef>
                <a:spcPts val="600"/>
              </a:spcBef>
              <a:buSzPct val="95000"/>
              <a:buFont typeface="Arial" panose="020B0604020202020204" pitchFamily="34" charset="0"/>
              <a:buChar char="•"/>
            </a:pPr>
            <a:r>
              <a:rPr lang="it-IT" sz="1600" dirty="0"/>
              <a:t>Metrica basata sull’entropia (in arancione)</a:t>
            </a:r>
          </a:p>
          <a:p>
            <a:pPr marL="285750" indent="-285750">
              <a:lnSpc>
                <a:spcPct val="100000"/>
              </a:lnSpc>
              <a:spcBef>
                <a:spcPts val="600"/>
              </a:spcBef>
              <a:buSzPct val="95000"/>
              <a:buFont typeface="Arial" panose="020B0604020202020204" pitchFamily="34" charset="0"/>
              <a:buChar char="•"/>
            </a:pPr>
            <a:r>
              <a:rPr lang="it-IT" sz="1600" dirty="0"/>
              <a:t>Metrica basata sulla matrice dei dice (in verde)</a:t>
            </a:r>
          </a:p>
        </p:txBody>
      </p:sp>
      <p:pic>
        <p:nvPicPr>
          <p:cNvPr id="3" name="Immagine 2" descr="Immagine che contiene testo, diagramma, linea, schermata&#10;&#10;Descrizione generata automaticamente">
            <a:extLst>
              <a:ext uri="{FF2B5EF4-FFF2-40B4-BE49-F238E27FC236}">
                <a16:creationId xmlns:a16="http://schemas.microsoft.com/office/drawing/2014/main" id="{FF5F8FD5-AA2D-221D-6C39-066F0627CEB3}"/>
              </a:ext>
            </a:extLst>
          </p:cNvPr>
          <p:cNvPicPr>
            <a:picLocks noChangeAspect="1"/>
          </p:cNvPicPr>
          <p:nvPr/>
        </p:nvPicPr>
        <p:blipFill rotWithShape="1">
          <a:blip r:embed="rId4"/>
          <a:srcRect l="9977" r="9337" b="4545"/>
          <a:stretch/>
        </p:blipFill>
        <p:spPr>
          <a:xfrm>
            <a:off x="65891" y="2488831"/>
            <a:ext cx="12057042" cy="3565959"/>
          </a:xfrm>
          <a:prstGeom prst="rect">
            <a:avLst/>
          </a:prstGeom>
        </p:spPr>
      </p:pic>
    </p:spTree>
    <p:extLst>
      <p:ext uri="{BB962C8B-B14F-4D97-AF65-F5344CB8AC3E}">
        <p14:creationId xmlns:p14="http://schemas.microsoft.com/office/powerpoint/2010/main" val="2125551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13</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7"/>
            <a:ext cx="7334270" cy="444046"/>
          </a:xfrm>
        </p:spPr>
        <p:txBody>
          <a:bodyPr rtlCol="0" anchor="t"/>
          <a:lstStyle>
            <a:defPPr>
              <a:defRPr lang="it-IT"/>
            </a:defPPr>
          </a:lstStyle>
          <a:p>
            <a:pPr rtl="0"/>
            <a:r>
              <a:rPr lang="it-IT" sz="2000" b="1" spc="0" dirty="0"/>
              <a:t>Analisi preliminare delle metriche</a:t>
            </a:r>
          </a:p>
          <a:p>
            <a:pPr rtl="0"/>
            <a:r>
              <a:rPr lang="it-IT" sz="2000" b="1" spc="0" dirty="0"/>
              <a:t>Metrica basata sulla </a:t>
            </a:r>
            <a:r>
              <a:rPr lang="it-IT" sz="2000" b="1" spc="0" dirty="0" err="1"/>
              <a:t>std</a:t>
            </a:r>
            <a:endParaRPr lang="it-IT" sz="2000"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2" y="1244204"/>
            <a:ext cx="6405530" cy="4007376"/>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Idealmente, i punti di questo </a:t>
            </a:r>
            <a:r>
              <a:rPr lang="it-IT" sz="1600" dirty="0" err="1"/>
              <a:t>scatterplot</a:t>
            </a:r>
            <a:r>
              <a:rPr lang="it-IT" sz="1600" dirty="0"/>
              <a:t> dovrebbero concentrarsi nell’angolo in basso a destra: il dice medio ideale è 1, la </a:t>
            </a:r>
            <a:r>
              <a:rPr lang="it-IT" sz="1600" dirty="0" err="1"/>
              <a:t>std</a:t>
            </a:r>
            <a:r>
              <a:rPr lang="it-IT" sz="1600" dirty="0"/>
              <a:t> ideale è 0.</a:t>
            </a:r>
          </a:p>
          <a:p>
            <a:pPr>
              <a:lnSpc>
                <a:spcPct val="100000"/>
              </a:lnSpc>
              <a:spcBef>
                <a:spcPts val="600"/>
              </a:spcBef>
              <a:buSzPct val="95000"/>
            </a:pPr>
            <a:r>
              <a:rPr lang="it-IT" sz="1600" dirty="0"/>
              <a:t>A livello di dice, la rete sembrerebbe non avere prestazioni tendenti all’idealità (ce ne si può accorgere da un’analisi visiva analogica: ci sono immagini la cui segmentazione della rete non è per niente corretta), e questo spiega perché c’è diffusione sull’asse delle ascisse.</a:t>
            </a:r>
          </a:p>
          <a:p>
            <a:pPr>
              <a:lnSpc>
                <a:spcPct val="100000"/>
              </a:lnSpc>
              <a:spcBef>
                <a:spcPts val="600"/>
              </a:spcBef>
              <a:buSzPct val="95000"/>
            </a:pPr>
            <a:r>
              <a:rPr lang="it-IT" sz="1600" dirty="0"/>
              <a:t>A livello di </a:t>
            </a:r>
            <a:r>
              <a:rPr lang="it-IT" sz="1600" dirty="0" err="1"/>
              <a:t>std</a:t>
            </a:r>
            <a:r>
              <a:rPr lang="it-IT" sz="1600" dirty="0"/>
              <a:t>, sembrerebbe poter esserci una tendenza ad avere valori più bassi quando i valori di dice aumentano: è il comportamento che ci si aspetterebbe, anche se ci sono dei picchi a valori di dice più alti; c’è comunque una grande variabilità, non sembra esserci una relazione lineare.</a:t>
            </a:r>
          </a:p>
          <a:p>
            <a:pPr>
              <a:lnSpc>
                <a:spcPct val="100000"/>
              </a:lnSpc>
              <a:spcBef>
                <a:spcPts val="600"/>
              </a:spcBef>
              <a:buSzPct val="95000"/>
            </a:pPr>
            <a:r>
              <a:rPr lang="it-IT" sz="1600" dirty="0"/>
              <a:t>In ogni caso, il campione di 50 immagini potrebbe essere non abbastanza elevato per trarre conclusioni certe.</a:t>
            </a:r>
          </a:p>
        </p:txBody>
      </p:sp>
      <p:pic>
        <p:nvPicPr>
          <p:cNvPr id="3" name="Immagine 2" descr="Immagine che contiene testo, diagramma, linea, schermata&#10;&#10;Descrizione generata automaticamente">
            <a:extLst>
              <a:ext uri="{FF2B5EF4-FFF2-40B4-BE49-F238E27FC236}">
                <a16:creationId xmlns:a16="http://schemas.microsoft.com/office/drawing/2014/main" id="{30F0B0A1-B20D-BC4A-29CC-9EC30242A11A}"/>
              </a:ext>
            </a:extLst>
          </p:cNvPr>
          <p:cNvPicPr>
            <a:picLocks noChangeAspect="1"/>
          </p:cNvPicPr>
          <p:nvPr/>
        </p:nvPicPr>
        <p:blipFill rotWithShape="1">
          <a:blip r:embed="rId4"/>
          <a:srcRect l="10344" t="7488" r="70144" b="5482"/>
          <a:stretch/>
        </p:blipFill>
        <p:spPr>
          <a:xfrm>
            <a:off x="7292528" y="707366"/>
            <a:ext cx="4772935" cy="5322080"/>
          </a:xfrm>
          <a:prstGeom prst="rect">
            <a:avLst/>
          </a:prstGeom>
        </p:spPr>
      </p:pic>
    </p:spTree>
    <p:extLst>
      <p:ext uri="{BB962C8B-B14F-4D97-AF65-F5344CB8AC3E}">
        <p14:creationId xmlns:p14="http://schemas.microsoft.com/office/powerpoint/2010/main" val="1451766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14</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7"/>
            <a:ext cx="7334270" cy="444046"/>
          </a:xfrm>
        </p:spPr>
        <p:txBody>
          <a:bodyPr rtlCol="0" anchor="t"/>
          <a:lstStyle>
            <a:defPPr>
              <a:defRPr lang="it-IT"/>
            </a:defPPr>
          </a:lstStyle>
          <a:p>
            <a:pPr rtl="0"/>
            <a:r>
              <a:rPr lang="it-IT" sz="2000" b="1" spc="0" dirty="0"/>
              <a:t>Analisi preliminare delle metriche</a:t>
            </a:r>
          </a:p>
          <a:p>
            <a:pPr rtl="0"/>
            <a:r>
              <a:rPr lang="it-IT" sz="2000" b="1" spc="0" dirty="0"/>
              <a:t>Metrica basata sull’entropia</a:t>
            </a:r>
            <a:endParaRPr lang="it-IT" sz="2000"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pic>
        <p:nvPicPr>
          <p:cNvPr id="12" name="Immagine 11">
            <a:extLst>
              <a:ext uri="{FF2B5EF4-FFF2-40B4-BE49-F238E27FC236}">
                <a16:creationId xmlns:a16="http://schemas.microsoft.com/office/drawing/2014/main" id="{8CCCF590-C321-60FE-9306-B6C95AFB96A7}"/>
              </a:ext>
            </a:extLst>
          </p:cNvPr>
          <p:cNvPicPr>
            <a:picLocks noChangeAspect="1"/>
          </p:cNvPicPr>
          <p:nvPr/>
        </p:nvPicPr>
        <p:blipFill rotWithShape="1">
          <a:blip r:embed="rId4"/>
          <a:srcRect l="26070" t="8384" r="50127"/>
          <a:stretch/>
        </p:blipFill>
        <p:spPr>
          <a:xfrm>
            <a:off x="7252509" y="729849"/>
            <a:ext cx="4880284" cy="5555684"/>
          </a:xfrm>
          <a:prstGeom prst="rect">
            <a:avLst/>
          </a:prstGeom>
        </p:spPr>
      </p:pic>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2" y="1244204"/>
            <a:ext cx="6405530" cy="4007376"/>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Idealmente, i punti di questo </a:t>
            </a:r>
            <a:r>
              <a:rPr lang="it-IT" sz="1600" dirty="0" err="1"/>
              <a:t>scatterplot</a:t>
            </a:r>
            <a:r>
              <a:rPr lang="it-IT" sz="1600" dirty="0"/>
              <a:t> dovrebbero concentrarsi nell’angolo in basso a destra: il dice medio ideale è 1, l’entropia ideale è 0.</a:t>
            </a:r>
          </a:p>
          <a:p>
            <a:pPr>
              <a:lnSpc>
                <a:spcPct val="100000"/>
              </a:lnSpc>
              <a:spcBef>
                <a:spcPts val="600"/>
              </a:spcBef>
              <a:buSzPct val="95000"/>
            </a:pPr>
            <a:r>
              <a:rPr lang="it-IT" sz="1600" dirty="0"/>
              <a:t>A livello di dice il discorso è lo stesso della slide precedente, e questo spiega perché c’è diffusione sull’asse delle ascisse.</a:t>
            </a:r>
          </a:p>
          <a:p>
            <a:pPr>
              <a:lnSpc>
                <a:spcPct val="100000"/>
              </a:lnSpc>
              <a:spcBef>
                <a:spcPts val="600"/>
              </a:spcBef>
              <a:buSzPct val="95000"/>
            </a:pPr>
            <a:r>
              <a:rPr lang="it-IT" sz="1600" dirty="0"/>
              <a:t>A livello di entropia, sembrerebbe poter esserci una tendenza ad avere valori più bassi quando i valori di dice aumentano (e sembrerebbe che questo comportamento sia più accentuato del comportamento della metrica precedente), con però dei picchi di entropia proprio dove il dice aumenta; c’è comunque una grande variabilità, non sembra esserci una relazione lineare.</a:t>
            </a:r>
          </a:p>
          <a:p>
            <a:pPr>
              <a:lnSpc>
                <a:spcPct val="100000"/>
              </a:lnSpc>
              <a:spcBef>
                <a:spcPts val="600"/>
              </a:spcBef>
              <a:buSzPct val="95000"/>
            </a:pPr>
            <a:r>
              <a:rPr lang="it-IT" sz="1600" dirty="0"/>
              <a:t>In ogni caso, il campione di 50 immagini potrebbe essere non abbastanza elevato per trarre conclusioni certe.</a:t>
            </a:r>
          </a:p>
        </p:txBody>
      </p:sp>
    </p:spTree>
    <p:extLst>
      <p:ext uri="{BB962C8B-B14F-4D97-AF65-F5344CB8AC3E}">
        <p14:creationId xmlns:p14="http://schemas.microsoft.com/office/powerpoint/2010/main" val="241244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15</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7"/>
            <a:ext cx="7334270" cy="444046"/>
          </a:xfrm>
        </p:spPr>
        <p:txBody>
          <a:bodyPr rtlCol="0" anchor="t"/>
          <a:lstStyle>
            <a:defPPr>
              <a:defRPr lang="it-IT"/>
            </a:defPPr>
          </a:lstStyle>
          <a:p>
            <a:pPr rtl="0"/>
            <a:r>
              <a:rPr lang="it-IT" sz="2000" b="1" spc="0" dirty="0"/>
              <a:t>Analisi preliminare delle metriche</a:t>
            </a:r>
          </a:p>
          <a:p>
            <a:pPr rtl="0"/>
            <a:r>
              <a:rPr lang="it-IT" sz="2000" b="1" spc="0" dirty="0"/>
              <a:t>Metrica basata sulla matrice dei dice</a:t>
            </a:r>
            <a:endParaRPr lang="it-IT" sz="2000"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pic>
        <p:nvPicPr>
          <p:cNvPr id="12" name="Immagine 11">
            <a:extLst>
              <a:ext uri="{FF2B5EF4-FFF2-40B4-BE49-F238E27FC236}">
                <a16:creationId xmlns:a16="http://schemas.microsoft.com/office/drawing/2014/main" id="{8CCCF590-C321-60FE-9306-B6C95AFB96A7}"/>
              </a:ext>
            </a:extLst>
          </p:cNvPr>
          <p:cNvPicPr>
            <a:picLocks noChangeAspect="1"/>
          </p:cNvPicPr>
          <p:nvPr/>
        </p:nvPicPr>
        <p:blipFill rotWithShape="1">
          <a:blip r:embed="rId4"/>
          <a:srcRect l="50177" t="7100" r="29884" b="6107"/>
          <a:stretch/>
        </p:blipFill>
        <p:spPr>
          <a:xfrm>
            <a:off x="7636800" y="282834"/>
            <a:ext cx="4325043" cy="6267256"/>
          </a:xfrm>
          <a:prstGeom prst="rect">
            <a:avLst/>
          </a:prstGeom>
        </p:spPr>
      </p:pic>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2" y="1244204"/>
            <a:ext cx="6405530" cy="4007376"/>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Idealmente, i punti di questo </a:t>
            </a:r>
            <a:r>
              <a:rPr lang="it-IT" sz="1600" dirty="0" err="1"/>
              <a:t>scatterplot</a:t>
            </a:r>
            <a:r>
              <a:rPr lang="it-IT" sz="1600" dirty="0"/>
              <a:t> dovrebbero concentrarsi nell’angolo in basso a destra: il dice medio ideale è 1, la standard </a:t>
            </a:r>
            <a:r>
              <a:rPr lang="it-IT" sz="1600" dirty="0" err="1"/>
              <a:t>deviation</a:t>
            </a:r>
            <a:r>
              <a:rPr lang="it-IT" sz="1600" dirty="0"/>
              <a:t> ideale dei dice della matrice dei dice è 0.</a:t>
            </a:r>
          </a:p>
          <a:p>
            <a:pPr>
              <a:lnSpc>
                <a:spcPct val="100000"/>
              </a:lnSpc>
              <a:spcBef>
                <a:spcPts val="600"/>
              </a:spcBef>
              <a:buSzPct val="95000"/>
            </a:pPr>
            <a:r>
              <a:rPr lang="it-IT" sz="1600" dirty="0"/>
              <a:t>A livello di dice medio il discorso è lo stesso delle slide precedenti, e questo spiega perché c’è diffusione sull’asse delle ascisse.</a:t>
            </a:r>
          </a:p>
          <a:p>
            <a:pPr>
              <a:lnSpc>
                <a:spcPct val="100000"/>
              </a:lnSpc>
              <a:spcBef>
                <a:spcPts val="600"/>
              </a:spcBef>
              <a:buSzPct val="95000"/>
            </a:pPr>
            <a:r>
              <a:rPr lang="it-IT" sz="1600" dirty="0"/>
              <a:t>A livello di standard </a:t>
            </a:r>
            <a:r>
              <a:rPr lang="it-IT" sz="1600" dirty="0" err="1"/>
              <a:t>deviation</a:t>
            </a:r>
            <a:r>
              <a:rPr lang="it-IT" sz="1600" dirty="0"/>
              <a:t> dei dice, sembrerebbe poter esserci una tendenza ad avere valori più bassi quando i valori di dice aumentano: è il comportamento che ci si aspetterebbe, e sembrerebbe che questo comportamento sia più accentuato del comportamento delle metriche precedenti; in ogni caso, il campione di 50 immagini potrebbe essere non abbastanza elevato per trarre conclusioni certe.</a:t>
            </a:r>
          </a:p>
          <a:p>
            <a:pPr>
              <a:lnSpc>
                <a:spcPct val="100000"/>
              </a:lnSpc>
              <a:spcBef>
                <a:spcPts val="600"/>
              </a:spcBef>
              <a:buSzPct val="95000"/>
            </a:pPr>
            <a:r>
              <a:rPr lang="it-IT" sz="1600" dirty="0"/>
              <a:t>È importante ricordare che la standard </a:t>
            </a:r>
            <a:r>
              <a:rPr lang="it-IT" sz="1600" dirty="0" err="1"/>
              <a:t>deviation</a:t>
            </a:r>
            <a:r>
              <a:rPr lang="it-IT" sz="1600" dirty="0"/>
              <a:t> della matrice dei dice è l’unica delle tre metriche a </a:t>
            </a:r>
            <a:r>
              <a:rPr lang="it-IT" sz="1600" b="1" dirty="0"/>
              <a:t>NON dipendere dal ground truth</a:t>
            </a:r>
            <a:r>
              <a:rPr lang="it-IT" sz="1600" dirty="0"/>
              <a:t>.</a:t>
            </a:r>
          </a:p>
          <a:p>
            <a:pPr>
              <a:lnSpc>
                <a:spcPct val="100000"/>
              </a:lnSpc>
              <a:spcBef>
                <a:spcPts val="600"/>
              </a:spcBef>
              <a:buSzPct val="95000"/>
            </a:pPr>
            <a:endParaRPr lang="it-IT" sz="1600" dirty="0"/>
          </a:p>
        </p:txBody>
      </p:sp>
    </p:spTree>
    <p:extLst>
      <p:ext uri="{BB962C8B-B14F-4D97-AF65-F5344CB8AC3E}">
        <p14:creationId xmlns:p14="http://schemas.microsoft.com/office/powerpoint/2010/main" val="373978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16</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7"/>
            <a:ext cx="7334270" cy="444046"/>
          </a:xfrm>
        </p:spPr>
        <p:txBody>
          <a:bodyPr rtlCol="0" anchor="t"/>
          <a:lstStyle>
            <a:defPPr>
              <a:defRPr lang="it-IT"/>
            </a:defPPr>
          </a:lstStyle>
          <a:p>
            <a:pPr rtl="0"/>
            <a:r>
              <a:rPr lang="it-IT" sz="2000" b="1" spc="0" dirty="0"/>
              <a:t>Analisi preliminare delle metriche</a:t>
            </a:r>
            <a:endParaRPr lang="it-IT" sz="2000"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1" y="914400"/>
            <a:ext cx="11244876" cy="4337180"/>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I tre </a:t>
            </a:r>
            <a:r>
              <a:rPr lang="it-IT" sz="1600" dirty="0" err="1"/>
              <a:t>scatterplot</a:t>
            </a:r>
            <a:r>
              <a:rPr lang="it-IT" sz="1600" dirty="0"/>
              <a:t> di cui sotto illustrano le relazioni tra le metriche fin qui proposte.</a:t>
            </a:r>
          </a:p>
          <a:p>
            <a:pPr>
              <a:lnSpc>
                <a:spcPct val="100000"/>
              </a:lnSpc>
              <a:spcBef>
                <a:spcPts val="600"/>
              </a:spcBef>
              <a:buSzPct val="95000"/>
            </a:pPr>
            <a:r>
              <a:rPr lang="it-IT" sz="1600" dirty="0"/>
              <a:t>Sembrerebbe esserci una possibile correlazione tra </a:t>
            </a:r>
            <a:r>
              <a:rPr lang="it-IT" sz="1600" dirty="0" err="1"/>
              <a:t>std</a:t>
            </a:r>
            <a:r>
              <a:rPr lang="it-IT" sz="1600" dirty="0"/>
              <a:t> e entropia, mentre per la metrica basata sulla dice </a:t>
            </a:r>
            <a:r>
              <a:rPr lang="it-IT" sz="1600" dirty="0" err="1"/>
              <a:t>matrix</a:t>
            </a:r>
            <a:r>
              <a:rPr lang="it-IT" sz="1600" dirty="0"/>
              <a:t> sembrerebbe essere meno correlata alle altre due.</a:t>
            </a:r>
          </a:p>
        </p:txBody>
      </p:sp>
      <p:pic>
        <p:nvPicPr>
          <p:cNvPr id="3" name="Immagine 2" descr="Immagine che contiene testo, diagramma, linea, schermata&#10;&#10;Descrizione generata automaticamente">
            <a:extLst>
              <a:ext uri="{FF2B5EF4-FFF2-40B4-BE49-F238E27FC236}">
                <a16:creationId xmlns:a16="http://schemas.microsoft.com/office/drawing/2014/main" id="{17895F46-7E08-091B-8668-EB5E04B127B9}"/>
              </a:ext>
            </a:extLst>
          </p:cNvPr>
          <p:cNvPicPr>
            <a:picLocks noChangeAspect="1"/>
          </p:cNvPicPr>
          <p:nvPr/>
        </p:nvPicPr>
        <p:blipFill rotWithShape="1">
          <a:blip r:embed="rId4"/>
          <a:srcRect l="10068" r="8822"/>
          <a:stretch/>
        </p:blipFill>
        <p:spPr>
          <a:xfrm>
            <a:off x="799203" y="1673525"/>
            <a:ext cx="11329777" cy="5021052"/>
          </a:xfrm>
          <a:prstGeom prst="rect">
            <a:avLst/>
          </a:prstGeom>
        </p:spPr>
      </p:pic>
    </p:spTree>
    <p:extLst>
      <p:ext uri="{BB962C8B-B14F-4D97-AF65-F5344CB8AC3E}">
        <p14:creationId xmlns:p14="http://schemas.microsoft.com/office/powerpoint/2010/main" val="1149890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563937" y="427374"/>
            <a:ext cx="2233220" cy="289249"/>
          </a:xfrm>
        </p:spPr>
        <p:txBody>
          <a:bodyPr rtlCol="0"/>
          <a:lstStyle>
            <a:defPPr>
              <a:defRPr lang="it-IT"/>
            </a:defPPr>
          </a:lstStyle>
          <a:p>
            <a:pPr algn="ctr" rtl="0"/>
            <a:r>
              <a:rPr lang="it-IT" sz="2000" b="1" spc="0" dirty="0"/>
              <a:t>conclusione</a:t>
            </a:r>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688389" y="840458"/>
            <a:ext cx="8351350" cy="5952228"/>
          </a:xfrm>
        </p:spPr>
        <p:txBody>
          <a:bodyPr rtlCol="0"/>
          <a:lstStyle>
            <a:defPPr>
              <a:defRPr lang="it-IT"/>
            </a:defPPr>
          </a:lstStyle>
          <a:p>
            <a:pPr>
              <a:lnSpc>
                <a:spcPct val="100000"/>
              </a:lnSpc>
              <a:buSzPct val="95000"/>
            </a:pPr>
            <a:r>
              <a:rPr lang="it-IT" sz="1400" dirty="0"/>
              <a:t>Le tre metriche proposte sembrerebbero essere promettenti nell’esprimere l’incertezza con cui la rete segmenta le 50 immagini del test set di steatosi del fegat</a:t>
            </a:r>
            <a:r>
              <a:rPr lang="it-IT" dirty="0"/>
              <a:t>o.</a:t>
            </a:r>
          </a:p>
          <a:p>
            <a:pPr>
              <a:lnSpc>
                <a:spcPct val="100000"/>
              </a:lnSpc>
              <a:buSzPct val="95000"/>
            </a:pPr>
            <a:endParaRPr lang="it-IT" dirty="0"/>
          </a:p>
          <a:p>
            <a:pPr>
              <a:lnSpc>
                <a:spcPct val="100000"/>
              </a:lnSpc>
              <a:buSzPct val="95000"/>
            </a:pPr>
            <a:r>
              <a:rPr lang="it-IT" sz="1400" dirty="0"/>
              <a:t>È da so</a:t>
            </a:r>
            <a:r>
              <a:rPr lang="it-IT" dirty="0"/>
              <a:t>ttolineare, nuovamente, come le metriche basate su </a:t>
            </a:r>
            <a:r>
              <a:rPr lang="it-IT" dirty="0" err="1"/>
              <a:t>std</a:t>
            </a:r>
            <a:r>
              <a:rPr lang="it-IT" dirty="0"/>
              <a:t> e </a:t>
            </a:r>
            <a:r>
              <a:rPr lang="it-IT" dirty="0" err="1"/>
              <a:t>entropy</a:t>
            </a:r>
            <a:r>
              <a:rPr lang="it-IT" dirty="0"/>
              <a:t> dipendano dal ground truth (poiché le metriche sono ricavate dalla moltiplicazione delle rispettive mappe con la maschera di segmentazione manuale fornita) mentre il metodo basato sulla matrice dei dice NON dipende dal ground truth.</a:t>
            </a:r>
          </a:p>
          <a:p>
            <a:pPr>
              <a:lnSpc>
                <a:spcPct val="100000"/>
              </a:lnSpc>
              <a:buSzPct val="95000"/>
            </a:pPr>
            <a:endParaRPr lang="it-IT" sz="1400" dirty="0"/>
          </a:p>
          <a:p>
            <a:pPr>
              <a:lnSpc>
                <a:spcPct val="100000"/>
              </a:lnSpc>
              <a:buSzPct val="95000"/>
            </a:pPr>
            <a:r>
              <a:rPr lang="it-IT" dirty="0"/>
              <a:t>Una limitazione di queste tre metriche, però, è che in caso la rete sia molto poco incerta rispetto ad una segmentazione errata, i risultati potrebbero risultare falsati: se tutte e 20 le segmentazioni e le </a:t>
            </a:r>
            <a:r>
              <a:rPr lang="it-IT" dirty="0" err="1"/>
              <a:t>softmax</a:t>
            </a:r>
            <a:r>
              <a:rPr lang="it-IT" dirty="0"/>
              <a:t> derivanti dal metodo </a:t>
            </a:r>
            <a:r>
              <a:rPr lang="it-IT" dirty="0" err="1"/>
              <a:t>MonteCarlo</a:t>
            </a:r>
            <a:r>
              <a:rPr lang="it-IT" dirty="0"/>
              <a:t> fossero esattamente identiche, ma nessuna di queste segmentasse correttamente, il dice sarebbe 0 mentre le tre metriche darebbero il loro risultato idealmente sperato.</a:t>
            </a:r>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17</a:t>
            </a:fld>
            <a:endParaRPr lang="it-IT"/>
          </a:p>
        </p:txBody>
      </p:sp>
    </p:spTree>
    <p:extLst>
      <p:ext uri="{BB962C8B-B14F-4D97-AF65-F5344CB8AC3E}">
        <p14:creationId xmlns:p14="http://schemas.microsoft.com/office/powerpoint/2010/main" val="830630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egnaposto immagine 16" descr="Struttura bianca del DNA">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3">
            <a:alphaModFix amt="50000"/>
            <a:extLst>
              <a:ext uri="{28A0092B-C50C-407E-A947-70E740481C1C}">
                <a14:useLocalDpi xmlns:a14="http://schemas.microsoft.com/office/drawing/2010/main" val="0"/>
              </a:ext>
            </a:extLst>
          </a:blip>
          <a:srcRect/>
          <a:stretch/>
        </p:blipFill>
        <p:spPr/>
      </p:pic>
      <p:sp>
        <p:nvSpPr>
          <p:cNvPr id="19" name="Titolo 18">
            <a:extLst>
              <a:ext uri="{FF2B5EF4-FFF2-40B4-BE49-F238E27FC236}">
                <a16:creationId xmlns:a16="http://schemas.microsoft.com/office/drawing/2014/main" id="{1130D679-D78E-1F15-EC3D-4BED6D69B35F}"/>
              </a:ext>
            </a:extLst>
          </p:cNvPr>
          <p:cNvSpPr>
            <a:spLocks noGrp="1"/>
          </p:cNvSpPr>
          <p:nvPr>
            <p:ph type="title"/>
          </p:nvPr>
        </p:nvSpPr>
        <p:spPr/>
        <p:txBody>
          <a:bodyPr rtlCol="0"/>
          <a:lstStyle>
            <a:defPPr>
              <a:defRPr lang="it-IT"/>
            </a:defPPr>
          </a:lstStyle>
          <a:p>
            <a:pPr rtl="0"/>
            <a:r>
              <a:rPr lang="it-IT" sz="4500" dirty="0"/>
              <a:t>Grazie per l’attenzione </a:t>
            </a:r>
          </a:p>
        </p:txBody>
      </p:sp>
      <p:pic>
        <p:nvPicPr>
          <p:cNvPr id="22" name="Segnaposto immagine 25" descr="Batteri coltivati in una piastra di Petri per un laboratorio o un'indagine scientifica.">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Segnaposto testo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rtlCol="0"/>
          <a:lstStyle>
            <a:defPPr>
              <a:defRPr lang="it-IT"/>
            </a:defPPr>
          </a:lstStyle>
          <a:p>
            <a:pPr marL="0" indent="0" algn="ctr" rtl="0">
              <a:lnSpc>
                <a:spcPts val="2660"/>
              </a:lnSpc>
              <a:spcBef>
                <a:spcPts val="0"/>
              </a:spcBef>
              <a:buNone/>
            </a:pPr>
            <a:r>
              <a:rPr lang="it-IT" sz="2000" cap="all" spc="0" dirty="0"/>
              <a:t>William Bassolino</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563937" y="427374"/>
            <a:ext cx="2233220" cy="289249"/>
          </a:xfrm>
        </p:spPr>
        <p:txBody>
          <a:bodyPr rtlCol="0"/>
          <a:lstStyle>
            <a:defPPr>
              <a:defRPr lang="it-IT"/>
            </a:defPPr>
          </a:lstStyle>
          <a:p>
            <a:pPr algn="ctr" rtl="0"/>
            <a:r>
              <a:rPr lang="it-IT" sz="2000" b="1" spc="0" dirty="0"/>
              <a:t>Obiettivi</a:t>
            </a:r>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688389" y="840458"/>
            <a:ext cx="8351350" cy="5952228"/>
          </a:xfrm>
        </p:spPr>
        <p:txBody>
          <a:bodyPr rtlCol="0"/>
          <a:lstStyle>
            <a:defPPr>
              <a:defRPr lang="it-IT"/>
            </a:defPPr>
          </a:lstStyle>
          <a:p>
            <a:pPr marL="342900" indent="-342900">
              <a:lnSpc>
                <a:spcPct val="100000"/>
              </a:lnSpc>
              <a:buSzPct val="95000"/>
              <a:buFont typeface="+mj-lt"/>
              <a:buAutoNum type="arabicPeriod"/>
            </a:pPr>
            <a:r>
              <a:rPr lang="it-IT" sz="1600" dirty="0"/>
              <a:t>Studio di </a:t>
            </a:r>
            <a:r>
              <a:rPr lang="it-IT" sz="1600" b="1" dirty="0"/>
              <a:t>metriche </a:t>
            </a:r>
            <a:r>
              <a:rPr lang="it-IT" sz="1600" dirty="0"/>
              <a:t>per valutare il grado di incertezza della rete sulle 20 maschere e </a:t>
            </a:r>
            <a:r>
              <a:rPr lang="it-IT" sz="1600" dirty="0" err="1"/>
              <a:t>softmax</a:t>
            </a:r>
            <a:r>
              <a:rPr lang="it-IT" sz="1600" dirty="0"/>
              <a:t> derivanti dal metodo </a:t>
            </a:r>
            <a:r>
              <a:rPr lang="it-IT" sz="1600" dirty="0" err="1"/>
              <a:t>MonteCarlo</a:t>
            </a:r>
            <a:r>
              <a:rPr lang="it-IT" sz="1600" dirty="0"/>
              <a:t> Dropout</a:t>
            </a:r>
          </a:p>
          <a:p>
            <a:pPr marL="342900" indent="-342900">
              <a:lnSpc>
                <a:spcPct val="100000"/>
              </a:lnSpc>
              <a:buSzPct val="95000"/>
              <a:buFont typeface="+mj-lt"/>
              <a:buAutoNum type="arabicPeriod"/>
            </a:pPr>
            <a:r>
              <a:rPr lang="it-IT" sz="1600" dirty="0"/>
              <a:t>Presentazione di queste metriche attraverso grafici</a:t>
            </a:r>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a:t>
            </a:fld>
            <a:endParaRPr lang="it-IT"/>
          </a:p>
        </p:txBody>
      </p:sp>
      <p:sp>
        <p:nvSpPr>
          <p:cNvPr id="2" name="Segnaposto testo 5">
            <a:extLst>
              <a:ext uri="{FF2B5EF4-FFF2-40B4-BE49-F238E27FC236}">
                <a16:creationId xmlns:a16="http://schemas.microsoft.com/office/drawing/2014/main" id="{3783F8C8-9002-2B4B-C062-E066155072CF}"/>
              </a:ext>
            </a:extLst>
          </p:cNvPr>
          <p:cNvSpPr txBox="1">
            <a:spLocks/>
          </p:cNvSpPr>
          <p:nvPr/>
        </p:nvSpPr>
        <p:spPr>
          <a:xfrm>
            <a:off x="1563937" y="1910942"/>
            <a:ext cx="2233220" cy="289249"/>
          </a:xfrm>
          <a:prstGeom prst="rect">
            <a:avLst/>
          </a:prstGeom>
        </p:spPr>
        <p:txBody>
          <a:bodyPr vert="horz" lIns="0" tIns="0" rIns="0" bIns="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gn="ctr"/>
            <a:r>
              <a:rPr lang="en-US" sz="2000" b="1" spc="0"/>
              <a:t>Metriche</a:t>
            </a:r>
            <a:endParaRPr lang="en-US" sz="2000" b="1" spc="0" dirty="0"/>
          </a:p>
        </p:txBody>
      </p:sp>
      <p:sp>
        <p:nvSpPr>
          <p:cNvPr id="3" name="Segnaposto testo 6">
            <a:extLst>
              <a:ext uri="{FF2B5EF4-FFF2-40B4-BE49-F238E27FC236}">
                <a16:creationId xmlns:a16="http://schemas.microsoft.com/office/drawing/2014/main" id="{F27E9200-EDE8-090E-4843-D8B81EC40E23}"/>
              </a:ext>
            </a:extLst>
          </p:cNvPr>
          <p:cNvSpPr txBox="1">
            <a:spLocks/>
          </p:cNvSpPr>
          <p:nvPr/>
        </p:nvSpPr>
        <p:spPr>
          <a:xfrm>
            <a:off x="1688389" y="2308627"/>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342900" indent="-342900">
              <a:lnSpc>
                <a:spcPct val="100000"/>
              </a:lnSpc>
              <a:spcBef>
                <a:spcPts val="600"/>
              </a:spcBef>
              <a:buSzPct val="95000"/>
              <a:buFont typeface="+mj-lt"/>
              <a:buAutoNum type="arabicPeriod"/>
            </a:pPr>
            <a:r>
              <a:rPr lang="it-IT" sz="1600" dirty="0"/>
              <a:t>Metrica basata sulla </a:t>
            </a:r>
            <a:r>
              <a:rPr lang="it-IT" sz="1600" b="1" dirty="0"/>
              <a:t>standard </a:t>
            </a:r>
            <a:r>
              <a:rPr lang="it-IT" sz="1600" b="1" dirty="0" err="1"/>
              <a:t>deviation</a:t>
            </a:r>
            <a:r>
              <a:rPr lang="it-IT" sz="1600" b="1" dirty="0"/>
              <a:t> </a:t>
            </a:r>
            <a:r>
              <a:rPr lang="it-IT" sz="1600" dirty="0"/>
              <a:t>(da qui: </a:t>
            </a:r>
            <a:r>
              <a:rPr lang="it-IT" sz="1600" b="1" dirty="0" err="1"/>
              <a:t>std</a:t>
            </a:r>
            <a:r>
              <a:rPr lang="it-IT" sz="1600" dirty="0"/>
              <a:t>)</a:t>
            </a:r>
          </a:p>
          <a:p>
            <a:pPr marL="342900" indent="-342900">
              <a:lnSpc>
                <a:spcPct val="100000"/>
              </a:lnSpc>
              <a:spcBef>
                <a:spcPts val="600"/>
              </a:spcBef>
              <a:buSzPct val="95000"/>
              <a:buFont typeface="+mj-lt"/>
              <a:buAutoNum type="arabicPeriod"/>
            </a:pPr>
            <a:r>
              <a:rPr lang="it-IT" sz="1600" dirty="0"/>
              <a:t>Metrica basata sull’</a:t>
            </a:r>
            <a:r>
              <a:rPr lang="it-IT" sz="1600" b="1" dirty="0"/>
              <a:t>Entropia di Shannon </a:t>
            </a:r>
            <a:r>
              <a:rPr lang="it-IT" sz="1600" dirty="0"/>
              <a:t>(da qui: </a:t>
            </a:r>
            <a:r>
              <a:rPr lang="it-IT" sz="1600" b="1" dirty="0" err="1"/>
              <a:t>Entropy</a:t>
            </a:r>
            <a:r>
              <a:rPr lang="it-IT" sz="1600" dirty="0"/>
              <a:t>)</a:t>
            </a:r>
          </a:p>
          <a:p>
            <a:pPr marL="342900" indent="-342900">
              <a:lnSpc>
                <a:spcPct val="100000"/>
              </a:lnSpc>
              <a:spcBef>
                <a:spcPts val="600"/>
              </a:spcBef>
              <a:buSzPct val="95000"/>
              <a:buFont typeface="+mj-lt"/>
              <a:buAutoNum type="arabicPeriod"/>
            </a:pPr>
            <a:r>
              <a:rPr lang="it-IT" sz="1600" dirty="0"/>
              <a:t>Metrica basata sullo studio dei relativi dice tra le 20 maschere derivanti dal </a:t>
            </a:r>
            <a:r>
              <a:rPr lang="it-IT" sz="1600" dirty="0" err="1"/>
              <a:t>MonteCarlo</a:t>
            </a:r>
            <a:r>
              <a:rPr lang="it-IT" sz="1600" dirty="0"/>
              <a:t> Dropout (da qui: </a:t>
            </a:r>
            <a:r>
              <a:rPr lang="it-IT" sz="1600" b="1" dirty="0"/>
              <a:t>dice </a:t>
            </a:r>
            <a:r>
              <a:rPr lang="it-IT" sz="1600" b="1" dirty="0" err="1"/>
              <a:t>mat</a:t>
            </a:r>
            <a:r>
              <a:rPr lang="it-IT" sz="1600" dirty="0"/>
              <a:t>)</a:t>
            </a:r>
          </a:p>
        </p:txBody>
      </p:sp>
    </p:spTree>
    <p:extLst>
      <p:ext uri="{BB962C8B-B14F-4D97-AF65-F5344CB8AC3E}">
        <p14:creationId xmlns:p14="http://schemas.microsoft.com/office/powerpoint/2010/main" val="260745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3</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1563937" y="427374"/>
            <a:ext cx="10313932" cy="393317"/>
          </a:xfrm>
        </p:spPr>
        <p:txBody>
          <a:bodyPr rtlCol="0"/>
          <a:lstStyle>
            <a:defPPr>
              <a:defRPr lang="it-IT"/>
            </a:defPPr>
          </a:lstStyle>
          <a:p>
            <a:pPr rtl="0"/>
            <a:r>
              <a:rPr lang="it-IT" sz="2000" b="1" spc="0" dirty="0"/>
              <a:t>Metrica basata sulla standard </a:t>
            </a:r>
            <a:r>
              <a:rPr lang="it-IT" sz="2000" b="1" spc="0" dirty="0" err="1"/>
              <a:t>deviation</a:t>
            </a:r>
            <a:r>
              <a:rPr lang="it-IT" sz="2000" b="1" spc="0" dirty="0"/>
              <a:t> - </a:t>
            </a:r>
            <a:r>
              <a:rPr lang="it-IT" sz="2000" b="1" spc="0" dirty="0" err="1"/>
              <a:t>std</a:t>
            </a:r>
            <a:endParaRPr lang="it-IT" sz="2000" b="1"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Per calcolare questa metrica, sono stati svolti i seguenti passaggi preliminari:</a:t>
            </a:r>
            <a:endParaRPr lang="it-IT" sz="2200" dirty="0"/>
          </a:p>
          <a:p>
            <a:pPr marL="285750" indent="-285750">
              <a:lnSpc>
                <a:spcPct val="100000"/>
              </a:lnSpc>
              <a:spcBef>
                <a:spcPts val="600"/>
              </a:spcBef>
              <a:buSzPct val="95000"/>
              <a:buFont typeface="Arial" panose="020B0604020202020204" pitchFamily="34" charset="0"/>
              <a:buChar char="•"/>
            </a:pPr>
            <a:r>
              <a:rPr lang="it-IT" sz="1600" dirty="0"/>
              <a:t>Creazione di una matrice quadridimensionale in cui salvare i dati delle 20 </a:t>
            </a:r>
            <a:r>
              <a:rPr lang="it-IT" sz="1600" dirty="0" err="1"/>
              <a:t>softmax</a:t>
            </a:r>
            <a:r>
              <a:rPr lang="it-IT" sz="1600" dirty="0"/>
              <a:t> generate dalle 20 </a:t>
            </a:r>
            <a:r>
              <a:rPr lang="it-IT" sz="1600" dirty="0" err="1"/>
              <a:t>inference</a:t>
            </a:r>
            <a:r>
              <a:rPr lang="it-IT" sz="1600" dirty="0"/>
              <a:t> </a:t>
            </a:r>
            <a:r>
              <a:rPr lang="it-IT" sz="1600" dirty="0" err="1"/>
              <a:t>MonteCarlo</a:t>
            </a:r>
            <a:r>
              <a:rPr lang="it-IT" sz="1600" dirty="0"/>
              <a:t> sulla stessa immagine di partenza (denominata </a:t>
            </a:r>
            <a:r>
              <a:rPr lang="it-IT" sz="1600" i="1" dirty="0" err="1"/>
              <a:t>softmax_matrix</a:t>
            </a:r>
            <a:r>
              <a:rPr lang="it-IT" sz="1600" dirty="0"/>
              <a:t>)</a:t>
            </a:r>
          </a:p>
          <a:p>
            <a:pPr marL="285750" indent="-285750">
              <a:lnSpc>
                <a:spcPct val="100000"/>
              </a:lnSpc>
              <a:spcBef>
                <a:spcPts val="600"/>
              </a:spcBef>
              <a:buSzPct val="95000"/>
              <a:buFont typeface="Arial" panose="020B0604020202020204" pitchFamily="34" charset="0"/>
              <a:buChar char="•"/>
            </a:pPr>
            <a:r>
              <a:rPr lang="it-IT" sz="1600" dirty="0"/>
              <a:t>Alla matrice, per la classe selezionata (in questo caso: 1), viene applicata una funzione (in basso in questa slide) che crea una </a:t>
            </a:r>
            <a:r>
              <a:rPr lang="it-IT" sz="1600" i="1" dirty="0" err="1"/>
              <a:t>std</a:t>
            </a:r>
            <a:r>
              <a:rPr lang="it-IT" sz="1600" i="1" dirty="0"/>
              <a:t> </a:t>
            </a:r>
            <a:r>
              <a:rPr lang="it-IT" sz="1600" i="1" dirty="0" err="1"/>
              <a:t>map</a:t>
            </a:r>
            <a:r>
              <a:rPr lang="it-IT" sz="1600" i="1" dirty="0"/>
              <a:t> </a:t>
            </a:r>
            <a:r>
              <a:rPr lang="it-IT" sz="1600" dirty="0"/>
              <a:t>bidimensionale,</a:t>
            </a:r>
            <a:r>
              <a:rPr lang="it-IT" sz="1600" i="1" dirty="0"/>
              <a:t> </a:t>
            </a:r>
            <a:r>
              <a:rPr lang="it-IT" sz="1600" dirty="0"/>
              <a:t>della quale ogni punto </a:t>
            </a:r>
            <a:r>
              <a:rPr lang="it-IT" sz="1600" dirty="0" err="1"/>
              <a:t>i,j</a:t>
            </a:r>
            <a:r>
              <a:rPr lang="it-IT" sz="1600" dirty="0"/>
              <a:t> è la standard </a:t>
            </a:r>
            <a:r>
              <a:rPr lang="it-IT" sz="1600" dirty="0" err="1"/>
              <a:t>deviation</a:t>
            </a:r>
            <a:r>
              <a:rPr lang="it-IT" sz="1600" dirty="0"/>
              <a:t> del valore dei 20 corrispondenti punti </a:t>
            </a:r>
            <a:r>
              <a:rPr lang="it-IT" sz="1600" dirty="0" err="1"/>
              <a:t>i,j</a:t>
            </a:r>
            <a:r>
              <a:rPr lang="it-IT" sz="1600" dirty="0"/>
              <a:t> delle 20 </a:t>
            </a:r>
            <a:r>
              <a:rPr lang="it-IT" sz="1600" dirty="0" err="1"/>
              <a:t>softmax</a:t>
            </a:r>
            <a:endParaRPr lang="it-IT" sz="1600" dirty="0"/>
          </a:p>
          <a:p>
            <a:pPr marL="285750" indent="-285750">
              <a:lnSpc>
                <a:spcPct val="100000"/>
              </a:lnSpc>
              <a:spcBef>
                <a:spcPts val="600"/>
              </a:spcBef>
              <a:buSzPct val="95000"/>
              <a:buFont typeface="Arial" panose="020B0604020202020204" pitchFamily="34" charset="0"/>
              <a:buChar char="•"/>
            </a:pPr>
            <a:r>
              <a:rPr lang="it-IT" sz="1600" dirty="0"/>
              <a:t>Il risultato della </a:t>
            </a:r>
            <a:r>
              <a:rPr lang="it-IT" sz="1600" dirty="0" err="1"/>
              <a:t>std</a:t>
            </a:r>
            <a:r>
              <a:rPr lang="it-IT" sz="1600" dirty="0"/>
              <a:t> </a:t>
            </a:r>
            <a:r>
              <a:rPr lang="it-IT" sz="1600" dirty="0" err="1"/>
              <a:t>map</a:t>
            </a:r>
            <a:r>
              <a:rPr lang="it-IT" sz="1600" dirty="0"/>
              <a:t> è una mappa di standard </a:t>
            </a:r>
            <a:r>
              <a:rPr lang="it-IT" sz="1600" dirty="0" err="1"/>
              <a:t>deviation</a:t>
            </a:r>
            <a:r>
              <a:rPr lang="it-IT" sz="1600" dirty="0"/>
              <a:t>, come ad esempio l’immagine a destra</a:t>
            </a:r>
          </a:p>
          <a:p>
            <a:pPr marL="285750" indent="-285750">
              <a:lnSpc>
                <a:spcPct val="100000"/>
              </a:lnSpc>
              <a:spcBef>
                <a:spcPts val="600"/>
              </a:spcBef>
              <a:buSzPct val="95000"/>
              <a:buFont typeface="Arial" panose="020B0604020202020204" pitchFamily="34" charset="0"/>
              <a:buChar char="•"/>
            </a:pPr>
            <a:r>
              <a:rPr lang="it-IT" sz="1600" dirty="0"/>
              <a:t>Il valore associato ad ogni immagine del test set sarà la somma dei valori della </a:t>
            </a:r>
            <a:r>
              <a:rPr lang="it-IT" sz="1600" dirty="0" err="1"/>
              <a:t>std</a:t>
            </a:r>
            <a:r>
              <a:rPr lang="it-IT" sz="1600" dirty="0"/>
              <a:t> </a:t>
            </a:r>
            <a:r>
              <a:rPr lang="it-IT" sz="1600" dirty="0" err="1"/>
              <a:t>map</a:t>
            </a:r>
            <a:r>
              <a:rPr lang="it-IT" sz="1600" dirty="0"/>
              <a:t>, moltiplicato per la maschera manuale (ground truth)</a:t>
            </a:r>
          </a:p>
        </p:txBody>
      </p:sp>
      <p:pic>
        <p:nvPicPr>
          <p:cNvPr id="8" name="Immagine 7">
            <a:extLst>
              <a:ext uri="{FF2B5EF4-FFF2-40B4-BE49-F238E27FC236}">
                <a16:creationId xmlns:a16="http://schemas.microsoft.com/office/drawing/2014/main" id="{3BD7010F-0F6F-727E-46F8-AE17F3F1B272}"/>
              </a:ext>
            </a:extLst>
          </p:cNvPr>
          <p:cNvPicPr>
            <a:picLocks noChangeAspect="1"/>
          </p:cNvPicPr>
          <p:nvPr/>
        </p:nvPicPr>
        <p:blipFill rotWithShape="1">
          <a:blip r:embed="rId4"/>
          <a:srcRect l="2280" r="495"/>
          <a:stretch/>
        </p:blipFill>
        <p:spPr>
          <a:xfrm>
            <a:off x="7664691" y="1048716"/>
            <a:ext cx="4403663" cy="3801407"/>
          </a:xfrm>
          <a:prstGeom prst="rect">
            <a:avLst/>
          </a:prstGeom>
        </p:spPr>
      </p:pic>
      <p:pic>
        <p:nvPicPr>
          <p:cNvPr id="7" name="Immagine 6">
            <a:extLst>
              <a:ext uri="{FF2B5EF4-FFF2-40B4-BE49-F238E27FC236}">
                <a16:creationId xmlns:a16="http://schemas.microsoft.com/office/drawing/2014/main" id="{55A02B54-6656-CD92-1A14-78390AECBF71}"/>
              </a:ext>
            </a:extLst>
          </p:cNvPr>
          <p:cNvPicPr>
            <a:picLocks noChangeAspect="1"/>
          </p:cNvPicPr>
          <p:nvPr/>
        </p:nvPicPr>
        <p:blipFill rotWithShape="1">
          <a:blip r:embed="rId5"/>
          <a:srcRect r="56758" b="51723"/>
          <a:stretch/>
        </p:blipFill>
        <p:spPr>
          <a:xfrm>
            <a:off x="2613804" y="4631057"/>
            <a:ext cx="3601700" cy="1505387"/>
          </a:xfrm>
          <a:prstGeom prst="rect">
            <a:avLst/>
          </a:prstGeom>
        </p:spPr>
      </p:pic>
    </p:spTree>
    <p:extLst>
      <p:ext uri="{BB962C8B-B14F-4D97-AF65-F5344CB8AC3E}">
        <p14:creationId xmlns:p14="http://schemas.microsoft.com/office/powerpoint/2010/main" val="37038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4</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1563937" y="427374"/>
            <a:ext cx="10313932" cy="393317"/>
          </a:xfrm>
        </p:spPr>
        <p:txBody>
          <a:bodyPr rtlCol="0"/>
          <a:lstStyle>
            <a:defPPr>
              <a:defRPr lang="it-IT"/>
            </a:defPPr>
          </a:lstStyle>
          <a:p>
            <a:pPr rtl="0"/>
            <a:r>
              <a:rPr lang="it-IT" sz="2000" b="1" spc="0" dirty="0"/>
              <a:t>Metrica basata </a:t>
            </a:r>
            <a:r>
              <a:rPr lang="it-IT" sz="2000" b="1" spc="0" dirty="0" err="1"/>
              <a:t>sulL’ENTROPIA</a:t>
            </a:r>
            <a:r>
              <a:rPr lang="it-IT" sz="2000" b="1" spc="0" dirty="0"/>
              <a:t> - ENTROPY</a:t>
            </a:r>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Per calcolare questa metrica, sono stati svolti i seguenti passaggi preliminari:</a:t>
            </a:r>
            <a:endParaRPr lang="it-IT" sz="2200" dirty="0"/>
          </a:p>
          <a:p>
            <a:pPr marL="285750" indent="-285750">
              <a:lnSpc>
                <a:spcPct val="100000"/>
              </a:lnSpc>
              <a:spcBef>
                <a:spcPts val="600"/>
              </a:spcBef>
              <a:buSzPct val="95000"/>
              <a:buFont typeface="Arial" panose="020B0604020202020204" pitchFamily="34" charset="0"/>
              <a:buChar char="•"/>
            </a:pPr>
            <a:r>
              <a:rPr lang="it-IT" sz="1600" dirty="0"/>
              <a:t>Creazione di una matrice quadridimensionale in cui salvare i dati delle 20 </a:t>
            </a:r>
            <a:r>
              <a:rPr lang="it-IT" sz="1600" dirty="0" err="1"/>
              <a:t>softmax</a:t>
            </a:r>
            <a:r>
              <a:rPr lang="it-IT" sz="1600" dirty="0"/>
              <a:t> generate dalle 20 </a:t>
            </a:r>
            <a:r>
              <a:rPr lang="it-IT" sz="1600" dirty="0" err="1"/>
              <a:t>inference</a:t>
            </a:r>
            <a:r>
              <a:rPr lang="it-IT" sz="1600" dirty="0"/>
              <a:t> </a:t>
            </a:r>
            <a:r>
              <a:rPr lang="it-IT" sz="1600" dirty="0" err="1"/>
              <a:t>MonteCarlo</a:t>
            </a:r>
            <a:r>
              <a:rPr lang="it-IT" sz="1600" dirty="0"/>
              <a:t> sulla stessa immagine di partenza (denominata </a:t>
            </a:r>
            <a:r>
              <a:rPr lang="it-IT" sz="1600" i="1" dirty="0" err="1"/>
              <a:t>softmax_matrix</a:t>
            </a:r>
            <a:r>
              <a:rPr lang="it-IT" sz="1600" dirty="0"/>
              <a:t>)</a:t>
            </a:r>
          </a:p>
          <a:p>
            <a:pPr marL="285750" indent="-285750">
              <a:lnSpc>
                <a:spcPct val="100000"/>
              </a:lnSpc>
              <a:spcBef>
                <a:spcPts val="600"/>
              </a:spcBef>
              <a:buSzPct val="95000"/>
              <a:buFont typeface="Arial" panose="020B0604020202020204" pitchFamily="34" charset="0"/>
              <a:buChar char="•"/>
            </a:pPr>
            <a:r>
              <a:rPr lang="it-IT" sz="1600" dirty="0"/>
              <a:t>Alla matrice, per la classe selezionata (in questo caso: 1), viene applicata una funzione (in basso in questa slide) che crea una </a:t>
            </a:r>
            <a:r>
              <a:rPr lang="it-IT" sz="1600" i="1" dirty="0" err="1"/>
              <a:t>entropy</a:t>
            </a:r>
            <a:r>
              <a:rPr lang="it-IT" sz="1600" i="1" dirty="0"/>
              <a:t> </a:t>
            </a:r>
            <a:r>
              <a:rPr lang="it-IT" sz="1600" i="1" dirty="0" err="1"/>
              <a:t>map</a:t>
            </a:r>
            <a:r>
              <a:rPr lang="it-IT" sz="1600" i="1" dirty="0"/>
              <a:t> </a:t>
            </a:r>
            <a:r>
              <a:rPr lang="it-IT" sz="1600" dirty="0"/>
              <a:t>bidimensionale,</a:t>
            </a:r>
            <a:r>
              <a:rPr lang="it-IT" sz="1600" i="1" dirty="0"/>
              <a:t> </a:t>
            </a:r>
            <a:r>
              <a:rPr lang="it-IT" sz="1600" dirty="0"/>
              <a:t>della quale ogni punto </a:t>
            </a:r>
            <a:r>
              <a:rPr lang="it-IT" sz="1600" dirty="0" err="1"/>
              <a:t>i,j</a:t>
            </a:r>
            <a:r>
              <a:rPr lang="it-IT" sz="1600" dirty="0"/>
              <a:t> è l’entropia del valore dei 20 corrispondenti punti </a:t>
            </a:r>
            <a:r>
              <a:rPr lang="it-IT" sz="1600" dirty="0" err="1"/>
              <a:t>i,j</a:t>
            </a:r>
            <a:r>
              <a:rPr lang="it-IT" sz="1600" dirty="0"/>
              <a:t> delle 20 </a:t>
            </a:r>
            <a:r>
              <a:rPr lang="it-IT" sz="1600" dirty="0" err="1"/>
              <a:t>softmax</a:t>
            </a:r>
            <a:r>
              <a:rPr lang="it-IT" sz="1600" dirty="0"/>
              <a:t>. L’entropia implementata è l’entropia di </a:t>
            </a:r>
            <a:r>
              <a:rPr lang="it-IT" sz="1600" i="1" dirty="0"/>
              <a:t>Shannon</a:t>
            </a:r>
            <a:r>
              <a:rPr lang="it-IT" sz="1600" dirty="0"/>
              <a:t>.</a:t>
            </a:r>
          </a:p>
          <a:p>
            <a:pPr marL="285750" indent="-285750">
              <a:lnSpc>
                <a:spcPct val="100000"/>
              </a:lnSpc>
              <a:spcBef>
                <a:spcPts val="600"/>
              </a:spcBef>
              <a:buSzPct val="95000"/>
              <a:buFont typeface="Arial" panose="020B0604020202020204" pitchFamily="34" charset="0"/>
              <a:buChar char="•"/>
            </a:pPr>
            <a:r>
              <a:rPr lang="it-IT" sz="1600" dirty="0"/>
              <a:t>Il risultato della </a:t>
            </a:r>
            <a:r>
              <a:rPr lang="it-IT" sz="1600" dirty="0" err="1"/>
              <a:t>entropy</a:t>
            </a:r>
            <a:r>
              <a:rPr lang="it-IT" sz="1600" dirty="0"/>
              <a:t> </a:t>
            </a:r>
            <a:r>
              <a:rPr lang="it-IT" sz="1600" dirty="0" err="1"/>
              <a:t>map</a:t>
            </a:r>
            <a:r>
              <a:rPr lang="it-IT" sz="1600" dirty="0"/>
              <a:t> è una mappa di entropia, come ad esempio l’immagine a destra</a:t>
            </a:r>
          </a:p>
          <a:p>
            <a:pPr marL="285750" indent="-285750">
              <a:lnSpc>
                <a:spcPct val="100000"/>
              </a:lnSpc>
              <a:spcBef>
                <a:spcPts val="600"/>
              </a:spcBef>
              <a:buSzPct val="95000"/>
              <a:buFont typeface="Arial" panose="020B0604020202020204" pitchFamily="34" charset="0"/>
              <a:buChar char="•"/>
            </a:pPr>
            <a:r>
              <a:rPr lang="it-IT" sz="1600" dirty="0"/>
              <a:t>Il valore associato ad ogni immagine del test set sarà la somma dei valori della </a:t>
            </a:r>
            <a:r>
              <a:rPr lang="it-IT" sz="1600" dirty="0" err="1"/>
              <a:t>entropy</a:t>
            </a:r>
            <a:r>
              <a:rPr lang="it-IT" sz="1600" dirty="0"/>
              <a:t> </a:t>
            </a:r>
            <a:r>
              <a:rPr lang="it-IT" sz="1600" dirty="0" err="1"/>
              <a:t>map</a:t>
            </a:r>
            <a:r>
              <a:rPr lang="it-IT" sz="1600" dirty="0"/>
              <a:t>, moltiplicato per la maschera manuale (ground truth)</a:t>
            </a:r>
          </a:p>
        </p:txBody>
      </p:sp>
      <p:pic>
        <p:nvPicPr>
          <p:cNvPr id="3" name="Immagine 2">
            <a:extLst>
              <a:ext uri="{FF2B5EF4-FFF2-40B4-BE49-F238E27FC236}">
                <a16:creationId xmlns:a16="http://schemas.microsoft.com/office/drawing/2014/main" id="{148BDBE3-EFA7-5A1F-AAD7-5EEE708F3632}"/>
              </a:ext>
            </a:extLst>
          </p:cNvPr>
          <p:cNvPicPr>
            <a:picLocks noChangeAspect="1"/>
          </p:cNvPicPr>
          <p:nvPr/>
        </p:nvPicPr>
        <p:blipFill rotWithShape="1">
          <a:blip r:embed="rId4"/>
          <a:srcRect t="56598"/>
          <a:stretch/>
        </p:blipFill>
        <p:spPr>
          <a:xfrm>
            <a:off x="1138334" y="4980176"/>
            <a:ext cx="7506748" cy="1219665"/>
          </a:xfrm>
          <a:prstGeom prst="rect">
            <a:avLst/>
          </a:prstGeom>
        </p:spPr>
      </p:pic>
      <p:pic>
        <p:nvPicPr>
          <p:cNvPr id="11" name="Immagine 10">
            <a:extLst>
              <a:ext uri="{FF2B5EF4-FFF2-40B4-BE49-F238E27FC236}">
                <a16:creationId xmlns:a16="http://schemas.microsoft.com/office/drawing/2014/main" id="{FC465C5A-E5DB-D60A-C056-8C4569A9EBCA}"/>
              </a:ext>
            </a:extLst>
          </p:cNvPr>
          <p:cNvPicPr>
            <a:picLocks noChangeAspect="1"/>
          </p:cNvPicPr>
          <p:nvPr/>
        </p:nvPicPr>
        <p:blipFill>
          <a:blip r:embed="rId5"/>
          <a:stretch>
            <a:fillRect/>
          </a:stretch>
        </p:blipFill>
        <p:spPr>
          <a:xfrm>
            <a:off x="7509581" y="1173193"/>
            <a:ext cx="4368288" cy="3693512"/>
          </a:xfrm>
          <a:prstGeom prst="rect">
            <a:avLst/>
          </a:prstGeom>
        </p:spPr>
      </p:pic>
    </p:spTree>
    <p:extLst>
      <p:ext uri="{BB962C8B-B14F-4D97-AF65-F5344CB8AC3E}">
        <p14:creationId xmlns:p14="http://schemas.microsoft.com/office/powerpoint/2010/main" val="27325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5</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1563937" y="427374"/>
            <a:ext cx="10313932" cy="393317"/>
          </a:xfrm>
        </p:spPr>
        <p:txBody>
          <a:bodyPr rtlCol="0"/>
          <a:lstStyle>
            <a:defPPr>
              <a:defRPr lang="it-IT"/>
            </a:defPPr>
          </a:lstStyle>
          <a:p>
            <a:pPr rtl="0"/>
            <a:r>
              <a:rPr lang="it-IT" sz="2000" b="1" spc="0" dirty="0"/>
              <a:t>Metrica basata sui dice – dice </a:t>
            </a:r>
            <a:r>
              <a:rPr lang="it-IT" sz="2000" b="1" spc="0" dirty="0" err="1"/>
              <a:t>mat</a:t>
            </a:r>
            <a:endParaRPr lang="it-IT" sz="2000" b="1" spc="0" dirty="0"/>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Per calcolare questa metrica, sono stati svolti i seguenti passaggi preliminari:</a:t>
            </a:r>
            <a:endParaRPr lang="it-IT" sz="2200" dirty="0"/>
          </a:p>
          <a:p>
            <a:pPr marL="285750" indent="-285750">
              <a:lnSpc>
                <a:spcPct val="100000"/>
              </a:lnSpc>
              <a:spcBef>
                <a:spcPts val="600"/>
              </a:spcBef>
              <a:buSzPct val="95000"/>
              <a:buFont typeface="Arial" panose="020B0604020202020204" pitchFamily="34" charset="0"/>
              <a:buChar char="•"/>
            </a:pPr>
            <a:r>
              <a:rPr lang="it-IT" sz="1600" dirty="0"/>
              <a:t>Creazione di una matrice tridimensionale in cui salvare i dati delle 20 segmentazioni generate dalle 20 </a:t>
            </a:r>
            <a:r>
              <a:rPr lang="it-IT" sz="1600" dirty="0" err="1"/>
              <a:t>inference</a:t>
            </a:r>
            <a:r>
              <a:rPr lang="it-IT" sz="1600" dirty="0"/>
              <a:t> </a:t>
            </a:r>
            <a:r>
              <a:rPr lang="it-IT" sz="1600" dirty="0" err="1"/>
              <a:t>MonteCarlo</a:t>
            </a:r>
            <a:r>
              <a:rPr lang="it-IT" sz="1600" dirty="0"/>
              <a:t> sulla stessa immagine di partenza (denominata </a:t>
            </a:r>
            <a:r>
              <a:rPr lang="it-IT" sz="1600" i="1" dirty="0" err="1"/>
              <a:t>seg_matrix</a:t>
            </a:r>
            <a:r>
              <a:rPr lang="it-IT" sz="1600" dirty="0"/>
              <a:t>)</a:t>
            </a:r>
          </a:p>
          <a:p>
            <a:pPr marL="285750" indent="-285750">
              <a:lnSpc>
                <a:spcPct val="100000"/>
              </a:lnSpc>
              <a:spcBef>
                <a:spcPts val="600"/>
              </a:spcBef>
              <a:buSzPct val="95000"/>
              <a:buFont typeface="Arial" panose="020B0604020202020204" pitchFamily="34" charset="0"/>
              <a:buChar char="•"/>
            </a:pPr>
            <a:r>
              <a:rPr lang="it-IT" sz="1600" dirty="0"/>
              <a:t>Alla matrice viene applicata una funzione (in basso in questa slide) che crea una matrice diagonale alta,</a:t>
            </a:r>
            <a:r>
              <a:rPr lang="it-IT" sz="1600" i="1" dirty="0"/>
              <a:t> </a:t>
            </a:r>
            <a:r>
              <a:rPr lang="it-IT" sz="1600" dirty="0"/>
              <a:t>della quale ogni punto </a:t>
            </a:r>
            <a:r>
              <a:rPr lang="it-IT" sz="1600" dirty="0" err="1"/>
              <a:t>i,j</a:t>
            </a:r>
            <a:r>
              <a:rPr lang="it-IT" sz="1600" dirty="0"/>
              <a:t> è il coefficiente di Sorensen-Dice tra la segmentazione i e la segmentazione j selezionate tra le 20 maschere di segmentazione derivanti dall’applicazione del </a:t>
            </a:r>
            <a:r>
              <a:rPr lang="it-IT" sz="1600" dirty="0" err="1"/>
              <a:t>MonteCarlo</a:t>
            </a:r>
            <a:r>
              <a:rPr lang="it-IT" sz="1600" dirty="0"/>
              <a:t> Dropout.</a:t>
            </a:r>
          </a:p>
          <a:p>
            <a:pPr marL="285750" indent="-285750">
              <a:lnSpc>
                <a:spcPct val="100000"/>
              </a:lnSpc>
              <a:spcBef>
                <a:spcPts val="600"/>
              </a:spcBef>
              <a:buSzPct val="95000"/>
              <a:buFont typeface="Arial" panose="020B0604020202020204" pitchFamily="34" charset="0"/>
              <a:buChar char="•"/>
            </a:pPr>
            <a:r>
              <a:rPr lang="it-IT" sz="1600" dirty="0"/>
              <a:t>Il valore associato ad ogni immagine del test set sarà la </a:t>
            </a:r>
            <a:r>
              <a:rPr lang="it-IT" sz="1600" i="1" dirty="0"/>
              <a:t>standard </a:t>
            </a:r>
            <a:r>
              <a:rPr lang="it-IT" sz="1600" i="1" dirty="0" err="1"/>
              <a:t>deviation</a:t>
            </a:r>
            <a:r>
              <a:rPr lang="it-IT" sz="1600" i="1" dirty="0"/>
              <a:t> </a:t>
            </a:r>
            <a:r>
              <a:rPr lang="it-IT" sz="1600" dirty="0"/>
              <a:t>dei valori della matrice triangolare alta (dice </a:t>
            </a:r>
            <a:r>
              <a:rPr lang="it-IT" sz="1600" dirty="0" err="1"/>
              <a:t>matrix</a:t>
            </a:r>
            <a:r>
              <a:rPr lang="it-IT" sz="1600" dirty="0"/>
              <a:t>)</a:t>
            </a:r>
          </a:p>
          <a:p>
            <a:pPr marL="971550" lvl="1" indent="-285750">
              <a:lnSpc>
                <a:spcPct val="100000"/>
              </a:lnSpc>
              <a:spcBef>
                <a:spcPts val="600"/>
              </a:spcBef>
              <a:buSzPct val="95000"/>
            </a:pPr>
            <a:r>
              <a:rPr lang="it-IT" sz="1600" dirty="0"/>
              <a:t>È importante notare come questa metrica sia </a:t>
            </a:r>
            <a:r>
              <a:rPr lang="it-IT" sz="1600" b="1" dirty="0"/>
              <a:t>l’unica delle tre metriche proposte a NON dipendere dal ground truth</a:t>
            </a:r>
            <a:r>
              <a:rPr lang="it-IT" sz="1600" dirty="0"/>
              <a:t>, derivando unicamente dalle 20 immagini </a:t>
            </a:r>
            <a:r>
              <a:rPr lang="it-IT" sz="1600" dirty="0" err="1"/>
              <a:t>MonteCarlo</a:t>
            </a:r>
            <a:endParaRPr lang="it-IT" sz="2200" dirty="0"/>
          </a:p>
        </p:txBody>
      </p:sp>
      <p:pic>
        <p:nvPicPr>
          <p:cNvPr id="7" name="Immagine 6">
            <a:extLst>
              <a:ext uri="{FF2B5EF4-FFF2-40B4-BE49-F238E27FC236}">
                <a16:creationId xmlns:a16="http://schemas.microsoft.com/office/drawing/2014/main" id="{8A5F52EC-5D94-8379-CB1E-1513B11E979F}"/>
              </a:ext>
            </a:extLst>
          </p:cNvPr>
          <p:cNvPicPr>
            <a:picLocks noChangeAspect="1"/>
          </p:cNvPicPr>
          <p:nvPr/>
        </p:nvPicPr>
        <p:blipFill>
          <a:blip r:embed="rId4"/>
          <a:srcRect/>
          <a:stretch/>
        </p:blipFill>
        <p:spPr>
          <a:xfrm>
            <a:off x="1138334" y="4617751"/>
            <a:ext cx="6183792" cy="1405406"/>
          </a:xfrm>
          <a:prstGeom prst="rect">
            <a:avLst/>
          </a:prstGeom>
        </p:spPr>
      </p:pic>
      <p:pic>
        <p:nvPicPr>
          <p:cNvPr id="3" name="Immagine 2" descr="Immagine che contiene testo, schermata, diagramma, linea&#10;&#10;Descrizione generata automaticamente">
            <a:extLst>
              <a:ext uri="{FF2B5EF4-FFF2-40B4-BE49-F238E27FC236}">
                <a16:creationId xmlns:a16="http://schemas.microsoft.com/office/drawing/2014/main" id="{F9013385-6E02-F4FB-ED9E-692D91109A28}"/>
              </a:ext>
            </a:extLst>
          </p:cNvPr>
          <p:cNvPicPr>
            <a:picLocks noChangeAspect="1"/>
          </p:cNvPicPr>
          <p:nvPr/>
        </p:nvPicPr>
        <p:blipFill>
          <a:blip r:embed="rId5"/>
          <a:stretch>
            <a:fillRect/>
          </a:stretch>
        </p:blipFill>
        <p:spPr>
          <a:xfrm>
            <a:off x="7874466" y="1761905"/>
            <a:ext cx="4003403" cy="3002552"/>
          </a:xfrm>
          <a:prstGeom prst="rect">
            <a:avLst/>
          </a:prstGeom>
        </p:spPr>
      </p:pic>
    </p:spTree>
    <p:extLst>
      <p:ext uri="{BB962C8B-B14F-4D97-AF65-F5344CB8AC3E}">
        <p14:creationId xmlns:p14="http://schemas.microsoft.com/office/powerpoint/2010/main" val="204946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6</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6"/>
            <a:ext cx="1605274" cy="1145277"/>
          </a:xfrm>
        </p:spPr>
        <p:txBody>
          <a:bodyPr rtlCol="0" anchor="t"/>
          <a:lstStyle>
            <a:defPPr>
              <a:defRPr lang="it-IT"/>
            </a:defPPr>
          </a:lstStyle>
          <a:p>
            <a:pPr rtl="0"/>
            <a:r>
              <a:rPr lang="it-IT" sz="2000" b="1" spc="0" dirty="0"/>
              <a:t>Esempio:</a:t>
            </a:r>
          </a:p>
          <a:p>
            <a:pPr rtl="0"/>
            <a:r>
              <a:rPr lang="it-IT" sz="2000" spc="0" dirty="0"/>
              <a:t>Immagine</a:t>
            </a:r>
          </a:p>
          <a:p>
            <a:pPr rtl="0"/>
            <a:r>
              <a:rPr lang="it-IT" sz="2000" spc="0" dirty="0"/>
              <a:t>1004289_35</a:t>
            </a:r>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2" name="Segnaposto testo 6">
            <a:extLst>
              <a:ext uri="{FF2B5EF4-FFF2-40B4-BE49-F238E27FC236}">
                <a16:creationId xmlns:a16="http://schemas.microsoft.com/office/drawing/2014/main" id="{28CF2A40-97CF-7FA6-D1BA-5504DFC9FD6E}"/>
              </a:ext>
            </a:extLst>
          </p:cNvPr>
          <p:cNvSpPr txBox="1">
            <a:spLocks/>
          </p:cNvSpPr>
          <p:nvPr/>
        </p:nvSpPr>
        <p:spPr>
          <a:xfrm>
            <a:off x="2728047" y="681487"/>
            <a:ext cx="9305802" cy="4189582"/>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Nell’esempio si possono apprezzare la </a:t>
            </a:r>
            <a:r>
              <a:rPr lang="it-IT" sz="1600" dirty="0" err="1"/>
              <a:t>std</a:t>
            </a:r>
            <a:r>
              <a:rPr lang="it-IT" sz="1600" dirty="0"/>
              <a:t> </a:t>
            </a:r>
            <a:r>
              <a:rPr lang="it-IT" sz="1600" dirty="0" err="1"/>
              <a:t>map</a:t>
            </a:r>
            <a:r>
              <a:rPr lang="it-IT" sz="1600" dirty="0"/>
              <a:t> (in alto) e l’</a:t>
            </a:r>
            <a:r>
              <a:rPr lang="it-IT" sz="1600" dirty="0" err="1"/>
              <a:t>entropy</a:t>
            </a:r>
            <a:r>
              <a:rPr lang="it-IT" sz="1600" dirty="0"/>
              <a:t> </a:t>
            </a:r>
            <a:r>
              <a:rPr lang="it-IT" sz="1600" dirty="0" err="1"/>
              <a:t>map</a:t>
            </a:r>
            <a:r>
              <a:rPr lang="it-IT" sz="1600" dirty="0"/>
              <a:t> (in basso). Nell’ultima colonna, la maschera manuale e le mappe vengono moltiplicate tra di loro: è da questa matrice che vengono calcolate le metriche, sommando i valori non nulli di ciascuna delle due.</a:t>
            </a:r>
          </a:p>
        </p:txBody>
      </p:sp>
      <p:pic>
        <p:nvPicPr>
          <p:cNvPr id="16" name="Immagine 15" descr="Immagine che contiene schermata, Policromia, Lilac, viola&#10;&#10;Descrizione generata automaticamente">
            <a:extLst>
              <a:ext uri="{FF2B5EF4-FFF2-40B4-BE49-F238E27FC236}">
                <a16:creationId xmlns:a16="http://schemas.microsoft.com/office/drawing/2014/main" id="{A01DF218-B736-3262-448A-5F1C9FCDE711}"/>
              </a:ext>
            </a:extLst>
          </p:cNvPr>
          <p:cNvPicPr>
            <a:picLocks noChangeAspect="1"/>
          </p:cNvPicPr>
          <p:nvPr/>
        </p:nvPicPr>
        <p:blipFill rotWithShape="1">
          <a:blip r:embed="rId3"/>
          <a:srcRect l="11108" t="8937" r="8160" b="6785"/>
          <a:stretch/>
        </p:blipFill>
        <p:spPr>
          <a:xfrm>
            <a:off x="860125" y="1716834"/>
            <a:ext cx="11331876" cy="4902224"/>
          </a:xfrm>
          <a:prstGeom prst="rect">
            <a:avLst/>
          </a:prstGeom>
        </p:spPr>
      </p:pic>
    </p:spTree>
    <p:extLst>
      <p:ext uri="{BB962C8B-B14F-4D97-AF65-F5344CB8AC3E}">
        <p14:creationId xmlns:p14="http://schemas.microsoft.com/office/powerpoint/2010/main" val="19422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7</a:t>
            </a:fld>
            <a:endParaRPr lang="it-IT"/>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1" y="1716833"/>
            <a:ext cx="1842049" cy="4337180"/>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Nell’immagine a destra, si può apprezzare come le immagini 14 e 15 derivanti dal </a:t>
            </a:r>
            <a:r>
              <a:rPr lang="it-IT" sz="1600" dirty="0" err="1"/>
              <a:t>MonteCarlo</a:t>
            </a:r>
            <a:r>
              <a:rPr lang="it-IT" sz="1600" dirty="0"/>
              <a:t> abbiano risultati leggermente diversi dalle altre 18 segmentazioni con Dropout.</a:t>
            </a:r>
          </a:p>
        </p:txBody>
      </p:sp>
      <p:pic>
        <p:nvPicPr>
          <p:cNvPr id="3" name="Immagine 2">
            <a:extLst>
              <a:ext uri="{FF2B5EF4-FFF2-40B4-BE49-F238E27FC236}">
                <a16:creationId xmlns:a16="http://schemas.microsoft.com/office/drawing/2014/main" id="{71479F65-0C6B-41D6-04E4-A80D999972C2}"/>
              </a:ext>
            </a:extLst>
          </p:cNvPr>
          <p:cNvPicPr>
            <a:picLocks noChangeAspect="1"/>
          </p:cNvPicPr>
          <p:nvPr/>
        </p:nvPicPr>
        <p:blipFill>
          <a:blip r:embed="rId4"/>
          <a:srcRect/>
          <a:stretch/>
        </p:blipFill>
        <p:spPr>
          <a:xfrm>
            <a:off x="3828734" y="309914"/>
            <a:ext cx="8177129" cy="6141365"/>
          </a:xfrm>
          <a:prstGeom prst="rect">
            <a:avLst/>
          </a:prstGeom>
        </p:spPr>
      </p:pic>
      <p:sp>
        <p:nvSpPr>
          <p:cNvPr id="11" name="Segnaposto testo 5">
            <a:extLst>
              <a:ext uri="{FF2B5EF4-FFF2-40B4-BE49-F238E27FC236}">
                <a16:creationId xmlns:a16="http://schemas.microsoft.com/office/drawing/2014/main" id="{A2C33DA3-3767-0A6F-54D7-8545DC7474D8}"/>
              </a:ext>
            </a:extLst>
          </p:cNvPr>
          <p:cNvSpPr txBox="1">
            <a:spLocks/>
          </p:cNvSpPr>
          <p:nvPr/>
        </p:nvSpPr>
        <p:spPr>
          <a:xfrm>
            <a:off x="885999" y="571556"/>
            <a:ext cx="1605274" cy="1145277"/>
          </a:xfrm>
          <a:prstGeom prst="rect">
            <a:avLst/>
          </a:prstGeom>
        </p:spPr>
        <p:txBody>
          <a:bodyPr vert="horz" lIns="0" tIns="0" rIns="0" bIns="0" rtlCol="0" anchor="t">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r>
              <a:rPr lang="en-US" sz="2000" b="1" spc="0"/>
              <a:t>Esempio:</a:t>
            </a:r>
          </a:p>
          <a:p>
            <a:r>
              <a:rPr lang="en-US" sz="2000" spc="0"/>
              <a:t>Immagine</a:t>
            </a:r>
          </a:p>
          <a:p>
            <a:r>
              <a:rPr lang="en-US" sz="2000" spc="0"/>
              <a:t>1004289_35</a:t>
            </a:r>
            <a:endParaRPr lang="en-US" sz="2000" spc="0" dirty="0"/>
          </a:p>
        </p:txBody>
      </p:sp>
    </p:spTree>
    <p:extLst>
      <p:ext uri="{BB962C8B-B14F-4D97-AF65-F5344CB8AC3E}">
        <p14:creationId xmlns:p14="http://schemas.microsoft.com/office/powerpoint/2010/main" val="49482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8</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6"/>
            <a:ext cx="1605274" cy="1145277"/>
          </a:xfrm>
        </p:spPr>
        <p:txBody>
          <a:bodyPr rtlCol="0" anchor="t"/>
          <a:lstStyle>
            <a:defPPr>
              <a:defRPr lang="it-IT"/>
            </a:defPPr>
          </a:lstStyle>
          <a:p>
            <a:pPr rtl="0"/>
            <a:r>
              <a:rPr lang="it-IT" sz="2000" b="1" spc="0" dirty="0"/>
              <a:t>Esempio:</a:t>
            </a:r>
          </a:p>
          <a:p>
            <a:pPr rtl="0"/>
            <a:r>
              <a:rPr lang="it-IT" sz="2000" spc="0" dirty="0"/>
              <a:t>Immagine</a:t>
            </a:r>
          </a:p>
          <a:p>
            <a:pPr rtl="0"/>
            <a:r>
              <a:rPr lang="it-IT" sz="2000" spc="0" dirty="0"/>
              <a:t>1004935_97</a:t>
            </a:r>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pic>
        <p:nvPicPr>
          <p:cNvPr id="13" name="Immagine 12" descr="Immagine che contiene Policromia, Lilac, modello, schermata&#10;&#10;Descrizione generata automaticamente">
            <a:extLst>
              <a:ext uri="{FF2B5EF4-FFF2-40B4-BE49-F238E27FC236}">
                <a16:creationId xmlns:a16="http://schemas.microsoft.com/office/drawing/2014/main" id="{6FCEF026-4F42-F245-ED52-CB60B2CA563D}"/>
              </a:ext>
            </a:extLst>
          </p:cNvPr>
          <p:cNvPicPr>
            <a:picLocks noChangeAspect="1"/>
          </p:cNvPicPr>
          <p:nvPr/>
        </p:nvPicPr>
        <p:blipFill rotWithShape="1">
          <a:blip r:embed="rId3"/>
          <a:srcRect l="10754" t="8622" r="8231" b="7685"/>
          <a:stretch/>
        </p:blipFill>
        <p:spPr>
          <a:xfrm>
            <a:off x="765201" y="1856293"/>
            <a:ext cx="11426799" cy="4891875"/>
          </a:xfrm>
          <a:prstGeom prst="rect">
            <a:avLst/>
          </a:prstGeom>
        </p:spPr>
      </p:pic>
      <p:sp>
        <p:nvSpPr>
          <p:cNvPr id="14" name="Segnaposto testo 6">
            <a:extLst>
              <a:ext uri="{FF2B5EF4-FFF2-40B4-BE49-F238E27FC236}">
                <a16:creationId xmlns:a16="http://schemas.microsoft.com/office/drawing/2014/main" id="{93E0B7B7-4738-F2F3-F935-2CEE8099599D}"/>
              </a:ext>
            </a:extLst>
          </p:cNvPr>
          <p:cNvSpPr txBox="1">
            <a:spLocks/>
          </p:cNvSpPr>
          <p:nvPr/>
        </p:nvSpPr>
        <p:spPr>
          <a:xfrm>
            <a:off x="2728047" y="681487"/>
            <a:ext cx="9305802" cy="4189582"/>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Nell’esempio si possono apprezzare la </a:t>
            </a:r>
            <a:r>
              <a:rPr lang="it-IT" sz="1600" dirty="0" err="1"/>
              <a:t>std</a:t>
            </a:r>
            <a:r>
              <a:rPr lang="it-IT" sz="1600" dirty="0"/>
              <a:t> </a:t>
            </a:r>
            <a:r>
              <a:rPr lang="it-IT" sz="1600" dirty="0" err="1"/>
              <a:t>map</a:t>
            </a:r>
            <a:r>
              <a:rPr lang="it-IT" sz="1600" dirty="0"/>
              <a:t> (in alto) e l’</a:t>
            </a:r>
            <a:r>
              <a:rPr lang="it-IT" sz="1600" dirty="0" err="1"/>
              <a:t>entropy</a:t>
            </a:r>
            <a:r>
              <a:rPr lang="it-IT" sz="1600" dirty="0"/>
              <a:t> </a:t>
            </a:r>
            <a:r>
              <a:rPr lang="it-IT" sz="1600" dirty="0" err="1"/>
              <a:t>map</a:t>
            </a:r>
            <a:r>
              <a:rPr lang="it-IT" sz="1600" dirty="0"/>
              <a:t> (in basso). Nell’ultima colonna, la maschera manuale e le mappe vengono moltiplicate tra di loro: è da questa matrice che vengono calcolate le metriche, sommando i valori non nulli di ciascuna delle due.</a:t>
            </a:r>
          </a:p>
        </p:txBody>
      </p:sp>
    </p:spTree>
    <p:extLst>
      <p:ext uri="{BB962C8B-B14F-4D97-AF65-F5344CB8AC3E}">
        <p14:creationId xmlns:p14="http://schemas.microsoft.com/office/powerpoint/2010/main" val="23935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8845421"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6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9</a:t>
            </a:fld>
            <a:endParaRPr lang="it-IT"/>
          </a:p>
        </p:txBody>
      </p:sp>
      <p:sp>
        <p:nvSpPr>
          <p:cNvPr id="6" name="Segnaposto testo 5">
            <a:extLst>
              <a:ext uri="{FF2B5EF4-FFF2-40B4-BE49-F238E27FC236}">
                <a16:creationId xmlns:a16="http://schemas.microsoft.com/office/drawing/2014/main" id="{9117B42F-EC79-9DD2-3EBB-0C7381B7E0B0}"/>
              </a:ext>
            </a:extLst>
          </p:cNvPr>
          <p:cNvSpPr>
            <a:spLocks noGrp="1"/>
          </p:cNvSpPr>
          <p:nvPr>
            <p:ph type="body" sz="quarter" idx="16"/>
          </p:nvPr>
        </p:nvSpPr>
        <p:spPr>
          <a:xfrm>
            <a:off x="885999" y="571556"/>
            <a:ext cx="1605274" cy="1145277"/>
          </a:xfrm>
        </p:spPr>
        <p:txBody>
          <a:bodyPr rtlCol="0" anchor="t"/>
          <a:lstStyle>
            <a:defPPr>
              <a:defRPr lang="it-IT"/>
            </a:defPPr>
          </a:lstStyle>
          <a:p>
            <a:pPr rtl="0"/>
            <a:r>
              <a:rPr lang="it-IT" sz="2000" b="1" spc="0" dirty="0"/>
              <a:t>Esempio:</a:t>
            </a:r>
          </a:p>
          <a:p>
            <a:pPr rtl="0"/>
            <a:r>
              <a:rPr lang="it-IT" sz="2000" spc="0" dirty="0"/>
              <a:t>Immagine</a:t>
            </a:r>
          </a:p>
          <a:p>
            <a:pPr rtl="0"/>
            <a:r>
              <a:rPr lang="it-IT" sz="2000" spc="0" dirty="0"/>
              <a:t>1004935_97</a:t>
            </a:r>
          </a:p>
        </p:txBody>
      </p:sp>
      <p:sp>
        <p:nvSpPr>
          <p:cNvPr id="30" name="Segnaposto testo 6">
            <a:extLst>
              <a:ext uri="{FF2B5EF4-FFF2-40B4-BE49-F238E27FC236}">
                <a16:creationId xmlns:a16="http://schemas.microsoft.com/office/drawing/2014/main" id="{CCE4D350-FC14-221D-B6D3-C43425CB5C0E}"/>
              </a:ext>
            </a:extLst>
          </p:cNvPr>
          <p:cNvSpPr txBox="1">
            <a:spLocks/>
          </p:cNvSpPr>
          <p:nvPr/>
        </p:nvSpPr>
        <p:spPr>
          <a:xfrm>
            <a:off x="885999" y="913999"/>
            <a:ext cx="6405530" cy="469836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endParaRPr lang="it-IT" sz="2200" dirty="0"/>
          </a:p>
        </p:txBody>
      </p:sp>
      <p:sp>
        <p:nvSpPr>
          <p:cNvPr id="9" name="Segnaposto testo 6">
            <a:extLst>
              <a:ext uri="{FF2B5EF4-FFF2-40B4-BE49-F238E27FC236}">
                <a16:creationId xmlns:a16="http://schemas.microsoft.com/office/drawing/2014/main" id="{AB62169F-DB88-6717-BAD7-EC5C7E7A8E27}"/>
              </a:ext>
            </a:extLst>
          </p:cNvPr>
          <p:cNvSpPr txBox="1">
            <a:spLocks/>
          </p:cNvSpPr>
          <p:nvPr/>
        </p:nvSpPr>
        <p:spPr>
          <a:xfrm>
            <a:off x="765201" y="1716833"/>
            <a:ext cx="1842049" cy="4337180"/>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spcBef>
                <a:spcPts val="600"/>
              </a:spcBef>
              <a:buSzPct val="95000"/>
            </a:pPr>
            <a:r>
              <a:rPr lang="it-IT" sz="1600" dirty="0"/>
              <a:t>Nell’immagine a destra si può notare come la rete possa essere incerta rispetto alla segmentazione: i valori di dice –che idealmente dovrebbero raggiungere l’unità, non sono stabili, c’è una variazione percettibile.</a:t>
            </a:r>
          </a:p>
        </p:txBody>
      </p:sp>
      <p:pic>
        <p:nvPicPr>
          <p:cNvPr id="3" name="Immagine 2">
            <a:extLst>
              <a:ext uri="{FF2B5EF4-FFF2-40B4-BE49-F238E27FC236}">
                <a16:creationId xmlns:a16="http://schemas.microsoft.com/office/drawing/2014/main" id="{85D6F6ED-39DB-D2E9-80F6-04F6A0D7C83B}"/>
              </a:ext>
            </a:extLst>
          </p:cNvPr>
          <p:cNvPicPr>
            <a:picLocks noChangeAspect="1"/>
          </p:cNvPicPr>
          <p:nvPr/>
        </p:nvPicPr>
        <p:blipFill>
          <a:blip r:embed="rId4"/>
          <a:srcRect/>
          <a:stretch/>
        </p:blipFill>
        <p:spPr>
          <a:xfrm>
            <a:off x="3586122" y="558826"/>
            <a:ext cx="7410813" cy="5565830"/>
          </a:xfrm>
          <a:prstGeom prst="rect">
            <a:avLst/>
          </a:prstGeom>
        </p:spPr>
      </p:pic>
    </p:spTree>
    <p:extLst>
      <p:ext uri="{BB962C8B-B14F-4D97-AF65-F5344CB8AC3E}">
        <p14:creationId xmlns:p14="http://schemas.microsoft.com/office/powerpoint/2010/main" val="1871423567"/>
      </p:ext>
    </p:extLst>
  </p:cSld>
  <p:clrMapOvr>
    <a:masterClrMapping/>
  </p:clrMapOvr>
</p:sld>
</file>

<file path=ppt/theme/theme1.xml><?xml version="1.0" encoding="utf-8"?>
<a:theme xmlns:a="http://schemas.openxmlformats.org/drawingml/2006/main" name="Tema di Offic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924070_TF67061901_Win32" id="{DD09BB9C-38B2-4FCA-AB42-127A6D17AC4D}" vid="{91D5E58E-D321-46E5-A746-1FB44BA5185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746342-5E84-430E-9251-61001F208E7A}">
  <ds:schemaRefs>
    <ds:schemaRef ds:uri="http://purl.org/dc/elements/1.1/"/>
    <ds:schemaRef ds:uri="16c05727-aa75-4e4a-9b5f-8a80a1165891"/>
    <ds:schemaRef ds:uri="71af3243-3dd4-4a8d-8c0d-dd76da1f02a5"/>
    <ds:schemaRef ds:uri="http://schemas.openxmlformats.org/package/2006/metadata/core-properties"/>
    <ds:schemaRef ds:uri="http://purl.org/dc/dcmitype/"/>
    <ds:schemaRef ds:uri="http://purl.org/dc/terms/"/>
    <ds:schemaRef ds:uri="230e9df3-be65-4c73-a93b-d1236ebd677e"/>
    <ds:schemaRef ds:uri="http://schemas.microsoft.com/office/2006/documentManagement/types"/>
    <ds:schemaRef ds:uri="http://schemas.microsoft.com/office/infopath/2007/PartnerControls"/>
    <ds:schemaRef ds:uri="http://schemas.microsoft.com/sharepoint/v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{31616A17-08E7-49A0-BEFC-5C2C06B33C93}tf67061901_win32</Template>
  <TotalTime>9939</TotalTime>
  <Words>1603</Words>
  <Application>Microsoft Office PowerPoint</Application>
  <PresentationFormat>Widescreen</PresentationFormat>
  <Paragraphs>115</Paragraphs>
  <Slides>18</Slides>
  <Notes>18</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Calibri</vt:lpstr>
      <vt:lpstr>Daytona Condensed Light</vt:lpstr>
      <vt:lpstr>Posterama</vt:lpstr>
      <vt:lpstr>Tema di Office</vt:lpstr>
      <vt:lpstr>Report MARZO 2024</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Grazie per l’attenzione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Explainability in deep learning</dc:title>
  <dc:creator>BASSOLINO WILLIAM</dc:creator>
  <cp:lastModifiedBy>Bassolino  William</cp:lastModifiedBy>
  <cp:revision>34</cp:revision>
  <dcterms:created xsi:type="dcterms:W3CDTF">2023-05-04T10:08:18Z</dcterms:created>
  <dcterms:modified xsi:type="dcterms:W3CDTF">2024-03-18T23:08:14Z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