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34" r:id="rId6"/>
    <p:sldId id="443" r:id="rId7"/>
    <p:sldId id="444" r:id="rId8"/>
    <p:sldId id="445" r:id="rId9"/>
    <p:sldId id="446" r:id="rId10"/>
    <p:sldId id="449" r:id="rId11"/>
    <p:sldId id="447" r:id="rId12"/>
    <p:sldId id="450" r:id="rId13"/>
    <p:sldId id="451" r:id="rId14"/>
    <p:sldId id="454" r:id="rId15"/>
    <p:sldId id="455" r:id="rId16"/>
    <p:sldId id="456" r:id="rId17"/>
    <p:sldId id="457" r:id="rId18"/>
    <p:sldId id="442" r:id="rId19"/>
    <p:sldId id="339" r:id="rId20"/>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EAF6F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D6C7549-0246-44BA-93A9-40F12E42018F}" type="datetime1">
              <a:rPr lang="it-IT" smtClean="0"/>
              <a:t>19/03/2024</a:t>
            </a:fld>
            <a:endParaRPr lang="it-IT" dirty="0"/>
          </a:p>
        </p:txBody>
      </p:sp>
      <p:sp>
        <p:nvSpPr>
          <p:cNvPr id="4" name="Segnaposto piè di pagina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0E476440-F66F-F947-8EFC-EA5202ACFD25}" type="slidenum">
              <a:rPr lang="it-IT" smtClean="0"/>
              <a:t>‹N›</a:t>
            </a:fld>
            <a:endParaRPr lang="it-IT"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A8115AD7-15A0-4B5C-986D-26C693CFC79C}" type="datetime1">
              <a:rPr lang="it-IT" smtClean="0"/>
              <a:t>19/03/2024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6B79E9EB-07EB-9D44-9F5A-AB1FBECCDD88}" type="slidenum">
              <a:rPr lang="it-IT" smtClean="0"/>
              <a:t>‹N›</a:t>
            </a:fld>
            <a:endParaRPr lang="it-IT"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88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76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0323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30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147628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165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96457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289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8018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5222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46435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85508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7115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062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09972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6218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diapositiva">
    <p:bg>
      <p:bgPr>
        <a:solidFill>
          <a:schemeClr val="accent2"/>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it-IT" sz="2400" cap="all" baseline="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10" name="Segnaposto immagine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it-IT"/>
            </a:lvl1pPr>
          </a:lstStyle>
          <a:p>
            <a:pPr rtl="0"/>
            <a:r>
              <a:rPr lang="it-IT"/>
              <a:t>Fare clic sull'icona per inserire un'immagine</a:t>
            </a:r>
            <a:endParaRPr lang="it-IT" dirty="0"/>
          </a:p>
        </p:txBody>
      </p:sp>
      <p:sp>
        <p:nvSpPr>
          <p:cNvPr id="9" name="Titolo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it-IT" sz="6000" spc="300" baseline="0"/>
            </a:lvl1pPr>
          </a:lstStyle>
          <a:p>
            <a:pPr rtl="0"/>
            <a:r>
              <a:rPr lang="it-IT"/>
              <a:t>Fare clic per modificare lo stile del titolo dello schema</a:t>
            </a:r>
          </a:p>
        </p:txBody>
      </p:sp>
      <p:sp>
        <p:nvSpPr>
          <p:cNvPr id="11" name="Rettangolo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9643872" cy="621792"/>
          </a:xfrm>
        </p:spPr>
        <p:txBody>
          <a:bodyPr rtlCol="0"/>
          <a:lstStyle>
            <a:lvl1pPr algn="l">
              <a:lnSpc>
                <a:spcPts val="5760"/>
              </a:lnSpc>
              <a:defRPr lang="it-IT"/>
            </a:lvl1pPr>
          </a:lstStyle>
          <a:p>
            <a:pPr rtl="0"/>
            <a:r>
              <a:rPr lang="it-IT"/>
              <a:t>Fare clic per modificare lo stile del titolo dello schema</a:t>
            </a:r>
            <a:endParaRPr lang="it-IT" dirty="0"/>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accent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cxnSp>
        <p:nvCxnSpPr>
          <p:cNvPr id="5" name="Connettore diritto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8" name="Segnaposto testo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2" name="Segnaposto testo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3" name="Segnaposto testo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4" name="Segnaposto testo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7" name="Segnaposto testo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6" name="Segnaposto immagine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17" name="Rettangolo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zione x3">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sp>
        <p:nvSpPr>
          <p:cNvPr id="7" name="Segnaposto testo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8" name="Segnaposto contenuto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immagine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3" name="Segnaposto immagine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4" name="Segnaposto immagine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cxnSp>
        <p:nvCxnSpPr>
          <p:cNvPr id="15" name="Connettore diritto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it-IT"/>
            </a:defPPr>
          </a:lstStyle>
          <a:p>
            <a:pPr rtl="0"/>
            <a:r>
              <a:rPr lang="it-IT"/>
              <a:t>titolo della presentazione</a:t>
            </a:r>
          </a:p>
        </p:txBody>
      </p:sp>
      <p:cxnSp>
        <p:nvCxnSpPr>
          <p:cNvPr id="5" name="Connettore diritto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egnaposto testo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it-IT" sz="2000"/>
            </a:lvl1pPr>
          </a:lstStyle>
          <a:p>
            <a:pPr lvl="0" rtl="0"/>
            <a:r>
              <a:rPr lang="it-IT"/>
              <a:t>Fare clic per modificare gli stili del testo dello schema</a:t>
            </a:r>
          </a:p>
        </p:txBody>
      </p:sp>
      <p:sp>
        <p:nvSpPr>
          <p:cNvPr id="11" name="Segnaposto immagine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it-IT"/>
            </a:lvl1pPr>
          </a:lstStyle>
          <a:p>
            <a:pPr rtl="0"/>
            <a:r>
              <a:rPr lang="it-IT"/>
              <a:t>Fare clic per modificare lo stile del titolo dello schema</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iusura">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16" name="Titolo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it-IT"/>
            </a:lvl1pPr>
          </a:lstStyle>
          <a:p>
            <a:pPr rtl="0"/>
            <a:r>
              <a:rPr lang="it-IT"/>
              <a:t>Fare clic per modificare lo stile del titolo dello schema</a:t>
            </a:r>
          </a:p>
        </p:txBody>
      </p:sp>
      <p:sp>
        <p:nvSpPr>
          <p:cNvPr id="11" name="Segnaposto immagine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it-IT" sz="1050"/>
            </a:lvl1pPr>
          </a:lstStyle>
          <a:p>
            <a:pPr rtl="0"/>
            <a:r>
              <a:rPr lang="it-IT"/>
              <a:t>Fare clic sull'icona per inserire un'immagine</a:t>
            </a:r>
            <a:endParaRPr lang="it-IT" dirty="0"/>
          </a:p>
        </p:txBody>
      </p:sp>
      <p:sp>
        <p:nvSpPr>
          <p:cNvPr id="13" name="Segnaposto testo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it-IT" sz="2000" cap="all" baseline="0"/>
            </a:lvl1pPr>
          </a:lstStyle>
          <a:p>
            <a:pPr lvl="0" rtl="0"/>
            <a:r>
              <a:rPr lang="it-IT"/>
              <a:t>Fare clic per modificare gli stili del testo dello schema</a:t>
            </a:r>
          </a:p>
        </p:txBody>
      </p:sp>
      <p:sp>
        <p:nvSpPr>
          <p:cNvPr id="20" name="Rettangolo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it-IT"/>
            </a:def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8" name="Segnaposto piè di pagina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7" name="Segnaposto piè di pagina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immagine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a:t>Fare clic sull'icona per inserire un'immagine</a:t>
            </a:r>
            <a:endParaRPr lang="it-IT" dirty="0"/>
          </a:p>
        </p:txBody>
      </p:sp>
      <p:sp>
        <p:nvSpPr>
          <p:cNvPr id="4" name="Segnaposto testo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con immagine a destr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it-IT" sz="2000" cap="all"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8" name="Connettore diritto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bg>
      <p:bgPr>
        <a:solidFill>
          <a:schemeClr val="accent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it-IT" sz="2000" cap="none"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it-IT">
                <a:solidFill>
                  <a:schemeClr val="bg1"/>
                </a:solidFill>
              </a:defRPr>
            </a:lvl1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11" name="Connettore diritto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p:bg>
      <p:bgPr>
        <a:solidFill>
          <a:schemeClr val="accent2"/>
        </a:solidFill>
        <a:effectLst/>
      </p:bgPr>
    </p:bg>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it-IT" sz="4800" spc="300" baseline="0"/>
            </a:lvl1pPr>
          </a:lstStyle>
          <a:p>
            <a:pPr rtl="0"/>
            <a:r>
              <a:rPr lang="it-IT"/>
              <a:t>Fare clic per modificare lo stile del titolo dello schema</a:t>
            </a:r>
          </a:p>
        </p:txBody>
      </p:sp>
      <p:sp>
        <p:nvSpPr>
          <p:cNvPr id="3" name="Segnaposto testo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it-IT" sz="2400" cap="all" baseline="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a:t>Fare clic per modificare gli stili del testo dello schema</a:t>
            </a:r>
          </a:p>
        </p:txBody>
      </p:sp>
      <p:sp>
        <p:nvSpPr>
          <p:cNvPr id="12" name="Rettangolo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it-IT"/>
            </a:defPPr>
          </a:lstStyle>
          <a:p>
            <a:pPr rtl="0"/>
            <a:r>
              <a:rPr lang="it-IT"/>
              <a:t>Fare clic sull'icona per inserire un'immagine</a:t>
            </a:r>
            <a:endParaRPr lang="it-IT" dirty="0"/>
          </a:p>
        </p:txBody>
      </p:sp>
      <p:cxnSp>
        <p:nvCxnSpPr>
          <p:cNvPr id="7" name="Connettore diritto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ottotitolo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it-IT" sz="2000" cap="all" spc="200" baseline="0">
                <a:latin typeface="+mj-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it-IT" sz="3600" spc="0" baseline="0">
                <a:latin typeface="+mn-lt"/>
              </a:defRPr>
            </a:lvl1pPr>
          </a:lstStyle>
          <a:p>
            <a:pPr rtl="0"/>
            <a:r>
              <a:rPr lang="it-IT"/>
              <a:t>Fare clic per modificare lo stile del titolo dello schema</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8" name="Connettore diritto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Segnaposto immagine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2" name="Segnaposto immagine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3" name="Segnaposto immagine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4" name="Segnaposto immagine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7" name="Segnaposto testo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8" name="Segnaposto testo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9" name="Segnaposto testo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0" name="Segnaposto testo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31" name="Segnaposto testo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2" name="Segnaposto testo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33" name="Connettore diritto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it-IT"/>
            </a:defPPr>
          </a:lstStyle>
          <a:p>
            <a:pPr rtl="0"/>
            <a:r>
              <a:rPr lang="it-IT"/>
              <a:t>FAI CLIC PER MODIFICARE IL TITOLO DELLO SCHEMA</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numero diapositiva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it-IT" sz="1000" cap="all" spc="200" baseline="0">
                <a:solidFill>
                  <a:schemeClr val="accent1"/>
                </a:solidFill>
                <a:latin typeface="Posterama" panose="020B0504020200020000" pitchFamily="34" charset="0"/>
              </a:defRPr>
            </a:lvl1pPr>
          </a:lstStyle>
          <a:p>
            <a:fld id="{75DF2D63-3FF5-D547-96B9-BE9CCD1ABA58}" type="slidenum">
              <a:rPr lang="it-IT" smtClean="0"/>
              <a:pPr/>
              <a:t>‹N›</a:t>
            </a:fld>
            <a:endParaRPr lang="it-IT" sz="1000" dirty="0"/>
          </a:p>
        </p:txBody>
      </p:sp>
      <p:sp>
        <p:nvSpPr>
          <p:cNvPr id="25" name="Segnaposto piè di pagina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528868" y="1139512"/>
            <a:ext cx="2350169" cy="247610"/>
          </a:xfrm>
          <a:prstGeom prst="rect">
            <a:avLst/>
          </a:prstGeom>
        </p:spPr>
        <p:txBody>
          <a:bodyPr vert="horz" lIns="0" tIns="0" rIns="0" bIns="0" rtlCol="0" anchor="ctr"/>
          <a:lstStyle>
            <a:lvl1pPr algn="l">
              <a:defRPr lang="it-IT" sz="1000" cap="all" spc="50" baseline="0">
                <a:solidFill>
                  <a:schemeClr val="accent1"/>
                </a:solidFill>
                <a:latin typeface="Posterama" panose="020B0504020200020000" pitchFamily="34" charset="0"/>
              </a:defRPr>
            </a:lvl1pPr>
          </a:lstStyle>
          <a:p>
            <a:r>
              <a:rPr lang="it-IT"/>
              <a:t>titolo della presentazione</a:t>
            </a:r>
            <a:endParaRPr lang="it-IT" spc="50" dirty="0"/>
          </a:p>
        </p:txBody>
      </p:sp>
      <p:cxnSp>
        <p:nvCxnSpPr>
          <p:cNvPr id="4" name="Connettore diritto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it-IT"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Una capsula di Petri con delle capsule trasparenti">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65000"/>
            <a:extLst>
              <a:ext uri="{28A0092B-C50C-407E-A947-70E740481C1C}">
                <a14:useLocalDpi xmlns:a14="http://schemas.microsoft.com/office/drawing/2010/main" val="0"/>
              </a:ext>
            </a:extLst>
          </a:blip>
          <a:srcRect/>
          <a:stretch>
            <a:fillRect/>
          </a:stretch>
        </p:blipFill>
        <p:spPr/>
      </p:pic>
      <p:sp>
        <p:nvSpPr>
          <p:cNvPr id="4" name="Titolo 3">
            <a:extLst>
              <a:ext uri="{FF2B5EF4-FFF2-40B4-BE49-F238E27FC236}">
                <a16:creationId xmlns:a16="http://schemas.microsoft.com/office/drawing/2014/main" id="{305E10E9-9AB7-0642-D4C4-DDFDAB7B5B2C}"/>
              </a:ext>
            </a:extLst>
          </p:cNvPr>
          <p:cNvSpPr>
            <a:spLocks noGrp="1"/>
          </p:cNvSpPr>
          <p:nvPr>
            <p:ph type="title"/>
          </p:nvPr>
        </p:nvSpPr>
        <p:spPr/>
        <p:txBody>
          <a:bodyPr rtlCol="0"/>
          <a:lstStyle>
            <a:defPPr>
              <a:defRPr lang="it-IT"/>
            </a:defPPr>
          </a:lstStyle>
          <a:p>
            <a:pPr rtl="0"/>
            <a:r>
              <a:rPr lang="it-IT" dirty="0"/>
              <a:t>Report MARZO 2024</a:t>
            </a:r>
          </a:p>
        </p:txBody>
      </p:sp>
      <p:sp>
        <p:nvSpPr>
          <p:cNvPr id="2" name="Sottotitolo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it-IT"/>
            </a:defPPr>
          </a:lstStyle>
          <a:p>
            <a:pPr rtl="0"/>
            <a:r>
              <a:rPr lang="it-IT" dirty="0" err="1"/>
              <a:t>wILLIAm</a:t>
            </a:r>
            <a:r>
              <a:rPr lang="it-IT" dirty="0"/>
              <a:t> </a:t>
            </a:r>
            <a:r>
              <a:rPr lang="it-IT" dirty="0" err="1"/>
              <a:t>bassolino</a:t>
            </a:r>
            <a:endParaRPr lang="it-IT"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10</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quattro </a:t>
            </a:r>
            <a:r>
              <a:rPr lang="it-IT" sz="1600" dirty="0" err="1"/>
              <a:t>scatterplot</a:t>
            </a:r>
            <a:r>
              <a:rPr lang="it-IT" sz="1600" dirty="0"/>
              <a:t> di cui sotto illustrano le relazioni tra il dice medio (calcolato sulle 20 immagini </a:t>
            </a:r>
            <a:r>
              <a:rPr lang="it-IT" sz="1600" dirty="0" err="1"/>
              <a:t>MonteCarlo</a:t>
            </a:r>
            <a:r>
              <a:rPr lang="it-IT" sz="1600" dirty="0"/>
              <a:t> in relazione alla maschera Ground Truth) con, rispettivamente:</a:t>
            </a:r>
          </a:p>
          <a:p>
            <a:pPr marL="285750" indent="-285750">
              <a:lnSpc>
                <a:spcPct val="100000"/>
              </a:lnSpc>
              <a:spcBef>
                <a:spcPts val="600"/>
              </a:spcBef>
              <a:buSzPct val="95000"/>
              <a:buFont typeface="Arial" panose="020B0604020202020204" pitchFamily="34" charset="0"/>
              <a:buChar char="•"/>
            </a:pPr>
            <a:r>
              <a:rPr lang="it-IT" sz="1600" dirty="0"/>
              <a:t>Metrica basata sulla standard </a:t>
            </a:r>
            <a:r>
              <a:rPr lang="it-IT" sz="1600" dirty="0" err="1"/>
              <a:t>deviation</a:t>
            </a:r>
            <a:r>
              <a:rPr lang="it-IT" sz="1600" dirty="0"/>
              <a:t> </a:t>
            </a:r>
            <a:r>
              <a:rPr lang="it-IT" sz="1600" dirty="0" err="1"/>
              <a:t>std</a:t>
            </a:r>
            <a:r>
              <a:rPr lang="it-IT" sz="1600" dirty="0"/>
              <a:t> (in blu)</a:t>
            </a:r>
          </a:p>
          <a:p>
            <a:pPr marL="285750" indent="-285750">
              <a:lnSpc>
                <a:spcPct val="100000"/>
              </a:lnSpc>
              <a:spcBef>
                <a:spcPts val="600"/>
              </a:spcBef>
              <a:buSzPct val="95000"/>
              <a:buFont typeface="Arial" panose="020B0604020202020204" pitchFamily="34" charset="0"/>
              <a:buChar char="•"/>
            </a:pPr>
            <a:r>
              <a:rPr lang="it-IT" sz="1600" dirty="0"/>
              <a:t>Metrica basata sull’entropia (in arancione)</a:t>
            </a:r>
          </a:p>
          <a:p>
            <a:pPr marL="285750" indent="-285750">
              <a:lnSpc>
                <a:spcPct val="100000"/>
              </a:lnSpc>
              <a:spcBef>
                <a:spcPts val="600"/>
              </a:spcBef>
              <a:buSzPct val="95000"/>
              <a:buFont typeface="Arial" panose="020B0604020202020204" pitchFamily="34" charset="0"/>
              <a:buChar char="•"/>
            </a:pPr>
            <a:r>
              <a:rPr lang="it-IT" sz="1600" dirty="0"/>
              <a:t>Metrica basata sulla matrice dei dice (in verde)</a:t>
            </a:r>
          </a:p>
        </p:txBody>
      </p:sp>
      <p:pic>
        <p:nvPicPr>
          <p:cNvPr id="3" name="Immagine 2" descr="Immagine che contiene testo, diagramma, linea, schermata&#10;&#10;Descrizione generata automaticamente">
            <a:extLst>
              <a:ext uri="{FF2B5EF4-FFF2-40B4-BE49-F238E27FC236}">
                <a16:creationId xmlns:a16="http://schemas.microsoft.com/office/drawing/2014/main" id="{FF5F8FD5-AA2D-221D-6C39-066F0627CEB3}"/>
              </a:ext>
            </a:extLst>
          </p:cNvPr>
          <p:cNvPicPr>
            <a:picLocks noChangeAspect="1"/>
          </p:cNvPicPr>
          <p:nvPr/>
        </p:nvPicPr>
        <p:blipFill rotWithShape="1">
          <a:blip r:embed="rId4"/>
          <a:srcRect l="9977" r="9337" b="4545"/>
          <a:stretch/>
        </p:blipFill>
        <p:spPr>
          <a:xfrm>
            <a:off x="65891" y="2488831"/>
            <a:ext cx="12057042" cy="3565959"/>
          </a:xfrm>
          <a:prstGeom prst="rect">
            <a:avLst/>
          </a:prstGeom>
        </p:spPr>
      </p:pic>
    </p:spTree>
    <p:extLst>
      <p:ext uri="{BB962C8B-B14F-4D97-AF65-F5344CB8AC3E}">
        <p14:creationId xmlns:p14="http://schemas.microsoft.com/office/powerpoint/2010/main" val="212555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11</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sulla </a:t>
            </a:r>
            <a:r>
              <a:rPr lang="it-IT" sz="2000" b="1" spc="0" dirty="0" err="1"/>
              <a:t>std</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la </a:t>
            </a:r>
            <a:r>
              <a:rPr lang="it-IT" sz="1600" dirty="0" err="1"/>
              <a:t>std</a:t>
            </a:r>
            <a:r>
              <a:rPr lang="it-IT" sz="1600" dirty="0"/>
              <a:t> ideale è 0.</a:t>
            </a:r>
          </a:p>
          <a:p>
            <a:pPr>
              <a:lnSpc>
                <a:spcPct val="100000"/>
              </a:lnSpc>
              <a:spcBef>
                <a:spcPts val="600"/>
              </a:spcBef>
              <a:buSzPct val="95000"/>
            </a:pPr>
            <a:r>
              <a:rPr lang="it-IT" sz="1600" dirty="0"/>
              <a:t>A livello di dice, la rete sembrerebbe non avere prestazioni tendenti all’idealità (ce ne si può accorgere da un’analisi visiva analogica: ci sono immagini la cui segmentazione della rete non è per niente corretta), e questo spiega perché c’è diffusione sull’asse delle ascisse.</a:t>
            </a:r>
          </a:p>
          <a:p>
            <a:pPr>
              <a:lnSpc>
                <a:spcPct val="100000"/>
              </a:lnSpc>
              <a:spcBef>
                <a:spcPts val="600"/>
              </a:spcBef>
              <a:buSzPct val="95000"/>
            </a:pPr>
            <a:r>
              <a:rPr lang="it-IT" sz="1600" dirty="0"/>
              <a:t>A livello di </a:t>
            </a:r>
            <a:r>
              <a:rPr lang="it-IT" sz="1600" dirty="0" err="1"/>
              <a:t>std</a:t>
            </a:r>
            <a:r>
              <a:rPr lang="it-IT" sz="1600" dirty="0"/>
              <a:t>, sembrerebbe poter esserci una tendenza ad avere valori più bassi quando i valori di dice aumentano: è il comportamento che ci si aspetterebbe, anche se ci sono dei picchi a valori di dice più alti; c’è comunque una grande variabilità, non sembra esserci una relazione lineare.</a:t>
            </a:r>
          </a:p>
          <a:p>
            <a:pPr>
              <a:lnSpc>
                <a:spcPct val="100000"/>
              </a:lnSpc>
              <a:spcBef>
                <a:spcPts val="600"/>
              </a:spcBef>
              <a:buSzPct val="95000"/>
            </a:pPr>
            <a:r>
              <a:rPr lang="it-IT" sz="1600" dirty="0"/>
              <a:t>In ogni caso, il campione di 50 immagini potrebbe essere non abbastanza elevato per trarre conclusioni certe.</a:t>
            </a:r>
          </a:p>
        </p:txBody>
      </p:sp>
      <p:pic>
        <p:nvPicPr>
          <p:cNvPr id="3" name="Immagine 2" descr="Immagine che contiene testo, diagramma, linea, schermata&#10;&#10;Descrizione generata automaticamente">
            <a:extLst>
              <a:ext uri="{FF2B5EF4-FFF2-40B4-BE49-F238E27FC236}">
                <a16:creationId xmlns:a16="http://schemas.microsoft.com/office/drawing/2014/main" id="{30F0B0A1-B20D-BC4A-29CC-9EC30242A11A}"/>
              </a:ext>
            </a:extLst>
          </p:cNvPr>
          <p:cNvPicPr>
            <a:picLocks noChangeAspect="1"/>
          </p:cNvPicPr>
          <p:nvPr/>
        </p:nvPicPr>
        <p:blipFill rotWithShape="1">
          <a:blip r:embed="rId4"/>
          <a:srcRect l="10344" t="7488" r="70144" b="5482"/>
          <a:stretch/>
        </p:blipFill>
        <p:spPr>
          <a:xfrm>
            <a:off x="7292528" y="707366"/>
            <a:ext cx="4772935" cy="5322080"/>
          </a:xfrm>
          <a:prstGeom prst="rect">
            <a:avLst/>
          </a:prstGeom>
        </p:spPr>
      </p:pic>
    </p:spTree>
    <p:extLst>
      <p:ext uri="{BB962C8B-B14F-4D97-AF65-F5344CB8AC3E}">
        <p14:creationId xmlns:p14="http://schemas.microsoft.com/office/powerpoint/2010/main" val="145176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12</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sull’entropia</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2" name="Immagine 11">
            <a:extLst>
              <a:ext uri="{FF2B5EF4-FFF2-40B4-BE49-F238E27FC236}">
                <a16:creationId xmlns:a16="http://schemas.microsoft.com/office/drawing/2014/main" id="{8CCCF590-C321-60FE-9306-B6C95AFB96A7}"/>
              </a:ext>
            </a:extLst>
          </p:cNvPr>
          <p:cNvPicPr>
            <a:picLocks noChangeAspect="1"/>
          </p:cNvPicPr>
          <p:nvPr/>
        </p:nvPicPr>
        <p:blipFill rotWithShape="1">
          <a:blip r:embed="rId4"/>
          <a:srcRect l="26070" t="8384" r="50127"/>
          <a:stretch/>
        </p:blipFill>
        <p:spPr>
          <a:xfrm>
            <a:off x="7252509" y="729849"/>
            <a:ext cx="4880284" cy="5555684"/>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l’entropia ideale è 0.</a:t>
            </a:r>
          </a:p>
          <a:p>
            <a:pPr>
              <a:lnSpc>
                <a:spcPct val="100000"/>
              </a:lnSpc>
              <a:spcBef>
                <a:spcPts val="600"/>
              </a:spcBef>
              <a:buSzPct val="95000"/>
            </a:pPr>
            <a:r>
              <a:rPr lang="it-IT" sz="1600" dirty="0"/>
              <a:t>A livello di dice il discorso è lo stesso della slide precedente, e questo spiega perché c’è diffusione sull’asse delle ascisse.</a:t>
            </a:r>
          </a:p>
          <a:p>
            <a:pPr>
              <a:lnSpc>
                <a:spcPct val="100000"/>
              </a:lnSpc>
              <a:spcBef>
                <a:spcPts val="600"/>
              </a:spcBef>
              <a:buSzPct val="95000"/>
            </a:pPr>
            <a:r>
              <a:rPr lang="it-IT" sz="1600" dirty="0"/>
              <a:t>A livello di entropia, sembrerebbe poter esserci una tendenza ad avere valori più bassi quando i valori di dice aumentano (e sembrerebbe che questo comportamento sia più accentuato del comportamento della metrica precedente), con però dei picchi di entropia proprio dove il dice aumenta; c’è comunque una grande variabilità, non sembra esserci una relazione lineare.</a:t>
            </a:r>
          </a:p>
          <a:p>
            <a:pPr>
              <a:lnSpc>
                <a:spcPct val="100000"/>
              </a:lnSpc>
              <a:spcBef>
                <a:spcPts val="600"/>
              </a:spcBef>
              <a:buSzPct val="95000"/>
            </a:pPr>
            <a:r>
              <a:rPr lang="it-IT" sz="1600" dirty="0"/>
              <a:t>In ogni caso, il campione di 50 immagini potrebbe essere non abbastanza elevato per trarre conclusioni certe.</a:t>
            </a:r>
          </a:p>
        </p:txBody>
      </p:sp>
    </p:spTree>
    <p:extLst>
      <p:ext uri="{BB962C8B-B14F-4D97-AF65-F5344CB8AC3E}">
        <p14:creationId xmlns:p14="http://schemas.microsoft.com/office/powerpoint/2010/main" val="241244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sulla matrice dei dice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2" name="Immagine 11">
            <a:extLst>
              <a:ext uri="{FF2B5EF4-FFF2-40B4-BE49-F238E27FC236}">
                <a16:creationId xmlns:a16="http://schemas.microsoft.com/office/drawing/2014/main" id="{8CCCF590-C321-60FE-9306-B6C95AFB96A7}"/>
              </a:ext>
            </a:extLst>
          </p:cNvPr>
          <p:cNvPicPr>
            <a:picLocks noChangeAspect="1"/>
          </p:cNvPicPr>
          <p:nvPr/>
        </p:nvPicPr>
        <p:blipFill rotWithShape="1">
          <a:blip r:embed="rId4"/>
          <a:srcRect l="50177" t="7100" r="29884" b="6107"/>
          <a:stretch/>
        </p:blipFill>
        <p:spPr>
          <a:xfrm>
            <a:off x="7636800" y="282834"/>
            <a:ext cx="4325043" cy="6267256"/>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la standard </a:t>
            </a:r>
            <a:r>
              <a:rPr lang="it-IT" sz="1600" dirty="0" err="1"/>
              <a:t>deviation</a:t>
            </a:r>
            <a:r>
              <a:rPr lang="it-IT" sz="1600" dirty="0"/>
              <a:t> ideale dei dice della matrice dei dice è 0.</a:t>
            </a:r>
          </a:p>
          <a:p>
            <a:pPr>
              <a:lnSpc>
                <a:spcPct val="100000"/>
              </a:lnSpc>
              <a:spcBef>
                <a:spcPts val="600"/>
              </a:spcBef>
              <a:buSzPct val="95000"/>
            </a:pPr>
            <a:r>
              <a:rPr lang="it-IT" sz="1600" dirty="0"/>
              <a:t>A livello di dice medio il discorso è lo stesso delle slide precedenti, e questo spiega perché c’è diffusione sull’asse delle ascisse.</a:t>
            </a:r>
          </a:p>
          <a:p>
            <a:pPr>
              <a:lnSpc>
                <a:spcPct val="100000"/>
              </a:lnSpc>
              <a:spcBef>
                <a:spcPts val="600"/>
              </a:spcBef>
              <a:buSzPct val="95000"/>
            </a:pPr>
            <a:r>
              <a:rPr lang="it-IT" sz="1600" dirty="0"/>
              <a:t>A livello di standard </a:t>
            </a:r>
            <a:r>
              <a:rPr lang="it-IT" sz="1600" dirty="0" err="1"/>
              <a:t>deviation</a:t>
            </a:r>
            <a:r>
              <a:rPr lang="it-IT" sz="1600" dirty="0"/>
              <a:t> dei dice, sembrerebbe poter esserci una tendenza ad avere valori più bassi quando i valori di dice aumentano: è il comportamento che ci si aspetterebbe, e sembrerebbe che questo comportamento sia più accentuato del comportamento delle metriche precedenti; in ogni caso, il campione di 50 immagini potrebbe essere non abbastanza elevato per trarre conclusioni certe.</a:t>
            </a:r>
          </a:p>
          <a:p>
            <a:pPr>
              <a:lnSpc>
                <a:spcPct val="100000"/>
              </a:lnSpc>
              <a:spcBef>
                <a:spcPts val="600"/>
              </a:spcBef>
              <a:buSzPct val="95000"/>
            </a:pPr>
            <a:r>
              <a:rPr lang="it-IT" sz="1600" dirty="0"/>
              <a:t>È importante ricordare che la standard </a:t>
            </a:r>
            <a:r>
              <a:rPr lang="it-IT" sz="1600" dirty="0" err="1"/>
              <a:t>deviation</a:t>
            </a:r>
            <a:r>
              <a:rPr lang="it-IT" sz="1600" dirty="0"/>
              <a:t> della matrice dei dice è l’unica delle tre metriche a </a:t>
            </a:r>
            <a:r>
              <a:rPr lang="it-IT" sz="1600" b="1" dirty="0"/>
              <a:t>NON dipendere dal ground truth</a:t>
            </a:r>
            <a:r>
              <a:rPr lang="it-IT" sz="1600" dirty="0"/>
              <a:t>.</a:t>
            </a:r>
          </a:p>
          <a:p>
            <a:pPr>
              <a:lnSpc>
                <a:spcPct val="100000"/>
              </a:lnSpc>
              <a:spcBef>
                <a:spcPts val="600"/>
              </a:spcBef>
              <a:buSzPct val="95000"/>
            </a:pPr>
            <a:endParaRPr lang="it-IT" sz="1600" dirty="0"/>
          </a:p>
        </p:txBody>
      </p:sp>
    </p:spTree>
    <p:extLst>
      <p:ext uri="{BB962C8B-B14F-4D97-AF65-F5344CB8AC3E}">
        <p14:creationId xmlns:p14="http://schemas.microsoft.com/office/powerpoint/2010/main" val="37397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tre </a:t>
            </a:r>
            <a:r>
              <a:rPr lang="it-IT" sz="1600" dirty="0" err="1"/>
              <a:t>scatterplot</a:t>
            </a:r>
            <a:r>
              <a:rPr lang="it-IT" sz="1600" dirty="0"/>
              <a:t> di cui sotto illustrano le relazioni tra le metriche fin qui proposte.</a:t>
            </a:r>
          </a:p>
          <a:p>
            <a:pPr>
              <a:lnSpc>
                <a:spcPct val="100000"/>
              </a:lnSpc>
              <a:spcBef>
                <a:spcPts val="600"/>
              </a:spcBef>
              <a:buSzPct val="95000"/>
            </a:pPr>
            <a:r>
              <a:rPr lang="it-IT" sz="1600" dirty="0"/>
              <a:t>Sembrerebbe esserci una possibile correlazione tra </a:t>
            </a:r>
            <a:r>
              <a:rPr lang="it-IT" sz="1600" dirty="0" err="1"/>
              <a:t>std</a:t>
            </a:r>
            <a:r>
              <a:rPr lang="it-IT" sz="1600" dirty="0"/>
              <a:t> e entropia, mentre per la metrica basata sulla dice </a:t>
            </a:r>
            <a:r>
              <a:rPr lang="it-IT" sz="1600" dirty="0" err="1"/>
              <a:t>matrix</a:t>
            </a:r>
            <a:r>
              <a:rPr lang="it-IT" sz="1600" dirty="0"/>
              <a:t> sembrerebbe essere meno correlata alle altre due.</a:t>
            </a:r>
          </a:p>
        </p:txBody>
      </p:sp>
      <p:pic>
        <p:nvPicPr>
          <p:cNvPr id="3" name="Immagine 2" descr="Immagine che contiene testo, diagramma, linea, schermata&#10;&#10;Descrizione generata automaticamente">
            <a:extLst>
              <a:ext uri="{FF2B5EF4-FFF2-40B4-BE49-F238E27FC236}">
                <a16:creationId xmlns:a16="http://schemas.microsoft.com/office/drawing/2014/main" id="{17895F46-7E08-091B-8668-EB5E04B127B9}"/>
              </a:ext>
            </a:extLst>
          </p:cNvPr>
          <p:cNvPicPr>
            <a:picLocks noChangeAspect="1"/>
          </p:cNvPicPr>
          <p:nvPr/>
        </p:nvPicPr>
        <p:blipFill rotWithShape="1">
          <a:blip r:embed="rId4"/>
          <a:srcRect l="10068" r="8822"/>
          <a:stretch/>
        </p:blipFill>
        <p:spPr>
          <a:xfrm>
            <a:off x="799203" y="1673525"/>
            <a:ext cx="11329777" cy="5021052"/>
          </a:xfrm>
          <a:prstGeom prst="rect">
            <a:avLst/>
          </a:prstGeom>
        </p:spPr>
      </p:pic>
    </p:spTree>
    <p:extLst>
      <p:ext uri="{BB962C8B-B14F-4D97-AF65-F5344CB8AC3E}">
        <p14:creationId xmlns:p14="http://schemas.microsoft.com/office/powerpoint/2010/main" val="114989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conclusione</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a:lnSpc>
                <a:spcPct val="100000"/>
              </a:lnSpc>
              <a:buSzPct val="95000"/>
            </a:pPr>
            <a:r>
              <a:rPr lang="it-IT" sz="1400" dirty="0"/>
              <a:t>Le tre metriche proposte sembrerebbero essere promettenti nell’esprimere l’incertezza con cui la rete segmenta le 50 immagini del test set di steatosi del fegat</a:t>
            </a:r>
            <a:r>
              <a:rPr lang="it-IT" dirty="0"/>
              <a:t>o.</a:t>
            </a:r>
          </a:p>
          <a:p>
            <a:pPr>
              <a:lnSpc>
                <a:spcPct val="100000"/>
              </a:lnSpc>
              <a:buSzPct val="95000"/>
            </a:pPr>
            <a:endParaRPr lang="it-IT" dirty="0"/>
          </a:p>
          <a:p>
            <a:pPr>
              <a:lnSpc>
                <a:spcPct val="100000"/>
              </a:lnSpc>
              <a:buSzPct val="95000"/>
            </a:pPr>
            <a:r>
              <a:rPr lang="it-IT" sz="1400" dirty="0"/>
              <a:t>È da so</a:t>
            </a:r>
            <a:r>
              <a:rPr lang="it-IT" dirty="0"/>
              <a:t>ttolineare, nuovamente, come le metriche basate su </a:t>
            </a:r>
            <a:r>
              <a:rPr lang="it-IT" dirty="0" err="1"/>
              <a:t>std</a:t>
            </a:r>
            <a:r>
              <a:rPr lang="it-IT" dirty="0"/>
              <a:t> e </a:t>
            </a:r>
            <a:r>
              <a:rPr lang="it-IT" dirty="0" err="1"/>
              <a:t>entropy</a:t>
            </a:r>
            <a:r>
              <a:rPr lang="it-IT" dirty="0"/>
              <a:t> dipendano dal ground truth (poiché le metriche sono ricavate dalla moltiplicazione delle rispettive mappe con la maschera di segmentazione manuale fornita) mentre il metodo basato sulla matrice dei dice NON dipende dal ground truth.</a:t>
            </a:r>
          </a:p>
          <a:p>
            <a:pPr>
              <a:lnSpc>
                <a:spcPct val="100000"/>
              </a:lnSpc>
              <a:buSzPct val="95000"/>
            </a:pPr>
            <a:endParaRPr lang="it-IT" sz="1400" dirty="0"/>
          </a:p>
          <a:p>
            <a:pPr>
              <a:lnSpc>
                <a:spcPct val="100000"/>
              </a:lnSpc>
              <a:buSzPct val="95000"/>
            </a:pPr>
            <a:r>
              <a:rPr lang="it-IT" dirty="0"/>
              <a:t>Una limitazione di queste tre metriche, però, è che in caso la rete sia molto poco incerta rispetto ad una segmentazione errata, i risultati potrebbero risultare falsati: se tutte e 20 le segmentazioni e le </a:t>
            </a:r>
            <a:r>
              <a:rPr lang="it-IT" dirty="0" err="1"/>
              <a:t>softmax</a:t>
            </a:r>
            <a:r>
              <a:rPr lang="it-IT" dirty="0"/>
              <a:t> derivanti dal metodo </a:t>
            </a:r>
            <a:r>
              <a:rPr lang="it-IT" dirty="0" err="1"/>
              <a:t>MonteCarlo</a:t>
            </a:r>
            <a:r>
              <a:rPr lang="it-IT" dirty="0"/>
              <a:t> fossero esattamente identiche, ma nessuna di queste segmentasse correttamente, il dice sarebbe 0 mentre le tre metriche darebbero il loro risultato idealmente sperato.</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15</a:t>
            </a:fld>
            <a:endParaRPr lang="it-IT"/>
          </a:p>
        </p:txBody>
      </p:sp>
    </p:spTree>
    <p:extLst>
      <p:ext uri="{BB962C8B-B14F-4D97-AF65-F5344CB8AC3E}">
        <p14:creationId xmlns:p14="http://schemas.microsoft.com/office/powerpoint/2010/main" val="83063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Struttura bianca del DNA">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olo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it-IT"/>
            </a:defPPr>
          </a:lstStyle>
          <a:p>
            <a:pPr rtl="0"/>
            <a:r>
              <a:rPr lang="it-IT" sz="4500" dirty="0"/>
              <a:t>Grazie per l’attenzione </a:t>
            </a:r>
          </a:p>
        </p:txBody>
      </p:sp>
      <p:pic>
        <p:nvPicPr>
          <p:cNvPr id="22" name="Segnaposto immagine 25" descr="Batteri coltivati in una piastra di Petri per un laboratorio o un'indagine scientifica.">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Segnaposto testo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it-IT"/>
            </a:defPPr>
          </a:lstStyle>
          <a:p>
            <a:pPr marL="0" indent="0" algn="ctr" rtl="0">
              <a:lnSpc>
                <a:spcPts val="2660"/>
              </a:lnSpc>
              <a:spcBef>
                <a:spcPts val="0"/>
              </a:spcBef>
              <a:buNone/>
            </a:pPr>
            <a:r>
              <a:rPr lang="it-IT" sz="2000" cap="all" spc="0" dirty="0"/>
              <a:t>William Bassolino</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Obiettivi</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marL="342900" indent="-342900">
              <a:lnSpc>
                <a:spcPct val="100000"/>
              </a:lnSpc>
              <a:buSzPct val="95000"/>
              <a:buFont typeface="+mj-lt"/>
              <a:buAutoNum type="arabicPeriod"/>
            </a:pPr>
            <a:r>
              <a:rPr lang="it-IT" sz="1600" dirty="0"/>
              <a:t>Studio di </a:t>
            </a:r>
            <a:r>
              <a:rPr lang="it-IT" sz="1600" b="1" dirty="0"/>
              <a:t>metriche </a:t>
            </a:r>
            <a:r>
              <a:rPr lang="it-IT" sz="1600" dirty="0"/>
              <a:t>per valutare il grado di incertezza della rete sulle 20 maschere e </a:t>
            </a:r>
            <a:r>
              <a:rPr lang="it-IT" sz="1600" dirty="0" err="1"/>
              <a:t>softmax</a:t>
            </a:r>
            <a:r>
              <a:rPr lang="it-IT" sz="1600" dirty="0"/>
              <a:t> derivanti dal metodo </a:t>
            </a:r>
            <a:r>
              <a:rPr lang="it-IT" sz="1600" dirty="0" err="1"/>
              <a:t>MonteCarlo</a:t>
            </a:r>
            <a:r>
              <a:rPr lang="it-IT" sz="1600" dirty="0"/>
              <a:t> Dropout</a:t>
            </a:r>
          </a:p>
          <a:p>
            <a:pPr marL="342900" indent="-342900">
              <a:lnSpc>
                <a:spcPct val="100000"/>
              </a:lnSpc>
              <a:buSzPct val="95000"/>
              <a:buFont typeface="+mj-lt"/>
              <a:buAutoNum type="arabicPeriod"/>
            </a:pPr>
            <a:r>
              <a:rPr lang="it-IT" sz="1600" dirty="0"/>
              <a:t>Presentazione di queste metriche attraverso grafici</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a:t>
            </a:fld>
            <a:endParaRPr lang="it-IT"/>
          </a:p>
        </p:txBody>
      </p:sp>
      <p:sp>
        <p:nvSpPr>
          <p:cNvPr id="2" name="Segnaposto testo 5">
            <a:extLst>
              <a:ext uri="{FF2B5EF4-FFF2-40B4-BE49-F238E27FC236}">
                <a16:creationId xmlns:a16="http://schemas.microsoft.com/office/drawing/2014/main" id="{3783F8C8-9002-2B4B-C062-E066155072CF}"/>
              </a:ext>
            </a:extLst>
          </p:cNvPr>
          <p:cNvSpPr txBox="1">
            <a:spLocks/>
          </p:cNvSpPr>
          <p:nvPr/>
        </p:nvSpPr>
        <p:spPr>
          <a:xfrm>
            <a:off x="1563937" y="1910942"/>
            <a:ext cx="2233220" cy="289249"/>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ctr"/>
            <a:r>
              <a:rPr lang="en-US" sz="2000" b="1" spc="0"/>
              <a:t>Metriche</a:t>
            </a:r>
            <a:endParaRPr lang="en-US" sz="2000" b="1" spc="0" dirty="0"/>
          </a:p>
        </p:txBody>
      </p:sp>
      <p:sp>
        <p:nvSpPr>
          <p:cNvPr id="3" name="Segnaposto testo 6">
            <a:extLst>
              <a:ext uri="{FF2B5EF4-FFF2-40B4-BE49-F238E27FC236}">
                <a16:creationId xmlns:a16="http://schemas.microsoft.com/office/drawing/2014/main" id="{F27E9200-EDE8-090E-4843-D8B81EC40E23}"/>
              </a:ext>
            </a:extLst>
          </p:cNvPr>
          <p:cNvSpPr txBox="1">
            <a:spLocks/>
          </p:cNvSpPr>
          <p:nvPr/>
        </p:nvSpPr>
        <p:spPr>
          <a:xfrm>
            <a:off x="1688389" y="2308627"/>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342900" indent="-342900">
              <a:lnSpc>
                <a:spcPct val="100000"/>
              </a:lnSpc>
              <a:spcBef>
                <a:spcPts val="600"/>
              </a:spcBef>
              <a:buSzPct val="95000"/>
              <a:buFont typeface="+mj-lt"/>
              <a:buAutoNum type="arabicPeriod"/>
            </a:pPr>
            <a:r>
              <a:rPr lang="it-IT" sz="1600" dirty="0"/>
              <a:t>Metrica basata sulla </a:t>
            </a:r>
            <a:r>
              <a:rPr lang="it-IT" sz="1600" b="1" dirty="0"/>
              <a:t>standard </a:t>
            </a:r>
            <a:r>
              <a:rPr lang="it-IT" sz="1600" b="1" dirty="0" err="1"/>
              <a:t>deviation</a:t>
            </a:r>
            <a:r>
              <a:rPr lang="it-IT" sz="1600" b="1" dirty="0"/>
              <a:t> </a:t>
            </a:r>
            <a:r>
              <a:rPr lang="it-IT" sz="1600" dirty="0"/>
              <a:t>(da qui: </a:t>
            </a:r>
            <a:r>
              <a:rPr lang="it-IT" sz="1600" b="1" dirty="0" err="1"/>
              <a:t>std</a:t>
            </a:r>
            <a:r>
              <a:rPr lang="it-IT" sz="1600" dirty="0"/>
              <a:t>)</a:t>
            </a:r>
          </a:p>
          <a:p>
            <a:pPr marL="342900" indent="-342900">
              <a:lnSpc>
                <a:spcPct val="100000"/>
              </a:lnSpc>
              <a:spcBef>
                <a:spcPts val="600"/>
              </a:spcBef>
              <a:buSzPct val="95000"/>
              <a:buFont typeface="+mj-lt"/>
              <a:buAutoNum type="arabicPeriod"/>
            </a:pPr>
            <a:r>
              <a:rPr lang="it-IT" sz="1600" dirty="0"/>
              <a:t>Metrica basata sull’</a:t>
            </a:r>
            <a:r>
              <a:rPr lang="it-IT" sz="1600" b="1" dirty="0"/>
              <a:t>Entropia di Shannon </a:t>
            </a:r>
            <a:r>
              <a:rPr lang="it-IT" sz="1600" dirty="0"/>
              <a:t>(da qui: </a:t>
            </a:r>
            <a:r>
              <a:rPr lang="it-IT" sz="1600" b="1" dirty="0" err="1"/>
              <a:t>Entropy</a:t>
            </a:r>
            <a:r>
              <a:rPr lang="it-IT" sz="1600" dirty="0"/>
              <a:t>)</a:t>
            </a:r>
          </a:p>
          <a:p>
            <a:pPr marL="342900" indent="-342900">
              <a:lnSpc>
                <a:spcPct val="100000"/>
              </a:lnSpc>
              <a:spcBef>
                <a:spcPts val="600"/>
              </a:spcBef>
              <a:buSzPct val="95000"/>
              <a:buFont typeface="+mj-lt"/>
              <a:buAutoNum type="arabicPeriod"/>
            </a:pPr>
            <a:r>
              <a:rPr lang="it-IT" sz="1600" dirty="0"/>
              <a:t>Metrica basata sullo studio dei relativi dice tra le 20 maschere derivanti dal </a:t>
            </a:r>
            <a:r>
              <a:rPr lang="it-IT" sz="1600" dirty="0" err="1"/>
              <a:t>MonteCarlo</a:t>
            </a:r>
            <a:r>
              <a:rPr lang="it-IT" sz="1600" dirty="0"/>
              <a:t> Dropout (da qui: </a:t>
            </a:r>
            <a:r>
              <a:rPr lang="it-IT" sz="1600" b="1" dirty="0"/>
              <a:t>dice </a:t>
            </a:r>
            <a:r>
              <a:rPr lang="it-IT" sz="1600" b="1" dirty="0" err="1"/>
              <a:t>mat</a:t>
            </a:r>
            <a:r>
              <a:rPr lang="it-IT" sz="1600" dirty="0"/>
              <a:t>)</a:t>
            </a:r>
          </a:p>
        </p:txBody>
      </p:sp>
    </p:spTree>
    <p:extLst>
      <p:ext uri="{BB962C8B-B14F-4D97-AF65-F5344CB8AC3E}">
        <p14:creationId xmlns:p14="http://schemas.microsoft.com/office/powerpoint/2010/main" val="260745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sulla standard </a:t>
            </a:r>
            <a:r>
              <a:rPr lang="it-IT" sz="2000" b="1" spc="0" dirty="0" err="1"/>
              <a:t>deviation</a:t>
            </a:r>
            <a:r>
              <a:rPr lang="it-IT" sz="2000" b="1" spc="0" dirty="0"/>
              <a:t> - </a:t>
            </a:r>
            <a:r>
              <a:rPr lang="it-IT" sz="2000" b="1" spc="0" dirty="0" err="1"/>
              <a:t>std</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std</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la standard </a:t>
            </a:r>
            <a:r>
              <a:rPr lang="it-IT" sz="1600" dirty="0" err="1"/>
              <a:t>deviation</a:t>
            </a:r>
            <a:r>
              <a:rPr lang="it-IT" sz="1600" dirty="0"/>
              <a:t> del valore dei 20 corrispondenti punti </a:t>
            </a:r>
            <a:r>
              <a:rPr lang="it-IT" sz="1600" dirty="0" err="1"/>
              <a:t>i,j</a:t>
            </a:r>
            <a:r>
              <a:rPr lang="it-IT" sz="1600" dirty="0"/>
              <a:t> delle 20 </a:t>
            </a:r>
            <a:r>
              <a:rPr lang="it-IT" sz="1600" dirty="0" err="1"/>
              <a:t>softmax</a:t>
            </a:r>
            <a:endParaRPr lang="it-IT" sz="1600" dirty="0"/>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std</a:t>
            </a:r>
            <a:r>
              <a:rPr lang="it-IT" sz="1600" dirty="0"/>
              <a:t> </a:t>
            </a:r>
            <a:r>
              <a:rPr lang="it-IT" sz="1600" dirty="0" err="1"/>
              <a:t>map</a:t>
            </a:r>
            <a:r>
              <a:rPr lang="it-IT" sz="1600" dirty="0"/>
              <a:t> è una mappa di standard </a:t>
            </a:r>
            <a:r>
              <a:rPr lang="it-IT" sz="1600" dirty="0" err="1"/>
              <a:t>deviation</a:t>
            </a:r>
            <a:r>
              <a:rPr lang="it-IT" sz="1600" dirty="0"/>
              <a:t>,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std</a:t>
            </a:r>
            <a:r>
              <a:rPr lang="it-IT" sz="1600" dirty="0"/>
              <a:t> </a:t>
            </a:r>
            <a:r>
              <a:rPr lang="it-IT" sz="1600" dirty="0" err="1"/>
              <a:t>map</a:t>
            </a:r>
            <a:r>
              <a:rPr lang="it-IT" sz="1600" dirty="0"/>
              <a:t>, moltiplicato per la maschera manuale (ground truth)</a:t>
            </a:r>
          </a:p>
        </p:txBody>
      </p:sp>
      <p:pic>
        <p:nvPicPr>
          <p:cNvPr id="8" name="Immagine 7">
            <a:extLst>
              <a:ext uri="{FF2B5EF4-FFF2-40B4-BE49-F238E27FC236}">
                <a16:creationId xmlns:a16="http://schemas.microsoft.com/office/drawing/2014/main" id="{3BD7010F-0F6F-727E-46F8-AE17F3F1B272}"/>
              </a:ext>
            </a:extLst>
          </p:cNvPr>
          <p:cNvPicPr>
            <a:picLocks noChangeAspect="1"/>
          </p:cNvPicPr>
          <p:nvPr/>
        </p:nvPicPr>
        <p:blipFill rotWithShape="1">
          <a:blip r:embed="rId4"/>
          <a:srcRect l="30554" t="11133" r="48968" b="52669"/>
          <a:stretch/>
        </p:blipFill>
        <p:spPr>
          <a:xfrm>
            <a:off x="7543864" y="913999"/>
            <a:ext cx="4371328" cy="4075971"/>
          </a:xfrm>
          <a:prstGeom prst="rect">
            <a:avLst/>
          </a:prstGeom>
        </p:spPr>
      </p:pic>
      <p:pic>
        <p:nvPicPr>
          <p:cNvPr id="7" name="Immagine 6">
            <a:extLst>
              <a:ext uri="{FF2B5EF4-FFF2-40B4-BE49-F238E27FC236}">
                <a16:creationId xmlns:a16="http://schemas.microsoft.com/office/drawing/2014/main" id="{55A02B54-6656-CD92-1A14-78390AECBF71}"/>
              </a:ext>
            </a:extLst>
          </p:cNvPr>
          <p:cNvPicPr>
            <a:picLocks noChangeAspect="1"/>
          </p:cNvPicPr>
          <p:nvPr/>
        </p:nvPicPr>
        <p:blipFill rotWithShape="1">
          <a:blip r:embed="rId5"/>
          <a:srcRect r="56758" b="51723"/>
          <a:stretch/>
        </p:blipFill>
        <p:spPr>
          <a:xfrm>
            <a:off x="2613804" y="4631057"/>
            <a:ext cx="3601700" cy="1505387"/>
          </a:xfrm>
          <a:prstGeom prst="rect">
            <a:avLst/>
          </a:prstGeom>
        </p:spPr>
      </p:pic>
    </p:spTree>
    <p:extLst>
      <p:ext uri="{BB962C8B-B14F-4D97-AF65-F5344CB8AC3E}">
        <p14:creationId xmlns:p14="http://schemas.microsoft.com/office/powerpoint/2010/main" val="3703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a:t>
            </a:r>
            <a:r>
              <a:rPr lang="it-IT" sz="2000" b="1" spc="0" dirty="0" err="1"/>
              <a:t>sulL’ENTROPIA</a:t>
            </a:r>
            <a:r>
              <a:rPr lang="it-IT" sz="2000" b="1" spc="0" dirty="0"/>
              <a:t> - ENTROPY</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entropy</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l’entropia del valore dei 20 corrispondenti punti </a:t>
            </a:r>
            <a:r>
              <a:rPr lang="it-IT" sz="1600" dirty="0" err="1"/>
              <a:t>i,j</a:t>
            </a:r>
            <a:r>
              <a:rPr lang="it-IT" sz="1600" dirty="0"/>
              <a:t> delle 20 </a:t>
            </a:r>
            <a:r>
              <a:rPr lang="it-IT" sz="1600" dirty="0" err="1"/>
              <a:t>softmax</a:t>
            </a:r>
            <a:r>
              <a:rPr lang="it-IT" sz="1600" dirty="0"/>
              <a:t>. L’entropia implementata è l’entropia di </a:t>
            </a:r>
            <a:r>
              <a:rPr lang="it-IT" sz="1600" i="1" dirty="0"/>
              <a:t>Shannon</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entropy</a:t>
            </a:r>
            <a:r>
              <a:rPr lang="it-IT" sz="1600" dirty="0"/>
              <a:t> </a:t>
            </a:r>
            <a:r>
              <a:rPr lang="it-IT" sz="1600" dirty="0" err="1"/>
              <a:t>map</a:t>
            </a:r>
            <a:r>
              <a:rPr lang="it-IT" sz="1600" dirty="0"/>
              <a:t> è una mappa di entropia,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entropy</a:t>
            </a:r>
            <a:r>
              <a:rPr lang="it-IT" sz="1600" dirty="0"/>
              <a:t> </a:t>
            </a:r>
            <a:r>
              <a:rPr lang="it-IT" sz="1600" dirty="0" err="1"/>
              <a:t>map</a:t>
            </a:r>
            <a:r>
              <a:rPr lang="it-IT" sz="1600" dirty="0"/>
              <a:t>, moltiplicato per la maschera manuale (ground truth)</a:t>
            </a:r>
          </a:p>
        </p:txBody>
      </p:sp>
      <p:pic>
        <p:nvPicPr>
          <p:cNvPr id="3" name="Immagine 2">
            <a:extLst>
              <a:ext uri="{FF2B5EF4-FFF2-40B4-BE49-F238E27FC236}">
                <a16:creationId xmlns:a16="http://schemas.microsoft.com/office/drawing/2014/main" id="{148BDBE3-EFA7-5A1F-AAD7-5EEE708F3632}"/>
              </a:ext>
            </a:extLst>
          </p:cNvPr>
          <p:cNvPicPr>
            <a:picLocks noChangeAspect="1"/>
          </p:cNvPicPr>
          <p:nvPr/>
        </p:nvPicPr>
        <p:blipFill rotWithShape="1">
          <a:blip r:embed="rId4"/>
          <a:srcRect t="56598"/>
          <a:stretch/>
        </p:blipFill>
        <p:spPr>
          <a:xfrm>
            <a:off x="1138334" y="4980176"/>
            <a:ext cx="7506748" cy="1219665"/>
          </a:xfrm>
          <a:prstGeom prst="rect">
            <a:avLst/>
          </a:prstGeom>
        </p:spPr>
      </p:pic>
      <p:pic>
        <p:nvPicPr>
          <p:cNvPr id="2" name="Immagine 1">
            <a:extLst>
              <a:ext uri="{FF2B5EF4-FFF2-40B4-BE49-F238E27FC236}">
                <a16:creationId xmlns:a16="http://schemas.microsoft.com/office/drawing/2014/main" id="{7436761C-960C-357E-07CB-A0DE33653BA6}"/>
              </a:ext>
            </a:extLst>
          </p:cNvPr>
          <p:cNvPicPr>
            <a:picLocks noChangeAspect="1"/>
          </p:cNvPicPr>
          <p:nvPr/>
        </p:nvPicPr>
        <p:blipFill rotWithShape="1">
          <a:blip r:embed="rId5"/>
          <a:srcRect l="30306" t="51997" r="50000" b="9741"/>
          <a:stretch/>
        </p:blipFill>
        <p:spPr>
          <a:xfrm>
            <a:off x="7407506" y="395900"/>
            <a:ext cx="4470363" cy="4584276"/>
          </a:xfrm>
          <a:prstGeom prst="rect">
            <a:avLst/>
          </a:prstGeom>
        </p:spPr>
      </p:pic>
    </p:spTree>
    <p:extLst>
      <p:ext uri="{BB962C8B-B14F-4D97-AF65-F5344CB8AC3E}">
        <p14:creationId xmlns:p14="http://schemas.microsoft.com/office/powerpoint/2010/main" val="27325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5</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sui dice – dice </a:t>
            </a:r>
            <a:r>
              <a:rPr lang="it-IT" sz="2000" b="1" spc="0" dirty="0" err="1"/>
              <a:t>mat</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tridimensionale in cui salvare i dati delle 20 segmentazioni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seg_matrix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viene applicata una funzione (in basso in questa slide) che crea una matrice diagonale alta,</a:t>
            </a:r>
            <a:r>
              <a:rPr lang="it-IT" sz="1600" i="1" dirty="0"/>
              <a:t> </a:t>
            </a:r>
            <a:r>
              <a:rPr lang="it-IT" sz="1600" dirty="0"/>
              <a:t>della quale ogni punto </a:t>
            </a:r>
            <a:r>
              <a:rPr lang="it-IT" sz="1600" dirty="0" err="1"/>
              <a:t>i,j</a:t>
            </a:r>
            <a:r>
              <a:rPr lang="it-IT" sz="1600" dirty="0"/>
              <a:t> è il coefficiente di Sorensen-Dice tra la segmentazione i e la segmentazione j selezionate tra le 20 maschere di segmentazione derivanti dall’applicazione del </a:t>
            </a:r>
            <a:r>
              <a:rPr lang="it-IT" sz="1600" dirty="0" err="1"/>
              <a:t>MonteCarlo</a:t>
            </a:r>
            <a:r>
              <a:rPr lang="it-IT" sz="1600" dirty="0"/>
              <a:t> Dropout.</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a:t>
            </a:r>
            <a:r>
              <a:rPr lang="it-IT" sz="1600" i="1" dirty="0"/>
              <a:t>standard </a:t>
            </a:r>
            <a:r>
              <a:rPr lang="it-IT" sz="1600" i="1" dirty="0" err="1"/>
              <a:t>deviation</a:t>
            </a:r>
            <a:r>
              <a:rPr lang="it-IT" sz="1600" i="1" dirty="0"/>
              <a:t> </a:t>
            </a:r>
            <a:r>
              <a:rPr lang="it-IT" sz="1600" dirty="0"/>
              <a:t>dei valori della matrice triangolare alta (dice </a:t>
            </a:r>
            <a:r>
              <a:rPr lang="it-IT" sz="1600" dirty="0" err="1"/>
              <a:t>matrix</a:t>
            </a:r>
            <a:r>
              <a:rPr lang="it-IT" sz="1600" dirty="0"/>
              <a:t>)</a:t>
            </a:r>
          </a:p>
          <a:p>
            <a:pPr marL="971550" lvl="1" indent="-285750">
              <a:lnSpc>
                <a:spcPct val="100000"/>
              </a:lnSpc>
              <a:spcBef>
                <a:spcPts val="600"/>
              </a:spcBef>
              <a:buSzPct val="95000"/>
            </a:pPr>
            <a:r>
              <a:rPr lang="it-IT" sz="1600" dirty="0"/>
              <a:t>È importante notare come questa metrica sia </a:t>
            </a:r>
            <a:r>
              <a:rPr lang="it-IT" sz="1600" b="1" dirty="0"/>
              <a:t>l’unica delle tre metriche proposte a NON dipendere dal ground truth</a:t>
            </a:r>
            <a:r>
              <a:rPr lang="it-IT" sz="1600" dirty="0"/>
              <a:t>, derivando unicamente dalle 20 immagini </a:t>
            </a:r>
            <a:r>
              <a:rPr lang="it-IT" sz="1600" dirty="0" err="1"/>
              <a:t>MonteCarlo</a:t>
            </a:r>
            <a:endParaRPr lang="it-IT" sz="2200" dirty="0"/>
          </a:p>
        </p:txBody>
      </p:sp>
      <p:pic>
        <p:nvPicPr>
          <p:cNvPr id="7" name="Immagine 6">
            <a:extLst>
              <a:ext uri="{FF2B5EF4-FFF2-40B4-BE49-F238E27FC236}">
                <a16:creationId xmlns:a16="http://schemas.microsoft.com/office/drawing/2014/main" id="{8A5F52EC-5D94-8379-CB1E-1513B11E979F}"/>
              </a:ext>
            </a:extLst>
          </p:cNvPr>
          <p:cNvPicPr>
            <a:picLocks noChangeAspect="1"/>
          </p:cNvPicPr>
          <p:nvPr/>
        </p:nvPicPr>
        <p:blipFill>
          <a:blip r:embed="rId4"/>
          <a:srcRect/>
          <a:stretch/>
        </p:blipFill>
        <p:spPr>
          <a:xfrm>
            <a:off x="1138334" y="4617751"/>
            <a:ext cx="6183792" cy="1405406"/>
          </a:xfrm>
          <a:prstGeom prst="rect">
            <a:avLst/>
          </a:prstGeom>
        </p:spPr>
      </p:pic>
      <p:pic>
        <p:nvPicPr>
          <p:cNvPr id="3" name="Immagine 2" descr="Immagine che contiene testo, schermata, diagramma, linea&#10;&#10;Descrizione generata automaticamente">
            <a:extLst>
              <a:ext uri="{FF2B5EF4-FFF2-40B4-BE49-F238E27FC236}">
                <a16:creationId xmlns:a16="http://schemas.microsoft.com/office/drawing/2014/main" id="{F9013385-6E02-F4FB-ED9E-692D91109A28}"/>
              </a:ext>
            </a:extLst>
          </p:cNvPr>
          <p:cNvPicPr>
            <a:picLocks noChangeAspect="1"/>
          </p:cNvPicPr>
          <p:nvPr/>
        </p:nvPicPr>
        <p:blipFill>
          <a:blip r:embed="rId5"/>
          <a:stretch>
            <a:fillRect/>
          </a:stretch>
        </p:blipFill>
        <p:spPr>
          <a:xfrm>
            <a:off x="7874466" y="1761905"/>
            <a:ext cx="4003403" cy="3002552"/>
          </a:xfrm>
          <a:prstGeom prst="rect">
            <a:avLst/>
          </a:prstGeom>
        </p:spPr>
      </p:pic>
    </p:spTree>
    <p:extLst>
      <p:ext uri="{BB962C8B-B14F-4D97-AF65-F5344CB8AC3E}">
        <p14:creationId xmlns:p14="http://schemas.microsoft.com/office/powerpoint/2010/main" val="20494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6</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1004289_35</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2" name="Segnaposto testo 6">
            <a:extLst>
              <a:ext uri="{FF2B5EF4-FFF2-40B4-BE49-F238E27FC236}">
                <a16:creationId xmlns:a16="http://schemas.microsoft.com/office/drawing/2014/main" id="{28CF2A40-97CF-7FA6-D1BA-5504DFC9FD6E}"/>
              </a:ext>
            </a:extLst>
          </p:cNvPr>
          <p:cNvSpPr txBox="1">
            <a:spLocks/>
          </p:cNvSpPr>
          <p:nvPr/>
        </p:nvSpPr>
        <p:spPr>
          <a:xfrm>
            <a:off x="2728047" y="681487"/>
            <a:ext cx="9305802" cy="4189582"/>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a:t>
            </a:r>
            <a:r>
              <a:rPr lang="it-IT" sz="1600" dirty="0" err="1"/>
              <a:t>std</a:t>
            </a:r>
            <a:r>
              <a:rPr lang="it-IT" sz="1600" dirty="0"/>
              <a:t> </a:t>
            </a:r>
            <a:r>
              <a:rPr lang="it-IT" sz="1600" dirty="0" err="1"/>
              <a:t>map</a:t>
            </a:r>
            <a:r>
              <a:rPr lang="it-IT" sz="1600" dirty="0"/>
              <a:t> (in alto) e l’</a:t>
            </a:r>
            <a:r>
              <a:rPr lang="it-IT" sz="1600" dirty="0" err="1"/>
              <a:t>entropy</a:t>
            </a:r>
            <a:r>
              <a:rPr lang="it-IT" sz="1600" dirty="0"/>
              <a:t> </a:t>
            </a:r>
            <a:r>
              <a:rPr lang="it-IT" sz="1600" dirty="0" err="1"/>
              <a:t>map</a:t>
            </a:r>
            <a:r>
              <a:rPr lang="it-IT" sz="1600" dirty="0"/>
              <a:t> (in basso). Nell’ultima colonna, la maschera manuale e le mappe vengono moltiplicate tra di loro: è da questa matrice che vengono calcolate le metriche, sommando i valori non nulli di ciascuna delle due.</a:t>
            </a:r>
          </a:p>
        </p:txBody>
      </p:sp>
      <p:pic>
        <p:nvPicPr>
          <p:cNvPr id="3" name="Immagine 2">
            <a:extLst>
              <a:ext uri="{FF2B5EF4-FFF2-40B4-BE49-F238E27FC236}">
                <a16:creationId xmlns:a16="http://schemas.microsoft.com/office/drawing/2014/main" id="{6551270D-1FCF-5D63-6806-0876CBB147D4}"/>
              </a:ext>
            </a:extLst>
          </p:cNvPr>
          <p:cNvPicPr>
            <a:picLocks noChangeAspect="1"/>
          </p:cNvPicPr>
          <p:nvPr/>
        </p:nvPicPr>
        <p:blipFill rotWithShape="1">
          <a:blip r:embed="rId3"/>
          <a:srcRect l="9873" t="10555" r="8317" b="9430"/>
          <a:stretch/>
        </p:blipFill>
        <p:spPr>
          <a:xfrm>
            <a:off x="1499118" y="1522190"/>
            <a:ext cx="9974424" cy="5149197"/>
          </a:xfrm>
          <a:prstGeom prst="rect">
            <a:avLst/>
          </a:prstGeom>
        </p:spPr>
      </p:pic>
    </p:spTree>
    <p:extLst>
      <p:ext uri="{BB962C8B-B14F-4D97-AF65-F5344CB8AC3E}">
        <p14:creationId xmlns:p14="http://schemas.microsoft.com/office/powerpoint/2010/main" val="19422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7</a:t>
            </a:fld>
            <a:endParaRPr lang="it-IT"/>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apprezzare come le immagini 14 e 15 derivanti dal </a:t>
            </a:r>
            <a:r>
              <a:rPr lang="it-IT" sz="1600" dirty="0" err="1"/>
              <a:t>MonteCarlo</a:t>
            </a:r>
            <a:r>
              <a:rPr lang="it-IT" sz="1600" dirty="0"/>
              <a:t> abbiano risultati leggermente diversi dalle altre 18 segmentazioni con Dropout.</a:t>
            </a:r>
          </a:p>
        </p:txBody>
      </p:sp>
      <p:pic>
        <p:nvPicPr>
          <p:cNvPr id="3" name="Immagine 2">
            <a:extLst>
              <a:ext uri="{FF2B5EF4-FFF2-40B4-BE49-F238E27FC236}">
                <a16:creationId xmlns:a16="http://schemas.microsoft.com/office/drawing/2014/main" id="{71479F65-0C6B-41D6-04E4-A80D999972C2}"/>
              </a:ext>
            </a:extLst>
          </p:cNvPr>
          <p:cNvPicPr>
            <a:picLocks noChangeAspect="1"/>
          </p:cNvPicPr>
          <p:nvPr/>
        </p:nvPicPr>
        <p:blipFill>
          <a:blip r:embed="rId4"/>
          <a:srcRect/>
          <a:stretch/>
        </p:blipFill>
        <p:spPr>
          <a:xfrm>
            <a:off x="3828734" y="309914"/>
            <a:ext cx="8177129" cy="6141365"/>
          </a:xfrm>
          <a:prstGeom prst="rect">
            <a:avLst/>
          </a:prstGeom>
        </p:spPr>
      </p:pic>
      <p:sp>
        <p:nvSpPr>
          <p:cNvPr id="11" name="Segnaposto testo 5">
            <a:extLst>
              <a:ext uri="{FF2B5EF4-FFF2-40B4-BE49-F238E27FC236}">
                <a16:creationId xmlns:a16="http://schemas.microsoft.com/office/drawing/2014/main" id="{A2C33DA3-3767-0A6F-54D7-8545DC7474D8}"/>
              </a:ext>
            </a:extLst>
          </p:cNvPr>
          <p:cNvSpPr txBox="1">
            <a:spLocks/>
          </p:cNvSpPr>
          <p:nvPr/>
        </p:nvSpPr>
        <p:spPr>
          <a:xfrm>
            <a:off x="885999" y="571556"/>
            <a:ext cx="1605274" cy="1145277"/>
          </a:xfrm>
          <a:prstGeom prst="rect">
            <a:avLst/>
          </a:prstGeom>
        </p:spPr>
        <p:txBody>
          <a:bodyPr vert="horz" lIns="0" tIns="0" rIns="0" bIns="0" rtlCol="0" anchor="t">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a:t>Esempio:</a:t>
            </a:r>
          </a:p>
          <a:p>
            <a:r>
              <a:rPr lang="en-US" sz="2000" spc="0"/>
              <a:t>Immagine</a:t>
            </a:r>
          </a:p>
          <a:p>
            <a:r>
              <a:rPr lang="en-US" sz="2000" spc="0"/>
              <a:t>1004289_35</a:t>
            </a:r>
            <a:endParaRPr lang="en-US" sz="2000" spc="0" dirty="0"/>
          </a:p>
        </p:txBody>
      </p:sp>
    </p:spTree>
    <p:extLst>
      <p:ext uri="{BB962C8B-B14F-4D97-AF65-F5344CB8AC3E}">
        <p14:creationId xmlns:p14="http://schemas.microsoft.com/office/powerpoint/2010/main" val="4948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8</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3" name="Immagine 12">
            <a:extLst>
              <a:ext uri="{FF2B5EF4-FFF2-40B4-BE49-F238E27FC236}">
                <a16:creationId xmlns:a16="http://schemas.microsoft.com/office/drawing/2014/main" id="{6FCEF026-4F42-F245-ED52-CB60B2CA563D}"/>
              </a:ext>
            </a:extLst>
          </p:cNvPr>
          <p:cNvPicPr>
            <a:picLocks noChangeAspect="1"/>
          </p:cNvPicPr>
          <p:nvPr/>
        </p:nvPicPr>
        <p:blipFill rotWithShape="1">
          <a:blip r:embed="rId3"/>
          <a:srcRect l="9553" t="9421" r="7754" b="9421"/>
          <a:stretch/>
        </p:blipFill>
        <p:spPr>
          <a:xfrm>
            <a:off x="1614307" y="1514537"/>
            <a:ext cx="10055282" cy="5205640"/>
          </a:xfrm>
          <a:prstGeom prst="rect">
            <a:avLst/>
          </a:prstGeom>
        </p:spPr>
      </p:pic>
      <p:sp>
        <p:nvSpPr>
          <p:cNvPr id="14" name="Segnaposto testo 6">
            <a:extLst>
              <a:ext uri="{FF2B5EF4-FFF2-40B4-BE49-F238E27FC236}">
                <a16:creationId xmlns:a16="http://schemas.microsoft.com/office/drawing/2014/main" id="{93E0B7B7-4738-F2F3-F935-2CEE8099599D}"/>
              </a:ext>
            </a:extLst>
          </p:cNvPr>
          <p:cNvSpPr txBox="1">
            <a:spLocks/>
          </p:cNvSpPr>
          <p:nvPr/>
        </p:nvSpPr>
        <p:spPr>
          <a:xfrm>
            <a:off x="2728047" y="681487"/>
            <a:ext cx="9305802" cy="4189582"/>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a:t>
            </a:r>
            <a:r>
              <a:rPr lang="it-IT" sz="1600" dirty="0" err="1"/>
              <a:t>std</a:t>
            </a:r>
            <a:r>
              <a:rPr lang="it-IT" sz="1600" dirty="0"/>
              <a:t> </a:t>
            </a:r>
            <a:r>
              <a:rPr lang="it-IT" sz="1600" dirty="0" err="1"/>
              <a:t>map</a:t>
            </a:r>
            <a:r>
              <a:rPr lang="it-IT" sz="1600" dirty="0"/>
              <a:t> (in alto) e l’</a:t>
            </a:r>
            <a:r>
              <a:rPr lang="it-IT" sz="1600" dirty="0" err="1"/>
              <a:t>entropy</a:t>
            </a:r>
            <a:r>
              <a:rPr lang="it-IT" sz="1600" dirty="0"/>
              <a:t> </a:t>
            </a:r>
            <a:r>
              <a:rPr lang="it-IT" sz="1600" dirty="0" err="1"/>
              <a:t>map</a:t>
            </a:r>
            <a:r>
              <a:rPr lang="it-IT" sz="1600" dirty="0"/>
              <a:t> (in basso). Nell’ultima colonna, la maschera manuale e le mappe vengono moltiplicate tra di loro: è da questa matrice che vengono calcolate le metriche, sommando i valori non nulli di ciascuna delle due.</a:t>
            </a:r>
          </a:p>
        </p:txBody>
      </p:sp>
    </p:spTree>
    <p:extLst>
      <p:ext uri="{BB962C8B-B14F-4D97-AF65-F5344CB8AC3E}">
        <p14:creationId xmlns:p14="http://schemas.microsoft.com/office/powerpoint/2010/main" val="23935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9</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notare come la rete possa essere incerta rispetto alla segmentazione: i valori di dice –che idealmente dovrebbero raggiungere l’unità, non sono stabili, c’è una variazione percettibile.</a:t>
            </a:r>
          </a:p>
        </p:txBody>
      </p:sp>
      <p:pic>
        <p:nvPicPr>
          <p:cNvPr id="3" name="Immagine 2">
            <a:extLst>
              <a:ext uri="{FF2B5EF4-FFF2-40B4-BE49-F238E27FC236}">
                <a16:creationId xmlns:a16="http://schemas.microsoft.com/office/drawing/2014/main" id="{85D6F6ED-39DB-D2E9-80F6-04F6A0D7C83B}"/>
              </a:ext>
            </a:extLst>
          </p:cNvPr>
          <p:cNvPicPr>
            <a:picLocks noChangeAspect="1"/>
          </p:cNvPicPr>
          <p:nvPr/>
        </p:nvPicPr>
        <p:blipFill>
          <a:blip r:embed="rId4"/>
          <a:srcRect/>
          <a:stretch/>
        </p:blipFill>
        <p:spPr>
          <a:xfrm>
            <a:off x="3586122" y="558826"/>
            <a:ext cx="7410813" cy="5565830"/>
          </a:xfrm>
          <a:prstGeom prst="rect">
            <a:avLst/>
          </a:prstGeom>
        </p:spPr>
      </p:pic>
    </p:spTree>
    <p:extLst>
      <p:ext uri="{BB962C8B-B14F-4D97-AF65-F5344CB8AC3E}">
        <p14:creationId xmlns:p14="http://schemas.microsoft.com/office/powerpoint/2010/main" val="1871423567"/>
      </p:ext>
    </p:extLst>
  </p:cSld>
  <p:clrMapOvr>
    <a:masterClrMapping/>
  </p:clrMapOvr>
</p:sld>
</file>

<file path=ppt/theme/theme1.xml><?xml version="1.0" encoding="utf-8"?>
<a:theme xmlns:a="http://schemas.openxmlformats.org/drawingml/2006/main" name="Tema di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070_TF67061901_Win32" id="{DD09BB9C-38B2-4FCA-AB42-127A6D17AC4D}" vid="{91D5E58E-D321-46E5-A746-1FB44BA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purl.org/dc/elements/1.1/"/>
    <ds:schemaRef ds:uri="16c05727-aa75-4e4a-9b5f-8a80a1165891"/>
    <ds:schemaRef ds:uri="71af3243-3dd4-4a8d-8c0d-dd76da1f02a5"/>
    <ds:schemaRef ds:uri="http://schemas.openxmlformats.org/package/2006/metadata/core-properties"/>
    <ds:schemaRef ds:uri="http://purl.org/dc/dcmitype/"/>
    <ds:schemaRef ds:uri="http://purl.org/dc/terms/"/>
    <ds:schemaRef ds:uri="230e9df3-be65-4c73-a93b-d1236ebd677e"/>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{31616A17-08E7-49A0-BEFC-5C2C06B33C93}tf67061901_win32</Template>
  <TotalTime>10062</TotalTime>
  <Words>1497</Words>
  <Application>Microsoft Office PowerPoint</Application>
  <PresentationFormat>Widescreen</PresentationFormat>
  <Paragraphs>105</Paragraphs>
  <Slides>16</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Daytona Condensed Light</vt:lpstr>
      <vt:lpstr>Posterama</vt:lpstr>
      <vt:lpstr>Tema di Office</vt:lpstr>
      <vt:lpstr>Report MARZO 2024</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Explainability in deep learning</dc:title>
  <dc:creator>BASSOLINO WILLIAM</dc:creator>
  <cp:lastModifiedBy>Bassolino  William</cp:lastModifiedBy>
  <cp:revision>35</cp:revision>
  <dcterms:created xsi:type="dcterms:W3CDTF">2023-05-04T10:08:18Z</dcterms:created>
  <dcterms:modified xsi:type="dcterms:W3CDTF">2024-03-19T12:11:19Z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