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56960" cy="7542360"/>
          </a:xfrm>
          <a:prstGeom prst="rect">
            <a:avLst/>
          </a:prstGeom>
          <a:ln w="21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360"/>
            <a:ext cx="10072080" cy="7542360"/>
          </a:xfrm>
          <a:prstGeom prst="rect">
            <a:avLst/>
          </a:prstGeom>
          <a:ln w="216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58040" cy="75434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477600" y="2482200"/>
            <a:ext cx="5643000" cy="135396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b="0" lang="en-US" sz="4400" spc="-1" strike="noStrike">
                <a:solidFill>
                  <a:srgbClr val="ffffff"/>
                </a:solidFill>
                <a:latin typeface="Source Sans Pro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/>
          </p:nvPr>
        </p:nvSpPr>
        <p:spPr>
          <a:xfrm>
            <a:off x="288720" y="6995160"/>
            <a:ext cx="1677600" cy="52128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en-US" sz="1400" spc="-1" strike="noStrike">
                <a:latin typeface="Century Gothic"/>
              </a:rPr>
              <a:t> 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3948120" y="6995160"/>
            <a:ext cx="2023200" cy="521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Century Gothic"/>
              </a:rPr>
              <a:t> 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7953120" y="6995160"/>
            <a:ext cx="1803240" cy="521280"/>
          </a:xfrm>
          <a:prstGeom prst="rect">
            <a:avLst/>
          </a:prstGeom>
        </p:spPr>
        <p:txBody>
          <a:bodyPr lIns="90000" rIns="90000" tIns="45000" bIns="45000"/>
          <a:p>
            <a:pPr algn="r"/>
            <a:fld id="{B644A702-9988-4754-A1D4-831123E6F95F}" type="slidenum">
              <a:rPr b="0" lang="en-US" sz="1400" spc="-1" strike="noStrike">
                <a:latin typeface="Century Gothic"/>
              </a:rPr>
              <a:t>1</a:t>
            </a:fld>
            <a:endParaRPr b="0" lang="en-US" sz="1400" spc="-1" strike="noStrike">
              <a:latin typeface="Century Gothic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0" y="360"/>
            <a:ext cx="10073160" cy="754344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Click 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to 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edit 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the 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title 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text 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forma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t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Third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Fourth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Fifth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Sixth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Seventh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288360" y="6995160"/>
            <a:ext cx="1677600" cy="52128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en-US" sz="1400" spc="-1" strike="noStrike">
                <a:latin typeface="Century Gothic"/>
              </a:rPr>
              <a:t> 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3947760" y="6995160"/>
            <a:ext cx="2023200" cy="521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Century Gothic"/>
              </a:rPr>
              <a:t> 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7952760" y="6995160"/>
            <a:ext cx="1803240" cy="521280"/>
          </a:xfrm>
          <a:prstGeom prst="rect">
            <a:avLst/>
          </a:prstGeom>
        </p:spPr>
        <p:txBody>
          <a:bodyPr lIns="90000" rIns="90000" tIns="45000" bIns="45000"/>
          <a:p>
            <a:pPr algn="r"/>
            <a:fld id="{1314DAAA-1AC9-4F05-88AF-20043D5A2741}" type="slidenum">
              <a:rPr b="0" lang="en-US" sz="1400" spc="-1" strike="noStrike">
                <a:latin typeface="Century Gothic"/>
              </a:rPr>
              <a:t>1</a:t>
            </a:fld>
            <a:endParaRPr b="0" lang="en-US" sz="1400" spc="-1" strike="noStrike"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825000" y="2790360"/>
            <a:ext cx="5643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0" lang="en-US" sz="4400" spc="-1" strike="noStrike">
                <a:solidFill>
                  <a:srgbClr val="ffffff"/>
                </a:solidFill>
                <a:latin typeface="Source Sans Pro"/>
              </a:rPr>
              <a:t>PDSM Problems Dataset Analysis</a:t>
            </a:r>
            <a:endParaRPr b="0" lang="en-US" sz="44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360" y="91440"/>
            <a:ext cx="10080360" cy="740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60" y="182880"/>
            <a:ext cx="10080360" cy="704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80360" cy="745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60" y="182880"/>
            <a:ext cx="10080360" cy="731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50400" y="-14400"/>
            <a:ext cx="1007892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Clustering (At problem creation)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Little success clustering with evaluation on all 8 categories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Mild success clustering with evaluation on Application and Hardware categories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Also performed PCA and clustered the principal components</a:t>
            </a:r>
            <a:endParaRPr b="0" lang="en-US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8 categories</a:t>
            </a:r>
            <a:endParaRPr b="0" lang="en-US" sz="1800" spc="-1" strike="noStrike">
              <a:latin typeface="Arial"/>
            </a:endParaRPr>
          </a:p>
          <a:p>
            <a:pPr lvl="5" marL="129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Adjusted Rand Score = 0.08</a:t>
            </a:r>
            <a:endParaRPr b="0" lang="en-US" sz="1800" spc="-1" strike="noStrike">
              <a:latin typeface="Arial"/>
            </a:endParaRPr>
          </a:p>
          <a:p>
            <a:pPr lvl="5" marL="129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Silhouette = 0.16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Application vs Hardware</a:t>
            </a:r>
            <a:endParaRPr b="0" lang="en-US" sz="1800" spc="-1" strike="noStrike">
              <a:latin typeface="Arial"/>
            </a:endParaRPr>
          </a:p>
          <a:p>
            <a:pPr lvl="5" marL="129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Adjusted Rand Score = 0.06</a:t>
            </a:r>
            <a:endParaRPr b="0" lang="en-US" sz="1800" spc="-1" strike="noStrike">
              <a:latin typeface="Arial"/>
            </a:endParaRPr>
          </a:p>
          <a:p>
            <a:pPr lvl="5" marL="129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Silhouette = 0.25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Clustering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60" y="91440"/>
            <a:ext cx="10080360" cy="729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49680" y="91440"/>
            <a:ext cx="10031040" cy="740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854640" y="548640"/>
            <a:ext cx="8489160" cy="630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Predicting Category using all features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Important features:</a:t>
            </a:r>
            <a:endParaRPr b="0" lang="en-US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Business service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Duration Mean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Opened by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Business Duration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Created Time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Company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Problem Manager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Created by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Assignment group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Priority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Dataset 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1857 observations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111 features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27 / 111 had all NA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40 / 111 were over 30% missing values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11 / 111 had all the same value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After eliminating features with mostly same value and lengthy text based features: 26 usable features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233 observations had no Category associated and so were removed for the purpose of analysis resulting in 1624 usable observations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6640" y="0"/>
            <a:ext cx="10030680" cy="754272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Models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Due to lack of observations for most categories, to make a workable model, classification was turned into binary classification task for category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Application vs Hardware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Due to severely unbalanced class “Application”, dataset was subsampled at a ratio of 1.5:1, leaving only 862 observations for binary classification task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Dataset was also subsampled at a ratio of 2:1 and then resampled using 0.5 bias to uniform resulting in 1034 observations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 order to do full, desired classification, need many more  observations for other 6 classes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Models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3" name="Table 3"/>
          <p:cNvGraphicFramePr/>
          <p:nvPr/>
        </p:nvGraphicFramePr>
        <p:xfrm>
          <a:off x="742320" y="3021480"/>
          <a:ext cx="8401320" cy="2159280"/>
        </p:xfrm>
        <a:graphic>
          <a:graphicData uri="http://schemas.openxmlformats.org/drawingml/2006/table">
            <a:tbl>
              <a:tblPr/>
              <a:tblGrid>
                <a:gridCol w="1410120"/>
                <a:gridCol w="1410120"/>
                <a:gridCol w="1410120"/>
                <a:gridCol w="1410120"/>
                <a:gridCol w="1410120"/>
                <a:gridCol w="1351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Naive Bayes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Logistic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Neural 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(Poly-3)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F-1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0.854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0.727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0.844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0.841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85.397%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64.410%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72.727%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84.333%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84.042%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4" name="CustomShape 4"/>
          <p:cNvSpPr/>
          <p:nvPr/>
        </p:nvSpPr>
        <p:spPr>
          <a:xfrm>
            <a:off x="2377440" y="1737360"/>
            <a:ext cx="576036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Category Classification with full dataset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Subsampling 2:1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Resampling 0.5 bias to uniform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1034 observations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Models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7" name="Table 3"/>
          <p:cNvGraphicFramePr/>
          <p:nvPr/>
        </p:nvGraphicFramePr>
        <p:xfrm>
          <a:off x="742320" y="3021480"/>
          <a:ext cx="8401320" cy="2159280"/>
        </p:xfrm>
        <a:graphic>
          <a:graphicData uri="http://schemas.openxmlformats.org/drawingml/2006/table">
            <a:tbl>
              <a:tblPr/>
              <a:tblGrid>
                <a:gridCol w="1410120"/>
                <a:gridCol w="1410120"/>
                <a:gridCol w="1410120"/>
                <a:gridCol w="1410120"/>
                <a:gridCol w="1410120"/>
                <a:gridCol w="1351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Naive Bayes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Logistic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Neural 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(Poly-3)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F-1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0.898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0.725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0.886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0.862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89.786%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66.746%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72.922%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88.599%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86.105%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8" name="CustomShape 4"/>
          <p:cNvSpPr/>
          <p:nvPr/>
        </p:nvSpPr>
        <p:spPr>
          <a:xfrm>
            <a:off x="2377440" y="1920240"/>
            <a:ext cx="576036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Category Classification with Durations dataset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Resampling 0.5 bias to uniform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842 observations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Models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21" name="Table 3"/>
          <p:cNvGraphicFramePr/>
          <p:nvPr/>
        </p:nvGraphicFramePr>
        <p:xfrm>
          <a:off x="1552320" y="3077640"/>
          <a:ext cx="8401320" cy="2159280"/>
        </p:xfrm>
        <a:graphic>
          <a:graphicData uri="http://schemas.openxmlformats.org/drawingml/2006/table">
            <a:tbl>
              <a:tblPr/>
              <a:tblGrid>
                <a:gridCol w="1410120"/>
                <a:gridCol w="1410120"/>
                <a:gridCol w="1410120"/>
                <a:gridCol w="1410120"/>
                <a:gridCol w="1351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Naive Bayes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Logistic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(Poly-2)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F-1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71.926%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66.937%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61.485%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71.230%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22" name="CustomShape 4"/>
          <p:cNvSpPr/>
          <p:nvPr/>
        </p:nvSpPr>
        <p:spPr>
          <a:xfrm>
            <a:off x="2377440" y="2273040"/>
            <a:ext cx="5760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Category Classification with Tf-idf Word Vectors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Subsampling 1.5:1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Models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25" name="Table 3"/>
          <p:cNvGraphicFramePr/>
          <p:nvPr/>
        </p:nvGraphicFramePr>
        <p:xfrm>
          <a:off x="1450080" y="3146760"/>
          <a:ext cx="8401320" cy="2159280"/>
        </p:xfrm>
        <a:graphic>
          <a:graphicData uri="http://schemas.openxmlformats.org/drawingml/2006/table">
            <a:tbl>
              <a:tblPr/>
              <a:tblGrid>
                <a:gridCol w="1410120"/>
                <a:gridCol w="1410120"/>
                <a:gridCol w="1410120"/>
                <a:gridCol w="1410120"/>
                <a:gridCol w="1351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Naive Bayes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Logistic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(Poly-2)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F-1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0.889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0.723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0.842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0.886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89.072%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72.147%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84.236%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88.781%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26" name="CustomShape 4"/>
          <p:cNvSpPr/>
          <p:nvPr/>
        </p:nvSpPr>
        <p:spPr>
          <a:xfrm>
            <a:off x="2377440" y="2066760"/>
            <a:ext cx="57603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Category Classification with Tf-idf Word Vectors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Subsampling 2:1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Resampling 0.5 bias to uniform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Predicting Category at Problem Creation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Important features (in order of importance):</a:t>
            </a:r>
            <a:endParaRPr b="0" lang="en-US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Business service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Opened by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Company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Created Time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Created by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Assignment group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Type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Priority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Only 13 total features available for category prediction at problem creation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Predicting Category at Problem Creation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Features dropped:</a:t>
            </a:r>
            <a:endParaRPr b="0" lang="en-US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Problem Manager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Reassignment count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Related Incidents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Updates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Duration Mean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Predicting Category at Problem Creation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33" name="Table 3"/>
          <p:cNvGraphicFramePr/>
          <p:nvPr/>
        </p:nvGraphicFramePr>
        <p:xfrm>
          <a:off x="742320" y="3021480"/>
          <a:ext cx="8401320" cy="2159280"/>
        </p:xfrm>
        <a:graphic>
          <a:graphicData uri="http://schemas.openxmlformats.org/drawingml/2006/table">
            <a:tbl>
              <a:tblPr/>
              <a:tblGrid>
                <a:gridCol w="1410120"/>
                <a:gridCol w="1410120"/>
                <a:gridCol w="1410120"/>
                <a:gridCol w="1410120"/>
                <a:gridCol w="1410120"/>
                <a:gridCol w="1351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Naive Bayes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Logistic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Neural 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(Poly-3)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F-1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0.794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0.678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0.774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0.779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79.497%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62.959%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68.472%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77.369%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77.950%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34" name="CustomShape 4"/>
          <p:cNvSpPr/>
          <p:nvPr/>
        </p:nvSpPr>
        <p:spPr>
          <a:xfrm>
            <a:off x="2377440" y="1737360"/>
            <a:ext cx="576036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Category Classification with full dataset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Subsampling 2:1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Resampling 0.5 bias to uniform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1034 observations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Predicting Duration at Problem Creation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Not feasible at the moment to predict problem duration with current data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Given a more complete and larger dataset, would like to look at this again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All models had correlation coefficient &lt; 0.2 and error measures &gt; 90%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Missing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1324 / 1857 had 0 duration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Taking mean combined with duration data in instances dataset brought this down to 887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Dropping observations with 0 duration and combining with durations from instances dataset left 970 observations with no 0 duration observations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992 / 1857 Problems had no related incident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Visualizing important features with J48 Tree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For distinguishing between two categories (App vs Hardware), Major Problem and then Business service / Assignment group were the best ways to split the data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For distinguishing between all 8 categories, Assignment group was the best way to split the data</a:t>
            </a:r>
            <a:endParaRPr b="0" lang="en-US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Note: Model to classify 8 categories is likely not reliable due to unbalanced data. Heavily subsampled in order to build tree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0" y="274320"/>
            <a:ext cx="10080360" cy="728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0" y="182880"/>
            <a:ext cx="10080360" cy="722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0" y="91440"/>
            <a:ext cx="10080360" cy="731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Many NAs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Need many more observations to build reliable models, especially of infrequent categories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Business service, Assignment group, and who the problem was opened by are probably the best features for category prediction when a problem is created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Tfidf / word count vectorization of short descriptions suggested problem short descriptions are also useful in determining category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Best model may be an ensemble model factoring in categorical variables along with tfidf / word count vectors taken from short descriptions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Missing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NA count by feature: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Assignment group = 16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Business service = 131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Category = 233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Company = 923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Opened by = 0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Problem Manager = 27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Type = 99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Meaningful Features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230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Feature importance was computed using mean impurity decrease during Random Forest as well as CfsSubsetEval in weka which prefers features with high class correlation and low intercorrelation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For Category Prediction:</a:t>
            </a:r>
            <a:endParaRPr b="0" lang="en-US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Business service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Duration Mean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Opened by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Problem Manager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Assignment group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Reassignment Count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Updates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Category Distribution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Application - 1122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Hardware – 345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Other – 233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Network – 59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Inquiry / Help – 39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Infrastructure – 33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Security – 14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Environment 7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Telephony - 5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Datasets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Two datasets created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First dataset created using mostly categorical features, along with features like problem duration</a:t>
            </a:r>
            <a:endParaRPr b="0" lang="en-US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For other features, “other” category created from NA observations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Better to remove NA observations, but already few observations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Created features from difficult to use features such as Created Time of Day from Created Time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Used subsampling and resampling to balance dataset (mostly useful for binary classification task)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Normalized numerical features such as duration mean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Datasets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Second dataset created using problem short descriptions</a:t>
            </a:r>
            <a:endParaRPr b="0" lang="en-US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Bag of Words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Word count / Term Frequency-Inverse Document Frequency vectors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Used to try to classify problem category based on problem descriptions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805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Visualizations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2273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Relationships between different features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Problem duration</a:t>
            </a:r>
            <a:endParaRPr b="0" lang="en-US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Category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Business service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Problem Manager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Problem updates</a:t>
            </a:r>
            <a:endParaRPr b="0" lang="en-US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Category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Business service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Problem manager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2019-04-08T12:59:36Z</dcterms:created>
  <dc:creator/>
  <dc:description>Background design by Yun Chao Xu. Template implementation by Xin Li. 
2013/1/9</dc:description>
  <cp:keywords>Apache OpenOffice business</cp:keywords>
  <dc:language>en-US</dc:language>
  <cp:lastModifiedBy/>
  <dcterms:modified xsi:type="dcterms:W3CDTF">2019-04-12T15:51:57Z</dcterms:modified>
  <cp:revision>24</cp:revision>
  <dc:subject>Presentation Template Design-9</dc:subject>
  <dc:title>xinxinli-blue-squares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