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75" r:id="rId10"/>
    <p:sldId id="267" r:id="rId11"/>
    <p:sldId id="269" r:id="rId12"/>
    <p:sldId id="268" r:id="rId13"/>
    <p:sldId id="270" r:id="rId14"/>
    <p:sldId id="276" r:id="rId15"/>
    <p:sldId id="271" r:id="rId16"/>
    <p:sldId id="277" r:id="rId17"/>
    <p:sldId id="278" r:id="rId18"/>
    <p:sldId id="280" r:id="rId19"/>
    <p:sldId id="281" r:id="rId20"/>
    <p:sldId id="28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00"/>
    <a:srgbClr val="FF00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4"/>
    <p:restoredTop sz="96621"/>
  </p:normalViewPr>
  <p:slideViewPr>
    <p:cSldViewPr snapToGrid="0" snapToObjects="1">
      <p:cViewPr>
        <p:scale>
          <a:sx n="100" d="100"/>
          <a:sy n="100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Language 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5">
            <a:extLst>
              <a:ext uri="{FF2B5EF4-FFF2-40B4-BE49-F238E27FC236}">
                <a16:creationId xmlns:a16="http://schemas.microsoft.com/office/drawing/2014/main" id="{D7685996-A93F-D44C-AD30-E85D823E1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72015"/>
          <a:stretch/>
        </p:blipFill>
        <p:spPr>
          <a:xfrm>
            <a:off x="7637119" y="5246978"/>
            <a:ext cx="2459972" cy="1532500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807798-30E4-B145-A86B-F2868C7EF94B}"/>
              </a:ext>
            </a:extLst>
          </p:cNvPr>
          <p:cNvSpPr/>
          <p:nvPr/>
        </p:nvSpPr>
        <p:spPr>
          <a:xfrm>
            <a:off x="10158005" y="41122"/>
            <a:ext cx="2033996" cy="266291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BAE0364-0AFB-CB46-B4FD-7AB6CE67C484}"/>
              </a:ext>
            </a:extLst>
          </p:cNvPr>
          <p:cNvSpPr/>
          <p:nvPr/>
        </p:nvSpPr>
        <p:spPr>
          <a:xfrm>
            <a:off x="4758482" y="30948"/>
            <a:ext cx="2775660" cy="67485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60310-F72D-6941-8C79-50D1E7D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98" y="254574"/>
            <a:ext cx="3878071" cy="857449"/>
          </a:xfrm>
        </p:spPr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5F93-16A0-3C42-9825-E656871F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1296689"/>
            <a:ext cx="4149262" cy="5037793"/>
          </a:xfrm>
        </p:spPr>
        <p:txBody>
          <a:bodyPr>
            <a:normAutofit/>
          </a:bodyPr>
          <a:lstStyle/>
          <a:p>
            <a:r>
              <a:rPr lang="en-US" dirty="0"/>
              <a:t>Self Hosting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help develop language without learning other language</a:t>
            </a:r>
          </a:p>
          <a:p>
            <a:pPr lvl="1"/>
            <a:r>
              <a:rPr lang="en-US" dirty="0"/>
              <a:t>improvements to compiler improve programs and the compiler itself</a:t>
            </a:r>
          </a:p>
          <a:p>
            <a:r>
              <a:rPr lang="en-US" dirty="0"/>
              <a:t>Chicken or Egg?</a:t>
            </a:r>
          </a:p>
          <a:p>
            <a:pPr lvl="1"/>
            <a:r>
              <a:rPr lang="en-US" dirty="0"/>
              <a:t>Somehow we need an executable compiler</a:t>
            </a:r>
          </a:p>
          <a:p>
            <a:r>
              <a:rPr lang="en-US" dirty="0"/>
              <a:t>Bootstrap Compilers</a:t>
            </a:r>
          </a:p>
          <a:p>
            <a:pPr lvl="1"/>
            <a:r>
              <a:rPr lang="en-US" dirty="0"/>
              <a:t>Subset Compilers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4C47F86-FFC9-9944-9D74-ECE3B10AC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8251877" y="817648"/>
            <a:ext cx="1305058" cy="118558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186826-1763-0143-9253-8C168A15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5199084" y="1779770"/>
            <a:ext cx="1894193" cy="172078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AE666499-C084-F947-AC3D-2CE15BAD9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" t="12188" r="76256" b="64776"/>
          <a:stretch/>
        </p:blipFill>
        <p:spPr>
          <a:xfrm>
            <a:off x="10542804" y="1112023"/>
            <a:ext cx="1306461" cy="1186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1DEA35-C678-7646-AE6B-AF4989B39022}"/>
              </a:ext>
            </a:extLst>
          </p:cNvPr>
          <p:cNvSpPr txBox="1"/>
          <p:nvPr/>
        </p:nvSpPr>
        <p:spPr>
          <a:xfrm>
            <a:off x="10461732" y="138165"/>
            <a:ext cx="142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other language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08FC4-0697-3B48-B906-38FBAF0695E8}"/>
              </a:ext>
            </a:extLst>
          </p:cNvPr>
          <p:cNvSpPr txBox="1"/>
          <p:nvPr/>
        </p:nvSpPr>
        <p:spPr>
          <a:xfrm>
            <a:off x="7735107" y="175363"/>
            <a:ext cx="2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6F479C-02B4-EB43-9704-C7FCD7D72C80}"/>
              </a:ext>
            </a:extLst>
          </p:cNvPr>
          <p:cNvSpPr txBox="1"/>
          <p:nvPr/>
        </p:nvSpPr>
        <p:spPr>
          <a:xfrm>
            <a:off x="4940396" y="175363"/>
            <a:ext cx="23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Language</a:t>
            </a:r>
          </a:p>
        </p:txBody>
      </p: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93B41A78-7095-2E49-8BDD-D4CC16F82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7957309" y="2704039"/>
            <a:ext cx="1894193" cy="1720780"/>
          </a:xfrm>
          <a:prstGeom prst="rect">
            <a:avLst/>
          </a:prstGeom>
        </p:spPr>
      </p:pic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B8DAE95E-B875-AF45-9F39-25336DE96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" t="12188" r="76256" b="64776"/>
          <a:stretch/>
        </p:blipFill>
        <p:spPr>
          <a:xfrm>
            <a:off x="4935512" y="4253867"/>
            <a:ext cx="2459972" cy="22347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8A1CC9-0275-1144-8AA0-ECD412A07E73}"/>
              </a:ext>
            </a:extLst>
          </p:cNvPr>
          <p:cNvSpPr txBox="1"/>
          <p:nvPr/>
        </p:nvSpPr>
        <p:spPr>
          <a:xfrm>
            <a:off x="9401577" y="1705450"/>
            <a:ext cx="33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A1871-5451-DC4A-BC43-8A1C3C4099AB}"/>
              </a:ext>
            </a:extLst>
          </p:cNvPr>
          <p:cNvSpPr txBox="1"/>
          <p:nvPr/>
        </p:nvSpPr>
        <p:spPr>
          <a:xfrm>
            <a:off x="11706896" y="2074782"/>
            <a:ext cx="3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B6676-DA42-374F-9556-12E2015F0E0B}"/>
              </a:ext>
            </a:extLst>
          </p:cNvPr>
          <p:cNvSpPr txBox="1"/>
          <p:nvPr/>
        </p:nvSpPr>
        <p:spPr>
          <a:xfrm>
            <a:off x="6903076" y="3193961"/>
            <a:ext cx="339418" cy="37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973016-2FAA-4B4C-B8D2-5F498567D619}"/>
              </a:ext>
            </a:extLst>
          </p:cNvPr>
          <p:cNvSpPr txBox="1"/>
          <p:nvPr/>
        </p:nvSpPr>
        <p:spPr>
          <a:xfrm>
            <a:off x="9687761" y="4252416"/>
            <a:ext cx="2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E83AB-6867-DB44-9A9C-531D3AF4C25E}"/>
              </a:ext>
            </a:extLst>
          </p:cNvPr>
          <p:cNvSpPr txBox="1"/>
          <p:nvPr/>
        </p:nvSpPr>
        <p:spPr>
          <a:xfrm>
            <a:off x="7093277" y="6013228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8648AF-7FD7-6B4E-BA8E-02505ED252E4}"/>
              </a:ext>
            </a:extLst>
          </p:cNvPr>
          <p:cNvSpPr txBox="1"/>
          <p:nvPr/>
        </p:nvSpPr>
        <p:spPr>
          <a:xfrm>
            <a:off x="9569002" y="6149816"/>
            <a:ext cx="4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Circular Arrow 39">
            <a:extLst>
              <a:ext uri="{FF2B5EF4-FFF2-40B4-BE49-F238E27FC236}">
                <a16:creationId xmlns:a16="http://schemas.microsoft.com/office/drawing/2014/main" id="{4C981D73-CCAA-6744-BD5A-D05C527F7F0F}"/>
              </a:ext>
            </a:extLst>
          </p:cNvPr>
          <p:cNvSpPr/>
          <p:nvPr/>
        </p:nvSpPr>
        <p:spPr>
          <a:xfrm rot="1689899">
            <a:off x="6322049" y="217834"/>
            <a:ext cx="2947511" cy="3648124"/>
          </a:xfrm>
          <a:prstGeom prst="circularArrow">
            <a:avLst>
              <a:gd name="adj1" fmla="val 7041"/>
              <a:gd name="adj2" fmla="val 1142319"/>
              <a:gd name="adj3" fmla="val 20593263"/>
              <a:gd name="adj4" fmla="val 10446713"/>
              <a:gd name="adj5" fmla="val 12500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ular Arrow 40">
            <a:extLst>
              <a:ext uri="{FF2B5EF4-FFF2-40B4-BE49-F238E27FC236}">
                <a16:creationId xmlns:a16="http://schemas.microsoft.com/office/drawing/2014/main" id="{4B13E111-C662-1243-B174-7D87399710D4}"/>
              </a:ext>
            </a:extLst>
          </p:cNvPr>
          <p:cNvSpPr/>
          <p:nvPr/>
        </p:nvSpPr>
        <p:spPr>
          <a:xfrm rot="1689899">
            <a:off x="5776231" y="2002570"/>
            <a:ext cx="3462713" cy="5016767"/>
          </a:xfrm>
          <a:prstGeom prst="circularArrow">
            <a:avLst>
              <a:gd name="adj1" fmla="val 7041"/>
              <a:gd name="adj2" fmla="val 1142319"/>
              <a:gd name="adj3" fmla="val 20593263"/>
              <a:gd name="adj4" fmla="val 10446713"/>
              <a:gd name="adj5" fmla="val 12500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Content Placeholder 5">
            <a:extLst>
              <a:ext uri="{FF2B5EF4-FFF2-40B4-BE49-F238E27FC236}">
                <a16:creationId xmlns:a16="http://schemas.microsoft.com/office/drawing/2014/main" id="{2DF06E94-9759-824A-832D-3BD8A0EA21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" t="12188" r="76256" b="64776"/>
          <a:stretch/>
        </p:blipFill>
        <p:spPr>
          <a:xfrm>
            <a:off x="9743407" y="1309283"/>
            <a:ext cx="381039" cy="346155"/>
          </a:xfrm>
          <a:prstGeom prst="rect">
            <a:avLst/>
          </a:prstGeom>
        </p:spPr>
      </p:pic>
      <p:sp>
        <p:nvSpPr>
          <p:cNvPr id="46" name="Left Arrow 45">
            <a:extLst>
              <a:ext uri="{FF2B5EF4-FFF2-40B4-BE49-F238E27FC236}">
                <a16:creationId xmlns:a16="http://schemas.microsoft.com/office/drawing/2014/main" id="{23BA75D1-6586-0842-A1D9-F12C1CBBC97F}"/>
              </a:ext>
            </a:extLst>
          </p:cNvPr>
          <p:cNvSpPr/>
          <p:nvPr/>
        </p:nvSpPr>
        <p:spPr>
          <a:xfrm rot="965506">
            <a:off x="9298744" y="1168623"/>
            <a:ext cx="1430006" cy="740910"/>
          </a:xfrm>
          <a:prstGeom prst="leftArrow">
            <a:avLst>
              <a:gd name="adj1" fmla="val 34712"/>
              <a:gd name="adj2" fmla="val 42838"/>
            </a:avLst>
          </a:prstGeom>
          <a:solidFill>
            <a:schemeClr val="tx2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005F3-37BE-2749-AAAB-ED67287DDEF5}"/>
              </a:ext>
            </a:extLst>
          </p:cNvPr>
          <p:cNvSpPr txBox="1"/>
          <p:nvPr/>
        </p:nvSpPr>
        <p:spPr>
          <a:xfrm>
            <a:off x="10561421" y="3026826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Compilers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555BA4-EE1D-DA40-B7F8-E34DCD5DF4DE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11175003" y="2444114"/>
            <a:ext cx="39649" cy="58271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F7CA9-663B-5447-B188-98C5D06759CD}"/>
              </a:ext>
            </a:extLst>
          </p:cNvPr>
          <p:cNvCxnSpPr>
            <a:cxnSpLocks/>
          </p:cNvCxnSpPr>
          <p:nvPr/>
        </p:nvCxnSpPr>
        <p:spPr>
          <a:xfrm flipH="1" flipV="1">
            <a:off x="9556936" y="2093203"/>
            <a:ext cx="1026683" cy="95255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A96CE03-E5AB-3441-A19F-F3524F16BC63}"/>
              </a:ext>
            </a:extLst>
          </p:cNvPr>
          <p:cNvSpPr txBox="1"/>
          <p:nvPr/>
        </p:nvSpPr>
        <p:spPr>
          <a:xfrm>
            <a:off x="3187406" y="5826650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Self-hosted Compiler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58FDE71-A688-2443-A28B-0B969F43620A}"/>
              </a:ext>
            </a:extLst>
          </p:cNvPr>
          <p:cNvCxnSpPr>
            <a:cxnSpLocks/>
          </p:cNvCxnSpPr>
          <p:nvPr/>
        </p:nvCxnSpPr>
        <p:spPr>
          <a:xfrm flipV="1">
            <a:off x="4105252" y="2923211"/>
            <a:ext cx="1309718" cy="29157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96CDA9-5FCB-CB48-BA49-43DDB6961DB3}"/>
              </a:ext>
            </a:extLst>
          </p:cNvPr>
          <p:cNvCxnSpPr>
            <a:cxnSpLocks/>
          </p:cNvCxnSpPr>
          <p:nvPr/>
        </p:nvCxnSpPr>
        <p:spPr>
          <a:xfrm flipV="1">
            <a:off x="4472371" y="5587000"/>
            <a:ext cx="755873" cy="4091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48D6841-123B-794D-AB92-ABC1F19DCFB8}"/>
              </a:ext>
            </a:extLst>
          </p:cNvPr>
          <p:cNvSpPr txBox="1"/>
          <p:nvPr/>
        </p:nvSpPr>
        <p:spPr>
          <a:xfrm>
            <a:off x="10614379" y="3994325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Compiler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B390C2-3ECB-CF47-AA37-9122B0DDCAD8}"/>
              </a:ext>
            </a:extLst>
          </p:cNvPr>
          <p:cNvSpPr txBox="1"/>
          <p:nvPr/>
        </p:nvSpPr>
        <p:spPr>
          <a:xfrm>
            <a:off x="10583619" y="5048082"/>
            <a:ext cx="130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Compiler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4B6C5A-2E95-2442-868B-6103F963ACA3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9556935" y="3673157"/>
            <a:ext cx="1057444" cy="644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6228BB-2EFD-DE4A-8686-1C1693BCD9A7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9851502" y="5371248"/>
            <a:ext cx="732117" cy="49624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990F70-E337-2F49-AA2D-2A088D475C6F}"/>
              </a:ext>
            </a:extLst>
          </p:cNvPr>
          <p:cNvSpPr/>
          <p:nvPr/>
        </p:nvSpPr>
        <p:spPr>
          <a:xfrm>
            <a:off x="7507588" y="32399"/>
            <a:ext cx="2692480" cy="67485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3" grpId="0" build="p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6" grpId="0" animBg="1"/>
      <p:bldP spid="47" grpId="0"/>
      <p:bldP spid="54" grpId="0"/>
      <p:bldP spid="61" grpId="0"/>
      <p:bldP spid="62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DDBE-C57F-5346-B63C-18A9B5CF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18F4-61D2-8841-9751-15E3B393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are Programs</a:t>
            </a:r>
          </a:p>
          <a:p>
            <a:r>
              <a:rPr lang="en-US" dirty="0"/>
              <a:t>Interpreters are Programs</a:t>
            </a:r>
          </a:p>
          <a:p>
            <a:r>
              <a:rPr lang="en-US" dirty="0"/>
              <a:t>Programs are Data</a:t>
            </a:r>
          </a:p>
          <a:p>
            <a:endParaRPr lang="en-US" dirty="0"/>
          </a:p>
          <a:p>
            <a:r>
              <a:rPr lang="en-US" dirty="0"/>
              <a:t>Since programs are data</a:t>
            </a:r>
          </a:p>
          <a:p>
            <a:pPr lvl="1"/>
            <a:r>
              <a:rPr lang="en-US" dirty="0"/>
              <a:t>Homoiconicity makes all of these much easier to implement</a:t>
            </a:r>
          </a:p>
        </p:txBody>
      </p:sp>
    </p:spTree>
    <p:extLst>
      <p:ext uri="{BB962C8B-B14F-4D97-AF65-F5344CB8AC3E}">
        <p14:creationId xmlns:p14="http://schemas.microsoft.com/office/powerpoint/2010/main" val="125767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E8E8-B62E-1D41-8C91-F08F8617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36" y="214889"/>
            <a:ext cx="9601200" cy="1485900"/>
          </a:xfrm>
        </p:spPr>
        <p:txBody>
          <a:bodyPr/>
          <a:lstStyle/>
          <a:p>
            <a:r>
              <a:rPr lang="en-US" dirty="0"/>
              <a:t>Partial Computation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2C1B9-AED1-F845-BE76-FC7C643D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362"/>
            <a:ext cx="12192000" cy="40359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8C1FE0-C687-CF44-A3D5-E7171C9F178C}"/>
              </a:ext>
            </a:extLst>
          </p:cNvPr>
          <p:cNvSpPr txBox="1">
            <a:spLocks/>
          </p:cNvSpPr>
          <p:nvPr/>
        </p:nvSpPr>
        <p:spPr>
          <a:xfrm>
            <a:off x="4071870" y="1163902"/>
            <a:ext cx="8120130" cy="22103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partial(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**keywords):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fkeywords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newkeywords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keywords.copy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newkeywords.update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fkeywords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newkeywords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newfunc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4EE77-2EFF-FC49-934A-AD48886D58CA}"/>
              </a:ext>
            </a:extLst>
          </p:cNvPr>
          <p:cNvSpPr txBox="1"/>
          <p:nvPr/>
        </p:nvSpPr>
        <p:spPr>
          <a:xfrm>
            <a:off x="5821250" y="5988674"/>
            <a:ext cx="560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[Like calling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partial(f, k=2)</a:t>
            </a:r>
            <a:r>
              <a:rPr lang="en-US" sz="2000" dirty="0"/>
              <a:t>,  but smarter]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A34E-5F7A-4147-B4E8-846BF5B2B3BC}"/>
              </a:ext>
            </a:extLst>
          </p:cNvPr>
          <p:cNvSpPr txBox="1"/>
          <p:nvPr/>
        </p:nvSpPr>
        <p:spPr>
          <a:xfrm>
            <a:off x="9384406" y="4816725"/>
            <a:ext cx="307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1148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D049-2B0D-1E48-9402-4A179673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C430-5BBF-7B4B-B5CB-DFA00D9F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have a machine</a:t>
            </a:r>
          </a:p>
          <a:p>
            <a:pPr lvl="1"/>
            <a:r>
              <a:rPr lang="en-US" dirty="0"/>
              <a:t>similar to the partial function</a:t>
            </a:r>
          </a:p>
          <a:p>
            <a:pPr lvl="1"/>
            <a:r>
              <a:rPr lang="en-US" dirty="0"/>
              <a:t>that converts </a:t>
            </a:r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f(k, u) </a:t>
            </a:r>
            <a:r>
              <a:rPr lang="en-US" dirty="0"/>
              <a:t>into </a:t>
            </a:r>
            <a:r>
              <a:rPr lang="en-US" dirty="0" err="1">
                <a:latin typeface="Didot" panose="02000503000000020003" pitchFamily="2" charset="-79"/>
                <a:cs typeface="Didot" panose="02000503000000020003" pitchFamily="2" charset="-79"/>
              </a:rPr>
              <a:t>f</a:t>
            </a:r>
            <a:r>
              <a:rPr lang="en-US" baseline="-25000" dirty="0" err="1">
                <a:latin typeface="Didot" panose="02000503000000020003" pitchFamily="2" charset="-79"/>
                <a:cs typeface="Didot" panose="02000503000000020003" pitchFamily="2" charset="-79"/>
              </a:rPr>
              <a:t>k</a:t>
            </a:r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(u)</a:t>
            </a:r>
          </a:p>
          <a:p>
            <a:r>
              <a:rPr lang="en-US" dirty="0">
                <a:cs typeface="Didot" panose="02000503000000020003" pitchFamily="2" charset="-79"/>
              </a:rPr>
              <a:t>Let’s call this machine a </a:t>
            </a:r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Specializer (S)</a:t>
            </a:r>
          </a:p>
          <a:p>
            <a:endParaRPr lang="en-US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US" dirty="0">
                <a:cs typeface="Didot" panose="02000503000000020003" pitchFamily="2" charset="-79"/>
              </a:rPr>
              <a:t>Some more notation:</a:t>
            </a:r>
          </a:p>
          <a:p>
            <a:pPr lvl="1"/>
            <a:r>
              <a:rPr lang="en-US" dirty="0">
                <a:cs typeface="Didot" panose="02000503000000020003" pitchFamily="2" charset="-79"/>
              </a:rPr>
              <a:t>subscript denotes specialization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=</a:t>
            </a:r>
            <a:r>
              <a:rPr lang="en-US" dirty="0">
                <a:cs typeface="Didot" panose="02000503000000020003" pitchFamily="2" charset="-79"/>
              </a:rPr>
              <a:t> means “the same as”</a:t>
            </a:r>
          </a:p>
          <a:p>
            <a:pPr lvl="1"/>
            <a:r>
              <a:rPr lang="en-US" b="1" i="0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</a:t>
            </a:r>
            <a:r>
              <a:rPr lang="en-US" dirty="0"/>
              <a:t> means “does the same thing as”</a:t>
            </a:r>
            <a:endParaRPr lang="en-US" dirty="0">
              <a:cs typeface="Didot" panose="02000503000000020003" pitchFamily="2" charset="-79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6CC8630-8AF8-6E46-8A26-A32A4FC98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51" t="47206" r="26516" b="3258"/>
          <a:stretch/>
        </p:blipFill>
        <p:spPr>
          <a:xfrm>
            <a:off x="7666074" y="1323754"/>
            <a:ext cx="2902690" cy="3572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DD106-0239-4E44-91CA-8D281BE002CF}"/>
              </a:ext>
            </a:extLst>
          </p:cNvPr>
          <p:cNvSpPr txBox="1"/>
          <p:nvPr/>
        </p:nvSpPr>
        <p:spPr>
          <a:xfrm>
            <a:off x="8314660" y="5010593"/>
            <a:ext cx="204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</a:t>
            </a:r>
            <a:r>
              <a:rPr lang="en-US" sz="3200" b="1" i="1" dirty="0" err="1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P</a:t>
            </a:r>
            <a:r>
              <a:rPr lang="en-US" sz="3200" b="1" i="1" baseline="30000" dirty="0" err="1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ku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BD9A-6A29-614B-9FAB-AEFB84E0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9457"/>
          </a:xfrm>
        </p:spPr>
        <p:txBody>
          <a:bodyPr/>
          <a:lstStyle/>
          <a:p>
            <a:r>
              <a:rPr lang="en-US" dirty="0"/>
              <a:t>Specializer Example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F3CB327-FB27-BF4C-983D-5FD1C38C1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5910943" y="2569028"/>
            <a:ext cx="2906486" cy="2464485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2D0059D-7B76-0A4D-ABE8-7DC50482F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631" t="9154" r="19530" b="69865"/>
          <a:stretch/>
        </p:blipFill>
        <p:spPr>
          <a:xfrm>
            <a:off x="5968623" y="1785257"/>
            <a:ext cx="1395563" cy="107768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0CA9DB-F4F1-704D-B559-5E8F7C53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7" t="9364" r="46880" b="69849"/>
          <a:stretch/>
        </p:blipFill>
        <p:spPr>
          <a:xfrm>
            <a:off x="6666404" y="5121919"/>
            <a:ext cx="1132967" cy="1201115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3FFF8C4-1D48-6F4A-9B21-1BA27C772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22" t="58868" r="2579" b="30659"/>
          <a:stretch/>
        </p:blipFill>
        <p:spPr>
          <a:xfrm>
            <a:off x="7950918" y="1983244"/>
            <a:ext cx="774249" cy="681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91640-0333-E843-AA95-DC0F2690F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96" t="26429" r="43525" b="65592"/>
          <a:stretch/>
        </p:blipFill>
        <p:spPr>
          <a:xfrm>
            <a:off x="2569029" y="2392584"/>
            <a:ext cx="3618404" cy="32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7504A-3D62-6F45-892B-C4E887153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0" t="48163" r="86162" b="42212"/>
          <a:stretch/>
        </p:blipFill>
        <p:spPr>
          <a:xfrm>
            <a:off x="8817429" y="2030307"/>
            <a:ext cx="642258" cy="388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14174-B4B7-AB4A-809C-525333BB2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8" t="85385" r="57678" b="7911"/>
          <a:stretch/>
        </p:blipFill>
        <p:spPr>
          <a:xfrm>
            <a:off x="4706974" y="5767201"/>
            <a:ext cx="2079173" cy="270578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2C6AE7D-4F5B-5645-BAA8-9F50ADB2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1" t="15609" r="25684" b="80744"/>
          <a:stretch/>
        </p:blipFill>
        <p:spPr>
          <a:xfrm>
            <a:off x="7270523" y="5525634"/>
            <a:ext cx="187325" cy="1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E8977-DCBE-6C4C-B586-6AE68A00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1005141" y="2171700"/>
            <a:ext cx="1263429" cy="1156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</a:t>
            </a:r>
            <a:r>
              <a:rPr lang="en-US" sz="2800" b="1" i="1" dirty="0" err="1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ku</a:t>
            </a:r>
            <a:endParaRPr lang="en-US" sz="28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35738-A618-1247-A6A2-8986040D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5040270" y="3180523"/>
            <a:ext cx="2263860" cy="2072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5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1217045" y="5655363"/>
            <a:ext cx="324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interpreter that runs 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</a:t>
            </a:r>
            <a:endParaRPr lang="en-US" sz="6000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48082CD-0890-9A4A-BF38-0715E3DAEF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5" t="12137" r="76079" b="64717"/>
          <a:stretch/>
        </p:blipFill>
        <p:spPr>
          <a:xfrm rot="2440747">
            <a:off x="9724167" y="1821500"/>
            <a:ext cx="2242397" cy="20233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BCD00C-A6B3-AA48-8006-D1E76FFBDA89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69E11-5DCC-2D42-8A8C-B2755050C762}"/>
              </a:ext>
            </a:extLst>
          </p:cNvPr>
          <p:cNvSpPr txBox="1"/>
          <p:nvPr/>
        </p:nvSpPr>
        <p:spPr>
          <a:xfrm>
            <a:off x="9024731" y="5253212"/>
            <a:ext cx="272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same thing as a compiled 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F603E-ABD8-9547-AF8A-DFF446FBA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87" y="2435477"/>
            <a:ext cx="724255" cy="7064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0A8C77-05C7-8F4A-AE02-0B1C5015E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625" y="2736363"/>
            <a:ext cx="724255" cy="7064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F72E2-E1DF-084E-B3DC-DA6673742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01051">
            <a:off x="11125731" y="1166368"/>
            <a:ext cx="1064554" cy="1038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4B5E92-5EBD-6248-A058-34ED61736E2C}"/>
              </a:ext>
            </a:extLst>
          </p:cNvPr>
          <p:cNvSpPr txBox="1"/>
          <p:nvPr/>
        </p:nvSpPr>
        <p:spPr>
          <a:xfrm>
            <a:off x="1912216" y="14741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C75E8-AE31-614C-BFA0-C82C2A03DBC9}"/>
              </a:ext>
            </a:extLst>
          </p:cNvPr>
          <p:cNvCxnSpPr>
            <a:cxnSpLocks/>
          </p:cNvCxnSpPr>
          <p:nvPr/>
        </p:nvCxnSpPr>
        <p:spPr>
          <a:xfrm>
            <a:off x="2027068" y="1790618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D73DD-6C18-7943-BCA2-A639C218642D}"/>
              </a:ext>
            </a:extLst>
          </p:cNvPr>
          <p:cNvSpPr txBox="1"/>
          <p:nvPr/>
        </p:nvSpPr>
        <p:spPr>
          <a:xfrm>
            <a:off x="6710556" y="2463825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F32CC0-BD55-BD4F-8C57-66065A434735}"/>
              </a:ext>
            </a:extLst>
          </p:cNvPr>
          <p:cNvCxnSpPr>
            <a:cxnSpLocks/>
          </p:cNvCxnSpPr>
          <p:nvPr/>
        </p:nvCxnSpPr>
        <p:spPr>
          <a:xfrm>
            <a:off x="6825408" y="2780270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555DCB19-1FFC-C047-93CD-0F6001A5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7" t="9364" r="46880" b="69849"/>
          <a:stretch/>
        </p:blipFill>
        <p:spPr>
          <a:xfrm>
            <a:off x="8971025" y="3591086"/>
            <a:ext cx="1132967" cy="120111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219F7-4078-8645-AFAF-9993B08DF3FD}"/>
              </a:ext>
            </a:extLst>
          </p:cNvPr>
          <p:cNvCxnSpPr>
            <a:cxnSpLocks/>
          </p:cNvCxnSpPr>
          <p:nvPr/>
        </p:nvCxnSpPr>
        <p:spPr>
          <a:xfrm>
            <a:off x="9537357" y="3189456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A16B000-5636-A749-A20F-D819582FD20C}"/>
              </a:ext>
            </a:extLst>
          </p:cNvPr>
          <p:cNvSpPr/>
          <p:nvPr/>
        </p:nvSpPr>
        <p:spPr>
          <a:xfrm rot="2658402">
            <a:off x="9881691" y="404971"/>
            <a:ext cx="3042792" cy="382944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9BF63-46DA-CB45-98B2-0D0F247F920E}"/>
              </a:ext>
            </a:extLst>
          </p:cNvPr>
          <p:cNvSpPr txBox="1"/>
          <p:nvPr/>
        </p:nvSpPr>
        <p:spPr>
          <a:xfrm>
            <a:off x="9391298" y="286982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71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6" grpId="0"/>
      <p:bldP spid="18" grpId="0"/>
      <p:bldP spid="22" grpId="0"/>
      <p:bldP spid="25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E8977-DCBE-6C4C-B586-6AE68A00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2929494" y="2467257"/>
            <a:ext cx="750986" cy="6875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P(k, u)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971905" y="5686760"/>
            <a:ext cx="348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a specializer that specializes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DFDBCD8-C64D-6B47-ABB2-E88D6DC8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1060843" y="2302942"/>
            <a:ext cx="1271025" cy="107773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DEF4BC8-6258-2F4A-B9BB-6B9D64DD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981483" y="3305023"/>
            <a:ext cx="2163377" cy="1834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35738-A618-1247-A6A2-8986040D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4981483" y="2599662"/>
            <a:ext cx="1093583" cy="1001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B97957-8E1B-DD40-9E84-56CA3A5FCDD7}"/>
              </a:ext>
            </a:extLst>
          </p:cNvPr>
          <p:cNvSpPr txBox="1"/>
          <p:nvPr/>
        </p:nvSpPr>
        <p:spPr>
          <a:xfrm>
            <a:off x="7599129" y="1538615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4926-D206-4647-B2F7-8E7485CFF506}"/>
              </a:ext>
            </a:extLst>
          </p:cNvPr>
          <p:cNvSpPr txBox="1"/>
          <p:nvPr/>
        </p:nvSpPr>
        <p:spPr>
          <a:xfrm>
            <a:off x="9024731" y="5253212"/>
            <a:ext cx="272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same thing as a compiled 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ACEEB4-62FF-2346-BD3E-C21E7412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983" y="1850829"/>
            <a:ext cx="480465" cy="4686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E1AE05-CC2B-F247-BE45-CA289479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33" y="2709179"/>
            <a:ext cx="688427" cy="6714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6B5B34-F866-3549-BB01-6BA2971077BA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I)(P)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EDDB62-470D-1444-B41D-F9625865108E}"/>
              </a:ext>
            </a:extLst>
          </p:cNvPr>
          <p:cNvSpPr txBox="1"/>
          <p:nvPr/>
        </p:nvSpPr>
        <p:spPr>
          <a:xfrm>
            <a:off x="3439180" y="174182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566868-E261-0A4D-8DD5-169BC5FA2441}"/>
              </a:ext>
            </a:extLst>
          </p:cNvPr>
          <p:cNvCxnSpPr>
            <a:cxnSpLocks/>
          </p:cNvCxnSpPr>
          <p:nvPr/>
        </p:nvCxnSpPr>
        <p:spPr>
          <a:xfrm>
            <a:off x="3554032" y="2058267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73BC57-D12B-3E48-A18D-3F65DD286EB3}"/>
              </a:ext>
            </a:extLst>
          </p:cNvPr>
          <p:cNvSpPr txBox="1"/>
          <p:nvPr/>
        </p:nvSpPr>
        <p:spPr>
          <a:xfrm>
            <a:off x="5748060" y="188288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57172A-283D-4F4E-85FF-9228DE20ED7D}"/>
              </a:ext>
            </a:extLst>
          </p:cNvPr>
          <p:cNvCxnSpPr>
            <a:cxnSpLocks/>
          </p:cNvCxnSpPr>
          <p:nvPr/>
        </p:nvCxnSpPr>
        <p:spPr>
          <a:xfrm>
            <a:off x="5862912" y="2199328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5">
            <a:extLst>
              <a:ext uri="{FF2B5EF4-FFF2-40B4-BE49-F238E27FC236}">
                <a16:creationId xmlns:a16="http://schemas.microsoft.com/office/drawing/2014/main" id="{98091728-86CF-214F-9B3B-31C07199FB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5" t="12137" r="76079" b="64717"/>
          <a:stretch/>
        </p:blipFill>
        <p:spPr>
          <a:xfrm rot="2440747">
            <a:off x="9724167" y="1821500"/>
            <a:ext cx="2242397" cy="20233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0D6957F-0CC9-D845-A2B4-997416242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01051">
            <a:off x="11125731" y="1166368"/>
            <a:ext cx="1064554" cy="1038375"/>
          </a:xfrm>
          <a:prstGeom prst="rect">
            <a:avLst/>
          </a:prstGeom>
        </p:spPr>
      </p:pic>
      <p:pic>
        <p:nvPicPr>
          <p:cNvPr id="35" name="Content Placeholder 5">
            <a:extLst>
              <a:ext uri="{FF2B5EF4-FFF2-40B4-BE49-F238E27FC236}">
                <a16:creationId xmlns:a16="http://schemas.microsoft.com/office/drawing/2014/main" id="{1A998126-FE45-B647-A8AF-35F1D87C7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7" t="9364" r="46880" b="69849"/>
          <a:stretch/>
        </p:blipFill>
        <p:spPr>
          <a:xfrm>
            <a:off x="8971025" y="3591086"/>
            <a:ext cx="1132967" cy="120111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AF5FE-E3FF-0C49-9A93-EE3F7912C2E6}"/>
              </a:ext>
            </a:extLst>
          </p:cNvPr>
          <p:cNvCxnSpPr>
            <a:cxnSpLocks/>
          </p:cNvCxnSpPr>
          <p:nvPr/>
        </p:nvCxnSpPr>
        <p:spPr>
          <a:xfrm>
            <a:off x="9537357" y="3189456"/>
            <a:ext cx="0" cy="3810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CFB2F-598F-824E-8E8C-A3FCD467A74C}"/>
              </a:ext>
            </a:extLst>
          </p:cNvPr>
          <p:cNvSpPr/>
          <p:nvPr/>
        </p:nvSpPr>
        <p:spPr>
          <a:xfrm rot="2658402">
            <a:off x="9881691" y="404971"/>
            <a:ext cx="3042792" cy="3829443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019F0F-100D-ED42-8042-42DB4F4F7BB0}"/>
              </a:ext>
            </a:extLst>
          </p:cNvPr>
          <p:cNvSpPr txBox="1"/>
          <p:nvPr/>
        </p:nvSpPr>
        <p:spPr>
          <a:xfrm>
            <a:off x="9368593" y="288211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452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21" grpId="0"/>
      <p:bldP spid="25" grpId="0"/>
      <p:bldP spid="26" grpId="0"/>
      <p:bldP spid="28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E8977-DCBE-6C4C-B586-6AE68A007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2929494" y="2467257"/>
            <a:ext cx="750986" cy="6875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P(k, u)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971905" y="5686760"/>
            <a:ext cx="348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a specializer that specializes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</a:t>
            </a:r>
            <a:endParaRPr lang="en-US" sz="6000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48082CD-0890-9A4A-BF38-0715E3DAE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" t="12137" r="76079" b="64717"/>
          <a:stretch/>
        </p:blipFill>
        <p:spPr>
          <a:xfrm>
            <a:off x="8508444" y="3226935"/>
            <a:ext cx="2242397" cy="2023312"/>
          </a:xfrm>
          <a:prstGeom prst="rect">
            <a:avLst/>
          </a:prstGeom>
        </p:spPr>
      </p:pic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DFDBCD8-C64D-6B47-ABB2-E88D6DC8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1060843" y="2302942"/>
            <a:ext cx="1271025" cy="107773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DEF4BC8-6258-2F4A-B9BB-6B9D64DD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981483" y="3305023"/>
            <a:ext cx="2163377" cy="1834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35738-A618-1247-A6A2-8986040D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4981483" y="2599662"/>
            <a:ext cx="1093583" cy="1001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B97957-8E1B-DD40-9E84-56CA3A5FCDD7}"/>
              </a:ext>
            </a:extLst>
          </p:cNvPr>
          <p:cNvSpPr txBox="1"/>
          <p:nvPr/>
        </p:nvSpPr>
        <p:spPr>
          <a:xfrm>
            <a:off x="7599129" y="1538615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4926-D206-4647-B2F7-8E7485CFF506}"/>
              </a:ext>
            </a:extLst>
          </p:cNvPr>
          <p:cNvSpPr txBox="1"/>
          <p:nvPr/>
        </p:nvSpPr>
        <p:spPr>
          <a:xfrm>
            <a:off x="9024731" y="5253212"/>
            <a:ext cx="272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compiler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C5972-1059-6447-9FCC-B65841A16188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I)     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E0CCBB-22F6-3142-89ED-2A0BFBA094B2}"/>
              </a:ext>
            </a:extLst>
          </p:cNvPr>
          <p:cNvCxnSpPr/>
          <p:nvPr/>
        </p:nvCxnSpPr>
        <p:spPr>
          <a:xfrm flipH="1" flipV="1">
            <a:off x="6768548" y="5622544"/>
            <a:ext cx="457200" cy="34736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4A32F9-ABE1-2748-811A-2962EB46D6D5}"/>
              </a:ext>
            </a:extLst>
          </p:cNvPr>
          <p:cNvSpPr txBox="1"/>
          <p:nvPr/>
        </p:nvSpPr>
        <p:spPr>
          <a:xfrm>
            <a:off x="6858000" y="2599662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CC2E1C-A4DA-E644-99C9-7078F686C4D2}"/>
              </a:ext>
            </a:extLst>
          </p:cNvPr>
          <p:cNvCxnSpPr>
            <a:cxnSpLocks/>
          </p:cNvCxnSpPr>
          <p:nvPr/>
        </p:nvCxnSpPr>
        <p:spPr>
          <a:xfrm flipH="1">
            <a:off x="6858000" y="2968994"/>
            <a:ext cx="62948" cy="3360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FB1EED-A575-4A4C-A1CC-2FEB1DD4B436}"/>
              </a:ext>
            </a:extLst>
          </p:cNvPr>
          <p:cNvSpPr txBox="1"/>
          <p:nvPr/>
        </p:nvSpPr>
        <p:spPr>
          <a:xfrm>
            <a:off x="2090568" y="1515309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91FADA-224C-0A4E-91FC-68C1EF9C4573}"/>
              </a:ext>
            </a:extLst>
          </p:cNvPr>
          <p:cNvCxnSpPr>
            <a:cxnSpLocks/>
          </p:cNvCxnSpPr>
          <p:nvPr/>
        </p:nvCxnSpPr>
        <p:spPr>
          <a:xfrm flipH="1">
            <a:off x="2090568" y="1884641"/>
            <a:ext cx="62948" cy="3360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8CD17E6-AC17-004E-8866-03D29F305D78}"/>
              </a:ext>
            </a:extLst>
          </p:cNvPr>
          <p:cNvSpPr txBox="1"/>
          <p:nvPr/>
        </p:nvSpPr>
        <p:spPr>
          <a:xfrm>
            <a:off x="9613900" y="249279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5F63EF-2D3C-364C-9076-F56D36AF3CD5}"/>
              </a:ext>
            </a:extLst>
          </p:cNvPr>
          <p:cNvCxnSpPr>
            <a:cxnSpLocks/>
          </p:cNvCxnSpPr>
          <p:nvPr/>
        </p:nvCxnSpPr>
        <p:spPr>
          <a:xfrm flipH="1">
            <a:off x="9613900" y="2862123"/>
            <a:ext cx="62948" cy="3360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5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P(k, u)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971905" y="5686760"/>
            <a:ext cx="348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a specializer that specializes</a:t>
            </a:r>
            <a:r>
              <a:rPr lang="en-US" dirty="0">
                <a:cs typeface="Times New Roman" panose="02020603050405020304" pitchFamily="18" charset="0"/>
              </a:rPr>
              <a:t> a</a:t>
            </a:r>
          </a:p>
          <a:p>
            <a:r>
              <a:rPr lang="en-US" dirty="0">
                <a:cs typeface="Times New Roman" panose="02020603050405020304" pitchFamily="18" charset="0"/>
              </a:rPr>
              <a:t>specializer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48082CD-0890-9A4A-BF38-0715E3DAE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" t="12137" r="76079" b="64717"/>
          <a:stretch/>
        </p:blipFill>
        <p:spPr>
          <a:xfrm>
            <a:off x="8730403" y="3098729"/>
            <a:ext cx="2242397" cy="2023312"/>
          </a:xfrm>
          <a:prstGeom prst="rect">
            <a:avLst/>
          </a:prstGeom>
        </p:spPr>
      </p:pic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DFDBCD8-C64D-6B47-ABB2-E88D6DC8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1060843" y="2302942"/>
            <a:ext cx="1271025" cy="107773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DEF4BC8-6258-2F4A-B9BB-6B9D64DD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981483" y="3305023"/>
            <a:ext cx="2163377" cy="1834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35738-A618-1247-A6A2-8986040D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6375457" y="2549841"/>
            <a:ext cx="907465" cy="830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B97957-8E1B-DD40-9E84-56CA3A5FCDD7}"/>
              </a:ext>
            </a:extLst>
          </p:cNvPr>
          <p:cNvSpPr txBox="1"/>
          <p:nvPr/>
        </p:nvSpPr>
        <p:spPr>
          <a:xfrm>
            <a:off x="7599129" y="1538615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4926-D206-4647-B2F7-8E7485CFF506}"/>
              </a:ext>
            </a:extLst>
          </p:cNvPr>
          <p:cNvSpPr txBox="1"/>
          <p:nvPr/>
        </p:nvSpPr>
        <p:spPr>
          <a:xfrm>
            <a:off x="9024731" y="5253212"/>
            <a:ext cx="272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compiler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C5972-1059-6447-9FCC-B65841A16188}"/>
              </a:ext>
            </a:extLst>
          </p:cNvPr>
          <p:cNvSpPr txBox="1"/>
          <p:nvPr/>
        </p:nvSpPr>
        <p:spPr>
          <a:xfrm>
            <a:off x="7599129" y="217170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I)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F2A24FD-81E3-5B4E-AFA2-CD80D1E5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2937774" y="2395027"/>
            <a:ext cx="885005" cy="7504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517D66-6F0F-8344-BCA6-BA2241F69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1772289" y="1697133"/>
            <a:ext cx="730745" cy="669037"/>
          </a:xfrm>
          <a:prstGeom prst="rect">
            <a:avLst/>
          </a:prstGeom>
        </p:spPr>
      </p:pic>
      <p:pic>
        <p:nvPicPr>
          <p:cNvPr id="25" name="Content Placeholder 5">
            <a:extLst>
              <a:ext uri="{FF2B5EF4-FFF2-40B4-BE49-F238E27FC236}">
                <a16:creationId xmlns:a16="http://schemas.microsoft.com/office/drawing/2014/main" id="{DE5D292D-D85C-0C43-AB2F-237E3A7B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863132" y="2561412"/>
            <a:ext cx="1271025" cy="1077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83FF1F-F0A5-A24B-B24A-8E8365C1ABBD}"/>
              </a:ext>
            </a:extLst>
          </p:cNvPr>
          <p:cNvSpPr txBox="1"/>
          <p:nvPr/>
        </p:nvSpPr>
        <p:spPr>
          <a:xfrm>
            <a:off x="5892857" y="175757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023DA-1D9A-FA4E-AE11-B3053FF724D8}"/>
              </a:ext>
            </a:extLst>
          </p:cNvPr>
          <p:cNvCxnSpPr>
            <a:cxnSpLocks/>
          </p:cNvCxnSpPr>
          <p:nvPr/>
        </p:nvCxnSpPr>
        <p:spPr>
          <a:xfrm flipH="1">
            <a:off x="5892857" y="2126902"/>
            <a:ext cx="62948" cy="3360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BEECE9-F679-B543-8CDB-D78A28123BC3}"/>
              </a:ext>
            </a:extLst>
          </p:cNvPr>
          <p:cNvSpPr txBox="1"/>
          <p:nvPr/>
        </p:nvSpPr>
        <p:spPr>
          <a:xfrm>
            <a:off x="3688663" y="1644544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8847B-EBC7-2044-8434-F33687800DE4}"/>
              </a:ext>
            </a:extLst>
          </p:cNvPr>
          <p:cNvCxnSpPr>
            <a:cxnSpLocks/>
          </p:cNvCxnSpPr>
          <p:nvPr/>
        </p:nvCxnSpPr>
        <p:spPr>
          <a:xfrm flipH="1">
            <a:off x="3688663" y="2013876"/>
            <a:ext cx="62948" cy="33602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7E7953-D8AD-6349-9288-7A7E10D9C83F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S)(I)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21" grpId="0"/>
      <p:bldP spid="26" grpId="0"/>
      <p:bldP spid="28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5EE8-045B-7C4F-B773-347FDD82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Futamura</a:t>
            </a:r>
            <a:r>
              <a:rPr lang="en-US" dirty="0"/>
              <a:t> Projections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8271418-B540-DB41-B313-7B46A672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971905" y="3006349"/>
            <a:ext cx="2906486" cy="24644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64B9C1-1917-8F43-8D80-95B2E53DCDC4}"/>
              </a:ext>
            </a:extLst>
          </p:cNvPr>
          <p:cNvSpPr/>
          <p:nvPr/>
        </p:nvSpPr>
        <p:spPr>
          <a:xfrm>
            <a:off x="4030175" y="3405700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→</a:t>
            </a:r>
            <a:endParaRPr 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18F47-B94E-FC4D-BBD5-7D8106397BD9}"/>
              </a:ext>
            </a:extLst>
          </p:cNvPr>
          <p:cNvSpPr txBox="1"/>
          <p:nvPr/>
        </p:nvSpPr>
        <p:spPr>
          <a:xfrm>
            <a:off x="7599130" y="90553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P(k, u)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F2A57-029D-914A-B3FB-7484840B0924}"/>
              </a:ext>
            </a:extLst>
          </p:cNvPr>
          <p:cNvSpPr txBox="1"/>
          <p:nvPr/>
        </p:nvSpPr>
        <p:spPr>
          <a:xfrm>
            <a:off x="5392543" y="5344149"/>
            <a:ext cx="146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0409-EAEA-894C-8CDD-EBAABEBE5729}"/>
              </a:ext>
            </a:extLst>
          </p:cNvPr>
          <p:cNvSpPr txBox="1"/>
          <p:nvPr/>
        </p:nvSpPr>
        <p:spPr>
          <a:xfrm>
            <a:off x="971905" y="5686760"/>
            <a:ext cx="3484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version of a specializer that specializes</a:t>
            </a:r>
            <a:r>
              <a:rPr lang="en-US" dirty="0">
                <a:cs typeface="Times New Roman" panose="02020603050405020304" pitchFamily="18" charset="0"/>
              </a:rPr>
              <a:t> a</a:t>
            </a:r>
          </a:p>
          <a:p>
            <a:r>
              <a:rPr lang="en-US" dirty="0">
                <a:cs typeface="Times New Roman" panose="02020603050405020304" pitchFamily="18" charset="0"/>
              </a:rPr>
              <a:t>specializer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3439E-C746-3E4D-97F0-80913CFC6569}"/>
              </a:ext>
            </a:extLst>
          </p:cNvPr>
          <p:cNvSpPr/>
          <p:nvPr/>
        </p:nvSpPr>
        <p:spPr>
          <a:xfrm>
            <a:off x="7490863" y="3455749"/>
            <a:ext cx="6715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</a:t>
            </a:r>
            <a:endParaRPr lang="en-US" sz="6000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DDFDBCD8-C64D-6B47-ABB2-E88D6DC8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1060843" y="2302942"/>
            <a:ext cx="1271025" cy="1077735"/>
          </a:xfrm>
          <a:prstGeom prst="rect">
            <a:avLst/>
          </a:prstGeom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DEF4BC8-6258-2F4A-B9BB-6B9D64DD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981483" y="3305023"/>
            <a:ext cx="2163377" cy="1834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B97957-8E1B-DD40-9E84-56CA3A5FCDD7}"/>
              </a:ext>
            </a:extLst>
          </p:cNvPr>
          <p:cNvSpPr txBox="1"/>
          <p:nvPr/>
        </p:nvSpPr>
        <p:spPr>
          <a:xfrm>
            <a:off x="7599129" y="1538615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S(I, P)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C(P)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A4926-D206-4647-B2F7-8E7485CFF506}"/>
              </a:ext>
            </a:extLst>
          </p:cNvPr>
          <p:cNvSpPr txBox="1"/>
          <p:nvPr/>
        </p:nvSpPr>
        <p:spPr>
          <a:xfrm>
            <a:off x="8302578" y="5626924"/>
            <a:ext cx="342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to a compiler-compiler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C5972-1059-6447-9FCC-B65841A16188}"/>
              </a:ext>
            </a:extLst>
          </p:cNvPr>
          <p:cNvSpPr txBox="1"/>
          <p:nvPr/>
        </p:nvSpPr>
        <p:spPr>
          <a:xfrm>
            <a:off x="7599129" y="217170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I)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8F2A24FD-81E3-5B4E-AFA2-CD80D1E59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2937774" y="2395027"/>
            <a:ext cx="885005" cy="750419"/>
          </a:xfrm>
          <a:prstGeom prst="rect">
            <a:avLst/>
          </a:prstGeom>
        </p:spPr>
      </p:pic>
      <p:pic>
        <p:nvPicPr>
          <p:cNvPr id="25" name="Content Placeholder 5">
            <a:extLst>
              <a:ext uri="{FF2B5EF4-FFF2-40B4-BE49-F238E27FC236}">
                <a16:creationId xmlns:a16="http://schemas.microsoft.com/office/drawing/2014/main" id="{DE5D292D-D85C-0C43-AB2F-237E3A7B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40" t="56170" r="28927" b="16057"/>
          <a:stretch/>
        </p:blipFill>
        <p:spPr>
          <a:xfrm>
            <a:off x="4863132" y="2561412"/>
            <a:ext cx="1271025" cy="1077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7EBF1-4D58-E040-BE97-E014BE47284E}"/>
              </a:ext>
            </a:extLst>
          </p:cNvPr>
          <p:cNvSpPr txBox="1"/>
          <p:nvPr/>
        </p:nvSpPr>
        <p:spPr>
          <a:xfrm>
            <a:off x="8508444" y="2751773"/>
            <a:ext cx="34389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</a:t>
            </a:r>
            <a:r>
              <a:rPr lang="en-US" sz="4000" dirty="0"/>
              <a:t> Machine </a:t>
            </a:r>
            <a:r>
              <a:rPr lang="en-US" sz="3200" dirty="0"/>
              <a:t>that</a:t>
            </a:r>
            <a:r>
              <a:rPr lang="en-US" sz="4000" dirty="0"/>
              <a:t> Outputs </a:t>
            </a:r>
            <a:r>
              <a:rPr lang="en-US" sz="2400" dirty="0"/>
              <a:t>a</a:t>
            </a:r>
            <a:r>
              <a:rPr lang="en-US" sz="4000" dirty="0"/>
              <a:t> Compiler </a:t>
            </a:r>
            <a:r>
              <a:rPr lang="en-US" sz="2400" dirty="0"/>
              <a:t>from</a:t>
            </a:r>
            <a:r>
              <a:rPr lang="en-US" sz="4000" dirty="0"/>
              <a:t> </a:t>
            </a:r>
            <a:r>
              <a:rPr lang="en-US" sz="2000" dirty="0"/>
              <a:t>an</a:t>
            </a:r>
            <a:r>
              <a:rPr lang="en-US" sz="4000" dirty="0"/>
              <a:t> Interpreter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9DA13B0E-5667-C441-97C6-E478ADDFCF5F}"/>
              </a:ext>
            </a:extLst>
          </p:cNvPr>
          <p:cNvSpPr/>
          <p:nvPr/>
        </p:nvSpPr>
        <p:spPr>
          <a:xfrm>
            <a:off x="8428383" y="2912165"/>
            <a:ext cx="208721" cy="243198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135B045C-45FF-834B-9E25-0A9C7143BEE5}"/>
              </a:ext>
            </a:extLst>
          </p:cNvPr>
          <p:cNvSpPr/>
          <p:nvPr/>
        </p:nvSpPr>
        <p:spPr>
          <a:xfrm rot="10800000">
            <a:off x="11590491" y="2910205"/>
            <a:ext cx="208721" cy="2431984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FADD16-7D21-7445-83C6-248AB85F3284}"/>
              </a:ext>
            </a:extLst>
          </p:cNvPr>
          <p:cNvSpPr txBox="1"/>
          <p:nvPr/>
        </p:nvSpPr>
        <p:spPr>
          <a:xfrm>
            <a:off x="6758640" y="254087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AEC2A0-1C3E-B14A-B688-9108067C8EEE}"/>
              </a:ext>
            </a:extLst>
          </p:cNvPr>
          <p:cNvCxnSpPr>
            <a:cxnSpLocks/>
          </p:cNvCxnSpPr>
          <p:nvPr/>
        </p:nvCxnSpPr>
        <p:spPr>
          <a:xfrm flipH="1">
            <a:off x="6758641" y="2845138"/>
            <a:ext cx="101542" cy="4010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7C862D-2AFE-FF42-8B76-03F0B9619246}"/>
              </a:ext>
            </a:extLst>
          </p:cNvPr>
          <p:cNvSpPr txBox="1"/>
          <p:nvPr/>
        </p:nvSpPr>
        <p:spPr>
          <a:xfrm>
            <a:off x="2135840" y="1538034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A76D77-BC7D-0247-A473-9693E0F8E720}"/>
              </a:ext>
            </a:extLst>
          </p:cNvPr>
          <p:cNvCxnSpPr>
            <a:cxnSpLocks/>
          </p:cNvCxnSpPr>
          <p:nvPr/>
        </p:nvCxnSpPr>
        <p:spPr>
          <a:xfrm flipH="1">
            <a:off x="2135841" y="1842299"/>
            <a:ext cx="101542" cy="40109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A0FC1D-2C19-7C42-94EC-1D3027FF179B}"/>
              </a:ext>
            </a:extLst>
          </p:cNvPr>
          <p:cNvSpPr txBox="1"/>
          <p:nvPr/>
        </p:nvSpPr>
        <p:spPr>
          <a:xfrm>
            <a:off x="4836051" y="5969910"/>
            <a:ext cx="347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S(S, S)     </a:t>
            </a:r>
            <a:r>
              <a:rPr lang="en-US" sz="2800" b="1" i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≡ CC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7F1039-A8D1-0141-9626-6D676B5A9264}"/>
              </a:ext>
            </a:extLst>
          </p:cNvPr>
          <p:cNvCxnSpPr>
            <a:cxnSpLocks/>
          </p:cNvCxnSpPr>
          <p:nvPr/>
        </p:nvCxnSpPr>
        <p:spPr>
          <a:xfrm flipH="1" flipV="1">
            <a:off x="6758641" y="5626924"/>
            <a:ext cx="251759" cy="20237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5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72" y="398721"/>
            <a:ext cx="9601200" cy="823686"/>
          </a:xfrm>
        </p:spPr>
        <p:txBody>
          <a:bodyPr/>
          <a:lstStyle/>
          <a:p>
            <a:r>
              <a:rPr lang="en-US" dirty="0"/>
              <a:t>Language Metaprogramming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94" y="1307805"/>
            <a:ext cx="9080205" cy="4933507"/>
          </a:xfrm>
        </p:spPr>
        <p:txBody>
          <a:bodyPr>
            <a:normAutofit/>
          </a:bodyPr>
          <a:lstStyle/>
          <a:p>
            <a:r>
              <a:rPr lang="en-US" dirty="0"/>
              <a:t>Machine Language</a:t>
            </a:r>
          </a:p>
          <a:p>
            <a:pPr lvl="1"/>
            <a:r>
              <a:rPr lang="en-US" dirty="0"/>
              <a:t>Homoiconicity</a:t>
            </a:r>
          </a:p>
          <a:p>
            <a:r>
              <a:rPr lang="en-US" dirty="0"/>
              <a:t>Abstraction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Interpreter</a:t>
            </a:r>
          </a:p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Self-Hosting</a:t>
            </a:r>
          </a:p>
          <a:p>
            <a:pPr lvl="1"/>
            <a:r>
              <a:rPr lang="en-US" dirty="0"/>
              <a:t>Subset Compilers</a:t>
            </a:r>
          </a:p>
          <a:p>
            <a:r>
              <a:rPr lang="en-US" dirty="0"/>
              <a:t>Specializers</a:t>
            </a:r>
          </a:p>
          <a:p>
            <a:pPr lvl="1"/>
            <a:r>
              <a:rPr lang="en-US" dirty="0"/>
              <a:t>Partial Evaluation</a:t>
            </a:r>
          </a:p>
          <a:p>
            <a:pPr lvl="1"/>
            <a:r>
              <a:rPr lang="en-US" dirty="0" err="1"/>
              <a:t>Futamura</a:t>
            </a:r>
            <a:r>
              <a:rPr lang="en-US" dirty="0"/>
              <a:t> Projections</a:t>
            </a:r>
          </a:p>
          <a:p>
            <a:r>
              <a:rPr lang="en-US" dirty="0"/>
              <a:t>Compiler Compilers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AB44-D36E-214A-AA8F-9A56CBDE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4157"/>
          </a:xfrm>
        </p:spPr>
        <p:txBody>
          <a:bodyPr/>
          <a:lstStyle/>
          <a:p>
            <a:r>
              <a:rPr lang="en-US" dirty="0"/>
              <a:t>Compiler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C7E3-442C-834F-A90F-9393794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809"/>
            <a:ext cx="9601200" cy="5108713"/>
          </a:xfrm>
        </p:spPr>
        <p:txBody>
          <a:bodyPr>
            <a:normAutofit/>
          </a:bodyPr>
          <a:lstStyle/>
          <a:p>
            <a:r>
              <a:rPr lang="en-US" dirty="0"/>
              <a:t>We’ve just constructed a machine</a:t>
            </a:r>
          </a:p>
          <a:p>
            <a:pPr lvl="1"/>
            <a:r>
              <a:rPr lang="en-US" dirty="0"/>
              <a:t>that takes in interpreters</a:t>
            </a:r>
          </a:p>
          <a:p>
            <a:pPr lvl="1"/>
            <a:r>
              <a:rPr lang="en-US" dirty="0"/>
              <a:t>and compiles a compiler</a:t>
            </a:r>
          </a:p>
          <a:p>
            <a:pPr lvl="2"/>
            <a:r>
              <a:rPr lang="en-US" dirty="0"/>
              <a:t>thus, a compiler compiler</a:t>
            </a:r>
          </a:p>
          <a:p>
            <a:r>
              <a:rPr lang="en-US" dirty="0"/>
              <a:t>There are other compiler compilers</a:t>
            </a:r>
          </a:p>
          <a:p>
            <a:pPr lvl="1"/>
            <a:r>
              <a:rPr lang="en-US" dirty="0"/>
              <a:t>hand-written</a:t>
            </a:r>
          </a:p>
          <a:p>
            <a:pPr lvl="1"/>
            <a:r>
              <a:rPr lang="en-US" dirty="0"/>
              <a:t>take in a grammar </a:t>
            </a:r>
          </a:p>
          <a:p>
            <a:pPr lvl="1"/>
            <a:r>
              <a:rPr lang="en-US" dirty="0"/>
              <a:t>output a parser for that </a:t>
            </a:r>
            <a:r>
              <a:rPr lang="en-US" dirty="0" err="1"/>
              <a:t>grammer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with hooks into some back-end</a:t>
            </a:r>
          </a:p>
          <a:p>
            <a:r>
              <a:rPr lang="en-US" dirty="0"/>
              <a:t>Domain Specific Languages</a:t>
            </a:r>
          </a:p>
          <a:p>
            <a:pPr lvl="1"/>
            <a:r>
              <a:rPr lang="en-US" dirty="0"/>
              <a:t>programming paradigm, like OOP and Functional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develop language for the problem space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solve problem in that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6A1-E7F7-854C-AA13-25AC366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Extra-Credit Write-Up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85B7-E5FE-9B40-A902-BC6F88DB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Lisp Homoiconic?</a:t>
            </a:r>
          </a:p>
          <a:p>
            <a:r>
              <a:rPr lang="en-US" dirty="0"/>
              <a:t>What are three good, efficient applications of a partial-evaluation specializer?</a:t>
            </a:r>
          </a:p>
          <a:p>
            <a:pPr lvl="1"/>
            <a:r>
              <a:rPr lang="en-US" dirty="0"/>
              <a:t>Why are they good applications?</a:t>
            </a:r>
          </a:p>
          <a:p>
            <a:r>
              <a:rPr lang="en-US" dirty="0"/>
              <a:t>What is Jones Optimality? </a:t>
            </a:r>
          </a:p>
          <a:p>
            <a:pPr lvl="1"/>
            <a:r>
              <a:rPr lang="en-US" dirty="0"/>
              <a:t>Have we achieved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0CF8-021F-FF4B-8FC3-6DC6D5E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beginning…</a:t>
            </a:r>
          </a:p>
          <a:p>
            <a:pPr marL="0" indent="0">
              <a:buNone/>
            </a:pPr>
            <a:r>
              <a:rPr lang="en-US" dirty="0"/>
              <a:t>	there was only a processor,</a:t>
            </a:r>
          </a:p>
          <a:p>
            <a:pPr marL="0" indent="0">
              <a:buNone/>
            </a:pPr>
            <a:r>
              <a:rPr lang="en-US" dirty="0"/>
              <a:t>		which could be pointed at some 1s and 0s</a:t>
            </a:r>
          </a:p>
          <a:p>
            <a:pPr marL="0" indent="0">
              <a:buNone/>
            </a:pPr>
            <a:r>
              <a:rPr lang="en-US" dirty="0"/>
              <a:t>			and told to execute.</a:t>
            </a:r>
          </a:p>
        </p:txBody>
      </p:sp>
    </p:spTree>
    <p:extLst>
      <p:ext uri="{BB962C8B-B14F-4D97-AF65-F5344CB8AC3E}">
        <p14:creationId xmlns:p14="http://schemas.microsoft.com/office/powerpoint/2010/main" val="16225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5F8A-0878-F84A-AC05-8C3292F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684F-0A7D-C242-A65D-5CCBA349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9433"/>
            <a:ext cx="9601200" cy="43593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first:</a:t>
            </a:r>
          </a:p>
          <a:p>
            <a:pPr lvl="1"/>
            <a:r>
              <a:rPr lang="en-US" dirty="0"/>
              <a:t>We were directly programming hardware</a:t>
            </a:r>
          </a:p>
          <a:p>
            <a:pPr lvl="1"/>
            <a:r>
              <a:rPr lang="en-US" dirty="0"/>
              <a:t>No languages</a:t>
            </a:r>
          </a:p>
          <a:p>
            <a:r>
              <a:rPr lang="en-US" dirty="0"/>
              <a:t>Programs were in binary</a:t>
            </a:r>
          </a:p>
          <a:p>
            <a:pPr lvl="1"/>
            <a:r>
              <a:rPr lang="en-US" dirty="0"/>
              <a:t>Agreement between</a:t>
            </a:r>
          </a:p>
          <a:p>
            <a:pPr lvl="3"/>
            <a:r>
              <a:rPr lang="en-US" dirty="0"/>
              <a:t>processor designer</a:t>
            </a:r>
          </a:p>
          <a:p>
            <a:pPr lvl="3"/>
            <a:r>
              <a:rPr lang="en-US" dirty="0"/>
              <a:t>operating system designer</a:t>
            </a:r>
          </a:p>
          <a:p>
            <a:pPr lvl="3"/>
            <a:r>
              <a:rPr lang="en-US" dirty="0"/>
              <a:t>programmers</a:t>
            </a:r>
          </a:p>
          <a:p>
            <a:pPr lvl="2"/>
            <a:r>
              <a:rPr lang="en-US" dirty="0"/>
              <a:t>on a binary interface</a:t>
            </a:r>
          </a:p>
          <a:p>
            <a:pPr lvl="3"/>
            <a:r>
              <a:rPr lang="en-US" dirty="0"/>
              <a:t>example: 0001 might mean MOVE</a:t>
            </a:r>
          </a:p>
          <a:p>
            <a:pPr lvl="3"/>
            <a:r>
              <a:rPr lang="en-US" dirty="0"/>
              <a:t>example: 0010 might mean ADD</a:t>
            </a:r>
          </a:p>
          <a:p>
            <a:pPr lvl="3"/>
            <a:r>
              <a:rPr lang="en-US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091A4-C4D4-764B-AFA2-9BDA6798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74" y="1428750"/>
            <a:ext cx="4350163" cy="37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893C-74DC-D346-8575-085034EB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381000"/>
            <a:ext cx="9525000" cy="6210300"/>
          </a:xfrm>
        </p:spPr>
        <p:txBody>
          <a:bodyPr>
            <a:normAutofit/>
          </a:bodyPr>
          <a:lstStyle/>
          <a:p>
            <a:r>
              <a:rPr lang="en-US" dirty="0"/>
              <a:t>A property of languages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When programs are represented in the same format as a primitive data structure in the language.</a:t>
            </a:r>
          </a:p>
          <a:p>
            <a:r>
              <a:rPr lang="en-US" dirty="0"/>
              <a:t>Which of these languages are </a:t>
            </a:r>
            <a:r>
              <a:rPr lang="en-US" dirty="0" err="1"/>
              <a:t>homoiconistic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Python?</a:t>
            </a:r>
          </a:p>
          <a:p>
            <a:pPr lvl="2"/>
            <a:r>
              <a:rPr lang="en-US" dirty="0"/>
              <a:t>no</a:t>
            </a:r>
          </a:p>
          <a:p>
            <a:pPr lvl="1"/>
            <a:r>
              <a:rPr lang="en-US" dirty="0"/>
              <a:t>Java?</a:t>
            </a:r>
          </a:p>
          <a:p>
            <a:pPr lvl="2"/>
            <a:r>
              <a:rPr lang="en-US" dirty="0"/>
              <a:t>no</a:t>
            </a:r>
          </a:p>
          <a:p>
            <a:pPr lvl="1"/>
            <a:r>
              <a:rPr lang="en-US" dirty="0"/>
              <a:t>C/C++?</a:t>
            </a:r>
          </a:p>
          <a:p>
            <a:pPr lvl="2"/>
            <a:r>
              <a:rPr lang="en-US" dirty="0"/>
              <a:t>no</a:t>
            </a:r>
          </a:p>
          <a:p>
            <a:pPr lvl="1"/>
            <a:r>
              <a:rPr lang="en-US" dirty="0"/>
              <a:t>Machine Code</a:t>
            </a:r>
          </a:p>
          <a:p>
            <a:pPr lvl="2"/>
            <a:r>
              <a:rPr lang="en-US" dirty="0"/>
              <a:t>YES</a:t>
            </a:r>
          </a:p>
          <a:p>
            <a:pPr lvl="1"/>
            <a:r>
              <a:rPr lang="en-US" dirty="0"/>
              <a:t>IBCM</a:t>
            </a:r>
          </a:p>
          <a:p>
            <a:pPr lvl="2"/>
            <a:r>
              <a:rPr lang="en-US" dirty="0"/>
              <a:t>YES</a:t>
            </a:r>
          </a:p>
          <a:p>
            <a:r>
              <a:rPr lang="en-US" dirty="0"/>
              <a:t>Check out Lisp!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C09B5-4214-154D-81A9-FFE8AE61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0" y="3289300"/>
            <a:ext cx="4711700" cy="1371600"/>
          </a:xfrm>
        </p:spPr>
        <p:txBody>
          <a:bodyPr/>
          <a:lstStyle/>
          <a:p>
            <a:r>
              <a:rPr lang="en-US" dirty="0"/>
              <a:t>Homoiconicity</a:t>
            </a:r>
          </a:p>
        </p:txBody>
      </p:sp>
    </p:spTree>
    <p:extLst>
      <p:ext uri="{BB962C8B-B14F-4D97-AF65-F5344CB8AC3E}">
        <p14:creationId xmlns:p14="http://schemas.microsoft.com/office/powerpoint/2010/main" val="31887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54BF-6008-9A46-98ED-AF6ACE3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B488F-64DB-F84A-B7E3-53A197A1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72" y="243893"/>
            <a:ext cx="7175500" cy="132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4523-C9DF-2945-B149-F50E583A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2" y="1733817"/>
            <a:ext cx="7124700" cy="4800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70412A-B9CB-9747-9844-DFC93ED9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75" y="5360674"/>
            <a:ext cx="2425700" cy="117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out: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godbolt.org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0EC3914-48CA-6D45-B249-3F80152966E4}"/>
              </a:ext>
            </a:extLst>
          </p:cNvPr>
          <p:cNvSpPr/>
          <p:nvPr/>
        </p:nvSpPr>
        <p:spPr>
          <a:xfrm>
            <a:off x="5156791" y="1318437"/>
            <a:ext cx="1063256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06067C1F-05CF-6448-B467-05C55A41D6F3}"/>
              </a:ext>
            </a:extLst>
          </p:cNvPr>
          <p:cNvSpPr/>
          <p:nvPr/>
        </p:nvSpPr>
        <p:spPr>
          <a:xfrm>
            <a:off x="6389691" y="1304851"/>
            <a:ext cx="1063256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1758F2D-BC29-324F-9048-6273BFABCB20}"/>
              </a:ext>
            </a:extLst>
          </p:cNvPr>
          <p:cNvSpPr/>
          <p:nvPr/>
        </p:nvSpPr>
        <p:spPr>
          <a:xfrm>
            <a:off x="7579538" y="1298381"/>
            <a:ext cx="1063256" cy="70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5B904AD5-EF75-9D41-BAF2-36C91D3755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6" r="74623" b="55624"/>
          <a:stretch/>
        </p:blipFill>
        <p:spPr>
          <a:xfrm>
            <a:off x="1583515" y="1733817"/>
            <a:ext cx="2177129" cy="30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408F-330D-8B40-82FB-C2611ADE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6703-F638-6149-86CA-947460D2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 t="48263" r="64107"/>
          <a:stretch/>
        </p:blipFill>
        <p:spPr>
          <a:xfrm>
            <a:off x="1545464" y="2073499"/>
            <a:ext cx="2704563" cy="35481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CB2411-97E4-4546-B75D-97274E43B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640" y="965915"/>
            <a:ext cx="6400800" cy="5563674"/>
          </a:xfrm>
        </p:spPr>
        <p:txBody>
          <a:bodyPr>
            <a:normAutofit/>
          </a:bodyPr>
          <a:lstStyle/>
          <a:p>
            <a:r>
              <a:rPr lang="en-US" dirty="0"/>
              <a:t>Machine that execute the program directly</a:t>
            </a:r>
          </a:p>
          <a:p>
            <a:pPr lvl="1"/>
            <a:r>
              <a:rPr lang="en-US" dirty="0"/>
              <a:t>Analyzes the program</a:t>
            </a:r>
          </a:p>
          <a:p>
            <a:pPr lvl="1"/>
            <a:r>
              <a:rPr lang="en-US" dirty="0"/>
              <a:t>does not translate</a:t>
            </a:r>
          </a:p>
          <a:p>
            <a:pPr lvl="1"/>
            <a:r>
              <a:rPr lang="en-US" dirty="0"/>
              <a:t>executes on programs behalf</a:t>
            </a:r>
          </a:p>
          <a:p>
            <a:r>
              <a:rPr lang="en-US" dirty="0"/>
              <a:t>Interpreter takes in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may seem to only take in program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file.py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^^             ^^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interpreter, program</a:t>
            </a:r>
          </a:p>
          <a:p>
            <a:pPr lvl="1"/>
            <a:r>
              <a:rPr lang="en-US" dirty="0"/>
              <a:t>but will gather other resources</a:t>
            </a:r>
          </a:p>
          <a:p>
            <a:pPr lvl="2"/>
            <a:r>
              <a:rPr lang="en-US" dirty="0"/>
              <a:t>if program requests them</a:t>
            </a:r>
          </a:p>
          <a:p>
            <a:pPr lvl="1"/>
            <a:r>
              <a:rPr lang="en-US" dirty="0"/>
              <a:t>so interpreter is function of P and x.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Interpreters are easier to write!</a:t>
            </a:r>
          </a:p>
        </p:txBody>
      </p:sp>
    </p:spTree>
    <p:extLst>
      <p:ext uri="{BB962C8B-B14F-4D97-AF65-F5344CB8AC3E}">
        <p14:creationId xmlns:p14="http://schemas.microsoft.com/office/powerpoint/2010/main" val="16719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7A5F9-F2DF-334B-BF52-AADED0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 t="48263" r="64107"/>
          <a:stretch/>
        </p:blipFill>
        <p:spPr>
          <a:xfrm>
            <a:off x="3130165" y="3000776"/>
            <a:ext cx="2704563" cy="3548130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4943226-7E2B-FE49-BDFC-F3F5F9AA4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6" r="74623" b="55624"/>
          <a:stretch/>
        </p:blipFill>
        <p:spPr>
          <a:xfrm>
            <a:off x="953036" y="3235815"/>
            <a:ext cx="2177129" cy="3078051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3270C50-5E66-3D47-B16C-BA111FABA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828" t="3899" r="46429" b="61888"/>
          <a:stretch/>
        </p:blipFill>
        <p:spPr>
          <a:xfrm>
            <a:off x="2247698" y="415881"/>
            <a:ext cx="1436407" cy="2467375"/>
          </a:xfr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BEBDC08-2C96-DF42-BC45-E89C7E440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90" t="57947" r="1250" b="28659"/>
          <a:stretch/>
        </p:blipFill>
        <p:spPr>
          <a:xfrm>
            <a:off x="917974" y="2612080"/>
            <a:ext cx="823088" cy="74375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935CB-C4B4-CF40-A9C2-D4863819FE31}"/>
              </a:ext>
            </a:extLst>
          </p:cNvPr>
          <p:cNvSpPr txBox="1">
            <a:spLocks/>
          </p:cNvSpPr>
          <p:nvPr/>
        </p:nvSpPr>
        <p:spPr>
          <a:xfrm>
            <a:off x="6946900" y="1171977"/>
            <a:ext cx="4842939" cy="5376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P</a:t>
            </a:r>
            <a:r>
              <a:rPr lang="en-US" dirty="0"/>
              <a:t> is for Program</a:t>
            </a:r>
          </a:p>
          <a:p>
            <a:pPr lvl="2"/>
            <a:r>
              <a:rPr lang="en-US" dirty="0"/>
              <a:t>May or may not be executable</a:t>
            </a:r>
          </a:p>
          <a:p>
            <a:pPr lvl="1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</a:t>
            </a:r>
            <a:r>
              <a:rPr lang="en-US" dirty="0"/>
              <a:t> is for Compiler</a:t>
            </a:r>
          </a:p>
          <a:p>
            <a:pPr lvl="1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dirty="0"/>
              <a:t> is for Interpreter</a:t>
            </a:r>
          </a:p>
          <a:p>
            <a:r>
              <a:rPr lang="en-US" dirty="0"/>
              <a:t>Superscript denotes the inputs of a function</a:t>
            </a:r>
          </a:p>
          <a:p>
            <a:pPr lvl="1"/>
            <a:r>
              <a:rPr lang="en-US" dirty="0"/>
              <a:t>So an interpreter could be written:</a:t>
            </a:r>
          </a:p>
          <a:p>
            <a:pPr lvl="2"/>
            <a:r>
              <a:rPr lang="en-US" dirty="0" err="1"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baseline="30000" dirty="0" err="1">
                <a:latin typeface="Didot" panose="02000503000000020003" pitchFamily="2" charset="-79"/>
                <a:cs typeface="Didot" panose="02000503000000020003" pitchFamily="2" charset="-79"/>
              </a:rPr>
              <a:t>Px</a:t>
            </a:r>
            <a:endParaRPr lang="en-US" dirty="0"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lvl="1"/>
            <a:r>
              <a:rPr lang="en-US" dirty="0">
                <a:cs typeface="Didot" panose="02000503000000020003" pitchFamily="2" charset="-79"/>
              </a:rPr>
              <a:t>And if we called the interpreter</a:t>
            </a:r>
          </a:p>
          <a:p>
            <a:pPr lvl="2"/>
            <a:r>
              <a:rPr lang="en-US" i="1" dirty="0" err="1">
                <a:latin typeface="Didot" panose="02000503000000020003" pitchFamily="2" charset="-79"/>
                <a:cs typeface="Didot" panose="02000503000000020003" pitchFamily="2" charset="-79"/>
              </a:rPr>
              <a:t>I</a:t>
            </a:r>
            <a:r>
              <a:rPr lang="en-US" i="1" baseline="30000" dirty="0" err="1">
                <a:latin typeface="Didot" panose="02000503000000020003" pitchFamily="2" charset="-79"/>
                <a:cs typeface="Didot" panose="02000503000000020003" pitchFamily="2" charset="-79"/>
              </a:rPr>
              <a:t>Px</a:t>
            </a:r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(P, x)</a:t>
            </a:r>
          </a:p>
          <a:p>
            <a:pPr lvl="1"/>
            <a:r>
              <a:rPr lang="en-US" dirty="0">
                <a:cs typeface="Didot" panose="02000503000000020003" pitchFamily="2" charset="-79"/>
              </a:rPr>
              <a:t>Which would output</a:t>
            </a:r>
          </a:p>
          <a:p>
            <a:pPr lvl="2"/>
            <a:r>
              <a:rPr lang="en-US" i="1" dirty="0" err="1">
                <a:latin typeface="Didot" panose="02000503000000020003" pitchFamily="2" charset="-79"/>
                <a:cs typeface="Didot" panose="02000503000000020003" pitchFamily="2" charset="-79"/>
              </a:rPr>
              <a:t>P</a:t>
            </a:r>
            <a:r>
              <a:rPr lang="en-US" i="1" baseline="30000" dirty="0" err="1">
                <a:latin typeface="Didot" panose="02000503000000020003" pitchFamily="2" charset="-79"/>
                <a:cs typeface="Didot" panose="02000503000000020003" pitchFamily="2" charset="-79"/>
              </a:rPr>
              <a:t>x</a:t>
            </a:r>
            <a:r>
              <a:rPr lang="en-US" i="1" dirty="0">
                <a:latin typeface="Didot" panose="02000503000000020003" pitchFamily="2" charset="-79"/>
                <a:cs typeface="Didot" panose="02000503000000020003" pitchFamily="2" charset="-79"/>
              </a:rPr>
              <a:t>(x)</a:t>
            </a:r>
          </a:p>
          <a:p>
            <a:r>
              <a:rPr lang="en-US" i="1" dirty="0">
                <a:cs typeface="Didot" panose="02000503000000020003" pitchFamily="2" charset="-79"/>
              </a:rPr>
              <a:t>Inputs</a:t>
            </a:r>
          </a:p>
          <a:p>
            <a:pPr lvl="1"/>
            <a:r>
              <a:rPr lang="en-US" dirty="0">
                <a:cs typeface="Didot" panose="02000503000000020003" pitchFamily="2" charset="-79"/>
              </a:rPr>
              <a:t>Boxy for program input</a:t>
            </a:r>
          </a:p>
          <a:p>
            <a:pPr lvl="1"/>
            <a:r>
              <a:rPr lang="en-US" i="1" dirty="0">
                <a:cs typeface="Didot" panose="02000503000000020003" pitchFamily="2" charset="-79"/>
              </a:rPr>
              <a:t>Funnel for data input</a:t>
            </a:r>
          </a:p>
          <a:p>
            <a:r>
              <a:rPr lang="en-US" i="1" dirty="0">
                <a:cs typeface="Didot" panose="02000503000000020003" pitchFamily="2" charset="-79"/>
              </a:rPr>
              <a:t>Outputs</a:t>
            </a:r>
          </a:p>
          <a:p>
            <a:pPr lvl="1"/>
            <a:r>
              <a:rPr lang="en-US" dirty="0">
                <a:cs typeface="Didot" panose="02000503000000020003" pitchFamily="2" charset="-79"/>
              </a:rPr>
              <a:t>Boxy for program output</a:t>
            </a:r>
          </a:p>
          <a:p>
            <a:pPr lvl="1"/>
            <a:r>
              <a:rPr lang="en-US" dirty="0">
                <a:cs typeface="Didot" panose="02000503000000020003" pitchFamily="2" charset="-79"/>
              </a:rPr>
              <a:t>P</a:t>
            </a:r>
            <a:r>
              <a:rPr lang="en-US" i="1" dirty="0">
                <a:cs typeface="Didot" panose="02000503000000020003" pitchFamily="2" charset="-79"/>
              </a:rPr>
              <a:t>ointy for data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D572D-CC95-3445-8293-30696577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692" y="211427"/>
            <a:ext cx="4119093" cy="817809"/>
          </a:xfrm>
        </p:spPr>
        <p:txBody>
          <a:bodyPr/>
          <a:lstStyle/>
          <a:p>
            <a:r>
              <a:rPr lang="en-US" dirty="0"/>
              <a:t>Some Notation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8E27BF-7929-4749-A0B1-E101D39B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69" y="1029236"/>
            <a:ext cx="1351345" cy="1318115"/>
          </a:xfrm>
          <a:prstGeom prst="rect">
            <a:avLst/>
          </a:prstGeo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001A46E-E647-644E-8A7E-B09F45192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56" t="3126" r="18663" b="61301"/>
          <a:stretch/>
        </p:blipFill>
        <p:spPr>
          <a:xfrm>
            <a:off x="3737216" y="336010"/>
            <a:ext cx="2057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5D11BE7-F623-0E4D-B2B8-0B1C3A0AC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7" t="9364" r="46880" b="69849"/>
          <a:stretch/>
        </p:blipFill>
        <p:spPr>
          <a:xfrm>
            <a:off x="4057265" y="2449865"/>
            <a:ext cx="1778150" cy="1885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FF8B3-4939-5C41-9844-19A3E58E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6" y="413854"/>
            <a:ext cx="9601200" cy="855921"/>
          </a:xfrm>
        </p:spPr>
        <p:txBody>
          <a:bodyPr/>
          <a:lstStyle/>
          <a:p>
            <a:r>
              <a:rPr lang="en-US" dirty="0"/>
              <a:t>Compiler Interpreter Relationship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1B20D-1EBC-A844-81DA-10732E65F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" t="57914" r="66208" b="10148"/>
          <a:stretch/>
        </p:blipFill>
        <p:spPr>
          <a:xfrm>
            <a:off x="7042042" y="1849610"/>
            <a:ext cx="3391788" cy="310536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10CCEC9-17C1-E847-961C-BEBE77169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" t="12137" r="76079" b="64717"/>
          <a:stretch/>
        </p:blipFill>
        <p:spPr>
          <a:xfrm rot="16200000">
            <a:off x="2053191" y="2255658"/>
            <a:ext cx="2242397" cy="2023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991202-A256-164D-B90D-B7F85ECFCC66}"/>
              </a:ext>
            </a:extLst>
          </p:cNvPr>
          <p:cNvSpPr txBox="1"/>
          <p:nvPr/>
        </p:nvSpPr>
        <p:spPr>
          <a:xfrm>
            <a:off x="4495912" y="4300032"/>
            <a:ext cx="90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3AA7FC3-ABCA-604E-929D-81E269B3D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22" t="58868" r="2579" b="30659"/>
          <a:stretch/>
        </p:blipFill>
        <p:spPr>
          <a:xfrm>
            <a:off x="9387567" y="1296160"/>
            <a:ext cx="774249" cy="681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0F21DF-EA13-EF49-9A6F-DD8615D0F90E}"/>
              </a:ext>
            </a:extLst>
          </p:cNvPr>
          <p:cNvSpPr txBox="1"/>
          <p:nvPr/>
        </p:nvSpPr>
        <p:spPr>
          <a:xfrm>
            <a:off x="8262479" y="4954979"/>
            <a:ext cx="84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3533BD-D7D8-8449-B195-D9218F37AB1D}"/>
              </a:ext>
            </a:extLst>
          </p:cNvPr>
          <p:cNvSpPr txBox="1"/>
          <p:nvPr/>
        </p:nvSpPr>
        <p:spPr>
          <a:xfrm>
            <a:off x="3029050" y="5502888"/>
            <a:ext cx="159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C(P)</a:t>
            </a:r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4A23094-8DBF-8C43-BD56-5FD5A0D97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22" t="58868" r="2579" b="30659"/>
          <a:stretch/>
        </p:blipFill>
        <p:spPr>
          <a:xfrm>
            <a:off x="4528238" y="1951107"/>
            <a:ext cx="774249" cy="681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E2358-DF8F-F343-A8C9-2B43BCBD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2807117"/>
            <a:ext cx="1200110" cy="1170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174E6D-3FDB-484F-917F-E4614F9F8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85" y="1204508"/>
            <a:ext cx="1143015" cy="11149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932A25-4348-E946-92ED-7CF0EAA283CC}"/>
              </a:ext>
            </a:extLst>
          </p:cNvPr>
          <p:cNvSpPr txBox="1"/>
          <p:nvPr/>
        </p:nvSpPr>
        <p:spPr>
          <a:xfrm>
            <a:off x="4082788" y="5502888"/>
            <a:ext cx="121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CB9EC-D22B-AA4B-905E-4956D2D9DC86}"/>
              </a:ext>
            </a:extLst>
          </p:cNvPr>
          <p:cNvSpPr txBox="1"/>
          <p:nvPr/>
        </p:nvSpPr>
        <p:spPr>
          <a:xfrm>
            <a:off x="4876472" y="5502888"/>
            <a:ext cx="2349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I(P, D)</a:t>
            </a:r>
          </a:p>
        </p:txBody>
      </p:sp>
    </p:spTree>
    <p:extLst>
      <p:ext uri="{BB962C8B-B14F-4D97-AF65-F5344CB8AC3E}">
        <p14:creationId xmlns:p14="http://schemas.microsoft.com/office/powerpoint/2010/main" val="38880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17658</TotalTime>
  <Words>866</Words>
  <Application>Microsoft Macintosh PowerPoint</Application>
  <PresentationFormat>Widescreen</PresentationFormat>
  <Paragraphs>225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Didot</vt:lpstr>
      <vt:lpstr>Franklin Gothic Book</vt:lpstr>
      <vt:lpstr>Menlo</vt:lpstr>
      <vt:lpstr>Times New Roman</vt:lpstr>
      <vt:lpstr>Crop</vt:lpstr>
      <vt:lpstr>Language Metaprogramming</vt:lpstr>
      <vt:lpstr>Language Metaprogramming</vt:lpstr>
      <vt:lpstr>PowerPoint Presentation</vt:lpstr>
      <vt:lpstr>Machine Code</vt:lpstr>
      <vt:lpstr>Homoiconicity</vt:lpstr>
      <vt:lpstr>Compilers</vt:lpstr>
      <vt:lpstr>Interpreters</vt:lpstr>
      <vt:lpstr>Some Notation</vt:lpstr>
      <vt:lpstr>Compiler Interpreter Relationship</vt:lpstr>
      <vt:lpstr>Bootstrapping</vt:lpstr>
      <vt:lpstr>Note</vt:lpstr>
      <vt:lpstr>Partial Computation</vt:lpstr>
      <vt:lpstr>Specializer</vt:lpstr>
      <vt:lpstr>Specializer Example</vt:lpstr>
      <vt:lpstr>Futamura Projections</vt:lpstr>
      <vt:lpstr>Futamura Projections</vt:lpstr>
      <vt:lpstr>Futamura Projections</vt:lpstr>
      <vt:lpstr>Futamura Projections</vt:lpstr>
      <vt:lpstr>Futamura Projections</vt:lpstr>
      <vt:lpstr>Compiler Compilers</vt:lpstr>
      <vt:lpstr>Extra-Credit Write-Up Homeworks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155</cp:revision>
  <dcterms:created xsi:type="dcterms:W3CDTF">2018-05-03T03:07:17Z</dcterms:created>
  <dcterms:modified xsi:type="dcterms:W3CDTF">2018-11-26T05:43:13Z</dcterms:modified>
</cp:coreProperties>
</file>