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6"/>
  </p:notesMasterIdLst>
  <p:sldIdLst>
    <p:sldId id="256" r:id="rId2"/>
    <p:sldId id="258" r:id="rId3"/>
    <p:sldId id="290" r:id="rId4"/>
    <p:sldId id="260" r:id="rId5"/>
    <p:sldId id="259" r:id="rId6"/>
    <p:sldId id="261" r:id="rId7"/>
    <p:sldId id="262" r:id="rId8"/>
    <p:sldId id="274" r:id="rId9"/>
    <p:sldId id="272" r:id="rId10"/>
    <p:sldId id="263" r:id="rId11"/>
    <p:sldId id="291" r:id="rId12"/>
    <p:sldId id="268" r:id="rId13"/>
    <p:sldId id="292" r:id="rId14"/>
    <p:sldId id="265" r:id="rId15"/>
    <p:sldId id="267" r:id="rId16"/>
    <p:sldId id="266" r:id="rId17"/>
    <p:sldId id="273" r:id="rId18"/>
    <p:sldId id="269" r:id="rId19"/>
    <p:sldId id="270" r:id="rId20"/>
    <p:sldId id="271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6"/>
    <p:restoredTop sz="94231"/>
  </p:normalViewPr>
  <p:slideViewPr>
    <p:cSldViewPr snapToGrid="0" snapToObjects="1">
      <p:cViewPr varScale="1">
        <p:scale>
          <a:sx n="94" d="100"/>
          <a:sy n="94" d="100"/>
        </p:scale>
        <p:origin x="2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Python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8CD92-598E-2D4A-8B7E-B624EABDA4AE}"/>
              </a:ext>
            </a:extLst>
          </p:cNvPr>
          <p:cNvSpPr txBox="1"/>
          <p:nvPr/>
        </p:nvSpPr>
        <p:spPr>
          <a:xfrm>
            <a:off x="1501254" y="1784351"/>
            <a:ext cx="9962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background information on stack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Stack frames are how the computer keeps track of our function calls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Each time we call a function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a frame is pushed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Each time we return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a frame is popped</a:t>
            </a:r>
          </a:p>
        </p:txBody>
      </p:sp>
    </p:spTree>
    <p:extLst>
      <p:ext uri="{BB962C8B-B14F-4D97-AF65-F5344CB8AC3E}">
        <p14:creationId xmlns:p14="http://schemas.microsoft.com/office/powerpoint/2010/main" val="251467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885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printer('hello')</a:t>
            </a:r>
          </a:p>
          <a:p>
            <a:pPr marL="0" indent="0">
              <a:lnSpc>
                <a:spcPct val="144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['__class__',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'__doc__',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'__format__',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getattribute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'__hash__',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init_subclass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'__le__',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'__ne__', '__new__', '__reduce__',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reduce_ex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subclasshook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'clear',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f_back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f_lasti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’]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thing again **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528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locals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39176" y="1240402"/>
            <a:ext cx="11201400" cy="5502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printer('hello')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{'__name__': '__main__', '__doc__': None, '__package__': None, '__loader__': &lt;class '_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frozen_importlib.BuiltinImporter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'__spec__': None, '__annotations__': {},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&lt;module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(built-in)&gt;, 'printer': &lt;function printer at 0x1034280d0&gt;, 'sys': &lt;module 'sys' (built-in)&gt;,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0x1034281e0&gt;,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0x103428488&gt;}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locals are the same as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**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before **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('hello',)}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4432115" y="1041401"/>
            <a:ext cx="7508461" cy="711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(f, e, 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f.f_locals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=‘\n’)</a:t>
            </a:r>
          </a:p>
        </p:txBody>
      </p:sp>
    </p:spTree>
    <p:extLst>
      <p:ext uri="{BB962C8B-B14F-4D97-AF65-F5344CB8AC3E}">
        <p14:creationId xmlns:p14="http://schemas.microsoft.com/office/powerpoint/2010/main" val="16526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7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27685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printer('hello')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&lt;code object &lt;module&gt; at 0x10340f4b0, file "&lt;stdin&gt;", line 1&gt;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&lt;code object printer at 0x1033fd780, file "&lt;stdin&gt;", line 1&gt;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frame.f_code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58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4365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printer('hello')</a:t>
            </a:r>
          </a:p>
          <a:p>
            <a:pPr marL="0" indent="0">
              <a:lnSpc>
                <a:spcPct val="144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['__class__',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'__doc__',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'__format__',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getattribute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'__hash__',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init_subclass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'__le__',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'__ne__', '__new__', '__reduce__',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reduce_ex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subclasshook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co_argcount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co_cellvars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co_consts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co_filename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co_flags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freevars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co_kwonlyargcount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co_lnotab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co_name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co_names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co_nlocals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co_stacksize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co_varnames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thing again **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frame.f_code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94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hmm…     </a:t>
            </a:r>
            <a:r>
              <a:rPr lang="en-US" dirty="0" err="1"/>
              <a:t>f_code.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498601"/>
            <a:ext cx="11201400" cy="284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f.f_code.co_code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printer('hello')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b'e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\x00d\x00\x83\x01F\x00d\x01S\x00'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b't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\x00|\x00|\x01\x83\x02\x01\x00t\x01S\x00'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85C94-3898-C14B-83B0-63E955AAFCE8}"/>
              </a:ext>
            </a:extLst>
          </p:cNvPr>
          <p:cNvSpPr txBox="1"/>
          <p:nvPr/>
        </p:nvSpPr>
        <p:spPr>
          <a:xfrm>
            <a:off x="4452673" y="5220385"/>
            <a:ext cx="294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not very helpful to us.</a:t>
            </a:r>
          </a:p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(has science gone too far!?) </a:t>
            </a:r>
          </a:p>
        </p:txBody>
      </p:sp>
    </p:spTree>
    <p:extLst>
      <p:ext uri="{BB962C8B-B14F-4D97-AF65-F5344CB8AC3E}">
        <p14:creationId xmlns:p14="http://schemas.microsoft.com/office/powerpoint/2010/main" val="116185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0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0096-3153-3D4E-996D-4DD498FD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E277-4DFD-F244-B643-C3311A3E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found access to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pPr lvl="1"/>
            <a:r>
              <a:rPr lang="en-US" dirty="0"/>
              <a:t>some line number information</a:t>
            </a:r>
          </a:p>
          <a:p>
            <a:r>
              <a:rPr lang="en-US" dirty="0"/>
              <a:t>At this point we need the help of a module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import inspect</a:t>
            </a:r>
          </a:p>
          <a:p>
            <a:pPr lvl="1"/>
            <a:r>
              <a:rPr lang="en-US" dirty="0"/>
              <a:t>comes with Python</a:t>
            </a:r>
          </a:p>
        </p:txBody>
      </p:sp>
    </p:spTree>
    <p:extLst>
      <p:ext uri="{BB962C8B-B14F-4D97-AF65-F5344CB8AC3E}">
        <p14:creationId xmlns:p14="http://schemas.microsoft.com/office/powerpoint/2010/main" val="116049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B76C-185C-4346-AC54-FAD56AE6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Shell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5D6E-B906-D646-A4A2-E62EA78A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55" y="1518698"/>
            <a:ext cx="6978335" cy="1407381"/>
          </a:xfrm>
        </p:spPr>
        <p:txBody>
          <a:bodyPr/>
          <a:lstStyle/>
          <a:p>
            <a:r>
              <a:rPr lang="en-US" dirty="0"/>
              <a:t>Some reflection tools only work on python files,</a:t>
            </a:r>
          </a:p>
          <a:p>
            <a:pPr lvl="1"/>
            <a:r>
              <a:rPr lang="en-US" dirty="0"/>
              <a:t>not in the shell.</a:t>
            </a:r>
          </a:p>
          <a:p>
            <a:pPr lvl="1"/>
            <a:r>
              <a:rPr lang="en-US" dirty="0"/>
              <a:t>So we need to start </a:t>
            </a:r>
            <a:r>
              <a:rPr lang="en-US" dirty="0" err="1"/>
              <a:t>actaully</a:t>
            </a:r>
            <a:r>
              <a:rPr lang="en-US" dirty="0"/>
              <a:t> writing in a file: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F5A380-9006-CE46-9184-199305B7B4B2}"/>
              </a:ext>
            </a:extLst>
          </p:cNvPr>
          <p:cNvSpPr txBox="1">
            <a:spLocks/>
          </p:cNvSpPr>
          <p:nvPr/>
        </p:nvSpPr>
        <p:spPr>
          <a:xfrm>
            <a:off x="834592" y="2926080"/>
            <a:ext cx="11201400" cy="34826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itertools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foo(a, b):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simple test function to 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 = a + 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print(c)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bar(*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more complicated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itertools.combinations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foo(*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default function to not debug anything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functools.partial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function to turn off the debugger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5CE58-5AFB-EF42-98A2-4374D042E9F5}"/>
              </a:ext>
            </a:extLst>
          </p:cNvPr>
          <p:cNvSpPr txBox="1"/>
          <p:nvPr/>
        </p:nvSpPr>
        <p:spPr>
          <a:xfrm>
            <a:off x="1170966" y="2556749"/>
            <a:ext cx="93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tests.py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198" y="996679"/>
            <a:ext cx="2711002" cy="782392"/>
          </a:xfrm>
        </p:spPr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06133"/>
            <a:ext cx="9601200" cy="3397236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Our Goal</a:t>
            </a:r>
          </a:p>
          <a:p>
            <a:r>
              <a:rPr lang="en-US" dirty="0"/>
              <a:t>Frames</a:t>
            </a:r>
          </a:p>
          <a:p>
            <a:r>
              <a:rPr lang="en-US" dirty="0"/>
              <a:t>Inspect</a:t>
            </a:r>
          </a:p>
          <a:p>
            <a:r>
              <a:rPr lang="en-US" dirty="0" err="1"/>
              <a:t>Eval</a:t>
            </a:r>
            <a:r>
              <a:rPr lang="en-US" dirty="0"/>
              <a:t> and Exec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1BD63-81CC-2241-ABB0-40E373E2AAA5}"/>
              </a:ext>
            </a:extLst>
          </p:cNvPr>
          <p:cNvSpPr txBox="1">
            <a:spLocks/>
          </p:cNvSpPr>
          <p:nvPr/>
        </p:nvSpPr>
        <p:spPr>
          <a:xfrm>
            <a:off x="7222801" y="1305804"/>
            <a:ext cx="3492421" cy="1200329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  <a:softEdge rad="0"/>
          </a:effectLst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200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8CDFF-7955-B04C-B088-54F1CF398EBA}"/>
              </a:ext>
            </a:extLst>
          </p:cNvPr>
          <p:cNvSpPr txBox="1">
            <a:spLocks/>
          </p:cNvSpPr>
          <p:nvPr/>
        </p:nvSpPr>
        <p:spPr>
          <a:xfrm>
            <a:off x="7222800" y="229832"/>
            <a:ext cx="3492421" cy="1200329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200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07068F-1C78-B347-9E07-37529E680761}"/>
              </a:ext>
            </a:extLst>
          </p:cNvPr>
          <p:cNvCxnSpPr>
            <a:cxnSpLocks/>
          </p:cNvCxnSpPr>
          <p:nvPr/>
        </p:nvCxnSpPr>
        <p:spPr>
          <a:xfrm flipH="1">
            <a:off x="4082603" y="1354544"/>
            <a:ext cx="689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CF3B-3EDA-CF4B-8BDB-8E3403C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63" y="296186"/>
            <a:ext cx="9601200" cy="1485900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inspect.getsourcelines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B8BDEA-99BF-C248-B8C7-3F98836EAC66}"/>
              </a:ext>
            </a:extLst>
          </p:cNvPr>
          <p:cNvSpPr txBox="1">
            <a:spLocks/>
          </p:cNvSpPr>
          <p:nvPr/>
        </p:nvSpPr>
        <p:spPr>
          <a:xfrm>
            <a:off x="834592" y="1343770"/>
            <a:ext cx="11201400" cy="5064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inspect.getsourcelines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&lt;lambda&gt;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"/Library/Frameworks/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Python.framework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/Versions/3.6/lib/python3.6/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inspect.py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line 952, in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getsourcelines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lines,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lnum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findsource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(object)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"/Library/Frameworks/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Python.framework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/Versions/3.6/lib/python3.6/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inspect.py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line 783, in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findsource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raise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('could not get source code')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could not get source code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CF3B-3EDA-CF4B-8BDB-8E3403C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63" y="296186"/>
            <a:ext cx="9601200" cy="1485900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inspect.getsourcelines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B8BDEA-99BF-C248-B8C7-3F98836EAC66}"/>
              </a:ext>
            </a:extLst>
          </p:cNvPr>
          <p:cNvSpPr txBox="1">
            <a:spLocks/>
          </p:cNvSpPr>
          <p:nvPr/>
        </p:nvSpPr>
        <p:spPr>
          <a:xfrm>
            <a:off x="3434668" y="1304013"/>
            <a:ext cx="6077822" cy="1925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get_source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inspect.getsourcelines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OSError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None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9A5CD-A0FE-294C-9063-F5023C872275}"/>
              </a:ext>
            </a:extLst>
          </p:cNvPr>
          <p:cNvSpPr txBox="1"/>
          <p:nvPr/>
        </p:nvSpPr>
        <p:spPr>
          <a:xfrm>
            <a:off x="3670655" y="934681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reflective_debugger.py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A1D1F4-7C09-0148-A99F-5782522C5A79}"/>
              </a:ext>
            </a:extLst>
          </p:cNvPr>
          <p:cNvSpPr txBox="1">
            <a:spLocks/>
          </p:cNvSpPr>
          <p:nvPr/>
        </p:nvSpPr>
        <p:spPr>
          <a:xfrm>
            <a:off x="1082409" y="3229556"/>
            <a:ext cx="9461021" cy="286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get_source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	'    def foo(a, b):\n’,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        c = a + b\n’,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        print(c)\n’]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95)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910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3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57CE-9F4B-6F48-824F-93D0E993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633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inspect.getouterframes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83F6A-8A99-7E49-87DE-DA5EC7AEA37D}"/>
              </a:ext>
            </a:extLst>
          </p:cNvPr>
          <p:cNvSpPr txBox="1">
            <a:spLocks/>
          </p:cNvSpPr>
          <p:nvPr/>
        </p:nvSpPr>
        <p:spPr>
          <a:xfrm>
            <a:off x="1082409" y="1725433"/>
            <a:ext cx="9890391" cy="46197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inspect.getouterframes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(f)))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FrameInfo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(frame=&lt;frame object at 0x101d96cf8&gt;, filename='&lt;stdin&gt;',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=1, function='&lt;module&gt;',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code_context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=None, index=None)</a:t>
            </a:r>
            <a:r>
              <a:rPr lang="en-US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FrameInfo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(frame=&lt;frame object at 0x103e24e48&gt;, filename=‘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tests.py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=95, function='foo',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code_context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=['    def foo(a, b):\n'], index=0),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FrameInfo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(frame=&lt;frame object at 0x101d96cf8&gt;, filename='&lt;stdin&gt;',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=1, function='&lt;module&gt;',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code_context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=None, index=None)</a:t>
            </a:r>
            <a:r>
              <a:rPr lang="en-US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720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1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19F9-7ED1-0E47-8CB8-7B629369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2218267"/>
            <a:ext cx="3632200" cy="2040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finish our debugger,</a:t>
            </a:r>
          </a:p>
          <a:p>
            <a:pPr marL="0" indent="0">
              <a:buNone/>
            </a:pPr>
            <a:r>
              <a:rPr lang="en-US" dirty="0"/>
              <a:t>	we need to talk about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exec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9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5D8F-B89D-A344-ADCA-DB580065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855133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14F0-0989-7B4C-8CBD-4381FD5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8667"/>
            <a:ext cx="4284133" cy="4588933"/>
          </a:xfrm>
        </p:spPr>
        <p:txBody>
          <a:bodyPr>
            <a:normAutofit/>
          </a:bodyPr>
          <a:lstStyle/>
          <a:p>
            <a:r>
              <a:rPr lang="en-US" dirty="0"/>
              <a:t>can take in</a:t>
            </a:r>
          </a:p>
          <a:p>
            <a:pPr lvl="1"/>
            <a:r>
              <a:rPr lang="en-US" dirty="0"/>
              <a:t>a string, OR</a:t>
            </a:r>
          </a:p>
          <a:p>
            <a:pPr lvl="1"/>
            <a:r>
              <a:rPr lang="en-US" dirty="0"/>
              <a:t>a code object</a:t>
            </a:r>
          </a:p>
          <a:p>
            <a:r>
              <a:rPr lang="en-US" dirty="0"/>
              <a:t>will execute that code</a:t>
            </a:r>
          </a:p>
          <a:p>
            <a:pPr lvl="1"/>
            <a:r>
              <a:rPr lang="en-US" dirty="0"/>
              <a:t>if a string</a:t>
            </a:r>
          </a:p>
          <a:p>
            <a:pPr lvl="2"/>
            <a:r>
              <a:rPr lang="en-US" dirty="0"/>
              <a:t>will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compile()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it first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returns None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just executes the code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50FF3-0EFA-CB4C-B1E8-09F9E0A94037}"/>
              </a:ext>
            </a:extLst>
          </p:cNvPr>
          <p:cNvSpPr txBox="1">
            <a:spLocks/>
          </p:cNvSpPr>
          <p:nvPr/>
        </p:nvSpPr>
        <p:spPr>
          <a:xfrm>
            <a:off x="6265333" y="668867"/>
            <a:ext cx="4995334" cy="492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exec('print(1+2)’)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= compile(input(), '&lt;string&gt;', 'exec')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print(2+3)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&lt;code object &lt;module&gt; at 0x10327f780, file "&lt;string&gt;", line 1&gt;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exec(code)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394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5D8F-B89D-A344-ADCA-DB580065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855133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14F0-0989-7B4C-8CBD-4381FD5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8667"/>
            <a:ext cx="4284133" cy="4588933"/>
          </a:xfrm>
        </p:spPr>
        <p:txBody>
          <a:bodyPr>
            <a:normAutofit/>
          </a:bodyPr>
          <a:lstStyle/>
          <a:p>
            <a:r>
              <a:rPr lang="en-US" dirty="0"/>
              <a:t>can take in</a:t>
            </a:r>
          </a:p>
          <a:p>
            <a:pPr lvl="1"/>
            <a:r>
              <a:rPr lang="en-US" dirty="0"/>
              <a:t>a string, OR</a:t>
            </a:r>
          </a:p>
          <a:p>
            <a:pPr lvl="1"/>
            <a:r>
              <a:rPr lang="en-US" dirty="0"/>
              <a:t>a code object</a:t>
            </a:r>
          </a:p>
          <a:p>
            <a:r>
              <a:rPr lang="en-US" dirty="0"/>
              <a:t>will evaluate that code</a:t>
            </a:r>
          </a:p>
          <a:p>
            <a:pPr lvl="1"/>
            <a:r>
              <a:rPr lang="en-US" dirty="0"/>
              <a:t>if a string</a:t>
            </a:r>
          </a:p>
          <a:p>
            <a:pPr lvl="2"/>
            <a:r>
              <a:rPr lang="en-US" dirty="0"/>
              <a:t>will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compile()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it first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returns whatever the code evaluated to.</a:t>
            </a:r>
          </a:p>
          <a:p>
            <a:pPr marL="987552" lvl="2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50FF3-0EFA-CB4C-B1E8-09F9E0A94037}"/>
              </a:ext>
            </a:extLst>
          </p:cNvPr>
          <p:cNvSpPr txBox="1">
            <a:spLocks/>
          </p:cNvSpPr>
          <p:nvPr/>
        </p:nvSpPr>
        <p:spPr>
          <a:xfrm>
            <a:off x="6265333" y="668867"/>
            <a:ext cx="4995334" cy="492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('1+2’))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= compile(input(), '&lt;string&gt;', ‘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2+3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&lt;code object &lt;module&gt; at 0x10327f780, file "&lt;string&gt;", line 1&gt;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(code)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9826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1536-6694-854E-9216-F02C669E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7133"/>
            <a:ext cx="9601200" cy="1485900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</a:t>
            </a:r>
            <a:r>
              <a:rPr lang="en-US" dirty="0"/>
              <a:t>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/>
              <a:t> 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EB33-8D12-8240-90C6-142FEC23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267" y="1769534"/>
            <a:ext cx="4995333" cy="4749799"/>
          </a:xfrm>
        </p:spPr>
        <p:txBody>
          <a:bodyPr>
            <a:normAutofit/>
          </a:bodyPr>
          <a:lstStyle/>
          <a:p>
            <a:r>
              <a:rPr lang="en-US" dirty="0"/>
              <a:t>Both functions may take in optional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r>
              <a:rPr lang="en-US" dirty="0"/>
              <a:t>which determine</a:t>
            </a:r>
          </a:p>
          <a:p>
            <a:pPr lvl="1"/>
            <a:r>
              <a:rPr lang="en-US" dirty="0"/>
              <a:t>the context of evaluation</a:t>
            </a:r>
          </a:p>
          <a:p>
            <a:pPr lvl="1"/>
            <a:r>
              <a:rPr lang="en-US" dirty="0"/>
              <a:t>and destination of execution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FA"/>
                </a:solidFill>
              </a:rPr>
              <a:t>IMPORTANT NOTE:</a:t>
            </a:r>
          </a:p>
          <a:p>
            <a:pPr lvl="1"/>
            <a:r>
              <a:rPr lang="en-US" dirty="0"/>
              <a:t>dynamically modifying locals:</a:t>
            </a:r>
          </a:p>
          <a:p>
            <a:pPr lvl="2"/>
            <a:r>
              <a:rPr lang="en-US" dirty="0"/>
              <a:t>is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b="1" i="1" dirty="0"/>
              <a:t> </a:t>
            </a:r>
            <a:r>
              <a:rPr lang="en-US" dirty="0"/>
              <a:t>supported</a:t>
            </a:r>
          </a:p>
          <a:p>
            <a:pPr lvl="2"/>
            <a:r>
              <a:rPr lang="en-US" dirty="0"/>
              <a:t>and often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work</a:t>
            </a:r>
          </a:p>
          <a:p>
            <a:pPr lvl="1"/>
            <a:r>
              <a:rPr lang="en-US" dirty="0"/>
              <a:t>more on next slide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6BCDE2-0A4A-EB4B-AE24-A5AD4BCD924A}"/>
              </a:ext>
            </a:extLst>
          </p:cNvPr>
          <p:cNvSpPr txBox="1">
            <a:spLocks/>
          </p:cNvSpPr>
          <p:nvPr/>
        </p:nvSpPr>
        <p:spPr>
          <a:xfrm>
            <a:off x="846667" y="1769534"/>
            <a:ext cx="5816600" cy="49783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4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"&lt;string&gt;",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‘a' is not defined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{'a':1}, {'b':2})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 = {'__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None}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None}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exec('a=5', g)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None, 'a': 5}</a:t>
            </a:r>
          </a:p>
        </p:txBody>
      </p:sp>
    </p:spTree>
    <p:extLst>
      <p:ext uri="{BB962C8B-B14F-4D97-AF65-F5344CB8AC3E}">
        <p14:creationId xmlns:p14="http://schemas.microsoft.com/office/powerpoint/2010/main" val="5790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7367-76A1-B948-ABDE-04E3F5F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1176867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Modifying Locals</a:t>
            </a:r>
            <a:br>
              <a:rPr lang="en-US" dirty="0"/>
            </a:br>
            <a:r>
              <a:rPr lang="en-US" dirty="0"/>
              <a:t>	(undefined behavior)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519D42-40F8-C741-9B2B-CE0A832E3287}"/>
              </a:ext>
            </a:extLst>
          </p:cNvPr>
          <p:cNvSpPr txBox="1">
            <a:spLocks/>
          </p:cNvSpPr>
          <p:nvPr/>
        </p:nvSpPr>
        <p:spPr>
          <a:xfrm>
            <a:off x="2885016" y="1998134"/>
            <a:ext cx="6574367" cy="40724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test():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exec('a=5’,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locals())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3, in test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'a' is not defined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A5DF7EB-CB38-A342-A3AD-8B16C93708C7}"/>
              </a:ext>
            </a:extLst>
          </p:cNvPr>
          <p:cNvSpPr/>
          <p:nvPr/>
        </p:nvSpPr>
        <p:spPr>
          <a:xfrm rot="5400000">
            <a:off x="7315199" y="821268"/>
            <a:ext cx="296333" cy="2954867"/>
          </a:xfrm>
          <a:prstGeom prst="leftBrace">
            <a:avLst>
              <a:gd name="adj1" fmla="val 34047"/>
              <a:gd name="adj2" fmla="val 24174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DD47B-C3AE-F14B-B7FA-08B66FAA3C73}"/>
              </a:ext>
            </a:extLst>
          </p:cNvPr>
          <p:cNvSpPr txBox="1"/>
          <p:nvPr/>
        </p:nvSpPr>
        <p:spPr>
          <a:xfrm>
            <a:off x="8574451" y="1045633"/>
            <a:ext cx="2398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not necessary,</a:t>
            </a:r>
          </a:p>
          <a:p>
            <a:r>
              <a:rPr lang="en-US" dirty="0"/>
              <a:t>this is the default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2710C5A-E075-0941-818E-1DFDA3F6AC5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5400000" flipH="1" flipV="1">
            <a:off x="8009602" y="1585686"/>
            <a:ext cx="781736" cy="347962"/>
          </a:xfrm>
          <a:prstGeom prst="curvedConnector4">
            <a:avLst>
              <a:gd name="adj1" fmla="val 29243"/>
              <a:gd name="adj2" fmla="val -38366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Scroll 4">
            <a:extLst>
              <a:ext uri="{FF2B5EF4-FFF2-40B4-BE49-F238E27FC236}">
                <a16:creationId xmlns:a16="http://schemas.microsoft.com/office/drawing/2014/main" id="{0B45E535-C43B-F142-9357-2E45EE1AD8D1}"/>
              </a:ext>
            </a:extLst>
          </p:cNvPr>
          <p:cNvSpPr/>
          <p:nvPr/>
        </p:nvSpPr>
        <p:spPr>
          <a:xfrm>
            <a:off x="1112534" y="1348078"/>
            <a:ext cx="2775472" cy="461599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Program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37AB4B5-4A5F-844D-85C6-A6D0A6F81B58}"/>
              </a:ext>
            </a:extLst>
          </p:cNvPr>
          <p:cNvSpPr/>
          <p:nvPr/>
        </p:nvSpPr>
        <p:spPr>
          <a:xfrm>
            <a:off x="3984825" y="2617481"/>
            <a:ext cx="2323651" cy="100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990C9229-7EDA-7F40-AF9E-C0B5BFF8BA25}"/>
              </a:ext>
            </a:extLst>
          </p:cNvPr>
          <p:cNvSpPr/>
          <p:nvPr/>
        </p:nvSpPr>
        <p:spPr>
          <a:xfrm>
            <a:off x="6566660" y="2004295"/>
            <a:ext cx="3205778" cy="322729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Runtime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FE4B62B-EE58-CF45-90CD-D504E59ED5AC}"/>
              </a:ext>
            </a:extLst>
          </p:cNvPr>
          <p:cNvSpPr/>
          <p:nvPr/>
        </p:nvSpPr>
        <p:spPr>
          <a:xfrm rot="10800000">
            <a:off x="3888006" y="3942464"/>
            <a:ext cx="2323651" cy="100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F8173C9-B224-8A4C-981D-CA64BF6A6F6B}"/>
              </a:ext>
            </a:extLst>
          </p:cNvPr>
          <p:cNvSpPr/>
          <p:nvPr/>
        </p:nvSpPr>
        <p:spPr>
          <a:xfrm>
            <a:off x="10127441" y="2836206"/>
            <a:ext cx="1548619" cy="15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AA3A83-57BE-FC46-B7A4-B5F0FF16372C}"/>
              </a:ext>
            </a:extLst>
          </p:cNvPr>
          <p:cNvSpPr/>
          <p:nvPr/>
        </p:nvSpPr>
        <p:spPr>
          <a:xfrm>
            <a:off x="6150482" y="1035705"/>
            <a:ext cx="832355" cy="5240740"/>
          </a:xfrm>
          <a:prstGeom prst="rect">
            <a:avLst/>
          </a:prstGeom>
          <a:effectLst>
            <a:outerShdw blurRad="533400" algn="ctr" rotWithShape="0">
              <a:srgbClr val="000000"/>
            </a:outerShdw>
            <a:reflection stA="0" endPos="65000" dist="50800" dir="5400000" sy="-100000" algn="bl" rotWithShape="0"/>
          </a:effectLst>
          <a:scene3d>
            <a:camera prst="isometricOffAxis1Left"/>
            <a:lightRig rig="threePt" dir="t"/>
          </a:scene3d>
          <a:sp3d z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6119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22FD-8EA7-3243-9349-9999AD43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266" y="2243667"/>
            <a:ext cx="8043333" cy="180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That being said…</a:t>
            </a:r>
          </a:p>
          <a:p>
            <a:pPr marL="0" indent="0">
              <a:buNone/>
            </a:pPr>
            <a:r>
              <a:rPr lang="en-US" dirty="0"/>
              <a:t>	we’re going to take advantage of this undefined behavior</a:t>
            </a:r>
          </a:p>
          <a:p>
            <a:pPr marL="0" indent="0">
              <a:buNone/>
            </a:pPr>
            <a:r>
              <a:rPr lang="en-US" dirty="0"/>
              <a:t>		to complete our debugger. 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92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0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DF97-4E5B-F845-B6E6-BBBCB40F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set_vars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4C4CD7-90ED-4240-AA7B-5DE49A1CAAFC}"/>
              </a:ext>
            </a:extLst>
          </p:cNvPr>
          <p:cNvSpPr txBox="1">
            <a:spLocks/>
          </p:cNvSpPr>
          <p:nvPr/>
        </p:nvSpPr>
        <p:spPr>
          <a:xfrm>
            <a:off x="2377016" y="1744132"/>
            <a:ext cx="7232651" cy="43941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set_vars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locals):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string.split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('=')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str.strip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== 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value = 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locals)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in locals: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locals[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[0]] = 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[0]] = value</a:t>
            </a:r>
          </a:p>
        </p:txBody>
      </p:sp>
    </p:spTree>
    <p:extLst>
      <p:ext uri="{BB962C8B-B14F-4D97-AF65-F5344CB8AC3E}">
        <p14:creationId xmlns:p14="http://schemas.microsoft.com/office/powerpoint/2010/main" val="30010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6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1A0E-C4A0-BE43-B1DE-CCE4F8D1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73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2940-FADE-BC43-990D-D51E051A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617133"/>
            <a:ext cx="10566399" cy="4732867"/>
          </a:xfrm>
        </p:spPr>
        <p:txBody>
          <a:bodyPr>
            <a:normAutofit/>
          </a:bodyPr>
          <a:lstStyle/>
          <a:p>
            <a:r>
              <a:rPr lang="en-US" dirty="0"/>
              <a:t>We have reflected all the data we need</a:t>
            </a:r>
          </a:p>
          <a:p>
            <a:pPr lvl="1"/>
            <a:r>
              <a:rPr lang="en-US" dirty="0"/>
              <a:t>original source code</a:t>
            </a:r>
          </a:p>
          <a:p>
            <a:pPr lvl="2"/>
            <a:r>
              <a:rPr lang="en-US" dirty="0"/>
              <a:t>line number information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pPr lvl="1"/>
            <a:r>
              <a:rPr lang="en-US" dirty="0" err="1"/>
              <a:t>callstack</a:t>
            </a:r>
            <a:endParaRPr lang="en-US" dirty="0"/>
          </a:p>
          <a:p>
            <a:r>
              <a:rPr lang="en-US" dirty="0"/>
              <a:t>We can even reflect changes to the runtime environment</a:t>
            </a:r>
          </a:p>
          <a:p>
            <a:pPr lvl="1"/>
            <a:r>
              <a:rPr lang="en-US" dirty="0"/>
              <a:t>however sketchy</a:t>
            </a:r>
          </a:p>
          <a:p>
            <a:r>
              <a:rPr lang="en-US" dirty="0"/>
              <a:t>Full source code is on the </a:t>
            </a:r>
            <a:r>
              <a:rPr lang="en-US" dirty="0" err="1"/>
              <a:t>Github</a:t>
            </a:r>
            <a:r>
              <a:rPr lang="en-US" dirty="0"/>
              <a:t> repo under </a:t>
            </a:r>
            <a:r>
              <a:rPr lang="en-US" i="1" dirty="0" err="1"/>
              <a:t>misc</a:t>
            </a:r>
            <a:r>
              <a:rPr lang="en-US" i="1" dirty="0"/>
              <a:t>/</a:t>
            </a:r>
            <a:r>
              <a:rPr lang="en-US" i="1" dirty="0" err="1"/>
              <a:t>code_examples</a:t>
            </a:r>
            <a:r>
              <a:rPr lang="en-US" i="1" dirty="0"/>
              <a:t>/</a:t>
            </a:r>
            <a:r>
              <a:rPr lang="en-US" i="1" dirty="0" err="1"/>
              <a:t>reflective_debugger.py</a:t>
            </a:r>
            <a:endParaRPr lang="en-US" i="1" dirty="0"/>
          </a:p>
          <a:p>
            <a:r>
              <a:rPr lang="en-US" dirty="0"/>
              <a:t>Can you think of other applications?</a:t>
            </a:r>
          </a:p>
          <a:p>
            <a:pPr lvl="1"/>
            <a:r>
              <a:rPr lang="en-US" dirty="0"/>
              <a:t>reflection is amazingly powerful!</a:t>
            </a:r>
          </a:p>
          <a:p>
            <a:pPr lvl="1"/>
            <a:r>
              <a:rPr lang="en-US" dirty="0"/>
              <a:t>check out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5774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FF7E-C7E3-FB40-81F3-B3A006D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CABB-815C-034B-8F1E-D534A615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Reflection: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abilty</a:t>
            </a:r>
            <a:r>
              <a:rPr lang="en-US" dirty="0"/>
              <a:t> of a program to view and modify its own </a:t>
            </a:r>
            <a:r>
              <a:rPr lang="en-US" dirty="0" err="1"/>
              <a:t>stucture</a:t>
            </a:r>
            <a:r>
              <a:rPr lang="en-US" dirty="0"/>
              <a:t> at runtime.</a:t>
            </a:r>
          </a:p>
          <a:p>
            <a:endParaRPr lang="en-US" dirty="0"/>
          </a:p>
          <a:p>
            <a:r>
              <a:rPr lang="en-US" dirty="0"/>
              <a:t>Note: if you think something might be possible, </a:t>
            </a:r>
          </a:p>
          <a:p>
            <a:pPr lvl="1"/>
            <a:r>
              <a:rPr lang="en-US" dirty="0"/>
              <a:t>it probably is, </a:t>
            </a:r>
          </a:p>
          <a:p>
            <a:pPr lvl="1"/>
            <a:r>
              <a:rPr lang="en-US" dirty="0"/>
              <a:t>and there is probably a function for it.</a:t>
            </a:r>
          </a:p>
        </p:txBody>
      </p:sp>
    </p:spTree>
    <p:extLst>
      <p:ext uri="{BB962C8B-B14F-4D97-AF65-F5344CB8AC3E}">
        <p14:creationId xmlns:p14="http://schemas.microsoft.com/office/powerpoint/2010/main" val="84323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23FE-9C90-7B40-A70B-C7F7DCA3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33" y="431800"/>
            <a:ext cx="9601200" cy="948267"/>
          </a:xfrm>
        </p:spPr>
        <p:txBody>
          <a:bodyPr/>
          <a:lstStyle/>
          <a:p>
            <a:r>
              <a:rPr lang="en-US" dirty="0"/>
              <a:t>How do we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D50A-2E47-5C40-99C8-B1F8E6FE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933" y="1845734"/>
            <a:ext cx="8534400" cy="3691467"/>
          </a:xfrm>
        </p:spPr>
        <p:txBody>
          <a:bodyPr>
            <a:normAutofit/>
          </a:bodyPr>
          <a:lstStyle/>
          <a:p>
            <a:r>
              <a:rPr lang="en-US" dirty="0"/>
              <a:t>We want our code to run every time a new line is executed by Python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takes in 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should take in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(frame, event,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arg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)</a:t>
            </a:r>
          </a:p>
          <a:p>
            <a:pPr lvl="2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func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will be called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everytime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a function is called</a:t>
            </a:r>
          </a:p>
          <a:p>
            <a:pPr lvl="2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can return another function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this function also takes in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will be called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everytime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Python executes the next line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need 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24887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56B42-0AE1-4640-A57D-55DF85BBA7D7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3264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sys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(printer)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printer('test')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0x1034251f0&gt;, 'call',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0x1034251f0&gt;, 'line',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0x1033e9908&gt;, 'call',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0x1033e9908&gt;, 'line',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('test',)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0x1033e9908&gt;, 'line',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0x1033e9908&gt;, 'return', &lt;function printer at 0x1034280d0&gt;)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0x1034251f0&gt;, 'return', None)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D56088-7B90-514A-AEF3-D581055E9479}"/>
              </a:ext>
            </a:extLst>
          </p:cNvPr>
          <p:cNvSpPr txBox="1">
            <a:spLocks/>
          </p:cNvSpPr>
          <p:nvPr/>
        </p:nvSpPr>
        <p:spPr>
          <a:xfrm>
            <a:off x="3678635" y="397934"/>
            <a:ext cx="5351196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printer(*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printer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A6BC8-9E42-2049-A709-C87ABE875349}"/>
              </a:ext>
            </a:extLst>
          </p:cNvPr>
          <p:cNvSpPr txBox="1"/>
          <p:nvPr/>
        </p:nvSpPr>
        <p:spPr>
          <a:xfrm>
            <a:off x="2531533" y="6206067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frame, 	event, 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22F8A6-2002-F046-BC6C-D70D55A5D97C}"/>
              </a:ext>
            </a:extLst>
          </p:cNvPr>
          <p:cNvCxnSpPr/>
          <p:nvPr/>
        </p:nvCxnSpPr>
        <p:spPr>
          <a:xfrm flipV="1">
            <a:off x="2971800" y="5782733"/>
            <a:ext cx="0" cy="4233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9521EF-9897-0446-BA4E-40006994D4F6}"/>
              </a:ext>
            </a:extLst>
          </p:cNvPr>
          <p:cNvCxnSpPr>
            <a:stCxn id="6" idx="0"/>
          </p:cNvCxnSpPr>
          <p:nvPr/>
        </p:nvCxnSpPr>
        <p:spPr>
          <a:xfrm flipV="1">
            <a:off x="4749448" y="5799667"/>
            <a:ext cx="516819" cy="4064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24737-088B-EC44-B25D-0FD67E3CBDF9}"/>
              </a:ext>
            </a:extLst>
          </p:cNvPr>
          <p:cNvCxnSpPr/>
          <p:nvPr/>
        </p:nvCxnSpPr>
        <p:spPr>
          <a:xfrm flipV="1">
            <a:off x="6443133" y="5782733"/>
            <a:ext cx="67734" cy="4233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7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31B3-24A8-C344-98BF-39502983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56" y="363698"/>
            <a:ext cx="9601200" cy="912412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locals()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B2B9-47CE-C64C-B39A-646B5CAA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27" y="1143099"/>
            <a:ext cx="9601200" cy="1689726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 err="1"/>
              <a:t>builtin</a:t>
            </a:r>
            <a:r>
              <a:rPr lang="en-US" dirty="0"/>
              <a:t> global functions called: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locals()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Let’s try using them to print out the global and local variables in our trace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B3CDD-5F4A-D943-9907-15FAA39405F5}"/>
              </a:ext>
            </a:extLst>
          </p:cNvPr>
          <p:cNvSpPr txBox="1">
            <a:spLocks/>
          </p:cNvSpPr>
          <p:nvPr/>
        </p:nvSpPr>
        <p:spPr>
          <a:xfrm>
            <a:off x="778933" y="1815153"/>
            <a:ext cx="11201400" cy="4913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(naive)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printer('hello')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{'__name__': '__main__', '__doc__': None, '__package__': None, '__loader__': &lt;class '_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frozen_importlib.BuiltinImporter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'__spec__': None, '__annotations__': {},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&lt;module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(built-in)&gt;, 'printer': &lt;function printer at 0x1034280d0&gt;, 'sys': &lt;module 'sys' (built-in)&gt;,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0x1034281e0&gt;,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0x103428488&gt;,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naiive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naiive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0x102ea7bf8&gt;}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{‘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None, ‘event': 'call', ‘frame': &lt;frame object at 0x102d60398&gt;}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before **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locals as before **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0x102eac1e0&gt;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659615-128C-984C-91BC-6EBDF4641E4C}"/>
              </a:ext>
            </a:extLst>
          </p:cNvPr>
          <p:cNvSpPr txBox="1">
            <a:spLocks/>
          </p:cNvSpPr>
          <p:nvPr/>
        </p:nvSpPr>
        <p:spPr>
          <a:xfrm>
            <a:off x="6379633" y="1075550"/>
            <a:ext cx="5600700" cy="1185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naive(frame,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</a:t>
            </a:r>
            <a:r>
              <a:rPr lang="en-US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543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28364</TotalTime>
  <Words>1927</Words>
  <Application>Microsoft Macintosh PowerPoint</Application>
  <PresentationFormat>Widescreen</PresentationFormat>
  <Paragraphs>583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Franklin Gothic Book</vt:lpstr>
      <vt:lpstr>Menlo</vt:lpstr>
      <vt:lpstr>Wingdings</vt:lpstr>
      <vt:lpstr>Crop</vt:lpstr>
      <vt:lpstr>Python Reflection</vt:lpstr>
      <vt:lpstr>Reflection</vt:lpstr>
      <vt:lpstr>PowerPoint Presentation</vt:lpstr>
      <vt:lpstr>Definition</vt:lpstr>
      <vt:lpstr>Our Goal</vt:lpstr>
      <vt:lpstr>How do we start?</vt:lpstr>
      <vt:lpstr>PowerPoint Presentation</vt:lpstr>
      <vt:lpstr>Our Goal</vt:lpstr>
      <vt:lpstr>globals(), locals()</vt:lpstr>
      <vt:lpstr>Lets find out more about frame</vt:lpstr>
      <vt:lpstr>Lets find out more about frame</vt:lpstr>
      <vt:lpstr>globals, locals</vt:lpstr>
      <vt:lpstr>Our Goal</vt:lpstr>
      <vt:lpstr>Lets find out more about f_code</vt:lpstr>
      <vt:lpstr>Lets find out more about f_code</vt:lpstr>
      <vt:lpstr>hmm…     f_code.co_code</vt:lpstr>
      <vt:lpstr>Our Goal</vt:lpstr>
      <vt:lpstr>Inspect</vt:lpstr>
      <vt:lpstr>Weird Shell Behavior</vt:lpstr>
      <vt:lpstr>inspect.getsourcelines()</vt:lpstr>
      <vt:lpstr>inspect.getsourcelines()</vt:lpstr>
      <vt:lpstr>Our Goal</vt:lpstr>
      <vt:lpstr>inspect.getouterframes</vt:lpstr>
      <vt:lpstr>Our Goal</vt:lpstr>
      <vt:lpstr>PowerPoint Presentation</vt:lpstr>
      <vt:lpstr>exec()</vt:lpstr>
      <vt:lpstr>eval()</vt:lpstr>
      <vt:lpstr>exec and eval    globals and locals</vt:lpstr>
      <vt:lpstr>Modifying Locals  (undefined behavior)</vt:lpstr>
      <vt:lpstr>PowerPoint Presentation</vt:lpstr>
      <vt:lpstr>Our Goal</vt:lpstr>
      <vt:lpstr>set_vars()</vt:lpstr>
      <vt:lpstr>Our Goal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135</cp:revision>
  <dcterms:created xsi:type="dcterms:W3CDTF">2018-05-03T03:07:17Z</dcterms:created>
  <dcterms:modified xsi:type="dcterms:W3CDTF">2018-10-22T03:45:20Z</dcterms:modified>
</cp:coreProperties>
</file>