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sldIdLst>
    <p:sldId id="256" r:id="rId2"/>
    <p:sldId id="263" r:id="rId3"/>
    <p:sldId id="274" r:id="rId4"/>
    <p:sldId id="276" r:id="rId5"/>
    <p:sldId id="259" r:id="rId6"/>
    <p:sldId id="282" r:id="rId7"/>
    <p:sldId id="260" r:id="rId8"/>
    <p:sldId id="262" r:id="rId9"/>
    <p:sldId id="283" r:id="rId10"/>
    <p:sldId id="284" r:id="rId11"/>
    <p:sldId id="285" r:id="rId12"/>
    <p:sldId id="295" r:id="rId13"/>
    <p:sldId id="267" r:id="rId14"/>
    <p:sldId id="281" r:id="rId15"/>
    <p:sldId id="29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00"/>
    <a:srgbClr val="FF00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/>
    <p:restoredTop sz="96621"/>
  </p:normalViewPr>
  <p:slideViewPr>
    <p:cSldViewPr snapToGrid="0" snapToObjects="1">
      <p:cViewPr varScale="1">
        <p:scale>
          <a:sx n="101" d="100"/>
          <a:sy n="101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1536-6694-854E-9216-F02C669E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7133"/>
            <a:ext cx="9601200" cy="1485900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</a:t>
            </a:r>
            <a:r>
              <a:rPr lang="en-US" dirty="0"/>
              <a:t>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/>
              <a:t> and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EB33-8D12-8240-90C6-142FEC23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267" y="1769534"/>
            <a:ext cx="4995333" cy="4749799"/>
          </a:xfrm>
        </p:spPr>
        <p:txBody>
          <a:bodyPr>
            <a:normAutofit/>
          </a:bodyPr>
          <a:lstStyle/>
          <a:p>
            <a:r>
              <a:rPr lang="en-US" dirty="0"/>
              <a:t>Both functions may take in optional </a:t>
            </a:r>
            <a:r>
              <a:rPr lang="en-US" dirty="0" err="1"/>
              <a:t>args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locals</a:t>
            </a:r>
          </a:p>
          <a:p>
            <a:r>
              <a:rPr lang="en-US" dirty="0"/>
              <a:t>which determine</a:t>
            </a:r>
          </a:p>
          <a:p>
            <a:pPr lvl="1"/>
            <a:r>
              <a:rPr lang="en-US" dirty="0"/>
              <a:t>the context of evaluation</a:t>
            </a:r>
          </a:p>
          <a:p>
            <a:pPr lvl="1"/>
            <a:r>
              <a:rPr lang="en-US" dirty="0"/>
              <a:t>and destination of execution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FA"/>
                </a:solidFill>
              </a:rPr>
              <a:t>IMPORTANT NOTE:</a:t>
            </a:r>
          </a:p>
          <a:p>
            <a:pPr lvl="1"/>
            <a:r>
              <a:rPr lang="en-US" dirty="0"/>
              <a:t>dynamically modifying locals:</a:t>
            </a:r>
          </a:p>
          <a:p>
            <a:pPr lvl="2"/>
            <a:r>
              <a:rPr lang="en-US" dirty="0"/>
              <a:t>is </a:t>
            </a:r>
            <a:r>
              <a:rPr lang="en-US" b="1" i="1" dirty="0">
                <a:solidFill>
                  <a:srgbClr val="FF0000"/>
                </a:solidFill>
              </a:rPr>
              <a:t>not</a:t>
            </a:r>
            <a:r>
              <a:rPr lang="en-US" b="1" i="1" dirty="0"/>
              <a:t> </a:t>
            </a:r>
            <a:r>
              <a:rPr lang="en-US" dirty="0"/>
              <a:t>supported</a:t>
            </a:r>
          </a:p>
          <a:p>
            <a:pPr lvl="2"/>
            <a:r>
              <a:rPr lang="en-US" dirty="0"/>
              <a:t>and often will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work</a:t>
            </a:r>
          </a:p>
          <a:p>
            <a:pPr lvl="1"/>
            <a:r>
              <a:rPr lang="en-US" dirty="0"/>
              <a:t>more on next slide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6BCDE2-0A4A-EB4B-AE24-A5AD4BCD924A}"/>
              </a:ext>
            </a:extLst>
          </p:cNvPr>
          <p:cNvSpPr txBox="1">
            <a:spLocks/>
          </p:cNvSpPr>
          <p:nvPr/>
        </p:nvSpPr>
        <p:spPr>
          <a:xfrm>
            <a:off x="846667" y="1769534"/>
            <a:ext cx="5816600" cy="49783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4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a+b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"&lt;string&gt;",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name ‘a' is not defined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a+b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{'a':1}, {'b':2})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 = {'__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None}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None}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exec('a=5', g)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None, 'a': 5}</a:t>
            </a:r>
          </a:p>
        </p:txBody>
      </p:sp>
    </p:spTree>
    <p:extLst>
      <p:ext uri="{BB962C8B-B14F-4D97-AF65-F5344CB8AC3E}">
        <p14:creationId xmlns:p14="http://schemas.microsoft.com/office/powerpoint/2010/main" val="374814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0DA820-2275-C64B-AE49-E690B6F054F7}"/>
              </a:ext>
            </a:extLst>
          </p:cNvPr>
          <p:cNvSpPr txBox="1">
            <a:spLocks/>
          </p:cNvSpPr>
          <p:nvPr/>
        </p:nvSpPr>
        <p:spPr>
          <a:xfrm>
            <a:off x="1371600" y="936938"/>
            <a:ext cx="9575442" cy="57987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@Requires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({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currentBuffer</a:t>
            </a:r>
            <a:r>
              <a:rPr lang="en-US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!= null"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"tokenizer != null"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"token != null"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 void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transformCommon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StringBuilder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currentBuffer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BalancedTokenizer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tokenizer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Token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token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rgbClr val="A745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switch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token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.kind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>
                <a:solidFill>
                  <a:srgbClr val="A745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COMMENT: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token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.text.length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dirty="0">
                <a:solidFill>
                  <a:srgbClr val="A745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0;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++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currentBuffer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.append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 ");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dirty="0">
                <a:solidFill>
                  <a:srgbClr val="A745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>
                <a:solidFill>
                  <a:srgbClr val="A745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currentBuffer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.append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token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.text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} } </a:t>
            </a:r>
            <a:b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9D9C6EE-E45B-B04E-AF12-3A8A7D64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144" y="193988"/>
            <a:ext cx="3020096" cy="742950"/>
          </a:xfrm>
        </p:spPr>
        <p:txBody>
          <a:bodyPr/>
          <a:lstStyle/>
          <a:p>
            <a:r>
              <a:rPr lang="en-US" dirty="0" err="1"/>
              <a:t>Cofoja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3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24EB-9C1A-5D47-B80A-8A1D9C32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24" y="260798"/>
            <a:ext cx="9601200" cy="859664"/>
          </a:xfrm>
        </p:spPr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5E6D2B-95D2-9D43-AC14-FF1B4E7AA8DD}"/>
              </a:ext>
            </a:extLst>
          </p:cNvPr>
          <p:cNvSpPr txBox="1">
            <a:spLocks/>
          </p:cNvSpPr>
          <p:nvPr/>
        </p:nvSpPr>
        <p:spPr>
          <a:xfrm>
            <a:off x="1297545" y="1017430"/>
            <a:ext cx="8744757" cy="14424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unsigned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(unsigned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A745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 </a:t>
            </a:r>
            <a:r>
              <a:rPr lang="en-US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 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- 1);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DB89C5-B8F6-0C41-AD26-5478D0E1F73B}"/>
              </a:ext>
            </a:extLst>
          </p:cNvPr>
          <p:cNvSpPr txBox="1">
            <a:spLocks/>
          </p:cNvSpPr>
          <p:nvPr/>
        </p:nvSpPr>
        <p:spPr>
          <a:xfrm>
            <a:off x="1297545" y="2562896"/>
            <a:ext cx="8744757" cy="3940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&lt;unsigned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n must be </a:t>
            </a:r>
            <a:r>
              <a:rPr lang="en-US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endParaRPr lang="en-US" dirty="0">
              <a:solidFill>
                <a:schemeClr val="accent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 err="1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factorial&lt;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- 1&gt;::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};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 			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 ^^^ must be </a:t>
            </a:r>
            <a:r>
              <a:rPr lang="en-US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^^^</a:t>
            </a:r>
            <a:endParaRPr lang="en-US" b="1" dirty="0">
              <a:solidFill>
                <a:schemeClr val="accent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&lt;0&gt; { 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base case specialization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 err="1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 };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^^ structs themselves are </a:t>
            </a:r>
            <a:r>
              <a:rPr lang="en-US" b="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endParaRPr lang="en-US" b="1" dirty="0">
              <a:solidFill>
                <a:schemeClr val="accent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49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5">
            <a:extLst>
              <a:ext uri="{FF2B5EF4-FFF2-40B4-BE49-F238E27FC236}">
                <a16:creationId xmlns:a16="http://schemas.microsoft.com/office/drawing/2014/main" id="{D7685996-A93F-D44C-AD30-E85D823E1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" t="12188" r="76256" b="72015"/>
          <a:stretch/>
        </p:blipFill>
        <p:spPr>
          <a:xfrm>
            <a:off x="7637119" y="5246978"/>
            <a:ext cx="2459972" cy="1532500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2807798-30E4-B145-A86B-F2868C7EF94B}"/>
              </a:ext>
            </a:extLst>
          </p:cNvPr>
          <p:cNvSpPr/>
          <p:nvPr/>
        </p:nvSpPr>
        <p:spPr>
          <a:xfrm>
            <a:off x="10158005" y="41122"/>
            <a:ext cx="2033996" cy="266291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BAE0364-0AFB-CB46-B4FD-7AB6CE67C484}"/>
              </a:ext>
            </a:extLst>
          </p:cNvPr>
          <p:cNvSpPr/>
          <p:nvPr/>
        </p:nvSpPr>
        <p:spPr>
          <a:xfrm>
            <a:off x="4758482" y="30948"/>
            <a:ext cx="2775660" cy="674853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60310-F72D-6941-8C79-50D1E7D9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98" y="254574"/>
            <a:ext cx="3878071" cy="857449"/>
          </a:xfrm>
        </p:spPr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5F93-16A0-3C42-9825-E656871F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3" y="1296689"/>
            <a:ext cx="4149262" cy="5037793"/>
          </a:xfrm>
        </p:spPr>
        <p:txBody>
          <a:bodyPr>
            <a:normAutofit/>
          </a:bodyPr>
          <a:lstStyle/>
          <a:p>
            <a:r>
              <a:rPr lang="en-US" dirty="0"/>
              <a:t>Self Hosting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Can help develop language without learning other language</a:t>
            </a:r>
          </a:p>
          <a:p>
            <a:pPr lvl="1"/>
            <a:r>
              <a:rPr lang="en-US" dirty="0"/>
              <a:t>improvements to compiler improve programs and the compiler itself</a:t>
            </a:r>
          </a:p>
          <a:p>
            <a:r>
              <a:rPr lang="en-US" dirty="0"/>
              <a:t>Chicken or Egg?</a:t>
            </a:r>
          </a:p>
          <a:p>
            <a:pPr lvl="1"/>
            <a:r>
              <a:rPr lang="en-US" dirty="0"/>
              <a:t>Somehow we need an executable compiler</a:t>
            </a:r>
          </a:p>
          <a:p>
            <a:r>
              <a:rPr lang="en-US" dirty="0"/>
              <a:t>Bootstrap Compilers</a:t>
            </a:r>
          </a:p>
          <a:p>
            <a:pPr lvl="1"/>
            <a:r>
              <a:rPr lang="en-US" dirty="0"/>
              <a:t>Subset Compilers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4C47F86-FFC9-9944-9D74-ECE3B10AC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" t="12188" r="76256" b="64776"/>
          <a:stretch/>
        </p:blipFill>
        <p:spPr>
          <a:xfrm>
            <a:off x="8251877" y="817648"/>
            <a:ext cx="1305058" cy="118558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186826-1763-0143-9253-8C168A15A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" t="12188" r="76256" b="64776"/>
          <a:stretch/>
        </p:blipFill>
        <p:spPr>
          <a:xfrm>
            <a:off x="5199084" y="1779770"/>
            <a:ext cx="1894193" cy="1720780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AE666499-C084-F947-AC3D-2CE15BAD9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7" t="12188" r="76256" b="64776"/>
          <a:stretch/>
        </p:blipFill>
        <p:spPr>
          <a:xfrm>
            <a:off x="10542804" y="1112023"/>
            <a:ext cx="1306461" cy="11868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1DEA35-C678-7646-AE6B-AF4989B39022}"/>
              </a:ext>
            </a:extLst>
          </p:cNvPr>
          <p:cNvSpPr txBox="1"/>
          <p:nvPr/>
        </p:nvSpPr>
        <p:spPr>
          <a:xfrm>
            <a:off x="10461732" y="138165"/>
            <a:ext cx="142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other language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908FC4-0697-3B48-B906-38FBAF0695E8}"/>
              </a:ext>
            </a:extLst>
          </p:cNvPr>
          <p:cNvSpPr txBox="1"/>
          <p:nvPr/>
        </p:nvSpPr>
        <p:spPr>
          <a:xfrm>
            <a:off x="7735107" y="175363"/>
            <a:ext cx="23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F479C-02B4-EB43-9704-C7FCD7D72C80}"/>
              </a:ext>
            </a:extLst>
          </p:cNvPr>
          <p:cNvSpPr txBox="1"/>
          <p:nvPr/>
        </p:nvSpPr>
        <p:spPr>
          <a:xfrm>
            <a:off x="4940396" y="175363"/>
            <a:ext cx="23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Language</a:t>
            </a:r>
          </a:p>
        </p:txBody>
      </p:sp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93B41A78-7095-2E49-8BDD-D4CC16F82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" t="12188" r="76256" b="64776"/>
          <a:stretch/>
        </p:blipFill>
        <p:spPr>
          <a:xfrm>
            <a:off x="7957309" y="2704039"/>
            <a:ext cx="1894193" cy="1720780"/>
          </a:xfrm>
          <a:prstGeom prst="rect">
            <a:avLst/>
          </a:prstGeom>
        </p:spPr>
      </p:pic>
      <p:pic>
        <p:nvPicPr>
          <p:cNvPr id="28" name="Content Placeholder 5">
            <a:extLst>
              <a:ext uri="{FF2B5EF4-FFF2-40B4-BE49-F238E27FC236}">
                <a16:creationId xmlns:a16="http://schemas.microsoft.com/office/drawing/2014/main" id="{B8DAE95E-B875-AF45-9F39-25336DE96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" t="12188" r="76256" b="64776"/>
          <a:stretch/>
        </p:blipFill>
        <p:spPr>
          <a:xfrm>
            <a:off x="4935512" y="4253867"/>
            <a:ext cx="2459972" cy="223476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D8A1CC9-0275-1144-8AA0-ECD412A07E73}"/>
              </a:ext>
            </a:extLst>
          </p:cNvPr>
          <p:cNvSpPr txBox="1"/>
          <p:nvPr/>
        </p:nvSpPr>
        <p:spPr>
          <a:xfrm>
            <a:off x="9401577" y="1705450"/>
            <a:ext cx="33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AA1871-5451-DC4A-BC43-8A1C3C4099AB}"/>
              </a:ext>
            </a:extLst>
          </p:cNvPr>
          <p:cNvSpPr txBox="1"/>
          <p:nvPr/>
        </p:nvSpPr>
        <p:spPr>
          <a:xfrm>
            <a:off x="11706896" y="2074782"/>
            <a:ext cx="3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FB6676-DA42-374F-9556-12E2015F0E0B}"/>
              </a:ext>
            </a:extLst>
          </p:cNvPr>
          <p:cNvSpPr txBox="1"/>
          <p:nvPr/>
        </p:nvSpPr>
        <p:spPr>
          <a:xfrm>
            <a:off x="6903076" y="3193961"/>
            <a:ext cx="339418" cy="370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973016-2FAA-4B4C-B8D2-5F498567D619}"/>
              </a:ext>
            </a:extLst>
          </p:cNvPr>
          <p:cNvSpPr txBox="1"/>
          <p:nvPr/>
        </p:nvSpPr>
        <p:spPr>
          <a:xfrm>
            <a:off x="9687761" y="4252416"/>
            <a:ext cx="28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8E83AB-6867-DB44-9A9C-531D3AF4C25E}"/>
              </a:ext>
            </a:extLst>
          </p:cNvPr>
          <p:cNvSpPr txBox="1"/>
          <p:nvPr/>
        </p:nvSpPr>
        <p:spPr>
          <a:xfrm>
            <a:off x="7093277" y="6013228"/>
            <a:ext cx="33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8648AF-7FD7-6B4E-BA8E-02505ED252E4}"/>
              </a:ext>
            </a:extLst>
          </p:cNvPr>
          <p:cNvSpPr txBox="1"/>
          <p:nvPr/>
        </p:nvSpPr>
        <p:spPr>
          <a:xfrm>
            <a:off x="9569002" y="6149816"/>
            <a:ext cx="46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Circular Arrow 39">
            <a:extLst>
              <a:ext uri="{FF2B5EF4-FFF2-40B4-BE49-F238E27FC236}">
                <a16:creationId xmlns:a16="http://schemas.microsoft.com/office/drawing/2014/main" id="{4C981D73-CCAA-6744-BD5A-D05C527F7F0F}"/>
              </a:ext>
            </a:extLst>
          </p:cNvPr>
          <p:cNvSpPr/>
          <p:nvPr/>
        </p:nvSpPr>
        <p:spPr>
          <a:xfrm rot="1689899">
            <a:off x="6322049" y="217834"/>
            <a:ext cx="2947511" cy="3648124"/>
          </a:xfrm>
          <a:prstGeom prst="circularArrow">
            <a:avLst>
              <a:gd name="adj1" fmla="val 7041"/>
              <a:gd name="adj2" fmla="val 1142319"/>
              <a:gd name="adj3" fmla="val 20593263"/>
              <a:gd name="adj4" fmla="val 10446713"/>
              <a:gd name="adj5" fmla="val 12500"/>
            </a:avLst>
          </a:prstGeom>
          <a:solidFill>
            <a:schemeClr val="tx2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ular Arrow 40">
            <a:extLst>
              <a:ext uri="{FF2B5EF4-FFF2-40B4-BE49-F238E27FC236}">
                <a16:creationId xmlns:a16="http://schemas.microsoft.com/office/drawing/2014/main" id="{4B13E111-C662-1243-B174-7D87399710D4}"/>
              </a:ext>
            </a:extLst>
          </p:cNvPr>
          <p:cNvSpPr/>
          <p:nvPr/>
        </p:nvSpPr>
        <p:spPr>
          <a:xfrm rot="1689899">
            <a:off x="5776231" y="2002570"/>
            <a:ext cx="3462713" cy="5016767"/>
          </a:xfrm>
          <a:prstGeom prst="circularArrow">
            <a:avLst>
              <a:gd name="adj1" fmla="val 7041"/>
              <a:gd name="adj2" fmla="val 1142319"/>
              <a:gd name="adj3" fmla="val 20593263"/>
              <a:gd name="adj4" fmla="val 10446713"/>
              <a:gd name="adj5" fmla="val 12500"/>
            </a:avLst>
          </a:prstGeom>
          <a:solidFill>
            <a:schemeClr val="tx2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2" name="Content Placeholder 5">
            <a:extLst>
              <a:ext uri="{FF2B5EF4-FFF2-40B4-BE49-F238E27FC236}">
                <a16:creationId xmlns:a16="http://schemas.microsoft.com/office/drawing/2014/main" id="{2DF06E94-9759-824A-832D-3BD8A0EA2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7" t="12188" r="76256" b="64776"/>
          <a:stretch/>
        </p:blipFill>
        <p:spPr>
          <a:xfrm>
            <a:off x="9743407" y="1309283"/>
            <a:ext cx="381039" cy="346155"/>
          </a:xfrm>
          <a:prstGeom prst="rect">
            <a:avLst/>
          </a:prstGeom>
        </p:spPr>
      </p:pic>
      <p:sp>
        <p:nvSpPr>
          <p:cNvPr id="46" name="Left Arrow 45">
            <a:extLst>
              <a:ext uri="{FF2B5EF4-FFF2-40B4-BE49-F238E27FC236}">
                <a16:creationId xmlns:a16="http://schemas.microsoft.com/office/drawing/2014/main" id="{23BA75D1-6586-0842-A1D9-F12C1CBBC97F}"/>
              </a:ext>
            </a:extLst>
          </p:cNvPr>
          <p:cNvSpPr/>
          <p:nvPr/>
        </p:nvSpPr>
        <p:spPr>
          <a:xfrm rot="965506">
            <a:off x="9298744" y="1168623"/>
            <a:ext cx="1430006" cy="740910"/>
          </a:xfrm>
          <a:prstGeom prst="leftArrow">
            <a:avLst>
              <a:gd name="adj1" fmla="val 34712"/>
              <a:gd name="adj2" fmla="val 42838"/>
            </a:avLst>
          </a:prstGeom>
          <a:solidFill>
            <a:schemeClr val="tx2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005F3-37BE-2749-AAAB-ED67287DDEF5}"/>
              </a:ext>
            </a:extLst>
          </p:cNvPr>
          <p:cNvSpPr txBox="1"/>
          <p:nvPr/>
        </p:nvSpPr>
        <p:spPr>
          <a:xfrm>
            <a:off x="10561421" y="3026826"/>
            <a:ext cx="130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 Compilers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555BA4-EE1D-DA40-B7F8-E34DCD5DF4DE}"/>
              </a:ext>
            </a:extLst>
          </p:cNvPr>
          <p:cNvCxnSpPr>
            <a:stCxn id="47" idx="0"/>
          </p:cNvCxnSpPr>
          <p:nvPr/>
        </p:nvCxnSpPr>
        <p:spPr>
          <a:xfrm flipH="1" flipV="1">
            <a:off x="11175003" y="2444114"/>
            <a:ext cx="39649" cy="58271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6F7CA9-663B-5447-B188-98C5D06759CD}"/>
              </a:ext>
            </a:extLst>
          </p:cNvPr>
          <p:cNvCxnSpPr>
            <a:cxnSpLocks/>
          </p:cNvCxnSpPr>
          <p:nvPr/>
        </p:nvCxnSpPr>
        <p:spPr>
          <a:xfrm flipH="1" flipV="1">
            <a:off x="9556936" y="2093203"/>
            <a:ext cx="1026683" cy="95255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A96CE03-E5AB-3441-A19F-F3524F16BC63}"/>
              </a:ext>
            </a:extLst>
          </p:cNvPr>
          <p:cNvSpPr txBox="1"/>
          <p:nvPr/>
        </p:nvSpPr>
        <p:spPr>
          <a:xfrm>
            <a:off x="3187406" y="5826650"/>
            <a:ext cx="130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Self-hosted Compiler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8FDE71-A688-2443-A28B-0B969F43620A}"/>
              </a:ext>
            </a:extLst>
          </p:cNvPr>
          <p:cNvCxnSpPr>
            <a:cxnSpLocks/>
          </p:cNvCxnSpPr>
          <p:nvPr/>
        </p:nvCxnSpPr>
        <p:spPr>
          <a:xfrm flipV="1">
            <a:off x="4105252" y="2923211"/>
            <a:ext cx="1309718" cy="291579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96CDA9-5FCB-CB48-BA49-43DDB6961DB3}"/>
              </a:ext>
            </a:extLst>
          </p:cNvPr>
          <p:cNvCxnSpPr>
            <a:cxnSpLocks/>
          </p:cNvCxnSpPr>
          <p:nvPr/>
        </p:nvCxnSpPr>
        <p:spPr>
          <a:xfrm flipV="1">
            <a:off x="4472371" y="5587000"/>
            <a:ext cx="755873" cy="40913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48D6841-123B-794D-AB92-ABC1F19DCFB8}"/>
              </a:ext>
            </a:extLst>
          </p:cNvPr>
          <p:cNvSpPr txBox="1"/>
          <p:nvPr/>
        </p:nvSpPr>
        <p:spPr>
          <a:xfrm>
            <a:off x="10614379" y="3994325"/>
            <a:ext cx="130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Compiler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B390C2-3ECB-CF47-AA37-9122B0DDCAD8}"/>
              </a:ext>
            </a:extLst>
          </p:cNvPr>
          <p:cNvSpPr txBox="1"/>
          <p:nvPr/>
        </p:nvSpPr>
        <p:spPr>
          <a:xfrm>
            <a:off x="10583619" y="5048082"/>
            <a:ext cx="130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Compiler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4B6C5A-2E95-2442-868B-6103F963ACA3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9556935" y="3673157"/>
            <a:ext cx="1057444" cy="64433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6228BB-2EFD-DE4A-8686-1C1693BCD9A7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9851502" y="5371248"/>
            <a:ext cx="732117" cy="49624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F990F70-E337-2F49-AA2D-2A088D475C6F}"/>
              </a:ext>
            </a:extLst>
          </p:cNvPr>
          <p:cNvSpPr/>
          <p:nvPr/>
        </p:nvSpPr>
        <p:spPr>
          <a:xfrm>
            <a:off x="7507588" y="32399"/>
            <a:ext cx="2692480" cy="674853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3" grpId="0" build="p"/>
      <p:bldP spid="24" grpId="0"/>
      <p:bldP spid="25" grpId="0"/>
      <p:bldP spid="26" grpId="0"/>
      <p:bldP spid="34" grpId="0"/>
      <p:bldP spid="35" grpId="0"/>
      <p:bldP spid="36" grpId="0"/>
      <p:bldP spid="37" grpId="0"/>
      <p:bldP spid="38" grpId="0"/>
      <p:bldP spid="39" grpId="0"/>
      <p:bldP spid="40" grpId="0" animBg="1"/>
      <p:bldP spid="41" grpId="0" animBg="1"/>
      <p:bldP spid="46" grpId="0" animBg="1"/>
      <p:bldP spid="47" grpId="0"/>
      <p:bldP spid="54" grpId="0"/>
      <p:bldP spid="61" grpId="0"/>
      <p:bldP spid="62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5EE8-045B-7C4F-B773-347FDD82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8271418-B540-DB41-B313-7B46A6729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971905" y="3006349"/>
            <a:ext cx="2906486" cy="24644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64B9C1-1917-8F43-8D80-95B2E53DCDC4}"/>
              </a:ext>
            </a:extLst>
          </p:cNvPr>
          <p:cNvSpPr/>
          <p:nvPr/>
        </p:nvSpPr>
        <p:spPr>
          <a:xfrm>
            <a:off x="4030175" y="3405700"/>
            <a:ext cx="671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→</a:t>
            </a:r>
            <a:endParaRPr 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18F47-B94E-FC4D-BBD5-7D8106397BD9}"/>
              </a:ext>
            </a:extLst>
          </p:cNvPr>
          <p:cNvSpPr txBox="1"/>
          <p:nvPr/>
        </p:nvSpPr>
        <p:spPr>
          <a:xfrm>
            <a:off x="7599130" y="905530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P(k, u)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F2A57-029D-914A-B3FB-7484840B0924}"/>
              </a:ext>
            </a:extLst>
          </p:cNvPr>
          <p:cNvSpPr txBox="1"/>
          <p:nvPr/>
        </p:nvSpPr>
        <p:spPr>
          <a:xfrm>
            <a:off x="5392543" y="5344149"/>
            <a:ext cx="1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40409-EAEA-894C-8CDD-EBAABEBE5729}"/>
              </a:ext>
            </a:extLst>
          </p:cNvPr>
          <p:cNvSpPr txBox="1"/>
          <p:nvPr/>
        </p:nvSpPr>
        <p:spPr>
          <a:xfrm>
            <a:off x="971905" y="5686760"/>
            <a:ext cx="3484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Specialized version of a specializer that specializes</a:t>
            </a:r>
            <a:r>
              <a:rPr lang="en-US" dirty="0">
                <a:cs typeface="Times New Roman" panose="02020603050405020304" pitchFamily="18" charset="0"/>
              </a:rPr>
              <a:t> a</a:t>
            </a:r>
          </a:p>
          <a:p>
            <a:r>
              <a:rPr lang="en-US" dirty="0">
                <a:cs typeface="Times New Roman" panose="02020603050405020304" pitchFamily="18" charset="0"/>
              </a:rPr>
              <a:t>specializer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3439E-C746-3E4D-97F0-80913CFC6569}"/>
              </a:ext>
            </a:extLst>
          </p:cNvPr>
          <p:cNvSpPr/>
          <p:nvPr/>
        </p:nvSpPr>
        <p:spPr>
          <a:xfrm>
            <a:off x="7490863" y="3455749"/>
            <a:ext cx="671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</a:t>
            </a:r>
            <a:endParaRPr lang="en-US" sz="6000" dirty="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DDFDBCD8-C64D-6B47-ABB2-E88D6DC88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1060843" y="2302942"/>
            <a:ext cx="1271025" cy="1077735"/>
          </a:xfrm>
          <a:prstGeom prst="rect">
            <a:avLst/>
          </a:prstGeom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DEF4BC8-6258-2F4A-B9BB-6B9D64DDC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4981483" y="3305023"/>
            <a:ext cx="2163377" cy="18343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B97957-8E1B-DD40-9E84-56CA3A5FCDD7}"/>
              </a:ext>
            </a:extLst>
          </p:cNvPr>
          <p:cNvSpPr txBox="1"/>
          <p:nvPr/>
        </p:nvSpPr>
        <p:spPr>
          <a:xfrm>
            <a:off x="7599129" y="1538615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S(I, P)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C(P)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A4926-D206-4647-B2F7-8E7485CFF506}"/>
              </a:ext>
            </a:extLst>
          </p:cNvPr>
          <p:cNvSpPr txBox="1"/>
          <p:nvPr/>
        </p:nvSpPr>
        <p:spPr>
          <a:xfrm>
            <a:off x="8302578" y="5626924"/>
            <a:ext cx="342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 to a compiler-compiler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7C5972-1059-6447-9FCC-B65841A16188}"/>
              </a:ext>
            </a:extLst>
          </p:cNvPr>
          <p:cNvSpPr txBox="1"/>
          <p:nvPr/>
        </p:nvSpPr>
        <p:spPr>
          <a:xfrm>
            <a:off x="7599129" y="2171700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S(S, I)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C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Content Placeholder 5">
            <a:extLst>
              <a:ext uri="{FF2B5EF4-FFF2-40B4-BE49-F238E27FC236}">
                <a16:creationId xmlns:a16="http://schemas.microsoft.com/office/drawing/2014/main" id="{8F2A24FD-81E3-5B4E-AFA2-CD80D1E59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2937774" y="2395027"/>
            <a:ext cx="885005" cy="750419"/>
          </a:xfrm>
          <a:prstGeom prst="rect">
            <a:avLst/>
          </a:prstGeom>
        </p:spPr>
      </p:pic>
      <p:pic>
        <p:nvPicPr>
          <p:cNvPr id="25" name="Content Placeholder 5">
            <a:extLst>
              <a:ext uri="{FF2B5EF4-FFF2-40B4-BE49-F238E27FC236}">
                <a16:creationId xmlns:a16="http://schemas.microsoft.com/office/drawing/2014/main" id="{DE5D292D-D85C-0C43-AB2F-237E3A7B9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4863132" y="2561412"/>
            <a:ext cx="1271025" cy="10777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97EBF1-4D58-E040-BE97-E014BE47284E}"/>
              </a:ext>
            </a:extLst>
          </p:cNvPr>
          <p:cNvSpPr txBox="1"/>
          <p:nvPr/>
        </p:nvSpPr>
        <p:spPr>
          <a:xfrm>
            <a:off x="8508444" y="2751773"/>
            <a:ext cx="34389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</a:t>
            </a:r>
            <a:r>
              <a:rPr lang="en-US" sz="4000" dirty="0"/>
              <a:t> Machine </a:t>
            </a:r>
            <a:r>
              <a:rPr lang="en-US" sz="3200" dirty="0"/>
              <a:t>that</a:t>
            </a:r>
            <a:r>
              <a:rPr lang="en-US" sz="4000" dirty="0"/>
              <a:t> Outputs </a:t>
            </a:r>
            <a:r>
              <a:rPr lang="en-US" sz="2400" dirty="0"/>
              <a:t>a</a:t>
            </a:r>
            <a:r>
              <a:rPr lang="en-US" sz="4000" dirty="0"/>
              <a:t> Compiler </a:t>
            </a:r>
            <a:r>
              <a:rPr lang="en-US" sz="2400" dirty="0"/>
              <a:t>from</a:t>
            </a:r>
            <a:r>
              <a:rPr lang="en-US" sz="4000" dirty="0"/>
              <a:t> </a:t>
            </a:r>
            <a:r>
              <a:rPr lang="en-US" sz="2000" dirty="0"/>
              <a:t>an</a:t>
            </a:r>
            <a:r>
              <a:rPr lang="en-US" sz="4000" dirty="0"/>
              <a:t> Interpreter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9DA13B0E-5667-C441-97C6-E478ADDFCF5F}"/>
              </a:ext>
            </a:extLst>
          </p:cNvPr>
          <p:cNvSpPr/>
          <p:nvPr/>
        </p:nvSpPr>
        <p:spPr>
          <a:xfrm>
            <a:off x="8428383" y="2912165"/>
            <a:ext cx="208721" cy="2431984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135B045C-45FF-834B-9E25-0A9C7143BEE5}"/>
              </a:ext>
            </a:extLst>
          </p:cNvPr>
          <p:cNvSpPr/>
          <p:nvPr/>
        </p:nvSpPr>
        <p:spPr>
          <a:xfrm rot="10800000">
            <a:off x="11590491" y="2910205"/>
            <a:ext cx="208721" cy="2431984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FADD16-7D21-7445-83C6-248AB85F3284}"/>
              </a:ext>
            </a:extLst>
          </p:cNvPr>
          <p:cNvSpPr txBox="1"/>
          <p:nvPr/>
        </p:nvSpPr>
        <p:spPr>
          <a:xfrm>
            <a:off x="6758640" y="254087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AEC2A0-1C3E-B14A-B688-9108067C8EEE}"/>
              </a:ext>
            </a:extLst>
          </p:cNvPr>
          <p:cNvCxnSpPr>
            <a:cxnSpLocks/>
          </p:cNvCxnSpPr>
          <p:nvPr/>
        </p:nvCxnSpPr>
        <p:spPr>
          <a:xfrm flipH="1">
            <a:off x="6758641" y="2845138"/>
            <a:ext cx="101542" cy="40109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7C862D-2AFE-FF42-8B76-03F0B9619246}"/>
              </a:ext>
            </a:extLst>
          </p:cNvPr>
          <p:cNvSpPr txBox="1"/>
          <p:nvPr/>
        </p:nvSpPr>
        <p:spPr>
          <a:xfrm>
            <a:off x="2135840" y="1538034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A76D77-BC7D-0247-A473-9693E0F8E720}"/>
              </a:ext>
            </a:extLst>
          </p:cNvPr>
          <p:cNvCxnSpPr>
            <a:cxnSpLocks/>
          </p:cNvCxnSpPr>
          <p:nvPr/>
        </p:nvCxnSpPr>
        <p:spPr>
          <a:xfrm flipH="1">
            <a:off x="2135841" y="1842299"/>
            <a:ext cx="101542" cy="40109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A0FC1D-2C19-7C42-94EC-1D3027FF179B}"/>
              </a:ext>
            </a:extLst>
          </p:cNvPr>
          <p:cNvSpPr txBox="1"/>
          <p:nvPr/>
        </p:nvSpPr>
        <p:spPr>
          <a:xfrm>
            <a:off x="4836051" y="5969910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S(S, S)    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CC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7F1039-A8D1-0141-9626-6D676B5A9264}"/>
              </a:ext>
            </a:extLst>
          </p:cNvPr>
          <p:cNvCxnSpPr>
            <a:cxnSpLocks/>
          </p:cNvCxnSpPr>
          <p:nvPr/>
        </p:nvCxnSpPr>
        <p:spPr>
          <a:xfrm flipH="1" flipV="1">
            <a:off x="6758641" y="5626924"/>
            <a:ext cx="251759" cy="20237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6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5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C6A1-E7F7-854C-AA13-25AC366F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Extra-Credit Write-Up </a:t>
            </a:r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85B7-E5FE-9B40-A902-BC6F88DB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Lisp Homoiconic?</a:t>
            </a:r>
          </a:p>
          <a:p>
            <a:r>
              <a:rPr lang="en-US" dirty="0"/>
              <a:t>What are three good, efficient applications of a partial-evaluation specializer?</a:t>
            </a:r>
          </a:p>
          <a:p>
            <a:pPr lvl="1"/>
            <a:r>
              <a:rPr lang="en-US" dirty="0"/>
              <a:t>Why are they good applications?</a:t>
            </a:r>
          </a:p>
          <a:p>
            <a:r>
              <a:rPr lang="en-US" dirty="0"/>
              <a:t>What is Jones Optimality? </a:t>
            </a:r>
          </a:p>
          <a:p>
            <a:pPr lvl="1"/>
            <a:r>
              <a:rPr lang="en-US" dirty="0"/>
              <a:t>Have we achieved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4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FCA1F-3666-AE46-8ECA-A24BCAA2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71DCD-8EC5-B641-A50B-531F24042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glfh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7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4213-9BB6-FD40-8CE6-B3F98C09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7" y="297895"/>
            <a:ext cx="9601200" cy="1485900"/>
          </a:xfrm>
        </p:spPr>
        <p:txBody>
          <a:bodyPr/>
          <a:lstStyle/>
          <a:p>
            <a:r>
              <a:rPr lang="en-US" dirty="0"/>
              <a:t>Making Our Own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5EF1-69D4-9146-997C-3ABCB704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43138"/>
            <a:ext cx="5957888" cy="40862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foo: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hi(self):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     print(self)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 = 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f.hi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main__.foo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0x103729cf8&gt;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main__.foo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0x103729cf8&gt;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B6A1E-04F0-E54E-983F-3B8CE16F5BC6}"/>
              </a:ext>
            </a:extLst>
          </p:cNvPr>
          <p:cNvSpPr txBox="1"/>
          <p:nvPr/>
        </p:nvSpPr>
        <p:spPr>
          <a:xfrm>
            <a:off x="1371600" y="1383745"/>
            <a:ext cx="175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dirty="0"/>
              <a:t> keyword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E0318-B47C-204A-A5C3-DFB1E6796D03}"/>
              </a:ext>
            </a:extLst>
          </p:cNvPr>
          <p:cNvSpPr txBox="1"/>
          <p:nvPr/>
        </p:nvSpPr>
        <p:spPr>
          <a:xfrm>
            <a:off x="3386139" y="1376602"/>
            <a:ext cx="131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0E05C-8F35-084A-B94E-80936B578502}"/>
              </a:ext>
            </a:extLst>
          </p:cNvPr>
          <p:cNvSpPr txBox="1"/>
          <p:nvPr/>
        </p:nvSpPr>
        <p:spPr>
          <a:xfrm>
            <a:off x="5022060" y="1388030"/>
            <a:ext cx="44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are just functions inside the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F1498-E6A3-6646-BA12-804ACE0E09F5}"/>
              </a:ext>
            </a:extLst>
          </p:cNvPr>
          <p:cNvSpPr txBox="1"/>
          <p:nvPr/>
        </p:nvSpPr>
        <p:spPr>
          <a:xfrm>
            <a:off x="7589048" y="2478165"/>
            <a:ext cx="42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dirty="0"/>
              <a:t> is first parameter by convention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DCE02-CDC1-A54D-9AFB-DE1140DBB1AF}"/>
              </a:ext>
            </a:extLst>
          </p:cNvPr>
          <p:cNvSpPr txBox="1"/>
          <p:nvPr/>
        </p:nvSpPr>
        <p:spPr>
          <a:xfrm>
            <a:off x="7589048" y="3059190"/>
            <a:ext cx="42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 == this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from 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7BFBE-53DE-9645-967E-C06159C3CD7D}"/>
              </a:ext>
            </a:extLst>
          </p:cNvPr>
          <p:cNvSpPr txBox="1"/>
          <p:nvPr/>
        </p:nvSpPr>
        <p:spPr>
          <a:xfrm>
            <a:off x="7589048" y="3530793"/>
            <a:ext cx="44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blank line to end block in 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AAC35-E339-4144-B1A4-84E51EA6D263}"/>
              </a:ext>
            </a:extLst>
          </p:cNvPr>
          <p:cNvSpPr txBox="1"/>
          <p:nvPr/>
        </p:nvSpPr>
        <p:spPr>
          <a:xfrm>
            <a:off x="7589048" y="4057650"/>
            <a:ext cx="328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need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from java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F8C1A-BCFB-B149-BF1C-88D88CB936BA}"/>
              </a:ext>
            </a:extLst>
          </p:cNvPr>
          <p:cNvSpPr txBox="1"/>
          <p:nvPr/>
        </p:nvSpPr>
        <p:spPr>
          <a:xfrm>
            <a:off x="7589048" y="5281613"/>
            <a:ext cx="328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exact thing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3C1AA-10F6-DD42-AB42-7AC0F86FA007}"/>
              </a:ext>
            </a:extLst>
          </p:cNvPr>
          <p:cNvCxnSpPr>
            <a:stCxn id="4" idx="2"/>
          </p:cNvCxnSpPr>
          <p:nvPr/>
        </p:nvCxnSpPr>
        <p:spPr>
          <a:xfrm>
            <a:off x="2250282" y="1753077"/>
            <a:ext cx="164306" cy="49006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C3EE6F-95BF-C248-9049-D7B8A20C2E9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36134" y="1745934"/>
            <a:ext cx="709611" cy="466486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6017E8-510E-B942-BBEC-A85B97DE2571}"/>
              </a:ext>
            </a:extLst>
          </p:cNvPr>
          <p:cNvCxnSpPr>
            <a:cxnSpLocks/>
          </p:cNvCxnSpPr>
          <p:nvPr/>
        </p:nvCxnSpPr>
        <p:spPr>
          <a:xfrm flipH="1">
            <a:off x="3800475" y="1814513"/>
            <a:ext cx="2271712" cy="767239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DEE7F9-4055-0B4D-A396-3BF40BFBACA9}"/>
              </a:ext>
            </a:extLst>
          </p:cNvPr>
          <p:cNvCxnSpPr>
            <a:cxnSpLocks/>
          </p:cNvCxnSpPr>
          <p:nvPr/>
        </p:nvCxnSpPr>
        <p:spPr>
          <a:xfrm flipH="1">
            <a:off x="4705350" y="2641045"/>
            <a:ext cx="2752726" cy="221457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85A760-7013-3946-A435-5803CE914DE1}"/>
              </a:ext>
            </a:extLst>
          </p:cNvPr>
          <p:cNvCxnSpPr>
            <a:cxnSpLocks/>
          </p:cNvCxnSpPr>
          <p:nvPr/>
        </p:nvCxnSpPr>
        <p:spPr>
          <a:xfrm flipH="1">
            <a:off x="4574378" y="3714272"/>
            <a:ext cx="2883698" cy="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9F0FFE-25A7-CC4F-89E0-6C944C63226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800475" y="4240591"/>
            <a:ext cx="3788573" cy="1725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75A25D-D820-BF40-BE3E-38FD0E4C0BB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958013" y="5209521"/>
            <a:ext cx="631035" cy="25675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2BBD0F-4E4B-1F4D-A9DB-F36AFE99C54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58013" y="5466279"/>
            <a:ext cx="631035" cy="32644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1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C3 Linearization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0" y="1017884"/>
                <a:ext cx="7863469" cy="569543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We need to compute the MRO (Linearization </a:t>
                </a:r>
                <a:r>
                  <a:rPr lang="en-US" i="1" dirty="0">
                    <a:solidFill>
                      <a:srgbClr val="FF000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 of a class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the first element 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[0]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everything after the first element 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[1:]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 err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be: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find the first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that is not in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any other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append it to the output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remove it from input lists 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repeat until all input lists are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 baseline="-25000" dirty="0" er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 baseline="-25000" dirty="0" err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baseline="-250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i="0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where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X.__bases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__ = (Y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…,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Y</a:t>
                </a:r>
                <a:r>
                  <a:rPr lang="en-US" i="0" baseline="-250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𝐸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𝐸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𝐶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𝐷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!!!</m:t>
                        </m:r>
                      </m:e>
                    </m:d>
                  </m:oMath>
                </a14:m>
                <a:endParaRPr lang="en-US" i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 lvl="1"/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Does Not Exist!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1017884"/>
                <a:ext cx="7863469" cy="5695432"/>
              </a:xfrm>
              <a:blipFill>
                <a:blip r:embed="rId3"/>
                <a:stretch>
                  <a:fillRect l="-645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91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2B60-7D9A-6045-A714-C2AC4424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577" y="269111"/>
            <a:ext cx="9601200" cy="1485900"/>
          </a:xfrm>
        </p:spPr>
        <p:txBody>
          <a:bodyPr/>
          <a:lstStyle/>
          <a:p>
            <a:r>
              <a:rPr lang="en-US" dirty="0"/>
              <a:t>But What About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super()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B7F0-147C-AB4C-BA34-F749A742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210" y="1157469"/>
            <a:ext cx="5133371" cy="4953964"/>
          </a:xfrm>
        </p:spPr>
        <p:txBody>
          <a:bodyPr>
            <a:normAutofit/>
          </a:bodyPr>
          <a:lstStyle/>
          <a:p>
            <a:r>
              <a:rPr lang="en-US" dirty="0"/>
              <a:t>It cant just mean “</a:t>
            </a:r>
            <a:r>
              <a:rPr lang="en-US" dirty="0" err="1"/>
              <a:t>acces</a:t>
            </a:r>
            <a:r>
              <a:rPr lang="en-US" dirty="0"/>
              <a:t> the superclass”</a:t>
            </a:r>
          </a:p>
          <a:p>
            <a:pPr lvl="1"/>
            <a:r>
              <a:rPr lang="en-US" dirty="0"/>
              <a:t>Which one?</a:t>
            </a:r>
          </a:p>
          <a:p>
            <a:r>
              <a:rPr lang="en-US" dirty="0"/>
              <a:t>We should use the MRO</a:t>
            </a:r>
          </a:p>
          <a:p>
            <a:pPr lvl="1"/>
            <a:r>
              <a:rPr lang="en-US" dirty="0"/>
              <a:t>It actually means “next in the MRO”</a:t>
            </a:r>
          </a:p>
          <a:p>
            <a:r>
              <a:rPr lang="en-US" dirty="0"/>
              <a:t>But </a:t>
            </a:r>
            <a:r>
              <a:rPr lang="en-US" i="1" dirty="0"/>
              <a:t>which</a:t>
            </a:r>
            <a:r>
              <a:rPr lang="en-US" dirty="0"/>
              <a:t> MRO?</a:t>
            </a:r>
          </a:p>
          <a:p>
            <a:pPr lvl="1"/>
            <a:r>
              <a:rPr lang="en-US" dirty="0"/>
              <a:t>We can’t know</a:t>
            </a:r>
          </a:p>
          <a:p>
            <a:r>
              <a:rPr lang="en-US" dirty="0"/>
              <a:t>Who’s B’s super()?</a:t>
            </a:r>
          </a:p>
          <a:p>
            <a:pPr lvl="1"/>
            <a:r>
              <a:rPr lang="en-US" dirty="0"/>
              <a:t>A?</a:t>
            </a:r>
          </a:p>
          <a:p>
            <a:r>
              <a:rPr lang="en-US" dirty="0"/>
              <a:t>Keep this in mind</a:t>
            </a:r>
          </a:p>
          <a:p>
            <a:pPr marL="0" indent="0">
              <a:buNone/>
            </a:pPr>
            <a:r>
              <a:rPr lang="en-US" dirty="0"/>
              <a:t>         for the homework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AB449A-9043-064E-B77E-BB18F82FC5FF}"/>
              </a:ext>
            </a:extLst>
          </p:cNvPr>
          <p:cNvSpPr txBox="1">
            <a:spLocks/>
          </p:cNvSpPr>
          <p:nvPr/>
        </p:nvSpPr>
        <p:spPr>
          <a:xfrm>
            <a:off x="6308203" y="1006997"/>
            <a:ext cx="5437807" cy="5741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foo(self):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print('A')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B(A):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foo(self):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super().foo()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D(A):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foo(self):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print('D')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C(B, 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B().foo()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C().foo()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94B4B-D699-0547-982C-B68FADD0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758" y="3101335"/>
            <a:ext cx="2349419" cy="329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4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273" y="275994"/>
            <a:ext cx="5516880" cy="696951"/>
          </a:xfrm>
        </p:spPr>
        <p:txBody>
          <a:bodyPr/>
          <a:lstStyle/>
          <a:p>
            <a:r>
              <a:rPr lang="en-US" dirty="0"/>
              <a:t>Functions are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A3B4-48ED-8449-B76C-7315C476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496" y="972946"/>
            <a:ext cx="4025937" cy="1435718"/>
          </a:xfrm>
        </p:spPr>
        <p:txBody>
          <a:bodyPr/>
          <a:lstStyle/>
          <a:p>
            <a:r>
              <a:rPr lang="en-US" dirty="0"/>
              <a:t>You can </a:t>
            </a:r>
          </a:p>
          <a:p>
            <a:pPr lvl="1"/>
            <a:r>
              <a:rPr lang="en-US" dirty="0"/>
              <a:t>assign them to variables</a:t>
            </a:r>
          </a:p>
          <a:p>
            <a:pPr lvl="1"/>
            <a:r>
              <a:rPr lang="en-US" dirty="0"/>
              <a:t>call methods on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A84E6B-76BB-E04C-9387-80720DDBBFDB}"/>
              </a:ext>
            </a:extLst>
          </p:cNvPr>
          <p:cNvSpPr txBox="1">
            <a:spLocks/>
          </p:cNvSpPr>
          <p:nvPr/>
        </p:nvSpPr>
        <p:spPr>
          <a:xfrm>
            <a:off x="1315497" y="2408664"/>
            <a:ext cx="4855216" cy="39674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from statistics import mean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mean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([1,2,3])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sum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([1,2,3])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__(sum)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'&lt;built-in function sum&gt;'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74C714-E8B3-0B4D-92E5-8C0702E4EC60}"/>
              </a:ext>
            </a:extLst>
          </p:cNvPr>
          <p:cNvSpPr txBox="1">
            <a:spLocks/>
          </p:cNvSpPr>
          <p:nvPr/>
        </p:nvSpPr>
        <p:spPr>
          <a:xfrm>
            <a:off x="6170713" y="2408663"/>
            <a:ext cx="4855216" cy="39674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&lt;built-in function sum&gt;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mean_or_sum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if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0: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return mean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return sum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mean_or_sum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(0)([1,2,3])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mean_or_sum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(1)([1,2,3])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43825E-27FB-FE41-B64D-16B3AC6AD390}"/>
              </a:ext>
            </a:extLst>
          </p:cNvPr>
          <p:cNvSpPr txBox="1">
            <a:spLocks/>
          </p:cNvSpPr>
          <p:nvPr/>
        </p:nvSpPr>
        <p:spPr>
          <a:xfrm>
            <a:off x="6170713" y="1017551"/>
            <a:ext cx="4597647" cy="178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</a:t>
            </a:r>
          </a:p>
          <a:p>
            <a:pPr lvl="1"/>
            <a:r>
              <a:rPr lang="en-US" dirty="0"/>
              <a:t>pass them in to functions</a:t>
            </a:r>
          </a:p>
          <a:p>
            <a:pPr lvl="1"/>
            <a:r>
              <a:rPr lang="en-US" dirty="0"/>
              <a:t>return them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220752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2A80A-2221-5C4F-9784-CC31EDA10506}"/>
              </a:ext>
            </a:extLst>
          </p:cNvPr>
          <p:cNvSpPr txBox="1">
            <a:spLocks/>
          </p:cNvSpPr>
          <p:nvPr/>
        </p:nvSpPr>
        <p:spPr>
          <a:xfrm>
            <a:off x="1254642" y="1116418"/>
            <a:ext cx="4157330" cy="5475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make_closure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 = 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close():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close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make_closure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2A2EBA-AD2A-0C4A-9769-4FB9151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4" y="186069"/>
            <a:ext cx="9601200" cy="930349"/>
          </a:xfrm>
        </p:spPr>
        <p:txBody>
          <a:bodyPr/>
          <a:lstStyle/>
          <a:p>
            <a:r>
              <a:rPr lang="en-US" dirty="0"/>
              <a:t>A Closure: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E3BB12-0CBD-9E41-A56E-C7C695847A5C}"/>
              </a:ext>
            </a:extLst>
          </p:cNvPr>
          <p:cNvSpPr txBox="1">
            <a:spLocks/>
          </p:cNvSpPr>
          <p:nvPr/>
        </p:nvSpPr>
        <p:spPr>
          <a:xfrm>
            <a:off x="5411971" y="1116417"/>
            <a:ext cx="6156251" cy="5475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c.__code__.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co_freevars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('x',)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c.__code__.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co_cellvars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make_closure.__code__.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co_freevars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make_closure.__code__.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co_cellvars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('x',)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c.__closure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(&lt;cell at 0x103911af8: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0x1009e0ca0&gt;,)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5F60A6FF-71C2-0A4B-911C-07DD86D1E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3408" y="2257846"/>
            <a:ext cx="656822" cy="622977"/>
          </a:xfrm>
          <a:prstGeom prst="curvedConnector3">
            <a:avLst>
              <a:gd name="adj1" fmla="val 50000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EA9FF5FF-B320-1C4F-A110-8A2BAA9EF87A}"/>
              </a:ext>
            </a:extLst>
          </p:cNvPr>
          <p:cNvSpPr/>
          <p:nvPr/>
        </p:nvSpPr>
        <p:spPr>
          <a:xfrm>
            <a:off x="3608928" y="1942055"/>
            <a:ext cx="1275008" cy="414779"/>
          </a:xfrm>
          <a:prstGeom prst="borderCallout1">
            <a:avLst>
              <a:gd name="adj1" fmla="val 53821"/>
              <a:gd name="adj2" fmla="val 2778"/>
              <a:gd name="adj3" fmla="val 171495"/>
              <a:gd name="adj4" fmla="val -3631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“Closes”</a:t>
            </a:r>
          </a:p>
        </p:txBody>
      </p:sp>
    </p:spTree>
    <p:extLst>
      <p:ext uri="{BB962C8B-B14F-4D97-AF65-F5344CB8AC3E}">
        <p14:creationId xmlns:p14="http://schemas.microsoft.com/office/powerpoint/2010/main" val="29914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9" grpId="0" build="p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0845FA0C-6194-D34F-9C7A-8BAF4EBE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75" y="4356442"/>
            <a:ext cx="3199653" cy="2213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85172-5828-5F4D-8A83-79835DD4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7456"/>
            <a:ext cx="9601200" cy="1485900"/>
          </a:xfrm>
        </p:spPr>
        <p:txBody>
          <a:bodyPr/>
          <a:lstStyle/>
          <a:p>
            <a:r>
              <a:rPr lang="en-US" dirty="0"/>
              <a:t>Decorators ⊂ Closures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AD2820-F24A-AA47-9A4B-4724CFB12C61}"/>
              </a:ext>
            </a:extLst>
          </p:cNvPr>
          <p:cNvSpPr txBox="1">
            <a:spLocks/>
          </p:cNvSpPr>
          <p:nvPr/>
        </p:nvSpPr>
        <p:spPr>
          <a:xfrm>
            <a:off x="946230" y="1377070"/>
            <a:ext cx="5767767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decorator(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wrapper(*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wrapper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AB80C-53DF-8D41-A2D4-B0536DCE121F}"/>
              </a:ext>
            </a:extLst>
          </p:cNvPr>
          <p:cNvSpPr txBox="1"/>
          <p:nvPr/>
        </p:nvSpPr>
        <p:spPr>
          <a:xfrm>
            <a:off x="3923766" y="3108960"/>
            <a:ext cx="2790231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sz="20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20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B00E9-657C-AC47-B7E9-9884B1ED22FA}"/>
              </a:ext>
            </a:extLst>
          </p:cNvPr>
          <p:cNvSpPr txBox="1"/>
          <p:nvPr/>
        </p:nvSpPr>
        <p:spPr>
          <a:xfrm>
            <a:off x="7315200" y="1377070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Take in a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B20AAC-6621-344A-A39D-91F340956778}"/>
              </a:ext>
            </a:extLst>
          </p:cNvPr>
          <p:cNvSpPr txBox="1"/>
          <p:nvPr/>
        </p:nvSpPr>
        <p:spPr>
          <a:xfrm>
            <a:off x="7315200" y="1932160"/>
            <a:ext cx="430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Wrap that function</a:t>
            </a:r>
          </a:p>
          <a:p>
            <a:r>
              <a:rPr lang="en-US" dirty="0"/>
              <a:t>wrapper should match </a:t>
            </a:r>
            <a:r>
              <a:rPr lang="en-US" dirty="0" err="1"/>
              <a:t>func’s</a:t>
            </a:r>
            <a:r>
              <a:rPr lang="en-US" dirty="0"/>
              <a:t> signature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8CEF4-4EA7-7846-9EE5-E11CDE7C5C50}"/>
              </a:ext>
            </a:extLst>
          </p:cNvPr>
          <p:cNvSpPr txBox="1"/>
          <p:nvPr/>
        </p:nvSpPr>
        <p:spPr>
          <a:xfrm>
            <a:off x="7315199" y="3572452"/>
            <a:ext cx="43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return the wrapper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260143-9A2E-D14E-8260-16B92DB7367B}"/>
              </a:ext>
            </a:extLst>
          </p:cNvPr>
          <p:cNvCxnSpPr>
            <a:stCxn id="10" idx="1"/>
          </p:cNvCxnSpPr>
          <p:nvPr/>
        </p:nvCxnSpPr>
        <p:spPr>
          <a:xfrm flipH="1">
            <a:off x="4246323" y="1561736"/>
            <a:ext cx="306887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F8F559-C813-0548-B868-AB539A95C5A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172200" y="2255326"/>
            <a:ext cx="1143000" cy="15482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3C9FC-1DAA-FC4E-9BFE-ABFAEB7504C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020855" y="3757118"/>
            <a:ext cx="3294344" cy="38899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56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1889-5661-8446-8E17-238808D7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79" y="780784"/>
            <a:ext cx="9601200" cy="1485900"/>
          </a:xfrm>
        </p:spPr>
        <p:txBody>
          <a:bodyPr/>
          <a:lstStyle/>
          <a:p>
            <a:r>
              <a:rPr lang="en-US" dirty="0"/>
              <a:t>Some Syntactic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C2EA-5FA1-C844-9860-5BE99673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02" y="2492439"/>
            <a:ext cx="5744817" cy="2281580"/>
          </a:xfrm>
        </p:spPr>
        <p:txBody>
          <a:bodyPr/>
          <a:lstStyle/>
          <a:p>
            <a:r>
              <a:rPr lang="en-US" dirty="0"/>
              <a:t>Notice how we actually applied the decorator: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 = decorator(foo)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Python provides some special syntax for this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We can decorate at definition time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17685B-538A-F243-89F7-253860E4BA1B}"/>
              </a:ext>
            </a:extLst>
          </p:cNvPr>
          <p:cNvSpPr txBox="1">
            <a:spLocks/>
          </p:cNvSpPr>
          <p:nvPr/>
        </p:nvSpPr>
        <p:spPr>
          <a:xfrm>
            <a:off x="6592119" y="1977656"/>
            <a:ext cx="5229282" cy="38031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@decorator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bar(a):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print(a)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bar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bar(10)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5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8A20-4709-444B-AD6C-8421309A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359" y="2197285"/>
            <a:ext cx="5455404" cy="1937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I’ve been lying…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type()</a:t>
            </a:r>
            <a:r>
              <a:rPr lang="en-US" dirty="0">
                <a:solidFill>
                  <a:schemeClr val="accent6"/>
                </a:solidFill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is not a function.</a:t>
            </a:r>
          </a:p>
          <a:p>
            <a:pPr marL="0" indent="0">
              <a:buNone/>
            </a:pPr>
            <a:r>
              <a:rPr lang="en-US" dirty="0"/>
              <a:t>		It is a </a:t>
            </a:r>
            <a:r>
              <a:rPr lang="en-US" dirty="0">
                <a:solidFill>
                  <a:srgbClr val="FFF700"/>
                </a:solidFill>
              </a:rPr>
              <a:t>class</a:t>
            </a:r>
            <a:r>
              <a:rPr lang="en-US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1472EE-089D-1648-B632-D157073D0AAB}"/>
              </a:ext>
            </a:extLst>
          </p:cNvPr>
          <p:cNvSpPr txBox="1">
            <a:spLocks/>
          </p:cNvSpPr>
          <p:nvPr/>
        </p:nvSpPr>
        <p:spPr>
          <a:xfrm>
            <a:off x="5887198" y="732695"/>
            <a:ext cx="5786548" cy="4266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type(42)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</a:t>
            </a:r>
            <a:r>
              <a:rPr lang="en-US" sz="18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sz="18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type(type(type(type(</a:t>
            </a:r>
            <a:r>
              <a:rPr lang="en-US" sz="1800" dirty="0">
                <a:solidFill>
                  <a:srgbClr val="03D3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sz="1800" dirty="0">
                <a:solidFill>
                  <a:srgbClr val="033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E564-3B01-9F44-9662-C35E0FA0B7E0}"/>
              </a:ext>
            </a:extLst>
          </p:cNvPr>
          <p:cNvSpPr txBox="1"/>
          <p:nvPr/>
        </p:nvSpPr>
        <p:spPr>
          <a:xfrm>
            <a:off x="7730462" y="5355066"/>
            <a:ext cx="210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Another Fixed Point</a:t>
            </a:r>
          </a:p>
        </p:txBody>
      </p:sp>
    </p:spTree>
    <p:extLst>
      <p:ext uri="{BB962C8B-B14F-4D97-AF65-F5344CB8AC3E}">
        <p14:creationId xmlns:p14="http://schemas.microsoft.com/office/powerpoint/2010/main" val="106843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17676</TotalTime>
  <Words>873</Words>
  <Application>Microsoft Macintosh PowerPoint</Application>
  <PresentationFormat>Widescreen</PresentationFormat>
  <Paragraphs>255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Cambria Math</vt:lpstr>
      <vt:lpstr>Franklin Gothic Book</vt:lpstr>
      <vt:lpstr>Menlo</vt:lpstr>
      <vt:lpstr>Times New Roman</vt:lpstr>
      <vt:lpstr>Crop</vt:lpstr>
      <vt:lpstr>Metaprogramming</vt:lpstr>
      <vt:lpstr>Making Our Own Objects </vt:lpstr>
      <vt:lpstr>C3 Linearization</vt:lpstr>
      <vt:lpstr>But What About super()?</vt:lpstr>
      <vt:lpstr>Functions are objects</vt:lpstr>
      <vt:lpstr>A Closure:</vt:lpstr>
      <vt:lpstr>Decorators ⊂ Closures</vt:lpstr>
      <vt:lpstr>Some Syntactic Sugar</vt:lpstr>
      <vt:lpstr>PowerPoint Presentation</vt:lpstr>
      <vt:lpstr>exec and eval    globals and locals</vt:lpstr>
      <vt:lpstr>Cofoja</vt:lpstr>
      <vt:lpstr>Templates</vt:lpstr>
      <vt:lpstr>Bootstrapping</vt:lpstr>
      <vt:lpstr>Futamura Projections</vt:lpstr>
      <vt:lpstr>Extra-Credit Write-Up Homeworks</vt:lpstr>
      <vt:lpstr>Final Exam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159</cp:revision>
  <dcterms:created xsi:type="dcterms:W3CDTF">2018-05-03T03:07:17Z</dcterms:created>
  <dcterms:modified xsi:type="dcterms:W3CDTF">2018-12-03T05:23:38Z</dcterms:modified>
</cp:coreProperties>
</file>