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63" r:id="rId18"/>
    <p:sldId id="264" r:id="rId19"/>
    <p:sldId id="265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5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E57D-A65D-431D-B3F0-DB143A0F5B6C}" type="datetimeFigureOut">
              <a:rPr lang="pt-BR" smtClean="0"/>
              <a:pPr/>
              <a:t>9/11/2012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A23D6-F0B6-44EE-9019-110A2EE9BCE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E57D-A65D-431D-B3F0-DB143A0F5B6C}" type="datetimeFigureOut">
              <a:rPr lang="pt-BR" smtClean="0"/>
              <a:pPr/>
              <a:t>9/11/2012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A23D6-F0B6-44EE-9019-110A2EE9BCE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E57D-A65D-431D-B3F0-DB143A0F5B6C}" type="datetimeFigureOut">
              <a:rPr lang="pt-BR" smtClean="0"/>
              <a:pPr/>
              <a:t>9/11/2012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A23D6-F0B6-44EE-9019-110A2EE9BCE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E57D-A65D-431D-B3F0-DB143A0F5B6C}" type="datetimeFigureOut">
              <a:rPr lang="pt-BR" smtClean="0"/>
              <a:pPr/>
              <a:t>9/11/2012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A23D6-F0B6-44EE-9019-110A2EE9BCE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E57D-A65D-431D-B3F0-DB143A0F5B6C}" type="datetimeFigureOut">
              <a:rPr lang="pt-BR" smtClean="0"/>
              <a:pPr/>
              <a:t>9/11/2012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A23D6-F0B6-44EE-9019-110A2EE9BCE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E57D-A65D-431D-B3F0-DB143A0F5B6C}" type="datetimeFigureOut">
              <a:rPr lang="pt-BR" smtClean="0"/>
              <a:pPr/>
              <a:t>9/11/2012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A23D6-F0B6-44EE-9019-110A2EE9BCE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E57D-A65D-431D-B3F0-DB143A0F5B6C}" type="datetimeFigureOut">
              <a:rPr lang="pt-BR" smtClean="0"/>
              <a:pPr/>
              <a:t>9/11/2012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A23D6-F0B6-44EE-9019-110A2EE9BCE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E57D-A65D-431D-B3F0-DB143A0F5B6C}" type="datetimeFigureOut">
              <a:rPr lang="pt-BR" smtClean="0"/>
              <a:pPr/>
              <a:t>9/11/2012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A23D6-F0B6-44EE-9019-110A2EE9BCE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E57D-A65D-431D-B3F0-DB143A0F5B6C}" type="datetimeFigureOut">
              <a:rPr lang="pt-BR" smtClean="0"/>
              <a:pPr/>
              <a:t>9/11/2012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A23D6-F0B6-44EE-9019-110A2EE9BCE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E57D-A65D-431D-B3F0-DB143A0F5B6C}" type="datetimeFigureOut">
              <a:rPr lang="pt-BR" smtClean="0"/>
              <a:pPr/>
              <a:t>9/11/2012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A23D6-F0B6-44EE-9019-110A2EE9BCE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E57D-A65D-431D-B3F0-DB143A0F5B6C}" type="datetimeFigureOut">
              <a:rPr lang="pt-BR" smtClean="0"/>
              <a:pPr/>
              <a:t>9/11/2012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A23D6-F0B6-44EE-9019-110A2EE9BCE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20EE57D-A65D-431D-B3F0-DB143A0F5B6C}" type="datetimeFigureOut">
              <a:rPr lang="pt-BR" smtClean="0"/>
              <a:pPr/>
              <a:t>9/11/2012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F0A23D6-F0B6-44EE-9019-110A2EE9BCE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82465" y="174265"/>
            <a:ext cx="7175351" cy="815107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2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Bacharelado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sz="2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em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sz="2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Sistemas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de </a:t>
            </a:r>
            <a:r>
              <a:rPr lang="en-US" sz="2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Informação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/>
            </a:r>
            <a:b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</a:b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8º </a:t>
            </a:r>
            <a:r>
              <a:rPr lang="en-US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período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- 2012</a:t>
            </a:r>
            <a:endParaRPr lang="pt-B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15875"/>
            <a:ext cx="1382713" cy="113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125413"/>
            <a:ext cx="1900237" cy="143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-50800" y="1560513"/>
            <a:ext cx="2174875" cy="430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CENTRO UNIVERSITÁRIO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DO SUL DE MINAS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1961256" y="1484784"/>
            <a:ext cx="7175351" cy="8151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Font typeface="Georgia" pitchFamily="18" charset="0"/>
              <a:buNone/>
            </a:pPr>
            <a:r>
              <a:rPr lang="en-US" sz="2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Projeto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sz="2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Interdisciplinar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de </a:t>
            </a:r>
            <a:r>
              <a:rPr lang="en-US" sz="2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Curso</a:t>
            </a:r>
            <a:endParaRPr lang="pt-B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-41259" y="3068960"/>
            <a:ext cx="9177866" cy="108012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Font typeface="Georgia" pitchFamily="18" charset="0"/>
              <a:buNone/>
            </a:pPr>
            <a:r>
              <a:rPr lang="en-US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SISTEMA  DE GESTÃO DE PRODUÇÃO</a:t>
            </a:r>
          </a:p>
          <a:p>
            <a:pPr marL="182880" indent="0" algn="ctr">
              <a:buFont typeface="Georgia" pitchFamily="18" charset="0"/>
              <a:buNone/>
            </a:pPr>
            <a:r>
              <a:rPr lang="en-US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MERIDIONAL  LANCHES LTDA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55960" y="4941168"/>
            <a:ext cx="4137223" cy="1754326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cap="all" dirty="0">
                <a:ln w="0"/>
                <a:effectLst>
                  <a:reflection blurRad="12700" stA="50000" endPos="50000" dist="5000" dir="5400000" sy="-100000" rotWithShape="0"/>
                </a:effectLst>
                <a:latin typeface="Arial" pitchFamily="34" charset="0"/>
                <a:cs typeface="Arial" pitchFamily="34" charset="0"/>
              </a:rPr>
              <a:t>GRUPO</a:t>
            </a:r>
            <a:r>
              <a:rPr lang="pt-BR" b="1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pitchFamily="34" charset="0"/>
                <a:cs typeface="Arial" pitchFamily="34" charset="0"/>
              </a:rPr>
              <a:t>: UNIS-BH</a:t>
            </a:r>
            <a:endParaRPr lang="pt-BR" b="1" cap="all" dirty="0">
              <a:ln w="0"/>
              <a:effectLst>
                <a:reflection blurRad="12700" stA="50000" endPos="50000" dist="5000" dir="5400000" sy="-100000" rotWithShape="0"/>
              </a:effectLst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b="1" cap="all" dirty="0">
              <a:ln w="0"/>
              <a:effectLst>
                <a:reflection blurRad="12700" stA="50000" endPos="50000" dist="5000" dir="5400000" sy="-100000" rotWithShape="0"/>
              </a:effectLst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b="1" cap="all" dirty="0">
                <a:ln w="0"/>
                <a:effectLst>
                  <a:reflection blurRad="12700" stA="50000" endPos="50000" dist="5000" dir="5400000" sy="-100000" rotWithShape="0"/>
                </a:effectLst>
                <a:latin typeface="Arial" pitchFamily="34" charset="0"/>
                <a:cs typeface="Arial" pitchFamily="34" charset="0"/>
              </a:rPr>
              <a:t>Cleiton Ferreira Prates </a:t>
            </a:r>
            <a:r>
              <a:rPr lang="pt-BR" sz="1200" b="1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pitchFamily="34" charset="0"/>
                <a:cs typeface="Arial" pitchFamily="34" charset="0"/>
              </a:rPr>
              <a:t>– Betim</a:t>
            </a:r>
            <a:endParaRPr lang="pt-BR" sz="1200" b="1" cap="all" dirty="0">
              <a:ln w="0"/>
              <a:effectLst>
                <a:reflection blurRad="12700" stA="50000" endPos="50000" dist="5000" dir="5400000" sy="-100000" rotWithShape="0"/>
              </a:effectLst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b="1" cap="all" dirty="0">
                <a:ln w="0"/>
                <a:effectLst>
                  <a:reflection blurRad="12700" stA="50000" endPos="50000" dist="5000" dir="5400000" sy="-100000" rotWithShape="0"/>
                </a:effectLst>
                <a:latin typeface="Arial" pitchFamily="34" charset="0"/>
                <a:cs typeface="Arial" pitchFamily="34" charset="0"/>
              </a:rPr>
              <a:t>Edmar José  Ferreira </a:t>
            </a:r>
            <a:r>
              <a:rPr lang="pt-BR" sz="1200" b="1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pitchFamily="34" charset="0"/>
                <a:cs typeface="Arial" pitchFamily="34" charset="0"/>
              </a:rPr>
              <a:t>– Varginha</a:t>
            </a:r>
            <a:endParaRPr lang="pt-BR" sz="1200" b="1" cap="all" dirty="0">
              <a:ln w="0"/>
              <a:effectLst>
                <a:reflection blurRad="12700" stA="50000" endPos="50000" dist="5000" dir="5400000" sy="-100000" rotWithShape="0"/>
              </a:effectLst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b="1" cap="all" dirty="0">
                <a:ln w="0"/>
                <a:effectLst>
                  <a:reflection blurRad="12700" stA="50000" endPos="50000" dist="5000" dir="5400000" sy="-100000" rotWithShape="0"/>
                </a:effectLst>
                <a:latin typeface="Arial" pitchFamily="34" charset="0"/>
                <a:cs typeface="Arial" pitchFamily="34" charset="0"/>
              </a:rPr>
              <a:t>Lívio gibosky costa </a:t>
            </a:r>
            <a:r>
              <a:rPr lang="pt-BR" sz="1200" b="1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pitchFamily="34" charset="0"/>
                <a:cs typeface="Arial" pitchFamily="34" charset="0"/>
              </a:rPr>
              <a:t>– Betim</a:t>
            </a:r>
            <a:endParaRPr lang="pt-BR" sz="1200" b="1" cap="all" dirty="0">
              <a:ln w="0"/>
              <a:effectLst>
                <a:reflection blurRad="12700" stA="50000" endPos="50000" dist="5000" dir="5400000" sy="-100000" rotWithShape="0"/>
              </a:effectLst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b="1" cap="all" dirty="0">
                <a:ln w="0"/>
                <a:effectLst>
                  <a:reflection blurRad="12700" stA="50000" endPos="50000" dist="5000" dir="5400000" sy="-100000" rotWithShape="0"/>
                </a:effectLst>
                <a:latin typeface="Arial" pitchFamily="34" charset="0"/>
                <a:cs typeface="Arial" pitchFamily="34" charset="0"/>
              </a:rPr>
              <a:t>Odilon aparecido de castro </a:t>
            </a:r>
            <a:r>
              <a:rPr lang="pt-BR" sz="1200" b="1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pitchFamily="34" charset="0"/>
                <a:cs typeface="Arial" pitchFamily="34" charset="0"/>
              </a:rPr>
              <a:t>– Varginha</a:t>
            </a:r>
            <a:endParaRPr lang="pt-BR" sz="1200" b="1" cap="all" dirty="0">
              <a:ln w="0"/>
              <a:effectLst>
                <a:reflection blurRad="12700" stA="50000" endPos="50000" dist="5000" dir="5400000" sy="-100000" rotWithShape="0"/>
              </a:effectLst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b="1" cap="all" dirty="0">
                <a:ln w="0"/>
                <a:effectLst>
                  <a:reflection blurRad="12700" stA="50000" endPos="50000" dist="5000" dir="5400000" sy="-100000" rotWithShape="0"/>
                </a:effectLst>
                <a:latin typeface="Arial" pitchFamily="34" charset="0"/>
                <a:cs typeface="Arial" pitchFamily="34" charset="0"/>
              </a:rPr>
              <a:t>Wenderson José do Carmo </a:t>
            </a:r>
            <a:r>
              <a:rPr lang="pt-BR" sz="1200" b="1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" pitchFamily="34" charset="0"/>
                <a:cs typeface="Arial" pitchFamily="34" charset="0"/>
              </a:rPr>
              <a:t>– Betim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1" cap="all" dirty="0" smtClean="0">
              <a:ln w="0"/>
              <a:effectLst>
                <a:reflection blurRad="12700" stA="50000" endPos="50000" dist="5000" dir="5400000" sy="-100000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6249025"/>
            <a:ext cx="21590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6327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51520" y="1474842"/>
            <a:ext cx="8640960" cy="2585323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	A versão atual, ASE </a:t>
            </a: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2.2, </a:t>
            </a: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foi desenvolvida </a:t>
            </a: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na plataforma de desenvolvimento para aplicativos  para internet, usando a IDE COBELOBSTER, com a linguagem de programação PHP e banco de dados </a:t>
            </a:r>
            <a:r>
              <a:rPr lang="pt-BR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Mysql</a:t>
            </a: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.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	</a:t>
            </a:r>
            <a:r>
              <a:rPr lang="en-US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  </a:t>
            </a:r>
            <a:r>
              <a:rPr lang="en-US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escolha</a:t>
            </a:r>
            <a:r>
              <a:rPr lang="en-US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desta</a:t>
            </a:r>
            <a:r>
              <a:rPr lang="en-US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nova </a:t>
            </a:r>
            <a:r>
              <a:rPr lang="en-US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versão</a:t>
            </a:r>
            <a:r>
              <a:rPr lang="en-US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para</a:t>
            </a:r>
            <a:r>
              <a:rPr lang="en-US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o </a:t>
            </a:r>
            <a:r>
              <a:rPr lang="en-US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desenvolvimento</a:t>
            </a:r>
            <a:r>
              <a:rPr lang="en-US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do software </a:t>
            </a:r>
            <a:r>
              <a:rPr lang="en-US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foi</a:t>
            </a:r>
            <a:r>
              <a:rPr lang="en-US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a </a:t>
            </a:r>
            <a:r>
              <a:rPr lang="en-US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aplicabilidade</a:t>
            </a:r>
            <a:r>
              <a:rPr lang="en-US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dos </a:t>
            </a:r>
            <a:r>
              <a:rPr lang="en-US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conhecimentos</a:t>
            </a:r>
            <a:r>
              <a:rPr lang="en-US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adquiridos</a:t>
            </a:r>
            <a:r>
              <a:rPr lang="en-US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nas</a:t>
            </a:r>
            <a:r>
              <a:rPr lang="en-US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materias</a:t>
            </a:r>
            <a:r>
              <a:rPr lang="en-US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de </a:t>
            </a:r>
            <a:r>
              <a:rPr lang="en-US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Banco</a:t>
            </a:r>
            <a:r>
              <a:rPr lang="en-US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de dados ,</a:t>
            </a:r>
            <a:r>
              <a:rPr lang="en-US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Desenvolvimento</a:t>
            </a:r>
            <a:r>
              <a:rPr lang="en-US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de </a:t>
            </a:r>
            <a:r>
              <a:rPr lang="en-US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aplicativo</a:t>
            </a:r>
            <a:r>
              <a:rPr lang="en-US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para</a:t>
            </a:r>
            <a:r>
              <a:rPr lang="en-US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a internet.</a:t>
            </a:r>
            <a:endParaRPr lang="pt-BR" b="1" dirty="0" smtClean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062222" y="601524"/>
            <a:ext cx="7113294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b="1" cap="all" dirty="0" smtClean="0">
                <a:ln/>
                <a:solidFill>
                  <a:schemeClr val="bg2">
                    <a:lumMod val="2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n-lt"/>
                <a:cs typeface="+mn-cs"/>
              </a:rPr>
              <a:t>Apresentação do software – </a:t>
            </a:r>
            <a:r>
              <a:rPr lang="pt-BR" sz="2800" b="1" cap="all" dirty="0" err="1" smtClean="0">
                <a:ln/>
                <a:solidFill>
                  <a:schemeClr val="bg2">
                    <a:lumMod val="2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n-lt"/>
                <a:cs typeface="+mn-cs"/>
              </a:rPr>
              <a:t>ase</a:t>
            </a:r>
            <a:r>
              <a:rPr lang="pt-BR" sz="2800" b="1" cap="all" dirty="0" smtClean="0">
                <a:ln/>
                <a:solidFill>
                  <a:schemeClr val="bg2">
                    <a:lumMod val="2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n-lt"/>
                <a:cs typeface="+mn-cs"/>
              </a:rPr>
              <a:t> </a:t>
            </a:r>
            <a:r>
              <a:rPr lang="pt-BR" sz="2800" b="1" cap="all" dirty="0" smtClean="0">
                <a:ln/>
                <a:solidFill>
                  <a:schemeClr val="bg2">
                    <a:lumMod val="2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n-lt"/>
                <a:cs typeface="+mn-cs"/>
              </a:rPr>
              <a:t>2.2</a:t>
            </a:r>
            <a:endParaRPr lang="pt-BR" sz="2800" b="1" cap="all" dirty="0">
              <a:ln/>
              <a:solidFill>
                <a:schemeClr val="bg2">
                  <a:lumMod val="25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+mn-lt"/>
              <a:cs typeface="+mn-cs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500" y="69935"/>
            <a:ext cx="91345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b="1" dirty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BACHARELADO EM SISTEMAS DE INFORMAÇÃO - Projeto Interdisciplinar de Curso </a:t>
            </a:r>
            <a:r>
              <a:rPr lang="pt-BR" sz="1200" b="1" dirty="0" smtClean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 </a:t>
            </a:r>
            <a:r>
              <a:rPr lang="pt-BR" sz="1200" b="1" dirty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/ </a:t>
            </a:r>
            <a:r>
              <a:rPr lang="pt-BR" sz="1200" b="1" dirty="0" smtClean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8</a:t>
            </a:r>
            <a:r>
              <a:rPr lang="pt-BR" sz="1200" b="1" dirty="0" smtClean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º </a:t>
            </a:r>
            <a:r>
              <a:rPr lang="pt-BR" sz="1200" b="1" dirty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Período - </a:t>
            </a:r>
            <a:r>
              <a:rPr lang="pt-BR" sz="1200" b="1" dirty="0" smtClean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2012</a:t>
            </a:r>
            <a:endParaRPr lang="pt-BR" sz="1200" b="1" dirty="0">
              <a:ln w="1905"/>
              <a:solidFill>
                <a:schemeClr val="accent1">
                  <a:lumMod val="60000"/>
                  <a:lumOff val="4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7498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51520" y="1474842"/>
            <a:ext cx="8640960" cy="45698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	</a:t>
            </a:r>
          </a:p>
        </p:txBody>
      </p:sp>
      <p:sp>
        <p:nvSpPr>
          <p:cNvPr id="7" name="Retângulo 6"/>
          <p:cNvSpPr/>
          <p:nvPr/>
        </p:nvSpPr>
        <p:spPr>
          <a:xfrm>
            <a:off x="1062222" y="601524"/>
            <a:ext cx="7113294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b="1" cap="all" dirty="0" smtClean="0">
                <a:ln/>
                <a:solidFill>
                  <a:schemeClr val="bg2">
                    <a:lumMod val="2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n-lt"/>
                <a:cs typeface="+mn-cs"/>
              </a:rPr>
              <a:t>Apresentação do software – </a:t>
            </a:r>
            <a:r>
              <a:rPr lang="pt-BR" sz="2800" b="1" cap="all" dirty="0" err="1" smtClean="0">
                <a:ln/>
                <a:solidFill>
                  <a:schemeClr val="bg2">
                    <a:lumMod val="2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n-lt"/>
                <a:cs typeface="+mn-cs"/>
              </a:rPr>
              <a:t>ase</a:t>
            </a:r>
            <a:r>
              <a:rPr lang="pt-BR" sz="2800" b="1" cap="all" dirty="0" smtClean="0">
                <a:ln/>
                <a:solidFill>
                  <a:schemeClr val="bg2">
                    <a:lumMod val="2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n-lt"/>
                <a:cs typeface="+mn-cs"/>
              </a:rPr>
              <a:t> </a:t>
            </a:r>
            <a:r>
              <a:rPr lang="pt-BR" sz="2800" b="1" cap="all" dirty="0" smtClean="0">
                <a:ln/>
                <a:solidFill>
                  <a:schemeClr val="bg2">
                    <a:lumMod val="2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n-lt"/>
                <a:cs typeface="+mn-cs"/>
              </a:rPr>
              <a:t>2.2</a:t>
            </a:r>
            <a:endParaRPr lang="pt-BR" sz="2800" b="1" cap="all" dirty="0">
              <a:ln/>
              <a:solidFill>
                <a:schemeClr val="bg2">
                  <a:lumMod val="25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+mn-lt"/>
              <a:cs typeface="+mn-cs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500" y="69935"/>
            <a:ext cx="91345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b="1" dirty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BACHARELADO EM SISTEMAS DE INFORMAÇÃO - Projeto Interdisciplinar de Curso </a:t>
            </a:r>
            <a:r>
              <a:rPr lang="pt-BR" sz="1200" b="1" dirty="0" smtClean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 </a:t>
            </a:r>
            <a:r>
              <a:rPr lang="pt-BR" sz="1200" b="1" dirty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/ </a:t>
            </a:r>
            <a:r>
              <a:rPr lang="pt-BR" sz="1200" b="1" dirty="0" smtClean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8</a:t>
            </a:r>
            <a:r>
              <a:rPr lang="pt-BR" sz="1200" b="1" dirty="0" smtClean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º </a:t>
            </a:r>
            <a:r>
              <a:rPr lang="pt-BR" sz="1200" b="1" dirty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Período - </a:t>
            </a:r>
            <a:r>
              <a:rPr lang="pt-BR" sz="1200" b="1" dirty="0" smtClean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2012</a:t>
            </a:r>
            <a:endParaRPr lang="pt-BR" sz="1200" b="1" dirty="0">
              <a:ln w="1905"/>
              <a:solidFill>
                <a:schemeClr val="accent1">
                  <a:lumMod val="60000"/>
                  <a:lumOff val="4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cs typeface="+mn-cs"/>
            </a:endParaRPr>
          </a:p>
        </p:txBody>
      </p:sp>
      <p:pic>
        <p:nvPicPr>
          <p:cNvPr id="5" name="Imagem 4"/>
          <p:cNvPicPr/>
          <p:nvPr/>
        </p:nvPicPr>
        <p:blipFill>
          <a:blip r:embed="rId2"/>
          <a:srcRect t="15059" r="2587" b="34824"/>
          <a:stretch>
            <a:fillRect/>
          </a:stretch>
        </p:blipFill>
        <p:spPr bwMode="auto">
          <a:xfrm>
            <a:off x="1357290" y="1214422"/>
            <a:ext cx="6786610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tângulo 9"/>
          <p:cNvSpPr/>
          <p:nvPr/>
        </p:nvSpPr>
        <p:spPr>
          <a:xfrm>
            <a:off x="285720" y="4071942"/>
            <a:ext cx="8640960" cy="216982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	</a:t>
            </a:r>
            <a:r>
              <a:rPr lang="en-US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Tela</a:t>
            </a:r>
            <a:r>
              <a:rPr lang="en-US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de Login do </a:t>
            </a:r>
            <a:r>
              <a:rPr lang="en-US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Sistema</a:t>
            </a:r>
            <a:r>
              <a:rPr lang="en-US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, </a:t>
            </a:r>
            <a:r>
              <a:rPr lang="en-US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usando</a:t>
            </a:r>
            <a:r>
              <a:rPr lang="en-US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os</a:t>
            </a:r>
            <a:r>
              <a:rPr lang="en-US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conhecimentos</a:t>
            </a:r>
            <a:r>
              <a:rPr lang="en-US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adquiridos</a:t>
            </a:r>
            <a:r>
              <a:rPr lang="en-US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na</a:t>
            </a:r>
            <a:r>
              <a:rPr lang="en-US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disciplina</a:t>
            </a:r>
            <a:r>
              <a:rPr lang="en-US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de </a:t>
            </a:r>
            <a:r>
              <a:rPr lang="en-US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Segurança</a:t>
            </a:r>
            <a:r>
              <a:rPr lang="en-US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da</a:t>
            </a:r>
            <a:r>
              <a:rPr lang="en-US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Informação</a:t>
            </a:r>
            <a:r>
              <a:rPr lang="en-US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,  </a:t>
            </a:r>
            <a:r>
              <a:rPr lang="en-US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permitindo</a:t>
            </a:r>
            <a:r>
              <a:rPr lang="en-US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acesso</a:t>
            </a:r>
            <a:r>
              <a:rPr lang="en-US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somente</a:t>
            </a:r>
            <a:r>
              <a:rPr lang="en-US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para</a:t>
            </a:r>
            <a:r>
              <a:rPr lang="en-US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usuarios</a:t>
            </a:r>
            <a:r>
              <a:rPr lang="en-US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devidamente</a:t>
            </a:r>
            <a:r>
              <a:rPr lang="en-US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cadastrados</a:t>
            </a:r>
            <a:r>
              <a:rPr lang="en-US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e </a:t>
            </a:r>
            <a:r>
              <a:rPr lang="en-US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autenticação</a:t>
            </a:r>
            <a:r>
              <a:rPr lang="en-US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das </a:t>
            </a:r>
            <a:r>
              <a:rPr lang="en-US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senhas</a:t>
            </a:r>
            <a:r>
              <a:rPr lang="en-US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, </a:t>
            </a:r>
            <a:r>
              <a:rPr lang="en-US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usando</a:t>
            </a:r>
            <a:r>
              <a:rPr lang="en-US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os</a:t>
            </a:r>
            <a:r>
              <a:rPr lang="en-US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recursos</a:t>
            </a:r>
            <a:r>
              <a:rPr lang="en-US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de session, </a:t>
            </a:r>
            <a:r>
              <a:rPr lang="en-US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para</a:t>
            </a:r>
            <a:r>
              <a:rPr lang="en-US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guardar</a:t>
            </a:r>
            <a:r>
              <a:rPr lang="en-US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o </a:t>
            </a:r>
            <a:r>
              <a:rPr lang="en-US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usuario</a:t>
            </a:r>
            <a:r>
              <a:rPr lang="en-US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e </a:t>
            </a:r>
            <a:r>
              <a:rPr lang="en-US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senha</a:t>
            </a:r>
            <a:r>
              <a:rPr lang="en-US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, </a:t>
            </a:r>
            <a:r>
              <a:rPr lang="en-US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equanto</a:t>
            </a:r>
            <a:r>
              <a:rPr lang="en-US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o </a:t>
            </a:r>
            <a:r>
              <a:rPr lang="en-US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usuario</a:t>
            </a:r>
            <a:r>
              <a:rPr lang="en-US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navega</a:t>
            </a:r>
            <a:r>
              <a:rPr lang="en-US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no </a:t>
            </a:r>
            <a:r>
              <a:rPr lang="en-US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sistema</a:t>
            </a:r>
            <a:r>
              <a:rPr lang="en-US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.</a:t>
            </a:r>
            <a:endParaRPr lang="pt-BR" b="1" dirty="0" smtClean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7498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51520" y="1474842"/>
            <a:ext cx="8640960" cy="45698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	</a:t>
            </a:r>
          </a:p>
        </p:txBody>
      </p:sp>
      <p:sp>
        <p:nvSpPr>
          <p:cNvPr id="7" name="Retângulo 6"/>
          <p:cNvSpPr/>
          <p:nvPr/>
        </p:nvSpPr>
        <p:spPr>
          <a:xfrm>
            <a:off x="1062222" y="601524"/>
            <a:ext cx="7113294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b="1" cap="all" dirty="0" smtClean="0">
                <a:ln/>
                <a:solidFill>
                  <a:schemeClr val="bg2">
                    <a:lumMod val="2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n-lt"/>
                <a:cs typeface="+mn-cs"/>
              </a:rPr>
              <a:t>Apresentação do software – </a:t>
            </a:r>
            <a:r>
              <a:rPr lang="pt-BR" sz="2800" b="1" cap="all" dirty="0" err="1" smtClean="0">
                <a:ln/>
                <a:solidFill>
                  <a:schemeClr val="bg2">
                    <a:lumMod val="2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n-lt"/>
                <a:cs typeface="+mn-cs"/>
              </a:rPr>
              <a:t>ase</a:t>
            </a:r>
            <a:r>
              <a:rPr lang="pt-BR" sz="2800" b="1" cap="all" dirty="0" smtClean="0">
                <a:ln/>
                <a:solidFill>
                  <a:schemeClr val="bg2">
                    <a:lumMod val="2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n-lt"/>
                <a:cs typeface="+mn-cs"/>
              </a:rPr>
              <a:t> </a:t>
            </a:r>
            <a:r>
              <a:rPr lang="pt-BR" sz="2800" b="1" cap="all" dirty="0" smtClean="0">
                <a:ln/>
                <a:solidFill>
                  <a:schemeClr val="bg2">
                    <a:lumMod val="2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n-lt"/>
                <a:cs typeface="+mn-cs"/>
              </a:rPr>
              <a:t>2.2</a:t>
            </a:r>
            <a:endParaRPr lang="pt-BR" sz="2800" b="1" cap="all" dirty="0">
              <a:ln/>
              <a:solidFill>
                <a:schemeClr val="bg2">
                  <a:lumMod val="25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+mn-lt"/>
              <a:cs typeface="+mn-cs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500" y="69935"/>
            <a:ext cx="91345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b="1" dirty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BACHARELADO EM SISTEMAS DE INFORMAÇÃO - Projeto Interdisciplinar de Curso </a:t>
            </a:r>
            <a:r>
              <a:rPr lang="pt-BR" sz="1200" b="1" dirty="0" smtClean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 </a:t>
            </a:r>
            <a:r>
              <a:rPr lang="pt-BR" sz="1200" b="1" dirty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/ </a:t>
            </a:r>
            <a:r>
              <a:rPr lang="pt-BR" sz="1200" b="1" dirty="0" smtClean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8</a:t>
            </a:r>
            <a:r>
              <a:rPr lang="pt-BR" sz="1200" b="1" dirty="0" smtClean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º </a:t>
            </a:r>
            <a:r>
              <a:rPr lang="pt-BR" sz="1200" b="1" dirty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Período - </a:t>
            </a:r>
            <a:r>
              <a:rPr lang="pt-BR" sz="1200" b="1" dirty="0" smtClean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2012</a:t>
            </a:r>
            <a:endParaRPr lang="pt-BR" sz="1200" b="1" dirty="0">
              <a:ln w="1905"/>
              <a:solidFill>
                <a:schemeClr val="accent1">
                  <a:lumMod val="60000"/>
                  <a:lumOff val="4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cs typeface="+mn-cs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85720" y="4071942"/>
            <a:ext cx="8640960" cy="175432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	</a:t>
            </a:r>
            <a:r>
              <a:rPr lang="en-US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Menu Principal do </a:t>
            </a:r>
            <a:r>
              <a:rPr lang="en-US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sistema</a:t>
            </a:r>
            <a:r>
              <a:rPr lang="en-US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</a:t>
            </a:r>
            <a:r>
              <a:rPr lang="en-US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apresentando</a:t>
            </a:r>
            <a:r>
              <a:rPr lang="en-US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o </a:t>
            </a:r>
            <a:r>
              <a:rPr lang="en-US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nome</a:t>
            </a:r>
            <a:r>
              <a:rPr lang="en-US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do </a:t>
            </a:r>
            <a:r>
              <a:rPr lang="en-US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usuario</a:t>
            </a:r>
            <a:r>
              <a:rPr lang="en-US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logado</a:t>
            </a:r>
            <a:r>
              <a:rPr lang="en-US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no </a:t>
            </a:r>
            <a:r>
              <a:rPr lang="en-US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momento</a:t>
            </a:r>
            <a:r>
              <a:rPr lang="en-US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.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Opções</a:t>
            </a:r>
            <a:r>
              <a:rPr lang="en-US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: </a:t>
            </a:r>
            <a:r>
              <a:rPr lang="en-US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Configuração</a:t>
            </a:r>
            <a:r>
              <a:rPr lang="en-US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- </a:t>
            </a:r>
            <a:r>
              <a:rPr lang="en-US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Produtos</a:t>
            </a:r>
            <a:r>
              <a:rPr lang="en-US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– </a:t>
            </a:r>
            <a:r>
              <a:rPr lang="en-US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Receitas</a:t>
            </a:r>
            <a:r>
              <a:rPr lang="en-US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– </a:t>
            </a:r>
            <a:r>
              <a:rPr lang="en-US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Fornecedores</a:t>
            </a:r>
            <a:r>
              <a:rPr lang="en-US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– </a:t>
            </a:r>
            <a:r>
              <a:rPr lang="en-US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Clientes</a:t>
            </a:r>
            <a:r>
              <a:rPr lang="en-US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– Nota </a:t>
            </a:r>
            <a:r>
              <a:rPr lang="en-US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Fiscais</a:t>
            </a:r>
            <a:r>
              <a:rPr lang="en-US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– </a:t>
            </a:r>
            <a:r>
              <a:rPr lang="en-US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Financeiro</a:t>
            </a:r>
            <a:r>
              <a:rPr lang="en-US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– </a:t>
            </a:r>
            <a:r>
              <a:rPr lang="en-US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Produção</a:t>
            </a:r>
            <a:r>
              <a:rPr lang="en-US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- </a:t>
            </a:r>
            <a:r>
              <a:rPr lang="en-US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Estoque</a:t>
            </a:r>
            <a:endParaRPr lang="pt-BR" b="1" dirty="0" smtClean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9" name="Imagem 8"/>
          <p:cNvPicPr/>
          <p:nvPr/>
        </p:nvPicPr>
        <p:blipFill>
          <a:blip r:embed="rId2"/>
          <a:srcRect l="882" t="15294" r="2763" b="20706"/>
          <a:stretch>
            <a:fillRect/>
          </a:stretch>
        </p:blipFill>
        <p:spPr bwMode="auto">
          <a:xfrm>
            <a:off x="1142976" y="1214422"/>
            <a:ext cx="6000792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7498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51520" y="1474842"/>
            <a:ext cx="8640960" cy="45698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	</a:t>
            </a:r>
          </a:p>
        </p:txBody>
      </p:sp>
      <p:sp>
        <p:nvSpPr>
          <p:cNvPr id="7" name="Retângulo 6"/>
          <p:cNvSpPr/>
          <p:nvPr/>
        </p:nvSpPr>
        <p:spPr>
          <a:xfrm>
            <a:off x="1062222" y="601524"/>
            <a:ext cx="7113294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b="1" cap="all" dirty="0" smtClean="0">
                <a:ln/>
                <a:solidFill>
                  <a:schemeClr val="bg2">
                    <a:lumMod val="2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n-lt"/>
                <a:cs typeface="+mn-cs"/>
              </a:rPr>
              <a:t>Apresentação do software – </a:t>
            </a:r>
            <a:r>
              <a:rPr lang="pt-BR" sz="2800" b="1" cap="all" dirty="0" err="1" smtClean="0">
                <a:ln/>
                <a:solidFill>
                  <a:schemeClr val="bg2">
                    <a:lumMod val="2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n-lt"/>
                <a:cs typeface="+mn-cs"/>
              </a:rPr>
              <a:t>ase</a:t>
            </a:r>
            <a:r>
              <a:rPr lang="pt-BR" sz="2800" b="1" cap="all" dirty="0" smtClean="0">
                <a:ln/>
                <a:solidFill>
                  <a:schemeClr val="bg2">
                    <a:lumMod val="2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n-lt"/>
                <a:cs typeface="+mn-cs"/>
              </a:rPr>
              <a:t> </a:t>
            </a:r>
            <a:r>
              <a:rPr lang="pt-BR" sz="2800" b="1" cap="all" dirty="0" smtClean="0">
                <a:ln/>
                <a:solidFill>
                  <a:schemeClr val="bg2">
                    <a:lumMod val="2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n-lt"/>
                <a:cs typeface="+mn-cs"/>
              </a:rPr>
              <a:t>2.2</a:t>
            </a:r>
            <a:endParaRPr lang="pt-BR" sz="2800" b="1" cap="all" dirty="0">
              <a:ln/>
              <a:solidFill>
                <a:schemeClr val="bg2">
                  <a:lumMod val="25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+mn-lt"/>
              <a:cs typeface="+mn-cs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500" y="69935"/>
            <a:ext cx="91345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b="1" dirty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BACHARELADO EM SISTEMAS DE INFORMAÇÃO - Projeto Interdisciplinar de Curso </a:t>
            </a:r>
            <a:r>
              <a:rPr lang="pt-BR" sz="1200" b="1" dirty="0" smtClean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 </a:t>
            </a:r>
            <a:r>
              <a:rPr lang="pt-BR" sz="1200" b="1" dirty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/ </a:t>
            </a:r>
            <a:r>
              <a:rPr lang="pt-BR" sz="1200" b="1" dirty="0" smtClean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8</a:t>
            </a:r>
            <a:r>
              <a:rPr lang="pt-BR" sz="1200" b="1" dirty="0" smtClean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º </a:t>
            </a:r>
            <a:r>
              <a:rPr lang="pt-BR" sz="1200" b="1" dirty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Período - </a:t>
            </a:r>
            <a:r>
              <a:rPr lang="pt-BR" sz="1200" b="1" dirty="0" smtClean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2012</a:t>
            </a:r>
            <a:endParaRPr lang="pt-BR" sz="1200" b="1" dirty="0">
              <a:ln w="1905"/>
              <a:solidFill>
                <a:schemeClr val="accent1">
                  <a:lumMod val="60000"/>
                  <a:lumOff val="4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cs typeface="+mn-cs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85720" y="4071942"/>
            <a:ext cx="8640960" cy="2308837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	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Opção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de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importação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de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notas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fiscais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,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tanto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de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entradas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e de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saidas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 As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notas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fiscais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importadas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são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as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notas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fiscais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eletronicas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que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são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disponiveis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na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estrutura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de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arquivos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xml.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Ao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Importar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o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sistema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verifica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se o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cliente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é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cadastro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, se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não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faz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o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cadastro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, o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mesmo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acontece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com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produtos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, e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ainda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tem a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atualização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da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parte fiscal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gravando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os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impostos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da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nota fiscal,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Atualizando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o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contas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a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pagar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, o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estoque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do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produto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e o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custo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de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cada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produto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</a:t>
            </a:r>
            <a:endParaRPr lang="pt-BR" sz="1600" b="1" dirty="0" smtClean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142984"/>
            <a:ext cx="390525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97498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51520" y="1474842"/>
            <a:ext cx="8640960" cy="45698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	</a:t>
            </a:r>
          </a:p>
        </p:txBody>
      </p:sp>
      <p:sp>
        <p:nvSpPr>
          <p:cNvPr id="7" name="Retângulo 6"/>
          <p:cNvSpPr/>
          <p:nvPr/>
        </p:nvSpPr>
        <p:spPr>
          <a:xfrm>
            <a:off x="1062222" y="601524"/>
            <a:ext cx="7113294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b="1" cap="all" dirty="0" smtClean="0">
                <a:ln/>
                <a:solidFill>
                  <a:schemeClr val="bg2">
                    <a:lumMod val="2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n-lt"/>
                <a:cs typeface="+mn-cs"/>
              </a:rPr>
              <a:t>Apresentação do software – </a:t>
            </a:r>
            <a:r>
              <a:rPr lang="pt-BR" sz="2800" b="1" cap="all" dirty="0" err="1" smtClean="0">
                <a:ln/>
                <a:solidFill>
                  <a:schemeClr val="bg2">
                    <a:lumMod val="2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n-lt"/>
                <a:cs typeface="+mn-cs"/>
              </a:rPr>
              <a:t>ase</a:t>
            </a:r>
            <a:r>
              <a:rPr lang="pt-BR" sz="2800" b="1" cap="all" dirty="0" smtClean="0">
                <a:ln/>
                <a:solidFill>
                  <a:schemeClr val="bg2">
                    <a:lumMod val="2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n-lt"/>
                <a:cs typeface="+mn-cs"/>
              </a:rPr>
              <a:t> </a:t>
            </a:r>
            <a:r>
              <a:rPr lang="pt-BR" sz="2800" b="1" cap="all" dirty="0" smtClean="0">
                <a:ln/>
                <a:solidFill>
                  <a:schemeClr val="bg2">
                    <a:lumMod val="2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n-lt"/>
                <a:cs typeface="+mn-cs"/>
              </a:rPr>
              <a:t>2.2</a:t>
            </a:r>
            <a:endParaRPr lang="pt-BR" sz="2800" b="1" cap="all" dirty="0">
              <a:ln/>
              <a:solidFill>
                <a:schemeClr val="bg2">
                  <a:lumMod val="25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+mn-lt"/>
              <a:cs typeface="+mn-cs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500" y="69935"/>
            <a:ext cx="91345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b="1" dirty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BACHARELADO EM SISTEMAS DE INFORMAÇÃO - Projeto Interdisciplinar de Curso </a:t>
            </a:r>
            <a:r>
              <a:rPr lang="pt-BR" sz="1200" b="1" dirty="0" smtClean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 </a:t>
            </a:r>
            <a:r>
              <a:rPr lang="pt-BR" sz="1200" b="1" dirty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/ </a:t>
            </a:r>
            <a:r>
              <a:rPr lang="pt-BR" sz="1200" b="1" dirty="0" smtClean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8</a:t>
            </a:r>
            <a:r>
              <a:rPr lang="pt-BR" sz="1200" b="1" dirty="0" smtClean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º </a:t>
            </a:r>
            <a:r>
              <a:rPr lang="pt-BR" sz="1200" b="1" dirty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Período - </a:t>
            </a:r>
            <a:r>
              <a:rPr lang="pt-BR" sz="1200" b="1" dirty="0" smtClean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2012</a:t>
            </a:r>
            <a:endParaRPr lang="pt-BR" sz="1200" b="1" dirty="0">
              <a:ln w="1905"/>
              <a:solidFill>
                <a:schemeClr val="accent1">
                  <a:lumMod val="60000"/>
                  <a:lumOff val="4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cs typeface="+mn-cs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85720" y="4071942"/>
            <a:ext cx="8640960" cy="2308837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	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Opção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de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importação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de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notas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fiscais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,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tanto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de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entradas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e de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saidas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 As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notas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fiscais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importadas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são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as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notas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fiscais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eletronicas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que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são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disponiveis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na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estrutura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de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arquivos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xml.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Ao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Importar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o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sistema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verifica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se o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cliente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é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cadastro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, se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não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faz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o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cadastro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, o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mesmo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acontece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com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produtos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, e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ainda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tem a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atualização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da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parte fiscal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gravando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os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impostos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da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nota fiscal,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Atualizando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o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contas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a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pagar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, o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estoque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do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produto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e o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custo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de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cada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produto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</a:t>
            </a:r>
            <a:endParaRPr lang="pt-BR" sz="1600" b="1" dirty="0" smtClean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14423"/>
            <a:ext cx="6858048" cy="2714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97498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51520" y="1474842"/>
            <a:ext cx="8640960" cy="45698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	</a:t>
            </a:r>
          </a:p>
        </p:txBody>
      </p:sp>
      <p:sp>
        <p:nvSpPr>
          <p:cNvPr id="7" name="Retângulo 6"/>
          <p:cNvSpPr/>
          <p:nvPr/>
        </p:nvSpPr>
        <p:spPr>
          <a:xfrm>
            <a:off x="1062222" y="601524"/>
            <a:ext cx="7113294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b="1" cap="all" dirty="0" smtClean="0">
                <a:ln/>
                <a:solidFill>
                  <a:schemeClr val="bg2">
                    <a:lumMod val="2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n-lt"/>
                <a:cs typeface="+mn-cs"/>
              </a:rPr>
              <a:t>Apresentação do software – </a:t>
            </a:r>
            <a:r>
              <a:rPr lang="pt-BR" sz="2800" b="1" cap="all" dirty="0" err="1" smtClean="0">
                <a:ln/>
                <a:solidFill>
                  <a:schemeClr val="bg2">
                    <a:lumMod val="2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n-lt"/>
                <a:cs typeface="+mn-cs"/>
              </a:rPr>
              <a:t>ase</a:t>
            </a:r>
            <a:r>
              <a:rPr lang="pt-BR" sz="2800" b="1" cap="all" dirty="0" smtClean="0">
                <a:ln/>
                <a:solidFill>
                  <a:schemeClr val="bg2">
                    <a:lumMod val="2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n-lt"/>
                <a:cs typeface="+mn-cs"/>
              </a:rPr>
              <a:t> </a:t>
            </a:r>
            <a:r>
              <a:rPr lang="pt-BR" sz="2800" b="1" cap="all" dirty="0" smtClean="0">
                <a:ln/>
                <a:solidFill>
                  <a:schemeClr val="bg2">
                    <a:lumMod val="2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n-lt"/>
                <a:cs typeface="+mn-cs"/>
              </a:rPr>
              <a:t>2.2</a:t>
            </a:r>
            <a:endParaRPr lang="pt-BR" sz="2800" b="1" cap="all" dirty="0">
              <a:ln/>
              <a:solidFill>
                <a:schemeClr val="bg2">
                  <a:lumMod val="25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+mn-lt"/>
              <a:cs typeface="+mn-cs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500" y="69935"/>
            <a:ext cx="91345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b="1" dirty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BACHARELADO EM SISTEMAS DE INFORMAÇÃO - Projeto Interdisciplinar de Curso </a:t>
            </a:r>
            <a:r>
              <a:rPr lang="pt-BR" sz="1200" b="1" dirty="0" smtClean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 </a:t>
            </a:r>
            <a:r>
              <a:rPr lang="pt-BR" sz="1200" b="1" dirty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/ </a:t>
            </a:r>
            <a:r>
              <a:rPr lang="pt-BR" sz="1200" b="1" dirty="0" smtClean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8</a:t>
            </a:r>
            <a:r>
              <a:rPr lang="pt-BR" sz="1200" b="1" dirty="0" smtClean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º </a:t>
            </a:r>
            <a:r>
              <a:rPr lang="pt-BR" sz="1200" b="1" dirty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Período - </a:t>
            </a:r>
            <a:r>
              <a:rPr lang="pt-BR" sz="1200" b="1" dirty="0" smtClean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2012</a:t>
            </a:r>
            <a:endParaRPr lang="pt-BR" sz="1200" b="1" dirty="0">
              <a:ln w="1905"/>
              <a:solidFill>
                <a:schemeClr val="accent1">
                  <a:lumMod val="60000"/>
                  <a:lumOff val="4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cs typeface="+mn-cs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85720" y="5072074"/>
            <a:ext cx="8640960" cy="45698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	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Relatório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da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posição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do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Estoque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Atual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da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Empresa</a:t>
            </a:r>
            <a:endParaRPr lang="pt-BR" sz="1600" b="1" dirty="0" smtClean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571612"/>
            <a:ext cx="72390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97498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51520" y="1474842"/>
            <a:ext cx="8640960" cy="45698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	</a:t>
            </a:r>
          </a:p>
        </p:txBody>
      </p:sp>
      <p:sp>
        <p:nvSpPr>
          <p:cNvPr id="7" name="Retângulo 6"/>
          <p:cNvSpPr/>
          <p:nvPr/>
        </p:nvSpPr>
        <p:spPr>
          <a:xfrm>
            <a:off x="714348" y="571480"/>
            <a:ext cx="7113294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b="1" cap="all" dirty="0" smtClean="0">
                <a:ln/>
                <a:solidFill>
                  <a:schemeClr val="bg2">
                    <a:lumMod val="2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n-lt"/>
                <a:cs typeface="+mn-cs"/>
              </a:rPr>
              <a:t>Apresentação do software – </a:t>
            </a:r>
            <a:r>
              <a:rPr lang="pt-BR" sz="2800" b="1" cap="all" dirty="0" err="1" smtClean="0">
                <a:ln/>
                <a:solidFill>
                  <a:schemeClr val="bg2">
                    <a:lumMod val="2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n-lt"/>
                <a:cs typeface="+mn-cs"/>
              </a:rPr>
              <a:t>ase</a:t>
            </a:r>
            <a:r>
              <a:rPr lang="pt-BR" sz="2800" b="1" cap="all" dirty="0" smtClean="0">
                <a:ln/>
                <a:solidFill>
                  <a:schemeClr val="bg2">
                    <a:lumMod val="2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n-lt"/>
                <a:cs typeface="+mn-cs"/>
              </a:rPr>
              <a:t> </a:t>
            </a:r>
            <a:r>
              <a:rPr lang="pt-BR" sz="2800" b="1" cap="all" dirty="0" smtClean="0">
                <a:ln/>
                <a:solidFill>
                  <a:schemeClr val="bg2">
                    <a:lumMod val="2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n-lt"/>
                <a:cs typeface="+mn-cs"/>
              </a:rPr>
              <a:t>2.2</a:t>
            </a:r>
            <a:endParaRPr lang="pt-BR" sz="2800" b="1" cap="all" dirty="0">
              <a:ln/>
              <a:solidFill>
                <a:schemeClr val="bg2">
                  <a:lumMod val="25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+mn-lt"/>
              <a:cs typeface="+mn-cs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500" y="69935"/>
            <a:ext cx="91345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b="1" dirty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BACHARELADO EM SISTEMAS DE INFORMAÇÃO - Projeto Interdisciplinar de Curso </a:t>
            </a:r>
            <a:r>
              <a:rPr lang="pt-BR" sz="1200" b="1" dirty="0" smtClean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 </a:t>
            </a:r>
            <a:r>
              <a:rPr lang="pt-BR" sz="1200" b="1" dirty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/ </a:t>
            </a:r>
            <a:r>
              <a:rPr lang="pt-BR" sz="1200" b="1" dirty="0" smtClean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8</a:t>
            </a:r>
            <a:r>
              <a:rPr lang="pt-BR" sz="1200" b="1" dirty="0" smtClean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º </a:t>
            </a:r>
            <a:r>
              <a:rPr lang="pt-BR" sz="1200" b="1" dirty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Período - </a:t>
            </a:r>
            <a:r>
              <a:rPr lang="pt-BR" sz="1200" b="1" dirty="0" smtClean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2012</a:t>
            </a:r>
            <a:endParaRPr lang="pt-BR" sz="1200" b="1" dirty="0">
              <a:ln w="1905"/>
              <a:solidFill>
                <a:schemeClr val="accent1">
                  <a:lumMod val="60000"/>
                  <a:lumOff val="4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cs typeface="+mn-cs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5429264"/>
            <a:ext cx="8929718" cy="124649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	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Relatório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de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análise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das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informações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financeiras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de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cada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produto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mostrando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varios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indices,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para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o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melhor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gerenciamento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da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produção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como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ponto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de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equilibrio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margem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participação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de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vendas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impostos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custos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quantidade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vendida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faturamento</a:t>
            </a:r>
            <a:r>
              <a:rPr lang="en-US" sz="16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</a:t>
            </a:r>
            <a:endParaRPr lang="pt-BR" sz="1600" b="1" dirty="0" smtClean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2984"/>
            <a:ext cx="8772789" cy="4281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97498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03335"/>
            <a:ext cx="5400600" cy="4389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tângulo 5"/>
          <p:cNvSpPr/>
          <p:nvPr/>
        </p:nvSpPr>
        <p:spPr>
          <a:xfrm>
            <a:off x="251520" y="1071546"/>
            <a:ext cx="8640960" cy="590931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	O Projeto Interdisciplinar do Curso (PIC) foi realizado com base no  conteúdo dos guias de estudos do </a:t>
            </a: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UNIS, </a:t>
            </a:r>
            <a:r>
              <a:rPr lang="pt-BR" b="1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 ainda,  com a literatura de livros, nos quais pode-se apurar: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Técnicas </a:t>
            </a:r>
            <a:r>
              <a:rPr lang="pt-BR" b="1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 avaliação financeiras de empresas (Funcionalidades do software</a:t>
            </a: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).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TES II - Tópicos Especiais em SI II </a:t>
            </a: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- 8</a:t>
            </a: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º Período </a:t>
            </a:r>
            <a:endParaRPr lang="pt-BR" b="1" dirty="0" smtClean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SAS - Segurança e Auditoria de Sistemas </a:t>
            </a: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– 7</a:t>
            </a: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º Período</a:t>
            </a: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endParaRPr lang="pt-BR" b="1" dirty="0" smtClean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AFI </a:t>
            </a: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- Administração Financeira </a:t>
            </a: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- 6º Período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DAI - Desenvolvimento de Aplicação para </a:t>
            </a: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Internet - 5</a:t>
            </a: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º </a:t>
            </a: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Período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BDD - Banco de </a:t>
            </a: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Dados - 4º Período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sv-SE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ENS 1 - Engenharia de Software </a:t>
            </a:r>
            <a:r>
              <a:rPr lang="sv-SE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 -</a:t>
            </a: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4º </a:t>
            </a: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Período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EDS II - Engenharia de Software </a:t>
            </a: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II - 5º Período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IHM - Interface Homem </a:t>
            </a: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Maquina - </a:t>
            </a: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5º Período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b="1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b="1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313352" y="601524"/>
            <a:ext cx="2611036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b="1" cap="all" dirty="0" smtClean="0">
                <a:ln/>
                <a:solidFill>
                  <a:schemeClr val="bg2">
                    <a:lumMod val="2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n-lt"/>
                <a:cs typeface="+mn-cs"/>
              </a:rPr>
              <a:t>metodologia</a:t>
            </a:r>
            <a:endParaRPr lang="pt-BR" sz="2800" b="1" cap="all" dirty="0">
              <a:ln/>
              <a:solidFill>
                <a:schemeClr val="bg2">
                  <a:lumMod val="25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+mn-lt"/>
              <a:cs typeface="+mn-cs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500" y="69935"/>
            <a:ext cx="91345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b="1" dirty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BACHARELADO EM SISTEMAS DE INFORMAÇÃO - Projeto Interdisciplinar de Curso </a:t>
            </a:r>
            <a:r>
              <a:rPr lang="pt-BR" sz="1200" b="1" dirty="0" smtClean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 </a:t>
            </a:r>
            <a:r>
              <a:rPr lang="pt-BR" sz="1200" b="1" dirty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/ </a:t>
            </a:r>
            <a:r>
              <a:rPr lang="pt-BR" sz="1200" b="1" dirty="0" smtClean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8</a:t>
            </a:r>
            <a:r>
              <a:rPr lang="pt-BR" sz="1200" b="1" dirty="0" smtClean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º </a:t>
            </a:r>
            <a:r>
              <a:rPr lang="pt-BR" sz="1200" b="1" dirty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Período - </a:t>
            </a:r>
            <a:r>
              <a:rPr lang="pt-BR" sz="1200" b="1" dirty="0" smtClean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2012</a:t>
            </a:r>
            <a:endParaRPr lang="pt-BR" sz="1200" b="1" dirty="0">
              <a:ln w="1905"/>
              <a:solidFill>
                <a:schemeClr val="accent1">
                  <a:lumMod val="60000"/>
                  <a:lumOff val="4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672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03335"/>
            <a:ext cx="5400600" cy="4389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tângulo 5"/>
          <p:cNvSpPr/>
          <p:nvPr/>
        </p:nvSpPr>
        <p:spPr>
          <a:xfrm>
            <a:off x="251520" y="1474842"/>
            <a:ext cx="8640960" cy="4247317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just">
              <a:lnSpc>
                <a:spcPct val="150000"/>
              </a:lnSpc>
            </a:pPr>
            <a:r>
              <a:rPr lang="pt-BR" b="1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	Ferramentas para documentação e implementação do </a:t>
            </a: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software</a:t>
            </a:r>
          </a:p>
          <a:p>
            <a:pPr algn="just">
              <a:lnSpc>
                <a:spcPct val="150000"/>
              </a:lnSpc>
            </a:pPr>
            <a:endParaRPr lang="pt-BR" b="1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r>
              <a:rPr lang="pt-BR" b="1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	O software foi desenvolvido na plataforma </a:t>
            </a: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PHP, </a:t>
            </a:r>
            <a:r>
              <a:rPr lang="pt-BR" b="1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pelo fato de ser gratuita, de código aberto e possuir uma ampla lista de plug-ins, facilitando o </a:t>
            </a: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desenvolvimento, e ainda, a inserção de plug-ins </a:t>
            </a: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 portabilidade para novas tecnologias.</a:t>
            </a:r>
            <a:endParaRPr lang="pt-BR" b="1" dirty="0" smtClean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endParaRPr lang="pt-BR" b="1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	A </a:t>
            </a:r>
            <a:r>
              <a:rPr lang="pt-BR" b="1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escolha pela plataforma </a:t>
            </a:r>
            <a:r>
              <a:rPr lang="pt-BR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php</a:t>
            </a: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se </a:t>
            </a:r>
            <a:r>
              <a:rPr lang="pt-BR" b="1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deve ao grande mercado existente,  a grande quantidade de </a:t>
            </a: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aplicações na internet que </a:t>
            </a:r>
            <a:r>
              <a:rPr lang="pt-BR" b="1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adota </a:t>
            </a: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esta linguagem, tendo um grande numero  de profissionais conhecedores da </a:t>
            </a:r>
            <a:r>
              <a:rPr lang="pt-BR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tecologia</a:t>
            </a: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.</a:t>
            </a:r>
            <a:endParaRPr lang="pt-BR" b="1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313352" y="601524"/>
            <a:ext cx="2611036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b="1" cap="all" dirty="0" smtClean="0">
                <a:ln/>
                <a:solidFill>
                  <a:schemeClr val="bg2">
                    <a:lumMod val="2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n-lt"/>
                <a:cs typeface="+mn-cs"/>
              </a:rPr>
              <a:t>metodologia</a:t>
            </a:r>
            <a:endParaRPr lang="pt-BR" sz="2800" b="1" cap="all" dirty="0">
              <a:ln/>
              <a:solidFill>
                <a:schemeClr val="bg2">
                  <a:lumMod val="25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+mn-lt"/>
              <a:cs typeface="+mn-cs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500" y="69935"/>
            <a:ext cx="91345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b="1" dirty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BACHARELADO EM SISTEMAS DE INFORMAÇÃO - Projeto Interdisciplinar de Curso </a:t>
            </a:r>
            <a:r>
              <a:rPr lang="pt-BR" sz="1200" b="1" dirty="0" smtClean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 </a:t>
            </a:r>
            <a:r>
              <a:rPr lang="pt-BR" sz="1200" b="1" dirty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/ </a:t>
            </a:r>
            <a:r>
              <a:rPr lang="pt-BR" sz="1200" b="1" dirty="0" smtClean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8</a:t>
            </a:r>
            <a:r>
              <a:rPr lang="pt-BR" sz="1200" b="1" dirty="0" smtClean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º </a:t>
            </a:r>
            <a:r>
              <a:rPr lang="pt-BR" sz="1200" b="1" dirty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Período - </a:t>
            </a:r>
            <a:r>
              <a:rPr lang="pt-BR" sz="1200" b="1" dirty="0" smtClean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2012</a:t>
            </a:r>
            <a:endParaRPr lang="pt-BR" sz="1200" b="1" dirty="0">
              <a:ln w="1905"/>
              <a:solidFill>
                <a:schemeClr val="accent1">
                  <a:lumMod val="60000"/>
                  <a:lumOff val="4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428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03335"/>
            <a:ext cx="5400600" cy="4389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tângulo 5"/>
          <p:cNvSpPr/>
          <p:nvPr/>
        </p:nvSpPr>
        <p:spPr>
          <a:xfrm>
            <a:off x="251520" y="1474842"/>
            <a:ext cx="8640960" cy="3831818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just">
              <a:lnSpc>
                <a:spcPct val="150000"/>
              </a:lnSpc>
            </a:pPr>
            <a:r>
              <a:rPr lang="pt-BR" b="1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	</a:t>
            </a: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Da versão 1.0 para a versão </a:t>
            </a: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2.2 </a:t>
            </a: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do ASE, houve avanços significativos, porém, reafirmamos que a utilização de técnicas </a:t>
            </a:r>
            <a:r>
              <a:rPr lang="pt-BR" b="1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 análise das demonstrações contábeis, em especial a análise por meio de índices, </a:t>
            </a: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em conjunto com o ASE, a </a:t>
            </a:r>
            <a:r>
              <a:rPr lang="pt-BR" b="1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fim de permitir um diagnostico mais preciso de uma determinada organização</a:t>
            </a: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, é fundamental.</a:t>
            </a:r>
          </a:p>
          <a:p>
            <a:pPr algn="just">
              <a:lnSpc>
                <a:spcPct val="150000"/>
              </a:lnSpc>
            </a:pP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	</a:t>
            </a:r>
          </a:p>
          <a:p>
            <a:pPr algn="just">
              <a:lnSpc>
                <a:spcPct val="150000"/>
              </a:lnSpc>
            </a:pPr>
            <a:r>
              <a:rPr lang="pt-BR" b="1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	</a:t>
            </a: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 criação de novas versões </a:t>
            </a:r>
            <a:r>
              <a:rPr lang="pt-BR" b="1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para outros sistemas moveis como IOS e </a:t>
            </a:r>
            <a:r>
              <a:rPr lang="pt-BR" b="1" dirty="0" err="1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windows</a:t>
            </a:r>
            <a:r>
              <a:rPr lang="pt-BR" b="1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fone, é uma necessidade que o grupo pretende implementar em breve.</a:t>
            </a:r>
            <a:endParaRPr lang="pt-BR" b="1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506228" y="601524"/>
            <a:ext cx="2225289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b="1" cap="all" dirty="0" smtClean="0">
                <a:ln/>
                <a:solidFill>
                  <a:schemeClr val="bg2">
                    <a:lumMod val="2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n-lt"/>
                <a:cs typeface="+mn-cs"/>
              </a:rPr>
              <a:t>conclusão</a:t>
            </a:r>
            <a:endParaRPr lang="pt-BR" sz="2800" b="1" cap="all" dirty="0">
              <a:ln/>
              <a:solidFill>
                <a:schemeClr val="bg2">
                  <a:lumMod val="25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+mn-lt"/>
              <a:cs typeface="+mn-cs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500" y="69935"/>
            <a:ext cx="91345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b="1" dirty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BACHARELADO EM SISTEMAS DE INFORMAÇÃO - Projeto Interdisciplinar de Curso </a:t>
            </a:r>
            <a:r>
              <a:rPr lang="pt-BR" sz="1200" b="1" dirty="0" smtClean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 </a:t>
            </a:r>
            <a:r>
              <a:rPr lang="pt-BR" sz="1200" b="1" dirty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/ </a:t>
            </a:r>
            <a:r>
              <a:rPr lang="pt-BR" sz="1200" b="1" dirty="0" smtClean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7º </a:t>
            </a:r>
            <a:r>
              <a:rPr lang="pt-BR" sz="1200" b="1" dirty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Período - </a:t>
            </a:r>
            <a:r>
              <a:rPr lang="pt-BR" sz="1200" b="1" dirty="0" smtClean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2012</a:t>
            </a:r>
            <a:endParaRPr lang="pt-BR" sz="1200" b="1" dirty="0">
              <a:ln w="1905"/>
              <a:solidFill>
                <a:schemeClr val="accent1">
                  <a:lumMod val="60000"/>
                  <a:lumOff val="4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1387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03335"/>
            <a:ext cx="5400600" cy="4389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tângulo 5"/>
          <p:cNvSpPr/>
          <p:nvPr/>
        </p:nvSpPr>
        <p:spPr>
          <a:xfrm>
            <a:off x="57199" y="2015262"/>
            <a:ext cx="9123313" cy="34163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4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  <a:cs typeface="+mn-cs"/>
              </a:rPr>
              <a:t>Introdução</a:t>
            </a:r>
            <a:endParaRPr lang="en-US" sz="2400" b="1" dirty="0" smtClean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  <a:cs typeface="+mn-cs"/>
            </a:endParaRPr>
          </a:p>
          <a:p>
            <a:pPr marL="457200" indent="-457200"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endParaRPr lang="pt-BR" sz="2400" b="1" dirty="0" smtClean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  <a:cs typeface="+mn-cs"/>
            </a:endParaRPr>
          </a:p>
          <a:p>
            <a:pPr marL="914400" lvl="1" indent="-457200" algn="just">
              <a:buFont typeface="Wingdings" pitchFamily="2" charset="2"/>
              <a:buChar char="Ø"/>
              <a:defRPr/>
            </a:pPr>
            <a:r>
              <a:rPr lang="pt-BR" sz="24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  <a:cs typeface="+mn-cs"/>
              </a:rPr>
              <a:t>Apresentar </a:t>
            </a:r>
            <a:r>
              <a:rPr lang="pt-BR" sz="2400" b="1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  <a:cs typeface="+mn-cs"/>
              </a:rPr>
              <a:t>o </a:t>
            </a:r>
            <a:r>
              <a:rPr lang="pt-BR" sz="24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  <a:cs typeface="+mn-cs"/>
              </a:rPr>
              <a:t>problema</a:t>
            </a:r>
          </a:p>
          <a:p>
            <a:pPr marL="457200" indent="-457200"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endParaRPr lang="pt-BR" sz="2400" b="1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  <a:cs typeface="+mn-cs"/>
            </a:endParaRPr>
          </a:p>
          <a:p>
            <a:pPr marL="1371600" lvl="2" indent="-457200" algn="just">
              <a:buFont typeface="Wingdings" pitchFamily="2" charset="2"/>
              <a:buChar char="Ø"/>
              <a:defRPr/>
            </a:pPr>
            <a:r>
              <a:rPr lang="pt-BR" sz="2400" b="1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  <a:cs typeface="+mn-cs"/>
              </a:rPr>
              <a:t>Apresentar a proposta de solução do </a:t>
            </a:r>
            <a:r>
              <a:rPr lang="pt-BR" sz="24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  <a:cs typeface="+mn-cs"/>
              </a:rPr>
              <a:t>problema</a:t>
            </a:r>
          </a:p>
          <a:p>
            <a:pPr marL="457200" indent="-457200"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endParaRPr lang="pt-BR" sz="2400" b="1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  <a:cs typeface="+mn-cs"/>
            </a:endParaRPr>
          </a:p>
          <a:p>
            <a:pPr marL="1828800" lvl="3" indent="-457200" algn="just">
              <a:buFont typeface="Wingdings" pitchFamily="2" charset="2"/>
              <a:buChar char="Ø"/>
              <a:defRPr/>
            </a:pPr>
            <a:r>
              <a:rPr lang="pt-BR" sz="2400" b="1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  <a:cs typeface="+mn-cs"/>
              </a:rPr>
              <a:t>Descrever a Metodologia </a:t>
            </a:r>
            <a:r>
              <a:rPr lang="pt-BR" sz="24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  <a:cs typeface="+mn-cs"/>
              </a:rPr>
              <a:t>utilizada</a:t>
            </a:r>
          </a:p>
          <a:p>
            <a:pPr marL="457200" indent="-457200"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endParaRPr lang="pt-BR" sz="2400" b="1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  <a:cs typeface="+mn-cs"/>
            </a:endParaRPr>
          </a:p>
          <a:p>
            <a:pPr marL="2286000" lvl="4" indent="-457200" algn="just">
              <a:buFont typeface="Wingdings" pitchFamily="2" charset="2"/>
              <a:buChar char="Ø"/>
              <a:defRPr/>
            </a:pPr>
            <a:r>
              <a:rPr lang="pt-BR" sz="2400" b="1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  <a:cs typeface="+mn-cs"/>
              </a:rPr>
              <a:t>Apresentar a </a:t>
            </a:r>
            <a:r>
              <a:rPr lang="pt-BR" sz="24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  <a:cs typeface="+mn-cs"/>
              </a:rPr>
              <a:t>Conclusão</a:t>
            </a:r>
            <a:endParaRPr lang="pt-BR" sz="2400" b="1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606398" y="601524"/>
            <a:ext cx="2024913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b="1" cap="all" dirty="0">
                <a:ln/>
                <a:solidFill>
                  <a:schemeClr val="bg2">
                    <a:lumMod val="2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n-lt"/>
                <a:cs typeface="+mn-cs"/>
              </a:rPr>
              <a:t>OBJETIVOS</a:t>
            </a:r>
          </a:p>
        </p:txBody>
      </p:sp>
      <p:sp>
        <p:nvSpPr>
          <p:cNvPr id="8" name="Retângulo 7"/>
          <p:cNvSpPr/>
          <p:nvPr/>
        </p:nvSpPr>
        <p:spPr>
          <a:xfrm>
            <a:off x="9500" y="69935"/>
            <a:ext cx="91345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b="1" dirty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BACHARELADO EM SISTEMAS DE INFORMAÇÃO - Projeto Interdisciplinar de Curso </a:t>
            </a:r>
            <a:r>
              <a:rPr lang="pt-BR" sz="1200" b="1" dirty="0" smtClean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 </a:t>
            </a:r>
            <a:r>
              <a:rPr lang="pt-BR" sz="1200" b="1" dirty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/ </a:t>
            </a:r>
            <a:r>
              <a:rPr lang="pt-BR" sz="1200" b="1" dirty="0" smtClean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8</a:t>
            </a:r>
            <a:r>
              <a:rPr lang="pt-BR" sz="1200" b="1" dirty="0" smtClean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º </a:t>
            </a:r>
            <a:r>
              <a:rPr lang="pt-BR" sz="1200" b="1" dirty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Período - </a:t>
            </a:r>
            <a:r>
              <a:rPr lang="pt-BR" sz="1200" b="1" dirty="0" smtClean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2012</a:t>
            </a:r>
            <a:endParaRPr lang="pt-BR" sz="1200" b="1" dirty="0">
              <a:ln w="1905"/>
              <a:solidFill>
                <a:schemeClr val="accent1">
                  <a:lumMod val="60000"/>
                  <a:lumOff val="4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1765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03335"/>
            <a:ext cx="5400600" cy="4389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tângulo 5"/>
          <p:cNvSpPr/>
          <p:nvPr/>
        </p:nvSpPr>
        <p:spPr>
          <a:xfrm>
            <a:off x="251520" y="2015262"/>
            <a:ext cx="8640960" cy="34163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	No </a:t>
            </a:r>
            <a:r>
              <a:rPr lang="pt-BR" b="1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semestre passado, apresentamos uma proposta para criar um sistema  móvel para analise de </a:t>
            </a: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possíveis investimentos em empresas. 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	</a:t>
            </a: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 </a:t>
            </a:r>
            <a:r>
              <a:rPr lang="pt-BR" b="1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motivação </a:t>
            </a: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do estudo das disciplinas </a:t>
            </a:r>
            <a:r>
              <a:rPr lang="pt-BR" b="1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 administração Financeira e contabilidade gerencial. </a:t>
            </a:r>
            <a:endParaRPr lang="pt-BR" b="1" dirty="0" smtClean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	</a:t>
            </a: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Neste </a:t>
            </a:r>
            <a:r>
              <a:rPr lang="pt-BR" b="1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semestre </a:t>
            </a: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estamos desenvolvendo um projeto de gestão de produção para um empresário do ramo de lanchonetes que solicitou uma proposta para controle da produção de custos dos salgados e controle do contas a receber e contas apagar.</a:t>
            </a:r>
            <a:endParaRPr lang="en-US" b="1" dirty="0" smtClean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422856" y="601524"/>
            <a:ext cx="2392001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b="1" cap="all" dirty="0" smtClean="0">
                <a:ln/>
                <a:solidFill>
                  <a:schemeClr val="bg2">
                    <a:lumMod val="2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n-lt"/>
                <a:cs typeface="+mn-cs"/>
              </a:rPr>
              <a:t>INTRODUÇÃO</a:t>
            </a:r>
            <a:endParaRPr lang="pt-BR" sz="2800" b="1" cap="all" dirty="0">
              <a:ln/>
              <a:solidFill>
                <a:schemeClr val="bg2">
                  <a:lumMod val="25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+mn-lt"/>
              <a:cs typeface="+mn-cs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500" y="69935"/>
            <a:ext cx="91345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b="1" dirty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BACHARELADO EM SISTEMAS DE INFORMAÇÃO - Projeto Interdisciplinar de Curso </a:t>
            </a:r>
            <a:r>
              <a:rPr lang="pt-BR" sz="1200" b="1" dirty="0" smtClean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 </a:t>
            </a:r>
            <a:r>
              <a:rPr lang="pt-BR" sz="1200" b="1" dirty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/ </a:t>
            </a:r>
            <a:r>
              <a:rPr lang="pt-BR" sz="1200" b="1" dirty="0" smtClean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8</a:t>
            </a:r>
            <a:r>
              <a:rPr lang="pt-BR" sz="1200" b="1" dirty="0" smtClean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º </a:t>
            </a:r>
            <a:r>
              <a:rPr lang="pt-BR" sz="1200" b="1" dirty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Período - </a:t>
            </a:r>
            <a:r>
              <a:rPr lang="pt-BR" sz="1200" b="1" dirty="0" smtClean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2012</a:t>
            </a:r>
            <a:endParaRPr lang="pt-BR" sz="1200" b="1" dirty="0">
              <a:ln w="1905"/>
              <a:solidFill>
                <a:schemeClr val="accent1">
                  <a:lumMod val="60000"/>
                  <a:lumOff val="4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4171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03335"/>
            <a:ext cx="5400600" cy="4389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tângulo 5"/>
          <p:cNvSpPr/>
          <p:nvPr/>
        </p:nvSpPr>
        <p:spPr>
          <a:xfrm>
            <a:off x="251520" y="2015262"/>
            <a:ext cx="8640960" cy="34163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just">
              <a:lnSpc>
                <a:spcPct val="150000"/>
              </a:lnSpc>
              <a:defRPr/>
            </a:pP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	</a:t>
            </a:r>
            <a:r>
              <a:rPr lang="pt-BR" dirty="0" smtClean="0">
                <a:ln w="11430"/>
              </a:rPr>
              <a:t>A empresa Meridional Lanches </a:t>
            </a:r>
            <a:r>
              <a:rPr lang="pt-BR" dirty="0" err="1" smtClean="0">
                <a:ln w="11430"/>
              </a:rPr>
              <a:t>Ltda</a:t>
            </a:r>
            <a:r>
              <a:rPr lang="pt-BR" dirty="0" smtClean="0">
                <a:ln w="11430"/>
              </a:rPr>
              <a:t>, esta em fase de </a:t>
            </a:r>
            <a:r>
              <a:rPr lang="pt-BR" dirty="0" err="1" smtClean="0">
                <a:ln w="11430"/>
              </a:rPr>
              <a:t>espanção</a:t>
            </a:r>
            <a:r>
              <a:rPr lang="pt-BR" dirty="0" smtClean="0">
                <a:ln w="11430"/>
              </a:rPr>
              <a:t> dos negócios com a abertura de uma fábrica, para produzir os salgados que irão atender as suas lanchonetes da rede e também para outros clientes, com isto necessita de um software para a gestão do negócio,  hoje a empresa não tem nenhum tipo de controle de produção,gastos, custos e rentabilidade.</a:t>
            </a:r>
            <a:endParaRPr lang="pt-BR" dirty="0" smtClean="0"/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b="1" dirty="0" smtClean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b="1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  <a:cs typeface="+mn-cs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	</a:t>
            </a:r>
            <a:endParaRPr lang="en-US" b="1" dirty="0" smtClean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449306" y="601524"/>
            <a:ext cx="2339103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b="1" cap="all" dirty="0" smtClean="0">
                <a:ln/>
                <a:solidFill>
                  <a:schemeClr val="bg2">
                    <a:lumMod val="2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n-lt"/>
                <a:cs typeface="+mn-cs"/>
              </a:rPr>
              <a:t>O problema</a:t>
            </a:r>
            <a:endParaRPr lang="pt-BR" sz="2800" b="1" cap="all" dirty="0">
              <a:ln/>
              <a:solidFill>
                <a:schemeClr val="bg2">
                  <a:lumMod val="25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+mn-lt"/>
              <a:cs typeface="+mn-cs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500" y="69935"/>
            <a:ext cx="91345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b="1" dirty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BACHARELADO EM SISTEMAS DE INFORMAÇÃO - Projeto Interdisciplinar de Curso </a:t>
            </a:r>
            <a:r>
              <a:rPr lang="pt-BR" sz="1200" b="1" dirty="0" smtClean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 </a:t>
            </a:r>
            <a:r>
              <a:rPr lang="pt-BR" sz="1200" b="1" dirty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/ </a:t>
            </a:r>
            <a:r>
              <a:rPr lang="pt-BR" sz="1200" b="1" dirty="0" smtClean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8</a:t>
            </a:r>
            <a:r>
              <a:rPr lang="pt-BR" sz="1200" b="1" dirty="0" smtClean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º </a:t>
            </a:r>
            <a:r>
              <a:rPr lang="pt-BR" sz="1200" b="1" dirty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Período - </a:t>
            </a:r>
            <a:r>
              <a:rPr lang="pt-BR" sz="1200" b="1" dirty="0" smtClean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2012</a:t>
            </a:r>
            <a:endParaRPr lang="pt-BR" sz="1200" b="1" dirty="0">
              <a:ln w="1905"/>
              <a:solidFill>
                <a:schemeClr val="accent1">
                  <a:lumMod val="60000"/>
                  <a:lumOff val="4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1011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03335"/>
            <a:ext cx="5400600" cy="4389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tângulo 5"/>
          <p:cNvSpPr/>
          <p:nvPr/>
        </p:nvSpPr>
        <p:spPr>
          <a:xfrm>
            <a:off x="251520" y="2015262"/>
            <a:ext cx="8640960" cy="175432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	</a:t>
            </a:r>
            <a:r>
              <a:rPr lang="pt-BR" dirty="0" smtClean="0"/>
              <a:t> O objetivo do projeto é o desenvolvimento de um software para o gerenciamento de  custos, estoque, rentabilidade, margem, ponto de </a:t>
            </a:r>
            <a:r>
              <a:rPr lang="pt-BR" dirty="0" err="1" smtClean="0"/>
              <a:t>equilibrio</a:t>
            </a:r>
            <a:r>
              <a:rPr lang="pt-BR" dirty="0" smtClean="0"/>
              <a:t> da produção de salgados, incluindo implantação e acompanhamento de processos operacionais  para a empresa solicitante.</a:t>
            </a:r>
            <a:endParaRPr lang="pt-BR" b="1" dirty="0" smtClean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489913" y="601524"/>
            <a:ext cx="4257897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b="1" cap="all" dirty="0" smtClean="0">
                <a:ln/>
                <a:solidFill>
                  <a:schemeClr val="bg2">
                    <a:lumMod val="2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n-lt"/>
                <a:cs typeface="+mn-cs"/>
              </a:rPr>
              <a:t>Solução do problema</a:t>
            </a:r>
            <a:endParaRPr lang="pt-BR" sz="2800" b="1" cap="all" dirty="0">
              <a:ln/>
              <a:solidFill>
                <a:schemeClr val="bg2">
                  <a:lumMod val="25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+mn-lt"/>
              <a:cs typeface="+mn-cs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500" y="69935"/>
            <a:ext cx="91345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b="1" dirty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BACHARELADO EM SISTEMAS DE INFORMAÇÃO - Projeto Interdisciplinar de Curso </a:t>
            </a:r>
            <a:r>
              <a:rPr lang="pt-BR" sz="1200" b="1" dirty="0" smtClean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 </a:t>
            </a:r>
            <a:r>
              <a:rPr lang="pt-BR" sz="1200" b="1" dirty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/ </a:t>
            </a:r>
            <a:r>
              <a:rPr lang="pt-BR" sz="1200" b="1" dirty="0" smtClean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8º </a:t>
            </a:r>
            <a:r>
              <a:rPr lang="pt-BR" sz="1200" b="1" dirty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Período - </a:t>
            </a:r>
            <a:r>
              <a:rPr lang="pt-BR" sz="1200" b="1" dirty="0" smtClean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2012</a:t>
            </a:r>
            <a:endParaRPr lang="pt-BR" sz="1200" b="1" dirty="0">
              <a:ln w="1905"/>
              <a:solidFill>
                <a:schemeClr val="accent1">
                  <a:lumMod val="60000"/>
                  <a:lumOff val="4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793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03335"/>
            <a:ext cx="5400600" cy="4389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tângulo 5"/>
          <p:cNvSpPr/>
          <p:nvPr/>
        </p:nvSpPr>
        <p:spPr>
          <a:xfrm>
            <a:off x="251520" y="1474842"/>
            <a:ext cx="8640960" cy="45698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	A primeira versão do ASE foi desenvolvida em plataforma Java.</a:t>
            </a:r>
          </a:p>
        </p:txBody>
      </p:sp>
      <p:sp>
        <p:nvSpPr>
          <p:cNvPr id="7" name="Retângulo 6"/>
          <p:cNvSpPr/>
          <p:nvPr/>
        </p:nvSpPr>
        <p:spPr>
          <a:xfrm>
            <a:off x="1496635" y="601524"/>
            <a:ext cx="6244466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b="1" cap="all" dirty="0" smtClean="0">
                <a:ln/>
                <a:solidFill>
                  <a:schemeClr val="bg2">
                    <a:lumMod val="2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n-lt"/>
                <a:cs typeface="+mn-cs"/>
              </a:rPr>
              <a:t>Apresentação do software - </a:t>
            </a:r>
            <a:r>
              <a:rPr lang="pt-BR" sz="2800" b="1" cap="all" dirty="0" err="1" smtClean="0">
                <a:ln/>
                <a:solidFill>
                  <a:schemeClr val="bg2">
                    <a:lumMod val="2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n-lt"/>
                <a:cs typeface="+mn-cs"/>
              </a:rPr>
              <a:t>ase</a:t>
            </a:r>
            <a:endParaRPr lang="pt-BR" sz="2800" b="1" cap="all" dirty="0">
              <a:ln/>
              <a:solidFill>
                <a:schemeClr val="bg2">
                  <a:lumMod val="25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+mn-lt"/>
              <a:cs typeface="+mn-cs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500" y="69935"/>
            <a:ext cx="91345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b="1" dirty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BACHARELADO EM SISTEMAS DE INFORMAÇÃO - Projeto Interdisciplinar de Curso </a:t>
            </a:r>
            <a:r>
              <a:rPr lang="pt-BR" sz="1200" b="1" dirty="0" smtClean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 </a:t>
            </a:r>
            <a:r>
              <a:rPr lang="pt-BR" sz="1200" b="1" dirty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/ </a:t>
            </a:r>
            <a:r>
              <a:rPr lang="pt-BR" sz="1200" b="1" dirty="0" smtClean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8º </a:t>
            </a:r>
            <a:r>
              <a:rPr lang="pt-BR" sz="1200" b="1" dirty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Período - </a:t>
            </a:r>
            <a:r>
              <a:rPr lang="pt-BR" sz="1200" b="1" dirty="0" smtClean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2012</a:t>
            </a:r>
            <a:endParaRPr lang="pt-BR" sz="1200" b="1" dirty="0">
              <a:ln w="1905"/>
              <a:solidFill>
                <a:schemeClr val="accent1">
                  <a:lumMod val="60000"/>
                  <a:lumOff val="4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cs typeface="+mn-cs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4864"/>
            <a:ext cx="2672622" cy="439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204865"/>
            <a:ext cx="2664296" cy="439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Imagem 11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56176" y="2217514"/>
            <a:ext cx="2835786" cy="43856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74985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51520" y="1474842"/>
            <a:ext cx="8640960" cy="872483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	A versão atual, ASE 2.01, foi desenvolvida para o Sistema Operacional </a:t>
            </a:r>
            <a:r>
              <a:rPr lang="pt-BR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Android</a:t>
            </a: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, possibilitando seu uso em aparelhos celulares e </a:t>
            </a:r>
            <a:r>
              <a:rPr lang="pt-BR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tablets</a:t>
            </a: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.</a:t>
            </a:r>
          </a:p>
        </p:txBody>
      </p:sp>
      <p:sp>
        <p:nvSpPr>
          <p:cNvPr id="7" name="Retângulo 6"/>
          <p:cNvSpPr/>
          <p:nvPr/>
        </p:nvSpPr>
        <p:spPr>
          <a:xfrm>
            <a:off x="1062222" y="601524"/>
            <a:ext cx="7113294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b="1" cap="all" dirty="0" smtClean="0">
                <a:ln/>
                <a:solidFill>
                  <a:schemeClr val="bg2">
                    <a:lumMod val="2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n-lt"/>
                <a:cs typeface="+mn-cs"/>
              </a:rPr>
              <a:t>Apresentação do software – ase 2.01</a:t>
            </a:r>
            <a:endParaRPr lang="pt-BR" sz="2800" b="1" cap="all" dirty="0">
              <a:ln/>
              <a:solidFill>
                <a:schemeClr val="bg2">
                  <a:lumMod val="25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+mn-lt"/>
              <a:cs typeface="+mn-cs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500" y="69935"/>
            <a:ext cx="91345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b="1" dirty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BACHARELADO EM SISTEMAS DE INFORMAÇÃO - Projeto Interdisciplinar de Curso </a:t>
            </a:r>
            <a:r>
              <a:rPr lang="pt-BR" sz="1200" b="1" dirty="0" smtClean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 </a:t>
            </a:r>
            <a:r>
              <a:rPr lang="pt-BR" sz="1200" b="1" dirty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/ </a:t>
            </a:r>
            <a:r>
              <a:rPr lang="pt-BR" sz="1200" b="1" dirty="0" smtClean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8</a:t>
            </a:r>
            <a:r>
              <a:rPr lang="pt-BR" sz="1200" b="1" dirty="0" smtClean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º </a:t>
            </a:r>
            <a:r>
              <a:rPr lang="pt-BR" sz="1200" b="1" dirty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Período - </a:t>
            </a:r>
            <a:r>
              <a:rPr lang="pt-BR" sz="1200" b="1" dirty="0" smtClean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2012</a:t>
            </a:r>
            <a:endParaRPr lang="pt-BR" sz="1200" b="1" dirty="0">
              <a:ln w="1905"/>
              <a:solidFill>
                <a:schemeClr val="accent1">
                  <a:lumMod val="60000"/>
                  <a:lumOff val="4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cs typeface="+mn-cs"/>
            </a:endParaRPr>
          </a:p>
        </p:txBody>
      </p:sp>
      <p:pic>
        <p:nvPicPr>
          <p:cNvPr id="10" name="Imagem 9"/>
          <p:cNvPicPr/>
          <p:nvPr/>
        </p:nvPicPr>
        <p:blipFill>
          <a:blip r:embed="rId2"/>
          <a:srcRect l="4059" t="3764" r="2234" b="13647"/>
          <a:stretch>
            <a:fillRect/>
          </a:stretch>
        </p:blipFill>
        <p:spPr bwMode="auto">
          <a:xfrm>
            <a:off x="1142976" y="2714620"/>
            <a:ext cx="7000924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7498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51520" y="1474842"/>
            <a:ext cx="8640960" cy="872483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	A versão atual, ASE 2.01, foi desenvolvida para o Sistema Operacional </a:t>
            </a:r>
            <a:r>
              <a:rPr lang="pt-BR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Android</a:t>
            </a: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, possibilitando seu uso em aparelhos celulares e </a:t>
            </a:r>
            <a:r>
              <a:rPr lang="pt-BR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tablets</a:t>
            </a: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.</a:t>
            </a:r>
          </a:p>
        </p:txBody>
      </p:sp>
      <p:sp>
        <p:nvSpPr>
          <p:cNvPr id="7" name="Retângulo 6"/>
          <p:cNvSpPr/>
          <p:nvPr/>
        </p:nvSpPr>
        <p:spPr>
          <a:xfrm>
            <a:off x="1062222" y="601524"/>
            <a:ext cx="7113294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b="1" cap="all" dirty="0" smtClean="0">
                <a:ln/>
                <a:solidFill>
                  <a:schemeClr val="bg2">
                    <a:lumMod val="2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n-lt"/>
                <a:cs typeface="+mn-cs"/>
              </a:rPr>
              <a:t>Apresentação do software – ase 2.01</a:t>
            </a:r>
            <a:endParaRPr lang="pt-BR" sz="2800" b="1" cap="all" dirty="0">
              <a:ln/>
              <a:solidFill>
                <a:schemeClr val="bg2">
                  <a:lumMod val="25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+mn-lt"/>
              <a:cs typeface="+mn-cs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500" y="69935"/>
            <a:ext cx="91345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b="1" dirty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BACHARELADO EM SISTEMAS DE INFORMAÇÃO - Projeto Interdisciplinar de Curso </a:t>
            </a:r>
            <a:r>
              <a:rPr lang="pt-BR" sz="1200" b="1" dirty="0" smtClean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 </a:t>
            </a:r>
            <a:r>
              <a:rPr lang="pt-BR" sz="1200" b="1" dirty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/ </a:t>
            </a:r>
            <a:r>
              <a:rPr lang="pt-BR" sz="1200" b="1" dirty="0" smtClean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8</a:t>
            </a:r>
            <a:r>
              <a:rPr lang="pt-BR" sz="1200" b="1" dirty="0" smtClean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º </a:t>
            </a:r>
            <a:r>
              <a:rPr lang="pt-BR" sz="1200" b="1" dirty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Período - </a:t>
            </a:r>
            <a:r>
              <a:rPr lang="pt-BR" sz="1200" b="1" dirty="0" smtClean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2012</a:t>
            </a:r>
            <a:endParaRPr lang="pt-BR" sz="1200" b="1" dirty="0">
              <a:ln w="1905"/>
              <a:solidFill>
                <a:schemeClr val="accent1">
                  <a:lumMod val="60000"/>
                  <a:lumOff val="4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cs typeface="+mn-cs"/>
            </a:endParaRPr>
          </a:p>
        </p:txBody>
      </p:sp>
      <p:pic>
        <p:nvPicPr>
          <p:cNvPr id="9" name="Imagem 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2786058"/>
            <a:ext cx="5400040" cy="3532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7498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51520" y="1474842"/>
            <a:ext cx="8640960" cy="872483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	A versão atual, ASE 2.01, foi desenvolvida para o Sistema Operacional </a:t>
            </a:r>
            <a:r>
              <a:rPr lang="pt-BR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Android</a:t>
            </a: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, possibilitando seu uso em aparelhos celulares e </a:t>
            </a:r>
            <a:r>
              <a:rPr lang="pt-BR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tablets</a:t>
            </a:r>
            <a:r>
              <a:rPr lang="pt-BR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.</a:t>
            </a:r>
          </a:p>
        </p:txBody>
      </p:sp>
      <p:sp>
        <p:nvSpPr>
          <p:cNvPr id="7" name="Retângulo 6"/>
          <p:cNvSpPr/>
          <p:nvPr/>
        </p:nvSpPr>
        <p:spPr>
          <a:xfrm>
            <a:off x="1062222" y="601524"/>
            <a:ext cx="7113294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b="1" cap="all" dirty="0" smtClean="0">
                <a:ln/>
                <a:solidFill>
                  <a:schemeClr val="bg2">
                    <a:lumMod val="2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n-lt"/>
                <a:cs typeface="+mn-cs"/>
              </a:rPr>
              <a:t>Apresentação do software – ase 2.01</a:t>
            </a:r>
            <a:endParaRPr lang="pt-BR" sz="2800" b="1" cap="all" dirty="0">
              <a:ln/>
              <a:solidFill>
                <a:schemeClr val="bg2">
                  <a:lumMod val="25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+mn-lt"/>
              <a:cs typeface="+mn-cs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500" y="69935"/>
            <a:ext cx="91345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b="1" dirty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BACHARELADO EM SISTEMAS DE INFORMAÇÃO - Projeto Interdisciplinar de Curso </a:t>
            </a:r>
            <a:r>
              <a:rPr lang="pt-BR" sz="1200" b="1" dirty="0" smtClean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 </a:t>
            </a:r>
            <a:r>
              <a:rPr lang="pt-BR" sz="1200" b="1" dirty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/ </a:t>
            </a:r>
            <a:r>
              <a:rPr lang="pt-BR" sz="1200" b="1" dirty="0" smtClean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8</a:t>
            </a:r>
            <a:r>
              <a:rPr lang="pt-BR" sz="1200" b="1" dirty="0" smtClean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º </a:t>
            </a:r>
            <a:r>
              <a:rPr lang="pt-BR" sz="1200" b="1" dirty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Período - </a:t>
            </a:r>
            <a:r>
              <a:rPr lang="pt-BR" sz="1200" b="1" dirty="0" smtClean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2012</a:t>
            </a:r>
            <a:endParaRPr lang="pt-BR" sz="1200" b="1" dirty="0">
              <a:ln w="1905"/>
              <a:solidFill>
                <a:schemeClr val="accent1">
                  <a:lumMod val="60000"/>
                  <a:lumOff val="4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cs typeface="+mn-cs"/>
            </a:endParaRPr>
          </a:p>
        </p:txBody>
      </p:sp>
      <p:pic>
        <p:nvPicPr>
          <p:cNvPr id="10" name="Imagem 9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3000372"/>
            <a:ext cx="5400040" cy="3532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7498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gração">
  <a:themeElements>
    <a:clrScheme name="Integração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Integração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egração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352</TotalTime>
  <Words>416</Words>
  <Application>Microsoft Office PowerPoint</Application>
  <PresentationFormat>Apresentação na tela (4:3)</PresentationFormat>
  <Paragraphs>103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Integração</vt:lpstr>
      <vt:lpstr>Bacharelado em Sistemas de Informação 8º período - 2012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Bacharelado em Sistemas de Informação 7º período - 2012</dc:title>
  <dc:creator>User</dc:creator>
  <cp:lastModifiedBy>Wenderson Jose do Carmo</cp:lastModifiedBy>
  <cp:revision>51</cp:revision>
  <dcterms:created xsi:type="dcterms:W3CDTF">2012-06-13T23:24:04Z</dcterms:created>
  <dcterms:modified xsi:type="dcterms:W3CDTF">2012-11-09T22:04:10Z</dcterms:modified>
</cp:coreProperties>
</file>