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sldIdLst>
    <p:sldId id="266" r:id="rId2"/>
    <p:sldId id="1833" r:id="rId3"/>
    <p:sldId id="1835" r:id="rId4"/>
    <p:sldId id="1843" r:id="rId5"/>
    <p:sldId id="1836" r:id="rId6"/>
    <p:sldId id="1839" r:id="rId7"/>
    <p:sldId id="1840" r:id="rId8"/>
    <p:sldId id="1837" r:id="rId9"/>
    <p:sldId id="1841" r:id="rId10"/>
    <p:sldId id="1838" r:id="rId11"/>
    <p:sldId id="1834" r:id="rId12"/>
    <p:sldId id="1842" r:id="rId1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Xiao Fu" initials="XF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FF0000"/>
    <a:srgbClr val="00CC00"/>
    <a:srgbClr val="91DDB4"/>
    <a:srgbClr val="D0EB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425" autoAdjust="0"/>
    <p:restoredTop sz="94660"/>
  </p:normalViewPr>
  <p:slideViewPr>
    <p:cSldViewPr>
      <p:cViewPr>
        <p:scale>
          <a:sx n="95" d="100"/>
          <a:sy n="95" d="100"/>
        </p:scale>
        <p:origin x="1344" y="8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5B55F373-7BCF-4994-8E90-F22E1D3DB1DB}" type="datetimeFigureOut">
              <a:rPr lang="en-US"/>
              <a:pPr>
                <a:defRPr/>
              </a:pPr>
              <a:t>12/12/23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108B2DD-3C97-43C7-A40D-4F648D603A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769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9A26DA1-F7E7-4EAD-A7C7-680743A4A3C5}" type="slidenum">
              <a:rPr 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>
              <a:latin typeface="Arial" panose="020B0604020202020204" pitchFamily="34" charset="0"/>
            </a:endParaRPr>
          </a:p>
        </p:txBody>
      </p:sp>
      <p:sp>
        <p:nvSpPr>
          <p:cNvPr id="4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60401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E9D255C-2157-423B-8F98-8655D1D949DA}" type="slidenum">
              <a:rPr 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10</a:t>
            </a:fld>
            <a:endParaRPr 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22397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E9D255C-2157-423B-8F98-8655D1D949DA}" type="slidenum">
              <a:rPr 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11</a:t>
            </a:fld>
            <a:endParaRPr 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36857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E9D255C-2157-423B-8F98-8655D1D949DA}" type="slidenum">
              <a:rPr 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12</a:t>
            </a:fld>
            <a:endParaRPr 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12757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E9D255C-2157-423B-8F98-8655D1D949DA}" type="slidenum">
              <a:rPr 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</a:t>
            </a:fld>
            <a:endParaRPr 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6692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E9D255C-2157-423B-8F98-8655D1D949DA}" type="slidenum">
              <a:rPr 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</a:t>
            </a:fld>
            <a:endParaRPr 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39700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E9D255C-2157-423B-8F98-8655D1D949DA}" type="slidenum">
              <a:rPr 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4</a:t>
            </a:fld>
            <a:endParaRPr 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34849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E9D255C-2157-423B-8F98-8655D1D949DA}" type="slidenum">
              <a:rPr 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5</a:t>
            </a:fld>
            <a:endParaRPr 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60729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E9D255C-2157-423B-8F98-8655D1D949DA}" type="slidenum">
              <a:rPr 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6</a:t>
            </a:fld>
            <a:endParaRPr 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86457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E9D255C-2157-423B-8F98-8655D1D949DA}" type="slidenum">
              <a:rPr 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7</a:t>
            </a:fld>
            <a:endParaRPr 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3011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E9D255C-2157-423B-8F98-8655D1D949DA}" type="slidenum">
              <a:rPr 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8</a:t>
            </a:fld>
            <a:endParaRPr 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24207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E9D255C-2157-423B-8F98-8655D1D949DA}" type="slidenum">
              <a:rPr 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9</a:t>
            </a:fld>
            <a:endParaRPr 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84160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92FA0-2F44-4092-A01A-2B6418E3BA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26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B37EC7-5807-440E-A5B2-E1CEEB8AEE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08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5F2564-F238-4C4E-92AB-3C60302F2A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521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13FDDC-4AE0-48FE-A9DE-9DB1C7B3F1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685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660A61-93C8-4496-96E2-DF306E17D2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205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5B9C89-B45A-4220-B3DB-03E13E733E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184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B4BF51-B50C-454E-BB14-109CEA97A6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536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FD6412-D282-4AFE-BB7D-A79A895120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472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9E420C-DBCB-4DD4-BBE2-A311D551C0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344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BB3BD2-46F6-4D42-8A97-FE2C800C1B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424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B1762B-3C88-4511-B923-9FB8ABB71F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547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2484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E6B63DE1-6DF1-49E9-A645-190D7EA177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lab.research.google.com/drive/1xNMxBov0yLKOwlS6RKQIRZV6kpGC7VIq?usp=sharing" TargetMode="External"/><Relationship Id="rId4" Type="http://schemas.openxmlformats.org/officeDocument/2006/relationships/image" Target="../media/image3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8.png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9.png"/><Relationship Id="rId4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-6309"/>
            <a:ext cx="9144000" cy="1752600"/>
          </a:xfrm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rgbClr val="0000CC"/>
                </a:solidFill>
              </a:rPr>
              <a:t>P53 and DNA Damage</a:t>
            </a:r>
            <a:endParaRPr lang="en-US" sz="3200" b="1" dirty="0">
              <a:solidFill>
                <a:srgbClr val="000099"/>
              </a:solidFill>
            </a:endParaRPr>
          </a:p>
        </p:txBody>
      </p:sp>
      <p:pic>
        <p:nvPicPr>
          <p:cNvPr id="3076" name="Picture 5" descr="IU seal, red on white, lar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9312" y="2720975"/>
            <a:ext cx="1944688" cy="187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6" descr="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3048000"/>
            <a:ext cx="1143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2667000"/>
            <a:ext cx="6400800" cy="1981200"/>
          </a:xfrm>
        </p:spPr>
        <p:txBody>
          <a:bodyPr/>
          <a:lstStyle/>
          <a:p>
            <a:pPr eaLnBrk="1" hangingPunct="1">
              <a:spcBef>
                <a:spcPts val="0"/>
              </a:spcBef>
            </a:pPr>
            <a:r>
              <a:rPr lang="en-US" sz="2000" dirty="0">
                <a:solidFill>
                  <a:srgbClr val="000099"/>
                </a:solidFill>
              </a:rPr>
              <a:t>William </a:t>
            </a:r>
            <a:r>
              <a:rPr lang="en-US" sz="2000" dirty="0" err="1">
                <a:solidFill>
                  <a:srgbClr val="000099"/>
                </a:solidFill>
              </a:rPr>
              <a:t>Cesaretti</a:t>
            </a:r>
            <a:endParaRPr lang="en-US" sz="2000" dirty="0">
              <a:solidFill>
                <a:srgbClr val="000099"/>
              </a:solidFill>
            </a:endParaRPr>
          </a:p>
          <a:p>
            <a:pPr eaLnBrk="1" hangingPunct="1">
              <a:spcBef>
                <a:spcPts val="0"/>
              </a:spcBef>
            </a:pPr>
            <a:r>
              <a:rPr lang="en-US" sz="2000" dirty="0">
                <a:solidFill>
                  <a:srgbClr val="000099"/>
                </a:solidFill>
              </a:rPr>
              <a:t>Computer Science</a:t>
            </a:r>
          </a:p>
          <a:p>
            <a:pPr eaLnBrk="1" hangingPunct="1">
              <a:spcBef>
                <a:spcPts val="0"/>
              </a:spcBef>
            </a:pPr>
            <a:r>
              <a:rPr lang="en-US" sz="2000" b="1" dirty="0">
                <a:solidFill>
                  <a:srgbClr val="0000CC"/>
                </a:solidFill>
              </a:rPr>
              <a:t>E340/E542—Introduction to Computational Bioengineering</a:t>
            </a:r>
            <a:endParaRPr lang="en-US" sz="2000" dirty="0">
              <a:solidFill>
                <a:srgbClr val="000099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47135"/>
            <a:ext cx="9144000" cy="838200"/>
          </a:xfrm>
        </p:spPr>
        <p:txBody>
          <a:bodyPr/>
          <a:lstStyle/>
          <a:p>
            <a:pPr eaLnBrk="1" hangingPunct="1"/>
            <a:r>
              <a:rPr lang="en-US" sz="3600" b="1" dirty="0">
                <a:solidFill>
                  <a:srgbClr val="0000CC"/>
                </a:solidFill>
              </a:rPr>
              <a:t>Issues Faced in Reproducing the Source Materials</a:t>
            </a:r>
          </a:p>
        </p:txBody>
      </p:sp>
      <p:pic>
        <p:nvPicPr>
          <p:cNvPr id="13316" name="Picture 4" descr="Biocomplexity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0275" y="6264275"/>
            <a:ext cx="593725" cy="59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5" descr="redblackblockiu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19825"/>
            <a:ext cx="484188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DB36DDF-AF83-AD24-6D1D-81120D1F7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13FDDC-4AE0-48FE-A9DE-9DB1C7B3F10A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FD319E-222D-0878-16DA-CB79E72B45AE}"/>
              </a:ext>
            </a:extLst>
          </p:cNvPr>
          <p:cNvSpPr txBox="1"/>
          <p:nvPr/>
        </p:nvSpPr>
        <p:spPr>
          <a:xfrm>
            <a:off x="484188" y="1447800"/>
            <a:ext cx="7696200" cy="5563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0000CC"/>
                </a:solidFill>
              </a:rPr>
              <a:t>Computational: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00CC"/>
                </a:solidFill>
              </a:rPr>
              <a:t>Changing parameters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00CC"/>
                </a:solidFill>
              </a:rPr>
              <a:t>Bifurcation diagram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0000CC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0000CC"/>
                </a:solidFill>
              </a:rPr>
              <a:t>Scientific: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00CC"/>
                </a:solidFill>
              </a:rPr>
              <a:t>Understanding the mathematical model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0000CC"/>
              </a:solidFill>
            </a:endParaRPr>
          </a:p>
          <a:p>
            <a:pPr>
              <a:lnSpc>
                <a:spcPct val="150000"/>
              </a:lnSpc>
            </a:pPr>
            <a:endParaRPr lang="en-US" sz="2400" b="1" dirty="0">
              <a:solidFill>
                <a:srgbClr val="0000CC"/>
              </a:solidFill>
            </a:endParaRPr>
          </a:p>
          <a:p>
            <a:pPr>
              <a:lnSpc>
                <a:spcPct val="150000"/>
              </a:lnSpc>
            </a:pPr>
            <a:endParaRPr lang="en-US" sz="2400" b="1" dirty="0">
              <a:solidFill>
                <a:srgbClr val="0000CC"/>
              </a:solidFill>
            </a:endParaRPr>
          </a:p>
          <a:p>
            <a:pPr>
              <a:lnSpc>
                <a:spcPct val="150000"/>
              </a:lnSpc>
            </a:pPr>
            <a:endParaRPr lang="en-US" sz="2400" b="1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2902079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pPr eaLnBrk="1" hangingPunct="1"/>
            <a:r>
              <a:rPr lang="en-US" sz="3600" b="1" dirty="0">
                <a:solidFill>
                  <a:srgbClr val="0000CC"/>
                </a:solidFill>
              </a:rPr>
              <a:t>Conclusion</a:t>
            </a:r>
          </a:p>
        </p:txBody>
      </p:sp>
      <p:pic>
        <p:nvPicPr>
          <p:cNvPr id="13316" name="Picture 4" descr="Biocomplexity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0275" y="6264275"/>
            <a:ext cx="593725" cy="59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5" descr="redblackblockiu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19825"/>
            <a:ext cx="484188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DB36DDF-AF83-AD24-6D1D-81120D1F7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13FDDC-4AE0-48FE-A9DE-9DB1C7B3F10A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FD319E-222D-0878-16DA-CB79E72B45AE}"/>
              </a:ext>
            </a:extLst>
          </p:cNvPr>
          <p:cNvSpPr txBox="1"/>
          <p:nvPr/>
        </p:nvSpPr>
        <p:spPr>
          <a:xfrm>
            <a:off x="421436" y="2819400"/>
            <a:ext cx="7696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>
              <a:solidFill>
                <a:srgbClr val="0000CC"/>
              </a:solidFill>
            </a:endParaRPr>
          </a:p>
          <a:p>
            <a:endParaRPr lang="en-US" b="1" dirty="0">
              <a:solidFill>
                <a:srgbClr val="0000CC"/>
              </a:solidFill>
            </a:endParaRPr>
          </a:p>
          <a:p>
            <a:r>
              <a:rPr lang="en-US" b="1" dirty="0">
                <a:solidFill>
                  <a:srgbClr val="0000CC"/>
                </a:solidFill>
                <a:hlinkClick r:id="rId5"/>
              </a:rPr>
              <a:t>https://</a:t>
            </a:r>
            <a:r>
              <a:rPr lang="en-US" b="1" dirty="0" err="1">
                <a:solidFill>
                  <a:srgbClr val="0000CC"/>
                </a:solidFill>
                <a:hlinkClick r:id="rId5"/>
              </a:rPr>
              <a:t>colab.research.google.com</a:t>
            </a:r>
            <a:r>
              <a:rPr lang="en-US" b="1" dirty="0">
                <a:solidFill>
                  <a:srgbClr val="0000CC"/>
                </a:solidFill>
                <a:hlinkClick r:id="rId5"/>
              </a:rPr>
              <a:t>/drive/1xNMxBov0yLKOwlS6RKQIRZV6kpGC7VIq?usp=sharing</a:t>
            </a:r>
            <a:endParaRPr lang="en-US" b="1" dirty="0">
              <a:solidFill>
                <a:srgbClr val="0000CC"/>
              </a:solidFill>
            </a:endParaRPr>
          </a:p>
          <a:p>
            <a:endParaRPr lang="en-US" dirty="0"/>
          </a:p>
          <a:p>
            <a:endParaRPr lang="en-US" b="1" dirty="0">
              <a:solidFill>
                <a:srgbClr val="0000CC"/>
              </a:solidFill>
            </a:endParaRPr>
          </a:p>
          <a:p>
            <a:endParaRPr lang="en-US" b="1" dirty="0">
              <a:solidFill>
                <a:srgbClr val="0000CC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E511C3-9278-D75E-BCA8-F1C2E5C5B2B8}"/>
              </a:ext>
            </a:extLst>
          </p:cNvPr>
          <p:cNvSpPr txBox="1"/>
          <p:nvPr/>
        </p:nvSpPr>
        <p:spPr>
          <a:xfrm>
            <a:off x="421436" y="4564522"/>
            <a:ext cx="7696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0000CC"/>
                </a:solidFill>
              </a:rPr>
              <a:t>Key References:  </a:t>
            </a:r>
          </a:p>
          <a:p>
            <a:r>
              <a:rPr lang="en-US" sz="1000" b="1" dirty="0">
                <a:solidFill>
                  <a:srgbClr val="0000CC"/>
                </a:solidFill>
              </a:rPr>
              <a:t>***</a:t>
            </a:r>
            <a:r>
              <a:rPr lang="en-US" sz="1000" b="1" dirty="0" err="1">
                <a:solidFill>
                  <a:srgbClr val="0000CC"/>
                </a:solidFill>
              </a:rPr>
              <a:t>Tongli</a:t>
            </a:r>
            <a:r>
              <a:rPr lang="en-US" sz="1000" b="1" dirty="0">
                <a:solidFill>
                  <a:srgbClr val="0000CC"/>
                </a:solidFill>
              </a:rPr>
              <a:t> Zhang, Paul </a:t>
            </a:r>
            <a:r>
              <a:rPr lang="en-US" sz="1000" b="1" dirty="0" err="1">
                <a:solidFill>
                  <a:srgbClr val="0000CC"/>
                </a:solidFill>
              </a:rPr>
              <a:t>Brazhnik</a:t>
            </a:r>
            <a:r>
              <a:rPr lang="en-US" sz="1000" b="1" dirty="0">
                <a:solidFill>
                  <a:srgbClr val="0000CC"/>
                </a:solidFill>
              </a:rPr>
              <a:t> &amp; John J. Tyson (2007) Exploring Mechanisms of the DNA-Damage Response: p53 Pulses and their Possible Relevance to Apoptosis, Cell Cycle, 6:1, 85-94, DOI: 10.4161/cc.6.1.3705 https://</a:t>
            </a:r>
            <a:r>
              <a:rPr lang="en-US" sz="1000" b="1" dirty="0" err="1">
                <a:solidFill>
                  <a:srgbClr val="0000CC"/>
                </a:solidFill>
              </a:rPr>
              <a:t>pubmed.ncbi.nlm.nih.gov</a:t>
            </a:r>
            <a:r>
              <a:rPr lang="en-US" sz="1000" b="1" dirty="0">
                <a:solidFill>
                  <a:srgbClr val="0000CC"/>
                </a:solidFill>
              </a:rPr>
              <a:t>/17245126/</a:t>
            </a:r>
          </a:p>
          <a:p>
            <a:endParaRPr lang="en-US" sz="1000" b="1" dirty="0">
              <a:solidFill>
                <a:srgbClr val="0000CC"/>
              </a:solidFill>
            </a:endParaRPr>
          </a:p>
          <a:p>
            <a:r>
              <a:rPr lang="en-US" sz="1000" b="1" dirty="0">
                <a:solidFill>
                  <a:srgbClr val="0000CC"/>
                </a:solidFill>
              </a:rPr>
              <a:t>Tyson, J. Monitoring p53's pulse. Nat Genet 36, 113–114 (2004). https://</a:t>
            </a:r>
            <a:r>
              <a:rPr lang="en-US" sz="1000" b="1" dirty="0" err="1">
                <a:solidFill>
                  <a:srgbClr val="0000CC"/>
                </a:solidFill>
              </a:rPr>
              <a:t>doi.org</a:t>
            </a:r>
            <a:r>
              <a:rPr lang="en-US" sz="1000" b="1" dirty="0">
                <a:solidFill>
                  <a:srgbClr val="0000CC"/>
                </a:solidFill>
              </a:rPr>
              <a:t>/10.1038/ng0204-113</a:t>
            </a:r>
          </a:p>
          <a:p>
            <a:endParaRPr lang="en-US" sz="1000" b="1" dirty="0">
              <a:solidFill>
                <a:srgbClr val="0000CC"/>
              </a:solidFill>
            </a:endParaRPr>
          </a:p>
          <a:p>
            <a:r>
              <a:rPr lang="en-US" sz="1000" b="1" dirty="0">
                <a:solidFill>
                  <a:srgbClr val="0000CC"/>
                </a:solidFill>
              </a:rPr>
              <a:t>Vogelstein B, Lane D, Levine AJ. Surfing the p53 network. Nature 2000; 408:307-10. https://</a:t>
            </a:r>
            <a:r>
              <a:rPr lang="en-US" sz="1000" b="1" dirty="0" err="1">
                <a:solidFill>
                  <a:srgbClr val="0000CC"/>
                </a:solidFill>
              </a:rPr>
              <a:t>pubmed.ncbi.nlm.nih.gov</a:t>
            </a:r>
            <a:r>
              <a:rPr lang="en-US" sz="1000" b="1" dirty="0">
                <a:solidFill>
                  <a:srgbClr val="0000CC"/>
                </a:solidFill>
              </a:rPr>
              <a:t>/11099028/</a:t>
            </a:r>
          </a:p>
          <a:p>
            <a:endParaRPr lang="en-US" b="1" dirty="0">
              <a:solidFill>
                <a:srgbClr val="0000CC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4D7BF6-1921-4B7F-E27E-5D7751C1B4C6}"/>
              </a:ext>
            </a:extLst>
          </p:cNvPr>
          <p:cNvSpPr txBox="1"/>
          <p:nvPr/>
        </p:nvSpPr>
        <p:spPr>
          <a:xfrm>
            <a:off x="479706" y="963386"/>
            <a:ext cx="7696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b="1" dirty="0">
              <a:solidFill>
                <a:srgbClr val="0000CC"/>
              </a:solidFill>
            </a:endParaRPr>
          </a:p>
          <a:p>
            <a:endParaRPr lang="en-US" b="1" dirty="0">
              <a:solidFill>
                <a:srgbClr val="0000CC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31B26A-2584-3D68-08B8-020428F04E7D}"/>
              </a:ext>
            </a:extLst>
          </p:cNvPr>
          <p:cNvSpPr txBox="1"/>
          <p:nvPr/>
        </p:nvSpPr>
        <p:spPr>
          <a:xfrm>
            <a:off x="488671" y="923108"/>
            <a:ext cx="76962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b="1" dirty="0">
              <a:solidFill>
                <a:srgbClr val="0000CC"/>
              </a:solidFill>
            </a:endParaRPr>
          </a:p>
          <a:p>
            <a:endParaRPr lang="en-US" b="1" dirty="0">
              <a:solidFill>
                <a:srgbClr val="0000CC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DC509B-EAB5-BBCE-0918-D14E6FB2D288}"/>
              </a:ext>
            </a:extLst>
          </p:cNvPr>
          <p:cNvSpPr txBox="1"/>
          <p:nvPr/>
        </p:nvSpPr>
        <p:spPr>
          <a:xfrm>
            <a:off x="723900" y="850415"/>
            <a:ext cx="7696200" cy="22398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00CC"/>
                </a:solidFill>
              </a:rPr>
              <a:t>Pulses are related to DNA damage level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00CC"/>
                </a:solidFill>
              </a:rPr>
              <a:t>Understand the p53, Mdm2, DNA damage interaction through a </a:t>
            </a:r>
            <a:r>
              <a:rPr lang="en-US" sz="2400" b="1" dirty="0" err="1">
                <a:solidFill>
                  <a:srgbClr val="0000CC"/>
                </a:solidFill>
              </a:rPr>
              <a:t>Colab</a:t>
            </a:r>
            <a:r>
              <a:rPr lang="en-US" sz="2400" b="1" dirty="0">
                <a:solidFill>
                  <a:srgbClr val="0000CC"/>
                </a:solidFill>
              </a:rPr>
              <a:t> notebook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2765076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47135"/>
            <a:ext cx="9144000" cy="838200"/>
          </a:xfrm>
        </p:spPr>
        <p:txBody>
          <a:bodyPr/>
          <a:lstStyle/>
          <a:p>
            <a:pPr eaLnBrk="1" hangingPunct="1"/>
            <a:r>
              <a:rPr lang="en-US" sz="3600" b="1" dirty="0">
                <a:solidFill>
                  <a:srgbClr val="0000CC"/>
                </a:solidFill>
              </a:rPr>
              <a:t>Future Work</a:t>
            </a:r>
          </a:p>
        </p:txBody>
      </p:sp>
      <p:pic>
        <p:nvPicPr>
          <p:cNvPr id="13316" name="Picture 4" descr="Biocomplexity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0275" y="6264275"/>
            <a:ext cx="593725" cy="59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5" descr="redblackblockiu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19825"/>
            <a:ext cx="484188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DB36DDF-AF83-AD24-6D1D-81120D1F7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13FDDC-4AE0-48FE-A9DE-9DB1C7B3F10A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FD319E-222D-0878-16DA-CB79E72B45AE}"/>
              </a:ext>
            </a:extLst>
          </p:cNvPr>
          <p:cNvSpPr txBox="1"/>
          <p:nvPr/>
        </p:nvSpPr>
        <p:spPr>
          <a:xfrm>
            <a:off x="663388" y="1295400"/>
            <a:ext cx="7696200" cy="22398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400" b="1" dirty="0">
                <a:solidFill>
                  <a:srgbClr val="0000CC"/>
                </a:solidFill>
              </a:rPr>
              <a:t>Publish with DOI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400" b="1" dirty="0">
                <a:solidFill>
                  <a:srgbClr val="0000CC"/>
                </a:solidFill>
              </a:rPr>
              <a:t>Examine the other models in paper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400" b="1" dirty="0">
                <a:solidFill>
                  <a:srgbClr val="0000CC"/>
                </a:solidFill>
              </a:rPr>
              <a:t>Change the mathematics of the model??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endParaRPr lang="en-US" sz="2400" b="1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7895596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pPr eaLnBrk="1" hangingPunct="1"/>
            <a:r>
              <a:rPr lang="en-US" sz="3600" b="1" dirty="0">
                <a:solidFill>
                  <a:srgbClr val="0000CC"/>
                </a:solidFill>
              </a:rPr>
              <a:t>Overview</a:t>
            </a:r>
          </a:p>
        </p:txBody>
      </p:sp>
      <p:pic>
        <p:nvPicPr>
          <p:cNvPr id="13316" name="Picture 4" descr="Biocomplexity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0275" y="6264275"/>
            <a:ext cx="593725" cy="59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5" descr="redblackblockiu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19825"/>
            <a:ext cx="484188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DB36DDF-AF83-AD24-6D1D-81120D1F7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13FDDC-4AE0-48FE-A9DE-9DB1C7B3F10A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FD319E-222D-0878-16DA-CB79E72B45AE}"/>
              </a:ext>
            </a:extLst>
          </p:cNvPr>
          <p:cNvSpPr txBox="1"/>
          <p:nvPr/>
        </p:nvSpPr>
        <p:spPr>
          <a:xfrm>
            <a:off x="854075" y="5342662"/>
            <a:ext cx="7696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0000CC"/>
                </a:solidFill>
              </a:rPr>
              <a:t>Key References:  </a:t>
            </a:r>
          </a:p>
          <a:p>
            <a:r>
              <a:rPr lang="en-US" sz="1000" b="1" dirty="0">
                <a:solidFill>
                  <a:srgbClr val="0000CC"/>
                </a:solidFill>
              </a:rPr>
              <a:t>***</a:t>
            </a:r>
            <a:r>
              <a:rPr lang="en-US" sz="1000" b="1" dirty="0" err="1">
                <a:solidFill>
                  <a:srgbClr val="0000CC"/>
                </a:solidFill>
              </a:rPr>
              <a:t>Tongli</a:t>
            </a:r>
            <a:r>
              <a:rPr lang="en-US" sz="1000" b="1" dirty="0">
                <a:solidFill>
                  <a:srgbClr val="0000CC"/>
                </a:solidFill>
              </a:rPr>
              <a:t> Zhang, Paul </a:t>
            </a:r>
            <a:r>
              <a:rPr lang="en-US" sz="1000" b="1" dirty="0" err="1">
                <a:solidFill>
                  <a:srgbClr val="0000CC"/>
                </a:solidFill>
              </a:rPr>
              <a:t>Brazhnik</a:t>
            </a:r>
            <a:r>
              <a:rPr lang="en-US" sz="1000" b="1" dirty="0">
                <a:solidFill>
                  <a:srgbClr val="0000CC"/>
                </a:solidFill>
              </a:rPr>
              <a:t> &amp; John J. Tyson (2007) Exploring Mechanisms of the DNA-Damage Response: p53 Pulses and their Possible Relevance to Apoptosis, Cell Cycle, 6:1, 85-94, DOI: 10.4161/cc.6.1.3705 https://</a:t>
            </a:r>
            <a:r>
              <a:rPr lang="en-US" sz="1000" b="1" dirty="0" err="1">
                <a:solidFill>
                  <a:srgbClr val="0000CC"/>
                </a:solidFill>
              </a:rPr>
              <a:t>pubmed.ncbi.nlm.nih.gov</a:t>
            </a:r>
            <a:r>
              <a:rPr lang="en-US" sz="1000" b="1" dirty="0">
                <a:solidFill>
                  <a:srgbClr val="0000CC"/>
                </a:solidFill>
              </a:rPr>
              <a:t>/17245126/</a:t>
            </a:r>
          </a:p>
          <a:p>
            <a:endParaRPr lang="en-US" sz="1000" b="1" dirty="0">
              <a:solidFill>
                <a:srgbClr val="0000CC"/>
              </a:solidFill>
            </a:endParaRPr>
          </a:p>
          <a:p>
            <a:r>
              <a:rPr lang="en-US" sz="1000" b="1" dirty="0">
                <a:solidFill>
                  <a:srgbClr val="0000CC"/>
                </a:solidFill>
              </a:rPr>
              <a:t>Tyson, J. Monitoring p53's pulse. Nat Genet 36, 113–114 (2004). https://</a:t>
            </a:r>
            <a:r>
              <a:rPr lang="en-US" sz="1000" b="1" dirty="0" err="1">
                <a:solidFill>
                  <a:srgbClr val="0000CC"/>
                </a:solidFill>
              </a:rPr>
              <a:t>doi.org</a:t>
            </a:r>
            <a:r>
              <a:rPr lang="en-US" sz="1000" b="1" dirty="0">
                <a:solidFill>
                  <a:srgbClr val="0000CC"/>
                </a:solidFill>
              </a:rPr>
              <a:t>/10.1038/ng0204-113</a:t>
            </a:r>
          </a:p>
          <a:p>
            <a:endParaRPr lang="en-US" sz="1000" b="1" dirty="0">
              <a:solidFill>
                <a:srgbClr val="0000CC"/>
              </a:solidFill>
            </a:endParaRPr>
          </a:p>
          <a:p>
            <a:r>
              <a:rPr lang="en-US" sz="1000" b="1" dirty="0">
                <a:solidFill>
                  <a:srgbClr val="0000CC"/>
                </a:solidFill>
              </a:rPr>
              <a:t>Vogelstein B, Lane D, Levine AJ. Surfing the p53 network. Nature 2000; 408:307-10. https://</a:t>
            </a:r>
            <a:r>
              <a:rPr lang="en-US" sz="1000" b="1" dirty="0" err="1">
                <a:solidFill>
                  <a:srgbClr val="0000CC"/>
                </a:solidFill>
              </a:rPr>
              <a:t>pubmed.ncbi.nlm.nih.gov</a:t>
            </a:r>
            <a:r>
              <a:rPr lang="en-US" sz="1000" b="1" dirty="0">
                <a:solidFill>
                  <a:srgbClr val="0000CC"/>
                </a:solidFill>
              </a:rPr>
              <a:t>/11099028/</a:t>
            </a:r>
          </a:p>
          <a:p>
            <a:endParaRPr lang="en-US" b="1" dirty="0">
              <a:solidFill>
                <a:srgbClr val="0000CC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2FFA37-DE09-30C5-A8AF-891B8B5BF028}"/>
              </a:ext>
            </a:extLst>
          </p:cNvPr>
          <p:cNvSpPr txBox="1"/>
          <p:nvPr/>
        </p:nvSpPr>
        <p:spPr>
          <a:xfrm>
            <a:off x="887506" y="4295315"/>
            <a:ext cx="64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>
              <a:solidFill>
                <a:srgbClr val="0000CC"/>
              </a:solidFill>
            </a:endParaRPr>
          </a:p>
          <a:p>
            <a:r>
              <a:rPr lang="en-US" b="1" dirty="0">
                <a:solidFill>
                  <a:srgbClr val="0000CC"/>
                </a:solidFill>
              </a:rPr>
              <a:t>https://</a:t>
            </a:r>
            <a:r>
              <a:rPr lang="en-US" b="1" dirty="0" err="1">
                <a:solidFill>
                  <a:srgbClr val="0000CC"/>
                </a:solidFill>
              </a:rPr>
              <a:t>colab.research.google.com</a:t>
            </a:r>
            <a:r>
              <a:rPr lang="en-US" b="1" dirty="0">
                <a:solidFill>
                  <a:srgbClr val="0000CC"/>
                </a:solidFill>
              </a:rPr>
              <a:t>/drive/1xNMxBov0yLKOwlS6RKQIRZV6kpGC7VIq?usp=sharing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48D5EF-B67F-1CD2-E759-9A191574C16D}"/>
              </a:ext>
            </a:extLst>
          </p:cNvPr>
          <p:cNvSpPr txBox="1"/>
          <p:nvPr/>
        </p:nvSpPr>
        <p:spPr>
          <a:xfrm>
            <a:off x="997137" y="842682"/>
            <a:ext cx="6324600" cy="3884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00CC"/>
                </a:solidFill>
              </a:rPr>
              <a:t>Biological Background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00CC"/>
                </a:solidFill>
              </a:rPr>
              <a:t>Motivation and Goals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00CC"/>
                </a:solidFill>
              </a:rPr>
              <a:t>Mathematical Background 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00CC"/>
                </a:solidFill>
              </a:rPr>
              <a:t>Key Results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00CC"/>
                </a:solidFill>
              </a:rPr>
              <a:t>Issues Faced in Reproduction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00CC"/>
                </a:solidFill>
              </a:rPr>
              <a:t>Future Work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394923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pPr eaLnBrk="1" hangingPunct="1"/>
            <a:r>
              <a:rPr lang="en-US" sz="3600" b="1">
                <a:solidFill>
                  <a:srgbClr val="0000CC"/>
                </a:solidFill>
              </a:rPr>
              <a:t>Biological Background</a:t>
            </a:r>
            <a:endParaRPr lang="en-US" sz="3600" b="1" dirty="0">
              <a:solidFill>
                <a:srgbClr val="0000CC"/>
              </a:solidFill>
            </a:endParaRPr>
          </a:p>
        </p:txBody>
      </p:sp>
      <p:pic>
        <p:nvPicPr>
          <p:cNvPr id="13316" name="Picture 4" descr="Biocomplexity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0275" y="6264275"/>
            <a:ext cx="593725" cy="59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5" descr="redblackblockiu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19825"/>
            <a:ext cx="484188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DB36DDF-AF83-AD24-6D1D-81120D1F7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13FDDC-4AE0-48FE-A9DE-9DB1C7B3F10A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FD319E-222D-0878-16DA-CB79E72B45AE}"/>
              </a:ext>
            </a:extLst>
          </p:cNvPr>
          <p:cNvSpPr txBox="1"/>
          <p:nvPr/>
        </p:nvSpPr>
        <p:spPr>
          <a:xfrm>
            <a:off x="484188" y="938031"/>
            <a:ext cx="7696200" cy="2534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00CC"/>
                </a:solidFill>
              </a:rPr>
              <a:t>DNA is under constant stress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00CC"/>
                </a:solidFill>
              </a:rPr>
              <a:t>The p53 and Mdm2 feedback loop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00CC"/>
                </a:solidFill>
              </a:rPr>
              <a:t>Researchers have found levels of p53 and MDM2 rise and fall in pulses post DNA damage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00CC"/>
                </a:solidFill>
              </a:rPr>
              <a:t>We will investigate the pulses and relationships</a:t>
            </a:r>
          </a:p>
          <a:p>
            <a:pPr>
              <a:lnSpc>
                <a:spcPct val="150000"/>
              </a:lnSpc>
            </a:pPr>
            <a:endParaRPr lang="en-US" b="1" dirty="0">
              <a:solidFill>
                <a:srgbClr val="0000CC"/>
              </a:solidFill>
            </a:endParaRPr>
          </a:p>
        </p:txBody>
      </p:sp>
      <p:pic>
        <p:nvPicPr>
          <p:cNvPr id="1026" name="Picture 2" descr="Inhibiting the p53–MDM2 interaction: an important target for cancer therapy  | Nature Reviews Cancer">
            <a:extLst>
              <a:ext uri="{FF2B5EF4-FFF2-40B4-BE49-F238E27FC236}">
                <a16:creationId xmlns:a16="http://schemas.microsoft.com/office/drawing/2014/main" id="{098EB34D-4459-3BEA-A363-A892290B10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9306" y="3104834"/>
            <a:ext cx="5320506" cy="3130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diagram of cell division&#10;&#10;Description automatically generated">
            <a:extLst>
              <a:ext uri="{FF2B5EF4-FFF2-40B4-BE49-F238E27FC236}">
                <a16:creationId xmlns:a16="http://schemas.microsoft.com/office/drawing/2014/main" id="{C0C79D07-3BFA-A3FD-CD4F-9284C95CF1D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094" y="3307592"/>
            <a:ext cx="3826428" cy="2612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900042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pPr eaLnBrk="1" hangingPunct="1"/>
            <a:r>
              <a:rPr lang="en-US" sz="3600" b="1" dirty="0">
                <a:solidFill>
                  <a:srgbClr val="0000CC"/>
                </a:solidFill>
              </a:rPr>
              <a:t>Motivation and Goals</a:t>
            </a:r>
          </a:p>
        </p:txBody>
      </p:sp>
      <p:pic>
        <p:nvPicPr>
          <p:cNvPr id="13316" name="Picture 4" descr="Biocomplexity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0275" y="6264275"/>
            <a:ext cx="593725" cy="59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5" descr="redblackblockiu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19825"/>
            <a:ext cx="484188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DB36DDF-AF83-AD24-6D1D-81120D1F7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13FDDC-4AE0-48FE-A9DE-9DB1C7B3F10A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FD319E-222D-0878-16DA-CB79E72B45AE}"/>
              </a:ext>
            </a:extLst>
          </p:cNvPr>
          <p:cNvSpPr txBox="1"/>
          <p:nvPr/>
        </p:nvSpPr>
        <p:spPr>
          <a:xfrm>
            <a:off x="484188" y="1524119"/>
            <a:ext cx="7696200" cy="3347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00CC"/>
                </a:solidFill>
              </a:rPr>
              <a:t>P53 system is important as the protein stops tumors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00CC"/>
                </a:solidFill>
              </a:rPr>
              <a:t>Create an interactive, educational walkthrough of the system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00CC"/>
                </a:solidFill>
              </a:rPr>
              <a:t>Show DNA damage’s affect on pulses</a:t>
            </a:r>
          </a:p>
          <a:p>
            <a:pPr>
              <a:lnSpc>
                <a:spcPct val="150000"/>
              </a:lnSpc>
            </a:pPr>
            <a:endParaRPr lang="en-US" sz="2400" b="1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9026268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pPr eaLnBrk="1" hangingPunct="1"/>
            <a:r>
              <a:rPr lang="en-US" sz="3600" b="1" dirty="0">
                <a:solidFill>
                  <a:srgbClr val="0000CC"/>
                </a:solidFill>
              </a:rPr>
              <a:t>Mathematical Background</a:t>
            </a:r>
          </a:p>
        </p:txBody>
      </p:sp>
      <p:pic>
        <p:nvPicPr>
          <p:cNvPr id="13316" name="Picture 4" descr="Biocomplexity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0275" y="6264275"/>
            <a:ext cx="593725" cy="59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5" descr="redblackblockiu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19825"/>
            <a:ext cx="484188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DB36DDF-AF83-AD24-6D1D-81120D1F7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13FDDC-4AE0-48FE-A9DE-9DB1C7B3F10A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FD319E-222D-0878-16DA-CB79E72B45AE}"/>
              </a:ext>
            </a:extLst>
          </p:cNvPr>
          <p:cNvSpPr txBox="1"/>
          <p:nvPr/>
        </p:nvSpPr>
        <p:spPr>
          <a:xfrm>
            <a:off x="381000" y="1216518"/>
            <a:ext cx="7696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00CC"/>
                </a:solidFill>
              </a:rPr>
              <a:t>Ordinary Differential Equations</a:t>
            </a:r>
          </a:p>
          <a:p>
            <a:endParaRPr lang="en-US" sz="2000" b="1" dirty="0">
              <a:solidFill>
                <a:srgbClr val="0000CC"/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437C24F-ADFA-BDE4-6DF0-F2C0B5E923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093" y="2822558"/>
            <a:ext cx="7872333" cy="2624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diagram of a dna damage&#10;&#10;Description automatically generated">
            <a:extLst>
              <a:ext uri="{FF2B5EF4-FFF2-40B4-BE49-F238E27FC236}">
                <a16:creationId xmlns:a16="http://schemas.microsoft.com/office/drawing/2014/main" id="{5B64D0C5-1103-9D8F-A980-DD2042147C5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7358" y="1216518"/>
            <a:ext cx="3433583" cy="2624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168570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pPr eaLnBrk="1" hangingPunct="1"/>
            <a:r>
              <a:rPr lang="en-US" sz="3600" b="1" dirty="0">
                <a:solidFill>
                  <a:srgbClr val="0000CC"/>
                </a:solidFill>
              </a:rPr>
              <a:t>Mathematical Background cont.</a:t>
            </a:r>
          </a:p>
        </p:txBody>
      </p:sp>
      <p:pic>
        <p:nvPicPr>
          <p:cNvPr id="13316" name="Picture 4" descr="Biocomplexity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0275" y="6264275"/>
            <a:ext cx="593725" cy="59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5" descr="redblackblockiu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19825"/>
            <a:ext cx="484188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DB36DDF-AF83-AD24-6D1D-81120D1F7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13FDDC-4AE0-48FE-A9DE-9DB1C7B3F10A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33ECD114-6D41-5E17-A655-A30EB2AA92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17" y="1889835"/>
            <a:ext cx="5530850" cy="4172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4FFDFEC-A9DA-9E1D-B381-9238B488E1DC}"/>
              </a:ext>
            </a:extLst>
          </p:cNvPr>
          <p:cNvSpPr txBox="1"/>
          <p:nvPr/>
        </p:nvSpPr>
        <p:spPr>
          <a:xfrm>
            <a:off x="441325" y="1086224"/>
            <a:ext cx="7696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00CC"/>
                </a:solidFill>
              </a:rPr>
              <a:t>DNA Damage</a:t>
            </a:r>
          </a:p>
          <a:p>
            <a:endParaRPr lang="en-US" sz="2400" b="1" dirty="0">
              <a:solidFill>
                <a:srgbClr val="0000CC"/>
              </a:solidFill>
            </a:endParaRPr>
          </a:p>
        </p:txBody>
      </p:sp>
      <p:pic>
        <p:nvPicPr>
          <p:cNvPr id="5" name="Picture 4" descr="A diagram of a dna damage&#10;&#10;Description automatically generated">
            <a:extLst>
              <a:ext uri="{FF2B5EF4-FFF2-40B4-BE49-F238E27FC236}">
                <a16:creationId xmlns:a16="http://schemas.microsoft.com/office/drawing/2014/main" id="{53D83EB3-C637-D6B3-59BE-2E3A93D177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8408" y="904901"/>
            <a:ext cx="3433583" cy="2624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609044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pPr eaLnBrk="1" hangingPunct="1"/>
            <a:r>
              <a:rPr lang="en-US" sz="3600" b="1" dirty="0">
                <a:solidFill>
                  <a:srgbClr val="0000CC"/>
                </a:solidFill>
              </a:rPr>
              <a:t>Goal</a:t>
            </a:r>
          </a:p>
        </p:txBody>
      </p:sp>
      <p:pic>
        <p:nvPicPr>
          <p:cNvPr id="13316" name="Picture 4" descr="Biocomplexity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0275" y="6264275"/>
            <a:ext cx="593725" cy="59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5" descr="redblackblockiu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19825"/>
            <a:ext cx="484188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DB36DDF-AF83-AD24-6D1D-81120D1F7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13FDDC-4AE0-48FE-A9DE-9DB1C7B3F10A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FFDFEC-A9DA-9E1D-B381-9238B488E1DC}"/>
              </a:ext>
            </a:extLst>
          </p:cNvPr>
          <p:cNvSpPr txBox="1"/>
          <p:nvPr/>
        </p:nvSpPr>
        <p:spPr>
          <a:xfrm>
            <a:off x="211202" y="1086224"/>
            <a:ext cx="61895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00CC"/>
                </a:solidFill>
              </a:rPr>
              <a:t>Pulses occur but under what conditions?</a:t>
            </a:r>
          </a:p>
          <a:p>
            <a:endParaRPr lang="en-US" sz="2000" b="1" dirty="0">
              <a:solidFill>
                <a:srgbClr val="0000CC"/>
              </a:solidFill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0BB477C7-CC67-DF37-17EC-3BC512E6A5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202" y="1674812"/>
            <a:ext cx="5406347" cy="370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A diagram of a dna damage&#10;&#10;Description automatically generated">
            <a:extLst>
              <a:ext uri="{FF2B5EF4-FFF2-40B4-BE49-F238E27FC236}">
                <a16:creationId xmlns:a16="http://schemas.microsoft.com/office/drawing/2014/main" id="{61F3F0EF-2F64-1853-6256-E585E04C09E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383" y="136525"/>
            <a:ext cx="3433583" cy="2624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98141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pPr eaLnBrk="1" hangingPunct="1"/>
            <a:r>
              <a:rPr lang="en-US" sz="3600" b="1" dirty="0">
                <a:solidFill>
                  <a:srgbClr val="0000CC"/>
                </a:solidFill>
              </a:rPr>
              <a:t>Key Results</a:t>
            </a:r>
          </a:p>
        </p:txBody>
      </p:sp>
      <p:pic>
        <p:nvPicPr>
          <p:cNvPr id="13316" name="Picture 4" descr="Biocomplexity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0275" y="6264275"/>
            <a:ext cx="593725" cy="59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5" descr="redblackblockiu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19825"/>
            <a:ext cx="484188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DB36DDF-AF83-AD24-6D1D-81120D1F7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13FDDC-4AE0-48FE-A9DE-9DB1C7B3F10A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pic>
        <p:nvPicPr>
          <p:cNvPr id="7" name="Picture 6" descr="A screenshot of a graph&#10;&#10;Description automatically generated">
            <a:extLst>
              <a:ext uri="{FF2B5EF4-FFF2-40B4-BE49-F238E27FC236}">
                <a16:creationId xmlns:a16="http://schemas.microsoft.com/office/drawing/2014/main" id="{A567E5E3-6A73-58A1-EB66-6D970BFE0D3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0175" y="780704"/>
            <a:ext cx="3948329" cy="5867400"/>
          </a:xfrm>
          <a:prstGeom prst="rect">
            <a:avLst/>
          </a:prstGeom>
        </p:spPr>
      </p:pic>
      <p:pic>
        <p:nvPicPr>
          <p:cNvPr id="9" name="Picture 8" descr="A screenshot of a graph&#10;&#10;Description automatically generated">
            <a:extLst>
              <a:ext uri="{FF2B5EF4-FFF2-40B4-BE49-F238E27FC236}">
                <a16:creationId xmlns:a16="http://schemas.microsoft.com/office/drawing/2014/main" id="{705974FF-762B-3772-EFD6-6825128F354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630" y="780704"/>
            <a:ext cx="3887561" cy="5813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531251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pPr eaLnBrk="1" hangingPunct="1"/>
            <a:r>
              <a:rPr lang="en-US" sz="3600" b="1" dirty="0">
                <a:solidFill>
                  <a:srgbClr val="0000CC"/>
                </a:solidFill>
              </a:rPr>
              <a:t>Key Results</a:t>
            </a:r>
          </a:p>
        </p:txBody>
      </p:sp>
      <p:pic>
        <p:nvPicPr>
          <p:cNvPr id="13316" name="Picture 4" descr="Biocomplexity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0275" y="6264275"/>
            <a:ext cx="593725" cy="59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5" descr="redblackblockiu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19825"/>
            <a:ext cx="484188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DB36DDF-AF83-AD24-6D1D-81120D1F7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13FDDC-4AE0-48FE-A9DE-9DB1C7B3F10A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pic>
        <p:nvPicPr>
          <p:cNvPr id="4" name="Picture 3" descr="A graph of a number of lines&#10;&#10;Description automatically generated with medium confidence">
            <a:extLst>
              <a:ext uri="{FF2B5EF4-FFF2-40B4-BE49-F238E27FC236}">
                <a16:creationId xmlns:a16="http://schemas.microsoft.com/office/drawing/2014/main" id="{5A7DFC6E-6674-7651-4E00-BEACD7F63D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7078" y="879185"/>
            <a:ext cx="3903887" cy="2900653"/>
          </a:xfrm>
          <a:prstGeom prst="rect">
            <a:avLst/>
          </a:prstGeom>
        </p:spPr>
      </p:pic>
      <p:pic>
        <p:nvPicPr>
          <p:cNvPr id="6" name="Picture 5" descr="A graph of a number of data&#10;&#10;Description automatically generated with medium confidence">
            <a:extLst>
              <a:ext uri="{FF2B5EF4-FFF2-40B4-BE49-F238E27FC236}">
                <a16:creationId xmlns:a16="http://schemas.microsoft.com/office/drawing/2014/main" id="{8655010D-8D57-159E-1734-E85A53BC470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577597"/>
            <a:ext cx="4038600" cy="3002794"/>
          </a:xfrm>
          <a:prstGeom prst="rect">
            <a:avLst/>
          </a:prstGeom>
        </p:spPr>
      </p:pic>
      <p:pic>
        <p:nvPicPr>
          <p:cNvPr id="12" name="Picture 11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34C66BB8-620B-1BD8-B80A-39AF545DE21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3820823"/>
            <a:ext cx="3962400" cy="2900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247003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13166</TotalTime>
  <Words>471</Words>
  <Application>Microsoft Macintosh PowerPoint</Application>
  <PresentationFormat>On-screen Show (4:3)</PresentationFormat>
  <Paragraphs>87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Default Design</vt:lpstr>
      <vt:lpstr>P53 and DNA Damage</vt:lpstr>
      <vt:lpstr>Overview</vt:lpstr>
      <vt:lpstr>Biological Background</vt:lpstr>
      <vt:lpstr>Motivation and Goals</vt:lpstr>
      <vt:lpstr>Mathematical Background</vt:lpstr>
      <vt:lpstr>Mathematical Background cont.</vt:lpstr>
      <vt:lpstr>Goal</vt:lpstr>
      <vt:lpstr>Key Results</vt:lpstr>
      <vt:lpstr>Key Results</vt:lpstr>
      <vt:lpstr>Issues Faced in Reproducing the Source Materials</vt:lpstr>
      <vt:lpstr>Conclusion</vt:lpstr>
      <vt:lpstr>Future Work</vt:lpstr>
    </vt:vector>
  </TitlesOfParts>
  <Company>Indiana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P548/M548 Mathematical Biology</dc:title>
  <dc:creator>James Glazier</dc:creator>
  <cp:lastModifiedBy>Cesaretti, William J</cp:lastModifiedBy>
  <cp:revision>733</cp:revision>
  <dcterms:created xsi:type="dcterms:W3CDTF">2006-01-12T00:58:50Z</dcterms:created>
  <dcterms:modified xsi:type="dcterms:W3CDTF">2023-12-12T23:13:17Z</dcterms:modified>
</cp:coreProperties>
</file>