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Nunito"/>
      <p:regular r:id="rId25"/>
      <p:bold r:id="rId26"/>
      <p:italic r:id="rId27"/>
      <p:boldItalic r:id="rId28"/>
    </p:embeddedFont>
    <p:embeddedFont>
      <p:font typeface="Maven Pro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86ec249f12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86ec249f12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a2a74897f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a2a74897f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a2a74897f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a2a74897f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a2a74897f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a2a74897f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a2a74897f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a2a74897f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a2a74897f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a2a74897f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a2a74897f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a2a74897f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a2a74897ff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a2a74897ff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86ec249f12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86ec249f12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86ec249f12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86ec249f12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63a89aaca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63a89aaca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86ec249f12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86ec249f12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a2a74897f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a2a74897f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86ec249f12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86ec249f12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a2a74897f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a2a74897f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86ec249f12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86ec249f12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a2a74897f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a2a74897f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a2a74897f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a2a74897f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olab.research.google.com/drive/1xNMxBov0yLKOwlS6RKQIRZV6kpGC7VIq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sys-bio.github.io/makesbml/" TargetMode="External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p53 and DNA damage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 Cesaretti</a:t>
            </a:r>
            <a:endParaRPr/>
          </a:p>
        </p:txBody>
      </p:sp>
      <p:pic>
        <p:nvPicPr>
          <p:cNvPr descr="p53 may play a more important role in kidney cancer than previously thought"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0700" y="243175"/>
            <a:ext cx="4956575" cy="371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"/>
          <p:cNvSpPr txBox="1"/>
          <p:nvPr>
            <p:ph type="title"/>
          </p:nvPr>
        </p:nvSpPr>
        <p:spPr>
          <a:xfrm>
            <a:off x="1303800" y="532900"/>
            <a:ext cx="2523300" cy="10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Parameters</a:t>
            </a:r>
            <a:endParaRPr/>
          </a:p>
        </p:txBody>
      </p:sp>
      <p:pic>
        <p:nvPicPr>
          <p:cNvPr id="340" name="Google Shape;3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7625" y="722975"/>
            <a:ext cx="4724685" cy="32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2"/>
          <p:cNvSpPr txBox="1"/>
          <p:nvPr>
            <p:ph idx="1" type="body"/>
          </p:nvPr>
        </p:nvSpPr>
        <p:spPr>
          <a:xfrm>
            <a:off x="131425" y="1536275"/>
            <a:ext cx="3371700" cy="3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Concentrations initialized to ss values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DNA damage at time=50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MDM2 decreases due to DNA damage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Lack of inhibitor results in p53 growth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P53 activates MDM2 cyt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3"/>
          <p:cNvSpPr txBox="1"/>
          <p:nvPr>
            <p:ph type="title"/>
          </p:nvPr>
        </p:nvSpPr>
        <p:spPr>
          <a:xfrm>
            <a:off x="1303800" y="532900"/>
            <a:ext cx="2523300" cy="10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DNA Damage</a:t>
            </a:r>
            <a:endParaRPr/>
          </a:p>
        </p:txBody>
      </p:sp>
      <p:sp>
        <p:nvSpPr>
          <p:cNvPr id="347" name="Google Shape;347;p23"/>
          <p:cNvSpPr txBox="1"/>
          <p:nvPr>
            <p:ph idx="1" type="body"/>
          </p:nvPr>
        </p:nvSpPr>
        <p:spPr>
          <a:xfrm>
            <a:off x="131425" y="1536275"/>
            <a:ext cx="3371700" cy="3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Concentrations initialized to ss values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Slider to adjust ‘Dam0’ parameter in model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Linear impact on amount of DNA Damage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High damage = pulses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Low damage = flatter curves</a:t>
            </a:r>
            <a:endParaRPr sz="1800"/>
          </a:p>
        </p:txBody>
      </p:sp>
      <p:pic>
        <p:nvPicPr>
          <p:cNvPr id="348" name="Google Shape;3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8700" y="159350"/>
            <a:ext cx="3616899" cy="258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8125" y="2776375"/>
            <a:ext cx="2942771" cy="211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4"/>
          <p:cNvSpPr txBox="1"/>
          <p:nvPr>
            <p:ph type="title"/>
          </p:nvPr>
        </p:nvSpPr>
        <p:spPr>
          <a:xfrm>
            <a:off x="1303800" y="532900"/>
            <a:ext cx="3268200" cy="10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Examine Pulses</a:t>
            </a:r>
            <a:endParaRPr/>
          </a:p>
        </p:txBody>
      </p:sp>
      <p:sp>
        <p:nvSpPr>
          <p:cNvPr id="355" name="Google Shape;355;p24"/>
          <p:cNvSpPr txBox="1"/>
          <p:nvPr>
            <p:ph idx="1" type="body"/>
          </p:nvPr>
        </p:nvSpPr>
        <p:spPr>
          <a:xfrm>
            <a:off x="131425" y="1536275"/>
            <a:ext cx="3371700" cy="3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Concentrations initialized to ss values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Slider to adjust ‘Dam0’ parameter in model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Linear impact on amount of DNA Damage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High damage = pulses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Low damage = flatter curves</a:t>
            </a:r>
            <a:endParaRPr sz="1800"/>
          </a:p>
        </p:txBody>
      </p:sp>
      <p:pic>
        <p:nvPicPr>
          <p:cNvPr id="356" name="Google Shape;3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7025" y="151950"/>
            <a:ext cx="4287624" cy="353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5"/>
          <p:cNvSpPr txBox="1"/>
          <p:nvPr>
            <p:ph type="title"/>
          </p:nvPr>
        </p:nvSpPr>
        <p:spPr>
          <a:xfrm>
            <a:off x="1303800" y="532900"/>
            <a:ext cx="3268200" cy="10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Explore p53 Production</a:t>
            </a:r>
            <a:endParaRPr/>
          </a:p>
        </p:txBody>
      </p:sp>
      <p:sp>
        <p:nvSpPr>
          <p:cNvPr id="362" name="Google Shape;362;p25"/>
          <p:cNvSpPr txBox="1"/>
          <p:nvPr>
            <p:ph idx="1" type="body"/>
          </p:nvPr>
        </p:nvSpPr>
        <p:spPr>
          <a:xfrm>
            <a:off x="131425" y="1536275"/>
            <a:ext cx="3371700" cy="3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Alter the basal rate of transcription of p53: k’s53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What do we expect?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When increasing the basal rate, the process speeds up </a:t>
            </a:r>
            <a:endParaRPr sz="1800"/>
          </a:p>
        </p:txBody>
      </p:sp>
      <p:pic>
        <p:nvPicPr>
          <p:cNvPr id="363" name="Google Shape;3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775" y="3871400"/>
            <a:ext cx="4105275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4795" y="2854625"/>
            <a:ext cx="3028100" cy="220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9963" y="185850"/>
            <a:ext cx="3157775" cy="232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6"/>
          <p:cNvSpPr txBox="1"/>
          <p:nvPr>
            <p:ph type="title"/>
          </p:nvPr>
        </p:nvSpPr>
        <p:spPr>
          <a:xfrm>
            <a:off x="1303800" y="532900"/>
            <a:ext cx="3268200" cy="10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Explore p53 Production cont.</a:t>
            </a:r>
            <a:endParaRPr/>
          </a:p>
        </p:txBody>
      </p:sp>
      <p:sp>
        <p:nvSpPr>
          <p:cNvPr id="371" name="Google Shape;371;p26"/>
          <p:cNvSpPr txBox="1"/>
          <p:nvPr>
            <p:ph idx="1" type="body"/>
          </p:nvPr>
        </p:nvSpPr>
        <p:spPr>
          <a:xfrm>
            <a:off x="131425" y="1536275"/>
            <a:ext cx="3371700" cy="3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Alter the ks53 by multiplying it by a scalar value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Decrease size of ks53, the lines do not overlap </a:t>
            </a:r>
            <a:endParaRPr sz="1800"/>
          </a:p>
        </p:txBody>
      </p:sp>
      <p:pic>
        <p:nvPicPr>
          <p:cNvPr id="372" name="Google Shape;3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775" y="3871400"/>
            <a:ext cx="4105275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0771" y="110227"/>
            <a:ext cx="3371700" cy="2498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3825" y="2784571"/>
            <a:ext cx="2998643" cy="2230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7"/>
          <p:cNvSpPr txBox="1"/>
          <p:nvPr>
            <p:ph type="title"/>
          </p:nvPr>
        </p:nvSpPr>
        <p:spPr>
          <a:xfrm>
            <a:off x="1303800" y="532900"/>
            <a:ext cx="3268200" cy="10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Plots</a:t>
            </a:r>
            <a:endParaRPr/>
          </a:p>
        </p:txBody>
      </p:sp>
      <p:sp>
        <p:nvSpPr>
          <p:cNvPr id="380" name="Google Shape;380;p27"/>
          <p:cNvSpPr txBox="1"/>
          <p:nvPr>
            <p:ph idx="1" type="body"/>
          </p:nvPr>
        </p:nvSpPr>
        <p:spPr>
          <a:xfrm>
            <a:off x="131425" y="1536275"/>
            <a:ext cx="3515400" cy="3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Plot the 3 variables in 3 different plots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Better visualize the steady state and how the model converges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Instruct users to trace the plots by starting at any random point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MDM2 nucleus vs p53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Lines are more horizontal…</a:t>
            </a:r>
            <a:endParaRPr sz="1800"/>
          </a:p>
        </p:txBody>
      </p:sp>
      <p:pic>
        <p:nvPicPr>
          <p:cNvPr id="381" name="Google Shape;3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6700" y="639700"/>
            <a:ext cx="4314999" cy="324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8"/>
          <p:cNvSpPr txBox="1"/>
          <p:nvPr>
            <p:ph type="title"/>
          </p:nvPr>
        </p:nvSpPr>
        <p:spPr>
          <a:xfrm>
            <a:off x="1303800" y="532900"/>
            <a:ext cx="2238900" cy="10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Plots cont.</a:t>
            </a:r>
            <a:endParaRPr/>
          </a:p>
        </p:txBody>
      </p:sp>
      <p:sp>
        <p:nvSpPr>
          <p:cNvPr id="387" name="Google Shape;387;p28"/>
          <p:cNvSpPr txBox="1"/>
          <p:nvPr>
            <p:ph idx="1" type="body"/>
          </p:nvPr>
        </p:nvSpPr>
        <p:spPr>
          <a:xfrm>
            <a:off x="131425" y="1536275"/>
            <a:ext cx="3371700" cy="3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MDM2 cytoplasm vs p53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Not all states converge to the steady states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Why is this? </a:t>
            </a:r>
            <a:endParaRPr sz="1800"/>
          </a:p>
        </p:txBody>
      </p:sp>
      <p:pic>
        <p:nvPicPr>
          <p:cNvPr id="388" name="Google Shape;3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3825" y="456500"/>
            <a:ext cx="5309850" cy="403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9"/>
          <p:cNvSpPr txBox="1"/>
          <p:nvPr>
            <p:ph type="title"/>
          </p:nvPr>
        </p:nvSpPr>
        <p:spPr>
          <a:xfrm>
            <a:off x="1303800" y="532900"/>
            <a:ext cx="2238900" cy="10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Plots cont.</a:t>
            </a:r>
            <a:endParaRPr/>
          </a:p>
        </p:txBody>
      </p:sp>
      <p:sp>
        <p:nvSpPr>
          <p:cNvPr id="394" name="Google Shape;394;p29"/>
          <p:cNvSpPr txBox="1"/>
          <p:nvPr>
            <p:ph idx="1" type="body"/>
          </p:nvPr>
        </p:nvSpPr>
        <p:spPr>
          <a:xfrm>
            <a:off x="131425" y="1536275"/>
            <a:ext cx="3371700" cy="3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MDM2 cytoplasm vs MDM2 nucleus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Always converge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Lines are more vertical than horizontal…</a:t>
            </a:r>
            <a:endParaRPr sz="1800"/>
          </a:p>
        </p:txBody>
      </p:sp>
      <p:pic>
        <p:nvPicPr>
          <p:cNvPr id="395" name="Google Shape;3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0777" y="560675"/>
            <a:ext cx="5448999" cy="412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0"/>
          <p:cNvSpPr txBox="1"/>
          <p:nvPr>
            <p:ph type="title"/>
          </p:nvPr>
        </p:nvSpPr>
        <p:spPr>
          <a:xfrm>
            <a:off x="1142475" y="35808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I’d appreciate any critiques, questions, or thoughts.</a:t>
            </a:r>
            <a:endParaRPr sz="2620"/>
          </a:p>
        </p:txBody>
      </p:sp>
      <p:sp>
        <p:nvSpPr>
          <p:cNvPr id="401" name="Google Shape;401;p30"/>
          <p:cNvSpPr txBox="1"/>
          <p:nvPr>
            <p:ph type="title"/>
          </p:nvPr>
        </p:nvSpPr>
        <p:spPr>
          <a:xfrm>
            <a:off x="2481325" y="18450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20"/>
              <a:t>Thank you</a:t>
            </a:r>
            <a:endParaRPr sz="41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12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407" name="Google Shape;407;p31"/>
          <p:cNvSpPr txBox="1"/>
          <p:nvPr/>
        </p:nvSpPr>
        <p:spPr>
          <a:xfrm>
            <a:off x="314975" y="1227025"/>
            <a:ext cx="90585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[1] Tongli Zhang, Paul Brazhnik &amp; John J. Tyson (2007) Exploring Mechanisms of the DNA-Damage Response: p53 Pulses and their Possible Relevance to Apoptosis, Cell Cycle, 6:1, 85-94, DOI: 10.4161/cc.6.1.3705</a:t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[2] Clancy S. DNA damage &amp; repair: mechanisms for maintaining DNA integrity. Nature Education. 2008;1(1):103. Available from: https://www.nature.com/scitable/topicpage/dna-damage-repair-mechanisms-for-maintaining-dna-344/#</a:t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[3] Sauro HM. Systems Biology: Introduction to Pathway Modeling. Ambrosius Publishing; 2020. p. 292.</a:t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[4] Tyson, J. Monitoring p53's pulse. Nat Genet 36, 113–114 (2004). https://doi.org/10.1038/ng0204-113</a:t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[5] Vogelstein B, Lane D, Levine AJ. Surfing the p53 network. Nature 2000; 408:307-10.</a:t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[6] Chène, P. Inhibiting the p53–MDM2 interaction: an important target for cancer therapy. Nat Rev Cancer 3, 102–109 (2003). https://doi.org/10.1038/nrc991</a:t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[7] Singh, Nitika &amp; Sharma, Bechan. (2019). EC PHARMACOLOGY AND TOXICOLOGY Review Article Role of Toxicants in Oxidative Stress Mediated DNA Damage and Protection by Phytochemicals. 7. 325-330.</a:t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[8] Mijit, M., Caracciolo, V., Melillo, A., Amicarelli, F., &amp; Giordano, A. (2020). Role of p53 in the Regulation of Cellular Senescence. Biomolecules, 10(3). https://doi.org/10.3390/biom10030420</a:t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290825" y="25717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https://colab.research.google.com/drive/1xNMxBov0yLKOwlS6RKQIRZV6kpGC7VIq?usp=sharing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Biological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80000" y="2069950"/>
            <a:ext cx="4885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DNA is under constant stress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Cells have complex mechanisms to combat said stress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 p53 protein is one of the mechanisms to help repair DNA damage</a:t>
            </a:r>
            <a:endParaRPr sz="1800"/>
          </a:p>
        </p:txBody>
      </p:sp>
      <p:pic>
        <p:nvPicPr>
          <p:cNvPr descr="Inhibiting the p53–MDM2 interaction: an important target for cancer therapy  | Nature Reviews Cancer"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4375" y="1941276"/>
            <a:ext cx="3865725" cy="227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4175" y="130300"/>
            <a:ext cx="2553250" cy="26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Biological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cont.</a:t>
            </a:r>
            <a:endParaRPr/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208375" y="2153400"/>
            <a:ext cx="6791100" cy="29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MDM2 is a protein that suppresses p53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Increase in p53 causes MDM2 production, thereby decreasing the level of p53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Autoregulatory</a:t>
            </a:r>
            <a:r>
              <a:rPr lang="en" sz="1800"/>
              <a:t> feedback loop</a:t>
            </a:r>
            <a:endParaRPr sz="2000"/>
          </a:p>
        </p:txBody>
      </p:sp>
      <p:pic>
        <p:nvPicPr>
          <p:cNvPr descr="Feedback Loops | BioNinja" id="300" name="Google Shape;3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3450" y="227625"/>
            <a:ext cx="4047750" cy="20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Biological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cont.</a:t>
            </a:r>
            <a:endParaRPr/>
          </a:p>
        </p:txBody>
      </p:sp>
      <p:sp>
        <p:nvSpPr>
          <p:cNvPr id="306" name="Google Shape;306;p17"/>
          <p:cNvSpPr txBox="1"/>
          <p:nvPr>
            <p:ph idx="1" type="body"/>
          </p:nvPr>
        </p:nvSpPr>
        <p:spPr>
          <a:xfrm>
            <a:off x="208375" y="2054900"/>
            <a:ext cx="6791100" cy="29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2000"/>
              <a:t>DNA damage -&gt; p53 accumulates to help repair the damage/apoptosis/senescence/arrest</a:t>
            </a:r>
            <a:endParaRPr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2000"/>
              <a:t>Researchers have found levels of p53 and MDM2 rise and fall in pulses </a:t>
            </a:r>
            <a:r>
              <a:rPr lang="en" sz="2000"/>
              <a:t>post DNA damage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They investigated the function of pulses</a:t>
            </a:r>
            <a:endParaRPr sz="2000"/>
          </a:p>
        </p:txBody>
      </p:sp>
      <p:pic>
        <p:nvPicPr>
          <p:cNvPr descr="Getting p53 Out of the Nucleus | Science" id="307" name="Google Shape;3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6825" y="88750"/>
            <a:ext cx="3021050" cy="20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and Goals</a:t>
            </a:r>
            <a:endParaRPr/>
          </a:p>
        </p:txBody>
      </p:sp>
      <p:sp>
        <p:nvSpPr>
          <p:cNvPr id="313" name="Google Shape;313;p18"/>
          <p:cNvSpPr txBox="1"/>
          <p:nvPr>
            <p:ph idx="1" type="body"/>
          </p:nvPr>
        </p:nvSpPr>
        <p:spPr>
          <a:xfrm>
            <a:off x="466450" y="1678675"/>
            <a:ext cx="58278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P53 system is important as the protein stops tumors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Create an interactive, educational walkthrough of the system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Highlight the amount of DNA </a:t>
            </a:r>
            <a:r>
              <a:rPr lang="en" sz="2000"/>
              <a:t>damage</a:t>
            </a:r>
            <a:r>
              <a:rPr lang="en" sz="2000"/>
              <a:t> impact on p53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>
            <p:ph type="title"/>
          </p:nvPr>
        </p:nvSpPr>
        <p:spPr>
          <a:xfrm>
            <a:off x="1240000" y="5411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</a:t>
            </a:r>
            <a:endParaRPr/>
          </a:p>
        </p:txBody>
      </p:sp>
      <p:sp>
        <p:nvSpPr>
          <p:cNvPr id="319" name="Google Shape;319;p19"/>
          <p:cNvSpPr txBox="1"/>
          <p:nvPr>
            <p:ph idx="1" type="body"/>
          </p:nvPr>
        </p:nvSpPr>
        <p:spPr>
          <a:xfrm>
            <a:off x="219525" y="1341900"/>
            <a:ext cx="4716000" cy="3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Model already exists (used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SBML -&gt; Antimony translator </a:t>
            </a:r>
            <a:r>
              <a:rPr lang="en" sz="1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</a:t>
            </a:r>
            <a:r>
              <a:rPr lang="en" sz="1800"/>
              <a:t>)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Protein signaling network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Review the ODE’s of p53 and MDM2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And go over the how DNA damage is simulated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20" name="Google Shape;3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2375" y="360100"/>
            <a:ext cx="3705467" cy="446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/>
          <p:nvPr>
            <p:ph type="title"/>
          </p:nvPr>
        </p:nvSpPr>
        <p:spPr>
          <a:xfrm>
            <a:off x="1240000" y="5411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ODE’s</a:t>
            </a:r>
            <a:endParaRPr/>
          </a:p>
        </p:txBody>
      </p:sp>
      <p:sp>
        <p:nvSpPr>
          <p:cNvPr id="326" name="Google Shape;326;p20"/>
          <p:cNvSpPr txBox="1"/>
          <p:nvPr>
            <p:ph idx="1" type="body"/>
          </p:nvPr>
        </p:nvSpPr>
        <p:spPr>
          <a:xfrm>
            <a:off x="219525" y="1341900"/>
            <a:ext cx="4716000" cy="3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27" name="Google Shape;3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025" y="1498800"/>
            <a:ext cx="8273575" cy="27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"/>
          <p:cNvSpPr txBox="1"/>
          <p:nvPr>
            <p:ph type="title"/>
          </p:nvPr>
        </p:nvSpPr>
        <p:spPr>
          <a:xfrm>
            <a:off x="1240000" y="541150"/>
            <a:ext cx="2302800" cy="17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DNA Damage</a:t>
            </a:r>
            <a:endParaRPr/>
          </a:p>
        </p:txBody>
      </p:sp>
      <p:sp>
        <p:nvSpPr>
          <p:cNvPr id="333" name="Google Shape;333;p21"/>
          <p:cNvSpPr txBox="1"/>
          <p:nvPr>
            <p:ph idx="1" type="body"/>
          </p:nvPr>
        </p:nvSpPr>
        <p:spPr>
          <a:xfrm>
            <a:off x="-62950" y="1355800"/>
            <a:ext cx="3371700" cy="3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GK function (feedback loops lead to nonlinearity)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H() to represent binary conditions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K</a:t>
            </a:r>
            <a:r>
              <a:rPr lang="en" sz="1800"/>
              <a:t>d2 is degradation rate constant of MDM2 nuc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Kd53 is degradation rate constant of  p53</a:t>
            </a:r>
            <a:endParaRPr sz="1800"/>
          </a:p>
        </p:txBody>
      </p:sp>
      <p:pic>
        <p:nvPicPr>
          <p:cNvPr id="334" name="Google Shape;3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4613" y="203813"/>
            <a:ext cx="5895975" cy="44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