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4919431" r:id="rId3"/>
    <p:sldId id="11452114" r:id="rId5"/>
    <p:sldId id="1572223" r:id="rId6"/>
    <p:sldId id="15014836" r:id="rId7"/>
    <p:sldId id="14949804" r:id="rId8"/>
    <p:sldId id="6664524" r:id="rId9"/>
    <p:sldId id="1634443" r:id="rId10"/>
    <p:sldId id="16497359" r:id="rId11"/>
    <p:sldId id="16497360" r:id="rId12"/>
    <p:sldId id="16497361" r:id="rId13"/>
    <p:sldId id="303448" r:id="rId14"/>
    <p:sldId id="16497362" r:id="rId15"/>
    <p:sldId id="1048004" r:id="rId16"/>
    <p:sldId id="16497363" r:id="rId17"/>
    <p:sldId id="16497364" r:id="rId18"/>
    <p:sldId id="16497365" r:id="rId19"/>
    <p:sldId id="16497366" r:id="rId20"/>
    <p:sldId id="16497367" r:id="rId21"/>
    <p:sldId id="16497368" r:id="rId22"/>
    <p:sldId id="16497369" r:id="rId23"/>
    <p:sldId id="16497370" r:id="rId24"/>
    <p:sldId id="16497358" r:id="rId25"/>
    <p:sldId id="16497372" r:id="rId26"/>
    <p:sldId id="16497373" r:id="rId27"/>
    <p:sldId id="16497374" r:id="rId28"/>
    <p:sldId id="16497375" r:id="rId29"/>
    <p:sldId id="16497376" r:id="rId30"/>
    <p:sldId id="16497377" r:id="rId31"/>
    <p:sldId id="16497381" r:id="rId32"/>
    <p:sldId id="13374821" r:id="rId33"/>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9.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40656-2D3A-4FA3-9CC1-05A576792D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BE0A1-1C2E-48D8-85D9-2B933880AD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png"/><Relationship Id="rId7" Type="http://schemas.openxmlformats.org/officeDocument/2006/relationships/image" Target="../media/image11.png"/><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notesSlide" Target="../notesSlides/notesSlide10.xml"/><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6.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image" Target="../media/image9.png"/><Relationship Id="rId10" Type="http://schemas.openxmlformats.org/officeDocument/2006/relationships/notesSlide" Target="../notesSlides/notesSlide1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4.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5.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6.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7.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8.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19.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20.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2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1.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16.png"/><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png"/><Relationship Id="rId7" Type="http://schemas.openxmlformats.org/officeDocument/2006/relationships/image" Target="../media/image11.png"/><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notesSlide" Target="../notesSlides/notesSlide4.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1.png"/><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5.png"/><Relationship Id="rId10" Type="http://schemas.openxmlformats.org/officeDocument/2006/relationships/notesSlide" Target="../notesSlides/notesSlide6.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8.png"/><Relationship Id="rId7" Type="http://schemas.openxmlformats.org/officeDocument/2006/relationships/image" Target="../media/image17.png"/><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5.png"/><Relationship Id="rId2" Type="http://schemas.openxmlformats.org/officeDocument/2006/relationships/image" Target="../media/image27.png"/><Relationship Id="rId10" Type="http://schemas.openxmlformats.org/officeDocument/2006/relationships/notesSlide" Target="../notesSlides/notesSlide9.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2"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3" cstate="print"/>
          <a:stretch>
            <a:fillRect/>
          </a:stretch>
        </p:blipFill>
        <p:spPr>
          <a:xfrm>
            <a:off x="1518908" y="1800289"/>
            <a:ext cx="6106185" cy="1481044"/>
          </a:xfrm>
          <a:prstGeom prst="rect">
            <a:avLst/>
          </a:prstGeom>
        </p:spPr>
      </p:pic>
      <p:sp>
        <p:nvSpPr>
          <p:cNvPr id="5" name="TextBox 4"/>
          <p:cNvSpPr txBox="1"/>
          <p:nvPr/>
        </p:nvSpPr>
        <p:spPr>
          <a:xfrm rot="21600000">
            <a:off x="1976706" y="1735584"/>
            <a:ext cx="5186363"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25" i="0" spc="0" dirty="0">
                <a:ln w="0">
                  <a:noFill/>
                </a:ln>
                <a:solidFill>
                  <a:srgbClr val="000000">
                    <a:alpha val="100000"/>
                  </a:srgbClr>
                </a:solidFill>
                <a:latin typeface="微软雅黑" panose="020B0503020204020204" pitchFamily="34" charset="-122"/>
                <a:ea typeface="微软雅黑" panose="020B0503020204020204" pitchFamily="34" charset="-122"/>
              </a:rPr>
              <a:t> </a:t>
            </a:r>
            <a:r>
              <a:rPr lang="zh-CN" altLang="en-US" sz="4125" i="0" spc="0" dirty="0">
                <a:ln w="0">
                  <a:noFill/>
                </a:ln>
                <a:solidFill>
                  <a:srgbClr val="000000">
                    <a:alpha val="100000"/>
                  </a:srgbClr>
                </a:solidFill>
                <a:latin typeface="微软雅黑" panose="020B0503020204020204" pitchFamily="34" charset="-122"/>
                <a:ea typeface="微软雅黑" panose="020B0503020204020204" pitchFamily="34" charset="-122"/>
              </a:rPr>
              <a:t>简时</a:t>
            </a:r>
            <a:endParaRPr lang="zh-CN" altLang="en-US" sz="4125" i="0" spc="0" dirty="0">
              <a:ln w="0">
                <a:noFill/>
              </a:ln>
              <a:solidFill>
                <a:srgbClr val="000000">
                  <a:alpha val="100000"/>
                </a:srgbClr>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1976704" y="2361096"/>
            <a:ext cx="5186363"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0" dirty="0">
                <a:ln w="0">
                  <a:noFill/>
                </a:ln>
                <a:solidFill>
                  <a:srgbClr val="000000">
                    <a:alpha val="100000"/>
                  </a:srgbClr>
                </a:solidFill>
                <a:latin typeface="黑体" panose="02010609060101010101" pitchFamily="34" charset="-122"/>
                <a:ea typeface="黑体" panose="02010609060101010101" pitchFamily="34" charset="-122"/>
              </a:rPr>
              <a:t>数据库设计报告</a:t>
            </a:r>
            <a:endParaRPr lang="zh-CN" altLang="en-US" sz="2625" i="0" spc="0" dirty="0">
              <a:ln w="0">
                <a:noFill/>
              </a:ln>
              <a:solidFill>
                <a:srgbClr val="000000">
                  <a:alpha val="100000"/>
                </a:srgbClr>
              </a:solidFill>
              <a:latin typeface="黑体" panose="02010609060101010101" pitchFamily="34" charset="-122"/>
              <a:ea typeface="黑体" panose="02010609060101010101" pitchFamily="34" charset="-122"/>
            </a:endParaRPr>
          </a:p>
        </p:txBody>
      </p:sp>
      <p:pic>
        <p:nvPicPr>
          <p:cNvPr id="8" name="null.png" descr="descr"/>
          <p:cNvPicPr>
            <a:picLocks noChangeAspect="1"/>
          </p:cNvPicPr>
          <p:nvPr/>
        </p:nvPicPr>
        <p:blipFill>
          <a:blip r:embed="rId4"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4"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5"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5"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6"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6"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7"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0764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1350" i="0" spc="0" dirty="0">
                <a:ln w="0">
                  <a:noFill/>
                </a:ln>
                <a:solidFill>
                  <a:srgbClr val="FFFFFF">
                    <a:alpha val="100000"/>
                  </a:srgbClr>
                </a:solidFill>
                <a:latin typeface="微软雅黑" panose="020B0503020204020204" pitchFamily="34" charset="-122"/>
                <a:ea typeface="微软雅黑" panose="020B0503020204020204" pitchFamily="34" charset="-122"/>
              </a:rPr>
              <a:t>第五组</a:t>
            </a:r>
            <a:endParaRPr lang="zh-CN" altLang="en-US" sz="1350" i="0" spc="0" dirty="0">
              <a:ln w="0">
                <a:noFill/>
              </a:ln>
              <a:solidFill>
                <a:srgbClr val="FFFFFF">
                  <a:alpha val="10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273810" y="1120775"/>
            <a:ext cx="6599555" cy="4210050"/>
          </a:xfrm>
          <a:prstGeom prst="rect">
            <a:avLst/>
          </a:prstGeom>
          <a:noFill/>
          <a:ln>
            <a:noFill/>
          </a:ln>
        </p:spPr>
      </p:pic>
      <p:pic>
        <p:nvPicPr>
          <p:cNvPr id="2" name="null.png" descr="descr"/>
          <p:cNvPicPr>
            <a:picLocks noChangeAspect="1"/>
          </p:cNvPicPr>
          <p:nvPr/>
        </p:nvPicPr>
        <p:blipFill>
          <a:blip r:embed="rId2"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3"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8"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综合各局部E-R图，形成</a:t>
            </a:r>
            <a:r>
              <a:rPr lang="en-US" altLang="zh-CN" sz="1685" spc="156" dirty="0">
                <a:ln w="0">
                  <a:noFill/>
                </a:ln>
                <a:solidFill>
                  <a:srgbClr val="242424">
                    <a:alpha val="100000"/>
                  </a:srgbClr>
                </a:solidFill>
                <a:latin typeface="黑体" panose="02010609060101010101" pitchFamily="34" charset="-122"/>
                <a:ea typeface="黑体" panose="02010609060101010101" pitchFamily="34" charset="-122"/>
                <a:sym typeface="+mn-ea"/>
              </a:rPr>
              <a:t>单一的全局概念</a:t>
            </a:r>
            <a:r>
              <a:rPr lang="zh-CN" altLang="en-US" sz="1685" spc="156" dirty="0">
                <a:ln w="0">
                  <a:noFill/>
                </a:ln>
                <a:solidFill>
                  <a:srgbClr val="242424">
                    <a:alpha val="100000"/>
                  </a:srgbClr>
                </a:solidFill>
                <a:latin typeface="黑体" panose="02010609060101010101" pitchFamily="34" charset="-122"/>
                <a:ea typeface="黑体" panose="02010609060101010101" pitchFamily="34" charset="-122"/>
                <a:sym typeface="+mn-ea"/>
              </a:rPr>
              <a:t>结构</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的</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全局</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E-R图。全局概念结构不仅要支持所有局部E-R模式，而且必须合理地表示一个完整、一致的数据库概念结构。以下为全局E-R图的展示</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a:t>
            </a:r>
            <a:endPar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2"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3"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4"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7" cstate="print"/>
          <a:stretch>
            <a:fillRect/>
          </a:stretch>
        </p:blipFill>
        <p:spPr>
          <a:xfrm>
            <a:off x="3909944" y="1400997"/>
            <a:ext cx="1324079" cy="1324079"/>
          </a:xfrm>
          <a:prstGeom prst="rect">
            <a:avLst/>
          </a:prstGeom>
        </p:spPr>
      </p:pic>
      <p:sp>
        <p:nvSpPr>
          <p:cNvPr id="5" name="TextBox 4"/>
          <p:cNvSpPr txBox="1"/>
          <p:nvPr/>
        </p:nvSpPr>
        <p:spPr>
          <a:xfrm rot="21600000">
            <a:off x="4232182" y="17824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021965" y="3093720"/>
            <a:ext cx="309943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逻辑结构设计</a:t>
            </a:r>
            <a:endPar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4"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5" cstate="print"/>
          <a:stretch>
            <a:fillRect/>
          </a:stretch>
        </p:blipFill>
        <p:spPr>
          <a:xfrm rot="21600000">
            <a:off x="3919549" y="-61016"/>
            <a:ext cx="8775009" cy="5422715"/>
          </a:xfrm>
          <a:prstGeom prst="rect">
            <a:avLst/>
          </a:prstGeom>
        </p:spPr>
      </p:pic>
      <p:pic>
        <p:nvPicPr>
          <p:cNvPr id="8" name="null.png" descr="descr"/>
          <p:cNvPicPr>
            <a:picLocks noChangeAspect="1"/>
          </p:cNvPicPr>
          <p:nvPr/>
        </p:nvPicPr>
        <p:blipFill>
          <a:blip r:embed="rId6" cstate="print"/>
          <a:stretch>
            <a:fillRect/>
          </a:stretch>
        </p:blipFill>
        <p:spPr>
          <a:xfrm rot="1884585">
            <a:off x="2739426" y="-1989481"/>
            <a:ext cx="3746968" cy="8069893"/>
          </a:xfrm>
          <a:prstGeom prst="rect">
            <a:avLst/>
          </a:prstGeom>
        </p:spPr>
      </p:pic>
      <p:pic>
        <p:nvPicPr>
          <p:cNvPr id="9" name="null.png" descr="descr"/>
          <p:cNvPicPr>
            <a:picLocks noChangeAspect="1"/>
          </p:cNvPicPr>
          <p:nvPr/>
        </p:nvPicPr>
        <p:blipFill>
          <a:blip r:embed="rId7" cstate="print"/>
          <a:stretch>
            <a:fillRect/>
          </a:stretch>
        </p:blipFill>
        <p:spPr>
          <a:xfrm rot="1966580">
            <a:off x="7403444" y="-730356"/>
            <a:ext cx="8734" cy="1792980"/>
          </a:xfrm>
          <a:prstGeom prst="rect">
            <a:avLst/>
          </a:prstGeom>
        </p:spPr>
      </p:pic>
      <p:pic>
        <p:nvPicPr>
          <p:cNvPr id="10" name="null.png" descr="descr"/>
          <p:cNvPicPr>
            <a:picLocks noChangeAspect="1"/>
          </p:cNvPicPr>
          <p:nvPr/>
        </p:nvPicPr>
        <p:blipFill>
          <a:blip r:embed="rId7" cstate="print"/>
          <a:stretch>
            <a:fillRect/>
          </a:stretch>
        </p:blipFill>
        <p:spPr>
          <a:xfrm rot="1966580">
            <a:off x="6992969" y="226427"/>
            <a:ext cx="8734" cy="1792980"/>
          </a:xfrm>
          <a:prstGeom prst="rect">
            <a:avLst/>
          </a:prstGeom>
        </p:spPr>
      </p:pic>
      <p:pic>
        <p:nvPicPr>
          <p:cNvPr id="11" name="null.png" descr="descr"/>
          <p:cNvPicPr>
            <a:picLocks noChangeAspect="1"/>
          </p:cNvPicPr>
          <p:nvPr/>
        </p:nvPicPr>
        <p:blipFill>
          <a:blip r:embed="rId7" cstate="print"/>
          <a:stretch>
            <a:fillRect/>
          </a:stretch>
        </p:blipFill>
        <p:spPr>
          <a:xfrm rot="1966580">
            <a:off x="4263161" y="3287065"/>
            <a:ext cx="8734" cy="1792980"/>
          </a:xfrm>
          <a:prstGeom prst="rect">
            <a:avLst/>
          </a:prstGeom>
        </p:spPr>
      </p:pic>
      <p:pic>
        <p:nvPicPr>
          <p:cNvPr id="12" name="null.png" descr="descr"/>
          <p:cNvPicPr>
            <a:picLocks noChangeAspect="1"/>
          </p:cNvPicPr>
          <p:nvPr/>
        </p:nvPicPr>
        <p:blipFill>
          <a:blip r:embed="rId7" cstate="print"/>
          <a:stretch>
            <a:fillRect/>
          </a:stretch>
        </p:blipFill>
        <p:spPr>
          <a:xfrm rot="1966580">
            <a:off x="3852686" y="4243849"/>
            <a:ext cx="8734" cy="1792980"/>
          </a:xfrm>
          <a:prstGeom prst="rect">
            <a:avLst/>
          </a:prstGeom>
        </p:spPr>
      </p:pic>
      <p:sp>
        <p:nvSpPr>
          <p:cNvPr id="5" name="TextBox 4"/>
          <p:cNvSpPr txBox="1"/>
          <p:nvPr/>
        </p:nvSpPr>
        <p:spPr>
          <a:xfrm rot="21600000">
            <a:off x="864870" y="1327785"/>
            <a:ext cx="5738495" cy="27698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■任务：</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将基本E-R图转换为与选用简时app所支持的数据模型相符合的逻辑结构。</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过程：</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indent="0" algn="l">
              <a:lnSpc>
                <a:spcPct val="100000"/>
              </a:lnSpc>
              <a:buFont typeface="Arial" panose="020B0604020202020204" pitchFamily="34" charset="0"/>
              <a:buNone/>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将概念结构转换为现有简时app的关系模型。 </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从功能和性能要求上对转换的模型进行评价，看它是否满足用户要求。 </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对数据模型进行优化</a:t>
            </a: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p:txBody>
      </p:sp>
      <p:pic>
        <p:nvPicPr>
          <p:cNvPr id="17" name="null.png" descr="descr"/>
          <p:cNvPicPr>
            <a:picLocks noChangeAspect="1"/>
          </p:cNvPicPr>
          <p:nvPr/>
        </p:nvPicPr>
        <p:blipFill>
          <a:blip r:embed="rId8" cstate="print"/>
          <a:stretch>
            <a:fillRect/>
          </a:stretch>
        </p:blipFill>
        <p:spPr>
          <a:xfrm rot="2700000">
            <a:off x="1035224" y="-579317"/>
            <a:ext cx="8734" cy="1990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2"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3"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4"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7"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物理结构设计</a:t>
            </a:r>
            <a:endPar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1690" i="0" spc="156" dirty="0">
                <a:solidFill>
                  <a:srgbClr val="242424">
                    <a:alpha val="100000"/>
                  </a:srgbClr>
                </a:solidFill>
                <a:latin typeface="黑体" panose="02010609060101010101" pitchFamily="34" charset="-122"/>
                <a:ea typeface="黑体" panose="02010609060101010101" pitchFamily="34" charset="-122"/>
              </a:rPr>
              <a:t>数据库设计的最后阶段是确定数据库在物理设备上的存储结构和存取方法，也就是设计数据库的物理数据模型，主要是设计表结构。数据表结构如下：</a:t>
            </a:r>
            <a:endParaRPr lang="en-US" altLang="zh-CN" sz="1690" i="0" spc="156" dirty="0">
              <a:solidFill>
                <a:srgbClr val="242424">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650240" y="1719580"/>
          <a:ext cx="8329295" cy="3001645"/>
        </p:xfrm>
        <a:graphic>
          <a:graphicData uri="http://schemas.openxmlformats.org/drawingml/2006/table">
            <a:tbl>
              <a:tblPr firstRow="1" bandRow="1">
                <a:tableStyleId>{5940675A-B579-460E-94D1-54222C63F5DA}</a:tableStyleId>
              </a:tblPr>
              <a:tblGrid>
                <a:gridCol w="971550"/>
                <a:gridCol w="2664460"/>
                <a:gridCol w="913765"/>
                <a:gridCol w="890270"/>
                <a:gridCol w="1043305"/>
                <a:gridCol w="1114425"/>
                <a:gridCol w="731520"/>
              </a:tblGrid>
              <a:tr h="530860">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3371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3371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3371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Email</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5276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Passward</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123456</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52832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Sex</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enum(‘man’,’woman’)</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‘man’</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371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Integral</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tr>
            </a:tbl>
          </a:graphicData>
        </a:graphic>
      </p:graphicFrame>
      <p:sp>
        <p:nvSpPr>
          <p:cNvPr id="10" name="TextBox 4"/>
          <p:cNvSpPr txBox="1"/>
          <p:nvPr/>
        </p:nvSpPr>
        <p:spPr>
          <a:xfrm>
            <a:off x="662690" y="1408068"/>
            <a:ext cx="1709738" cy="317500"/>
          </a:xfrm>
          <a:prstGeom prst="rect">
            <a:avLst/>
          </a:prstGeom>
          <a:noFill/>
        </p:spPr>
        <p:txBody>
          <a:bodyPr wrap="square" lIns="0" tIns="0" rIns="0" bIns="0" rtlCol="0">
            <a:spAutoFit/>
            <a:scene3d>
              <a:camera prst="orthographicFront">
                <a:rot lat="0" lon="0" rev="0"/>
              </a:camera>
              <a:lightRig rig="threePt" dir="t"/>
            </a:scene3d>
          </a:bodyPr>
          <a:p>
            <a:pPr algn="l">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User</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505210" y="99595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Pet</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11" name="表格 10"/>
          <p:cNvGraphicFramePr/>
          <p:nvPr>
            <p:custDataLst>
              <p:tags r:id="rId8"/>
            </p:custDataLst>
          </p:nvPr>
        </p:nvGraphicFramePr>
        <p:xfrm>
          <a:off x="505436" y="1421517"/>
          <a:ext cx="8168005" cy="3173730"/>
        </p:xfrm>
        <a:graphic>
          <a:graphicData uri="http://schemas.openxmlformats.org/drawingml/2006/table">
            <a:tbl>
              <a:tblPr firstRow="1" bandRow="1">
                <a:tableStyleId>{5940675A-B579-460E-94D1-54222C63F5DA}</a:tableStyleId>
              </a:tblPr>
              <a:tblGrid>
                <a:gridCol w="934085"/>
                <a:gridCol w="2509520"/>
                <a:gridCol w="927735"/>
                <a:gridCol w="962025"/>
                <a:gridCol w="1051560"/>
                <a:gridCol w="1054735"/>
                <a:gridCol w="728345"/>
              </a:tblGrid>
              <a:tr h="814705">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Name</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Type</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Length</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Allow NULL</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Default</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Primary Key</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Other</a:t>
                      </a:r>
                      <a:endParaRPr lang="en-US" sz="15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363220">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ID</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int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1</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INC</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362585">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Name</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varchar</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30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363220">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Sex</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enum(‘male’,’female’)</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‘male’</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63220">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Level</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tinyint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544195">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Birthday</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date</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1970-01-01</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62585">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Status</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enum</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0</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300" b="0" spc="120">
                          <a:solidFill>
                            <a:srgbClr val="404040"/>
                          </a:solidFill>
                          <a:latin typeface="微软雅黑" panose="020B0503020204020204" pitchFamily="34" charset="-122"/>
                          <a:ea typeface="微软雅黑" panose="020B0503020204020204" pitchFamily="34" charset="-122"/>
                        </a:rPr>
                        <a:t>/</a:t>
                      </a:r>
                      <a:endParaRPr lang="en-US" sz="1300" b="0" spc="12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49990" y="118645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KeepPets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650240" y="1630680"/>
          <a:ext cx="8295005" cy="2486025"/>
        </p:xfrm>
        <a:graphic>
          <a:graphicData uri="http://schemas.openxmlformats.org/drawingml/2006/table">
            <a:tbl>
              <a:tblPr firstRow="1" bandRow="1">
                <a:tableStyleId>{5940675A-B579-460E-94D1-54222C63F5DA}</a:tableStyleId>
              </a:tblPr>
              <a:tblGrid>
                <a:gridCol w="1172845"/>
                <a:gridCol w="1035050"/>
                <a:gridCol w="1323975"/>
                <a:gridCol w="1093470"/>
                <a:gridCol w="1282065"/>
                <a:gridCol w="1313180"/>
                <a:gridCol w="1074420"/>
              </a:tblGrid>
              <a:tr h="807085">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47561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4762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47561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PetID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Pet.ID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77295" y="134393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ToDoSet</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677545" y="1786890"/>
          <a:ext cx="8287385" cy="2217420"/>
        </p:xfrm>
        <a:graphic>
          <a:graphicData uri="http://schemas.openxmlformats.org/drawingml/2006/table">
            <a:tbl>
              <a:tblPr firstRow="1" bandRow="1">
                <a:tableStyleId>{5940675A-B579-460E-94D1-54222C63F5DA}</a:tableStyleId>
              </a:tblPr>
              <a:tblGrid>
                <a:gridCol w="853440"/>
                <a:gridCol w="2472055"/>
                <a:gridCol w="918210"/>
                <a:gridCol w="872490"/>
                <a:gridCol w="1050290"/>
                <a:gridCol w="1012825"/>
                <a:gridCol w="1108075"/>
              </a:tblGrid>
              <a:tr h="710565">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37655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37655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37719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7655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enum(‘user’,’team’)</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25400" marR="25400" marT="57150" marB="571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93170" y="90578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650240" y="1286510"/>
          <a:ext cx="8284210" cy="3283585"/>
        </p:xfrm>
        <a:graphic>
          <a:graphicData uri="http://schemas.openxmlformats.org/drawingml/2006/table">
            <a:tbl>
              <a:tblPr firstRow="1" bandRow="1">
                <a:tableStyleId>{5940675A-B579-460E-94D1-54222C63F5DA}</a:tableStyleId>
              </a:tblPr>
              <a:tblGrid>
                <a:gridCol w="962660"/>
                <a:gridCol w="2372995"/>
                <a:gridCol w="725805"/>
                <a:gridCol w="769620"/>
                <a:gridCol w="982980"/>
                <a:gridCol w="862330"/>
                <a:gridCol w="1607820"/>
              </a:tblGrid>
              <a:tr h="669290">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Name</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Type</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Length</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Allow NULL</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Default</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Primary Key</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Other</a:t>
                      </a:r>
                      <a:endParaRPr lang="en-US" sz="1200" b="1" spc="120">
                        <a:solidFill>
                          <a:srgbClr val="FFFFFF"/>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290830">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Num</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INC</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290195">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Name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varchar</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30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290195">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ToDoSet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NULL</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ToDoSet.Num</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290830">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Owner</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char</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12</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User.TelID&amp;Team.ID</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290830">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290195">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1970-01-01</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289560">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TimeLength</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291465">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Type</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290195">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Status</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enum(‘finish’,’fail’,unfinish’)</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‘unfinish’</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endParaRPr lang="en-US" sz="10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34750" y="122201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ClockIn</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603250" y="1663700"/>
          <a:ext cx="8114030" cy="2767965"/>
        </p:xfrm>
        <a:graphic>
          <a:graphicData uri="http://schemas.openxmlformats.org/drawingml/2006/table">
            <a:tbl>
              <a:tblPr firstRow="1" bandRow="1">
                <a:tableStyleId>{5940675A-B579-460E-94D1-54222C63F5DA}</a:tableStyleId>
              </a:tblPr>
              <a:tblGrid>
                <a:gridCol w="1017905"/>
                <a:gridCol w="995680"/>
                <a:gridCol w="1112520"/>
                <a:gridCol w="958215"/>
                <a:gridCol w="1440815"/>
                <a:gridCol w="1226820"/>
                <a:gridCol w="1362075"/>
              </a:tblGrid>
              <a:tr h="748030">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3365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3365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33718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365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00:00:00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3365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1970-01-01</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tr>
              <a:tr h="33655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27000" marR="127000" marT="6350" marB="63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1060600" y="2102551"/>
            <a:ext cx="1931539" cy="1413767"/>
          </a:xfrm>
          <a:prstGeom prst="rect">
            <a:avLst/>
          </a:prstGeom>
        </p:spPr>
      </p:pic>
      <p:pic>
        <p:nvPicPr>
          <p:cNvPr id="3" name="null.png" descr="descr"/>
          <p:cNvPicPr>
            <a:picLocks noChangeAspect="1"/>
          </p:cNvPicPr>
          <p:nvPr/>
        </p:nvPicPr>
        <p:blipFill>
          <a:blip r:embed="rId2" cstate="print"/>
          <a:stretch>
            <a:fillRect/>
          </a:stretch>
        </p:blipFill>
        <p:spPr>
          <a:xfrm rot="2700000">
            <a:off x="2987768" y="715524"/>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2807530" y="833003"/>
            <a:ext cx="8734" cy="1990676"/>
          </a:xfrm>
          <a:prstGeom prst="rect">
            <a:avLst/>
          </a:prstGeom>
        </p:spPr>
      </p:pic>
      <p:pic>
        <p:nvPicPr>
          <p:cNvPr id="6" name="null.png" descr="descr"/>
          <p:cNvPicPr>
            <a:picLocks noChangeAspect="1"/>
          </p:cNvPicPr>
          <p:nvPr/>
        </p:nvPicPr>
        <p:blipFill>
          <a:blip r:embed="rId4" cstate="print"/>
          <a:stretch>
            <a:fillRect/>
          </a:stretch>
        </p:blipFill>
        <p:spPr>
          <a:xfrm rot="8727217">
            <a:off x="2017383" y="1888512"/>
            <a:ext cx="290367" cy="251474"/>
          </a:xfrm>
          <a:prstGeom prst="rect">
            <a:avLst/>
          </a:prstGeom>
        </p:spPr>
      </p:pic>
      <p:sp>
        <p:nvSpPr>
          <p:cNvPr id="5" name="TextBox 4"/>
          <p:cNvSpPr txBox="1"/>
          <p:nvPr/>
        </p:nvSpPr>
        <p:spPr>
          <a:xfrm rot="21600000">
            <a:off x="1575529" y="2906990"/>
            <a:ext cx="1776413"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CONTENTS</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7" name="null.png" descr="descr"/>
          <p:cNvPicPr>
            <a:picLocks noChangeAspect="1"/>
          </p:cNvPicPr>
          <p:nvPr/>
        </p:nvPicPr>
        <p:blipFill>
          <a:blip r:embed="rId5" cstate="print"/>
          <a:stretch>
            <a:fillRect/>
          </a:stretch>
        </p:blipFill>
        <p:spPr>
          <a:xfrm>
            <a:off x="2786514" y="3310693"/>
            <a:ext cx="411249" cy="411249"/>
          </a:xfrm>
          <a:prstGeom prst="rect">
            <a:avLst/>
          </a:prstGeom>
        </p:spPr>
      </p:pic>
      <p:sp>
        <p:nvSpPr>
          <p:cNvPr id="8" name="TextBox 4"/>
          <p:cNvSpPr txBox="1"/>
          <p:nvPr/>
        </p:nvSpPr>
        <p:spPr>
          <a:xfrm rot="21600000">
            <a:off x="1392295" y="2529801"/>
            <a:ext cx="681038"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目录</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9" name="null.png" descr="descr"/>
          <p:cNvPicPr>
            <a:picLocks noChangeAspect="1"/>
          </p:cNvPicPr>
          <p:nvPr/>
        </p:nvPicPr>
        <p:blipFill>
          <a:blip r:embed="rId6" cstate="print"/>
          <a:stretch>
            <a:fillRect/>
          </a:stretch>
        </p:blipFill>
        <p:spPr>
          <a:xfrm>
            <a:off x="4440997" y="568467"/>
            <a:ext cx="661589" cy="661589"/>
          </a:xfrm>
          <a:prstGeom prst="rect">
            <a:avLst/>
          </a:prstGeom>
        </p:spPr>
      </p:pic>
      <p:sp>
        <p:nvSpPr>
          <p:cNvPr id="10" name="TextBox 4"/>
          <p:cNvSpPr txBox="1"/>
          <p:nvPr/>
        </p:nvSpPr>
        <p:spPr>
          <a:xfrm rot="21600000">
            <a:off x="4608349" y="756569"/>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2065" i="0" spc="191" dirty="0">
              <a:ln w="0">
                <a:noFill/>
              </a:ln>
              <a:latin typeface="黑体" panose="02010609060101010101" pitchFamily="34" charset="-122"/>
              <a:ea typeface="黑体" panose="02010609060101010101" pitchFamily="34" charset="-122"/>
            </a:endParaRPr>
          </a:p>
        </p:txBody>
      </p:sp>
      <p:sp>
        <p:nvSpPr>
          <p:cNvPr id="11" name="TextBox 4"/>
          <p:cNvSpPr txBox="1"/>
          <p:nvPr/>
        </p:nvSpPr>
        <p:spPr>
          <a:xfrm rot="21600000">
            <a:off x="5132360" y="746337"/>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外部设计</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pic>
        <p:nvPicPr>
          <p:cNvPr id="13" name="null.png" descr="descr"/>
          <p:cNvPicPr>
            <a:picLocks noChangeAspect="1"/>
          </p:cNvPicPr>
          <p:nvPr/>
        </p:nvPicPr>
        <p:blipFill>
          <a:blip r:embed="rId6" cstate="print"/>
          <a:stretch>
            <a:fillRect/>
          </a:stretch>
        </p:blipFill>
        <p:spPr>
          <a:xfrm>
            <a:off x="4440364" y="1354407"/>
            <a:ext cx="661589" cy="661589"/>
          </a:xfrm>
          <a:prstGeom prst="rect">
            <a:avLst/>
          </a:prstGeom>
        </p:spPr>
      </p:pic>
      <p:sp>
        <p:nvSpPr>
          <p:cNvPr id="14" name="TextBox 4"/>
          <p:cNvSpPr txBox="1"/>
          <p:nvPr/>
        </p:nvSpPr>
        <p:spPr>
          <a:xfrm rot="21600000">
            <a:off x="4593111" y="154251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2065" i="0" spc="191" dirty="0">
              <a:ln w="0">
                <a:noFill/>
              </a:ln>
              <a:latin typeface="黑体" panose="02010609060101010101" pitchFamily="34" charset="-122"/>
              <a:ea typeface="黑体" panose="02010609060101010101" pitchFamily="34" charset="-122"/>
            </a:endParaRPr>
          </a:p>
        </p:txBody>
      </p:sp>
      <p:sp>
        <p:nvSpPr>
          <p:cNvPr id="15" name="TextBox 4"/>
          <p:cNvSpPr txBox="1"/>
          <p:nvPr/>
        </p:nvSpPr>
        <p:spPr>
          <a:xfrm rot="21600000">
            <a:off x="5132362" y="1527198"/>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概念结构设计</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pic>
        <p:nvPicPr>
          <p:cNvPr id="17" name="null.png" descr="descr"/>
          <p:cNvPicPr>
            <a:picLocks noChangeAspect="1"/>
          </p:cNvPicPr>
          <p:nvPr/>
        </p:nvPicPr>
        <p:blipFill>
          <a:blip r:embed="rId6" cstate="print"/>
          <a:stretch>
            <a:fillRect/>
          </a:stretch>
        </p:blipFill>
        <p:spPr>
          <a:xfrm>
            <a:off x="4449253" y="2193203"/>
            <a:ext cx="661589" cy="661589"/>
          </a:xfrm>
          <a:prstGeom prst="rect">
            <a:avLst/>
          </a:prstGeom>
        </p:spPr>
      </p:pic>
      <p:sp>
        <p:nvSpPr>
          <p:cNvPr id="18" name="TextBox 4"/>
          <p:cNvSpPr txBox="1"/>
          <p:nvPr/>
        </p:nvSpPr>
        <p:spPr>
          <a:xfrm rot="21600000">
            <a:off x="4608349" y="237813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2065" i="0" spc="191" dirty="0">
              <a:ln w="0">
                <a:noFill/>
              </a:ln>
              <a:latin typeface="黑体" panose="02010609060101010101" pitchFamily="34" charset="-122"/>
              <a:ea typeface="黑体" panose="02010609060101010101" pitchFamily="34" charset="-122"/>
            </a:endParaRPr>
          </a:p>
        </p:txBody>
      </p:sp>
      <p:sp>
        <p:nvSpPr>
          <p:cNvPr id="19" name="TextBox 4"/>
          <p:cNvSpPr txBox="1"/>
          <p:nvPr/>
        </p:nvSpPr>
        <p:spPr>
          <a:xfrm rot="21600000">
            <a:off x="5132362" y="238045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逻辑结构设计</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pic>
        <p:nvPicPr>
          <p:cNvPr id="21" name="null.png" descr="descr"/>
          <p:cNvPicPr>
            <a:picLocks noChangeAspect="1"/>
          </p:cNvPicPr>
          <p:nvPr/>
        </p:nvPicPr>
        <p:blipFill>
          <a:blip r:embed="rId6" cstate="print"/>
          <a:stretch>
            <a:fillRect/>
          </a:stretch>
        </p:blipFill>
        <p:spPr>
          <a:xfrm>
            <a:off x="4455603" y="3004693"/>
            <a:ext cx="661589" cy="661589"/>
          </a:xfrm>
          <a:prstGeom prst="rect">
            <a:avLst/>
          </a:prstGeom>
        </p:spPr>
      </p:pic>
      <p:sp>
        <p:nvSpPr>
          <p:cNvPr id="22" name="TextBox 4"/>
          <p:cNvSpPr txBox="1"/>
          <p:nvPr/>
        </p:nvSpPr>
        <p:spPr>
          <a:xfrm rot="21600000">
            <a:off x="4600094" y="3186445"/>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2065" i="0" spc="191" dirty="0">
              <a:ln w="0">
                <a:noFill/>
              </a:ln>
              <a:latin typeface="黑体" panose="02010609060101010101" pitchFamily="34" charset="-122"/>
              <a:ea typeface="黑体" panose="02010609060101010101" pitchFamily="34" charset="-122"/>
            </a:endParaRPr>
          </a:p>
        </p:txBody>
      </p:sp>
      <p:sp>
        <p:nvSpPr>
          <p:cNvPr id="23" name="TextBox 4"/>
          <p:cNvSpPr txBox="1"/>
          <p:nvPr/>
        </p:nvSpPr>
        <p:spPr>
          <a:xfrm rot="21600000">
            <a:off x="5132362" y="319194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物理结构设计</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pic>
        <p:nvPicPr>
          <p:cNvPr id="25" name="null.png" descr="descr"/>
          <p:cNvPicPr>
            <a:picLocks noChangeAspect="1"/>
          </p:cNvPicPr>
          <p:nvPr/>
        </p:nvPicPr>
        <p:blipFill>
          <a:blip r:embed="rId6" cstate="print"/>
          <a:stretch>
            <a:fillRect/>
          </a:stretch>
        </p:blipFill>
        <p:spPr>
          <a:xfrm>
            <a:off x="4461953" y="3804793"/>
            <a:ext cx="661589" cy="661589"/>
          </a:xfrm>
          <a:prstGeom prst="rect">
            <a:avLst/>
          </a:prstGeom>
        </p:spPr>
      </p:pic>
      <p:sp>
        <p:nvSpPr>
          <p:cNvPr id="26" name="TextBox 4"/>
          <p:cNvSpPr txBox="1"/>
          <p:nvPr/>
        </p:nvSpPr>
        <p:spPr>
          <a:xfrm rot="21600000">
            <a:off x="4631844" y="3992895"/>
            <a:ext cx="357188" cy="317500"/>
          </a:xfrm>
          <a:prstGeom prst="rect">
            <a:avLst/>
          </a:prstGeom>
          <a:noFill/>
        </p:spPr>
        <p:txBody>
          <a:bodyPr wrap="square" lIns="0" tIns="0" rIns="0" bIns="0" rtlCol="0">
            <a:spAutoFit/>
            <a:scene3d>
              <a:camera prst="orthographicFront">
                <a:rot lat="0" lon="0" rev="0"/>
              </a:camera>
              <a:lightRig rig="threePt" dir="t"/>
            </a:scene3d>
          </a:bodyPr>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2065" i="0" spc="191" dirty="0">
              <a:ln w="0">
                <a:noFill/>
              </a:ln>
              <a:latin typeface="黑体" panose="02010609060101010101" pitchFamily="34" charset="-122"/>
              <a:ea typeface="黑体" panose="02010609060101010101" pitchFamily="34" charset="-122"/>
            </a:endParaRPr>
          </a:p>
        </p:txBody>
      </p:sp>
      <p:sp>
        <p:nvSpPr>
          <p:cNvPr id="27" name="TextBox 4"/>
          <p:cNvSpPr txBox="1"/>
          <p:nvPr/>
        </p:nvSpPr>
        <p:spPr>
          <a:xfrm rot="21600000">
            <a:off x="5151412" y="3972992"/>
            <a:ext cx="1766888" cy="317500"/>
          </a:xfrm>
          <a:prstGeom prst="rect">
            <a:avLst/>
          </a:prstGeom>
          <a:noFill/>
        </p:spPr>
        <p:txBody>
          <a:bodyPr wrap="square" lIns="0" tIns="0" rIns="0" bIns="0" rtlCol="0">
            <a:spAutoFit/>
            <a:scene3d>
              <a:camera prst="orthographicFront">
                <a:rot lat="0" lon="0" rev="0"/>
              </a:camera>
              <a:lightRig rig="threePt" dir="t"/>
            </a:scene3d>
          </a:bodyPr>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运用设计</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61420" y="1166133"/>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Team</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575310" y="1604010"/>
          <a:ext cx="8451215" cy="2577465"/>
        </p:xfrm>
        <a:graphic>
          <a:graphicData uri="http://schemas.openxmlformats.org/drawingml/2006/table">
            <a:tbl>
              <a:tblPr firstRow="1" bandRow="1">
                <a:tableStyleId>{5940675A-B579-460E-94D1-54222C63F5DA}</a:tableStyleId>
              </a:tblPr>
              <a:tblGrid>
                <a:gridCol w="1060450"/>
                <a:gridCol w="1131570"/>
                <a:gridCol w="1196340"/>
                <a:gridCol w="1078865"/>
                <a:gridCol w="1253490"/>
                <a:gridCol w="1394460"/>
                <a:gridCol w="1336040"/>
              </a:tblGrid>
              <a:tr h="847725">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49974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500380">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72961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Leader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0" name="TextBox 4"/>
          <p:cNvSpPr txBox="1"/>
          <p:nvPr/>
        </p:nvSpPr>
        <p:spPr>
          <a:xfrm>
            <a:off x="649990" y="1044848"/>
            <a:ext cx="1709738" cy="317500"/>
          </a:xfrm>
          <a:prstGeom prst="rect">
            <a:avLst/>
          </a:prstGeom>
          <a:noFill/>
        </p:spPr>
        <p:txBody>
          <a:bodyPr wrap="square" lIns="0" tIns="0" rIns="0" bIns="0" rtlCol="0">
            <a:spAutoFit/>
            <a:scene3d>
              <a:camera prst="orthographicFront">
                <a:rot lat="0" lon="0" rev="0"/>
              </a:camera>
              <a:lightRig rig="threePt" dir="t"/>
            </a:scene3d>
          </a:bodyPr>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Organize</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8"/>
            </p:custDataLst>
          </p:nvPr>
        </p:nvGraphicFramePr>
        <p:xfrm>
          <a:off x="577850" y="1499870"/>
          <a:ext cx="8153400" cy="2471420"/>
        </p:xfrm>
        <a:graphic>
          <a:graphicData uri="http://schemas.openxmlformats.org/drawingml/2006/table">
            <a:tbl>
              <a:tblPr firstRow="1" bandRow="1">
                <a:tableStyleId>{5940675A-B579-460E-94D1-54222C63F5DA}</a:tableStyleId>
              </a:tblPr>
              <a:tblGrid>
                <a:gridCol w="1129665"/>
                <a:gridCol w="982980"/>
                <a:gridCol w="1195070"/>
                <a:gridCol w="1063625"/>
                <a:gridCol w="1317625"/>
                <a:gridCol w="1322070"/>
                <a:gridCol w="1142365"/>
              </a:tblGrid>
              <a:tr h="800100">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endParaRPr lang="en-US"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tr>
              <a:tr h="47180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tr>
              <a:tr h="47180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tr>
              <a:tr h="471805">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2"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3"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4"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7"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运用</a:t>
            </a: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设计</a:t>
            </a:r>
            <a:endPar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pic>
        <p:nvPicPr>
          <p:cNvPr id="8" name="null.png" descr="descr"/>
          <p:cNvPicPr>
            <a:picLocks noChangeAspect="1"/>
          </p:cNvPicPr>
          <p:nvPr/>
        </p:nvPicPr>
        <p:blipFill>
          <a:blip r:embed="rId6" cstate="print"/>
          <a:stretch>
            <a:fillRect/>
          </a:stretch>
        </p:blipFill>
        <p:spPr>
          <a:xfrm>
            <a:off x="4563266" y="990996"/>
            <a:ext cx="8734" cy="2832641"/>
          </a:xfrm>
          <a:prstGeom prst="rect">
            <a:avLst/>
          </a:prstGeom>
        </p:spPr>
      </p:pic>
      <p:pic>
        <p:nvPicPr>
          <p:cNvPr id="9" name="null.png" descr="descr"/>
          <p:cNvPicPr>
            <a:picLocks noChangeAspect="1"/>
          </p:cNvPicPr>
          <p:nvPr/>
        </p:nvPicPr>
        <p:blipFill>
          <a:blip r:embed="rId7" cstate="print"/>
          <a:stretch>
            <a:fillRect/>
          </a:stretch>
        </p:blipFill>
        <p:spPr>
          <a:xfrm>
            <a:off x="4551575" y="1721687"/>
            <a:ext cx="40840" cy="756906"/>
          </a:xfrm>
          <a:prstGeom prst="rect">
            <a:avLst/>
          </a:prstGeom>
        </p:spPr>
      </p:pic>
      <p:sp>
        <p:nvSpPr>
          <p:cNvPr id="12" name="TextBox 4"/>
          <p:cNvSpPr txBox="1"/>
          <p:nvPr/>
        </p:nvSpPr>
        <p:spPr>
          <a:xfrm rot="21600000">
            <a:off x="1704641" y="1679137"/>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数据字典设计</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p:txBody>
      </p:sp>
      <p:sp>
        <p:nvSpPr>
          <p:cNvPr id="17" name="TextBox 4"/>
          <p:cNvSpPr txBox="1"/>
          <p:nvPr/>
        </p:nvSpPr>
        <p:spPr>
          <a:xfrm rot="21600000">
            <a:off x="5503724" y="1674685"/>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安全保密设计</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p:txBody>
      </p:sp>
      <p:sp>
        <p:nvSpPr>
          <p:cNvPr id="20" name="文本框 19"/>
          <p:cNvSpPr txBox="1"/>
          <p:nvPr/>
        </p:nvSpPr>
        <p:spPr>
          <a:xfrm>
            <a:off x="1338580" y="2124075"/>
            <a:ext cx="2820670" cy="1476375"/>
          </a:xfrm>
          <a:prstGeom prst="rect">
            <a:avLst/>
          </a:prstGeom>
          <a:noFill/>
        </p:spPr>
        <p:txBody>
          <a:bodyPr wrap="square" rtlCol="0">
            <a:spAutoFit/>
          </a:bodyPr>
          <a:p>
            <a:r>
              <a:rPr lang="zh-CN" altLang="en-US"/>
              <a:t>对数据库设计中涉及到的各种项目，如数据项、记录等一般要建立起数据字典，以说明它们的标识符、同义名及有关信息。</a:t>
            </a:r>
            <a:endParaRPr lang="zh-CN" altLang="en-US"/>
          </a:p>
        </p:txBody>
      </p:sp>
      <p:sp>
        <p:nvSpPr>
          <p:cNvPr id="21" name="文本框 20"/>
          <p:cNvSpPr txBox="1"/>
          <p:nvPr/>
        </p:nvSpPr>
        <p:spPr>
          <a:xfrm>
            <a:off x="4977130" y="2124075"/>
            <a:ext cx="2820670" cy="1476375"/>
          </a:xfrm>
          <a:prstGeom prst="rect">
            <a:avLst/>
          </a:prstGeom>
          <a:noFill/>
        </p:spPr>
        <p:txBody>
          <a:bodyPr wrap="square" rtlCol="0">
            <a:spAutoFit/>
          </a:bodyPr>
          <a:p>
            <a:r>
              <a:rPr lang="zh-CN" altLang="en-US"/>
              <a:t>通过区分不同的访问者、不同的访问类型和不同的数据对象，进行分别对待 </a:t>
            </a:r>
            <a:endParaRPr lang="zh-CN" altLang="en-US"/>
          </a:p>
          <a:p>
            <a:r>
              <a:rPr lang="zh-CN" altLang="en-US"/>
              <a:t>而获得的数据库安全保密设计考虑。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sp>
        <p:nvSpPr>
          <p:cNvPr id="19" name="TextBox 4"/>
          <p:cNvSpPr txBox="1"/>
          <p:nvPr/>
        </p:nvSpPr>
        <p:spPr>
          <a:xfrm rot="21600000">
            <a:off x="2064385" y="531495"/>
            <a:ext cx="5005705" cy="317500"/>
          </a:xfrm>
          <a:prstGeom prst="rect">
            <a:avLst/>
          </a:prstGeom>
          <a:noFill/>
        </p:spPr>
        <p:txBody>
          <a:bodyPr wrap="square" lIns="0" tIns="0" rIns="0" bIns="0" rtlCol="0">
            <a:spAutoFit/>
            <a:scene3d>
              <a:camera prst="orthographicFront">
                <a:rot lat="0" lon="0" rev="0"/>
              </a:camera>
              <a:lightRig rig="threePt" dir="t"/>
            </a:scene3d>
          </a:bodyPr>
          <a:p>
            <a:pPr algn="ctr">
              <a:lnSpc>
                <a:spcPct val="100000"/>
              </a:lnSpc>
            </a:pPr>
            <a:r>
              <a:rPr lang="zh-CN" altLang="en-US" sz="2065" i="0" spc="191" dirty="0">
                <a:ln w="0">
                  <a:noFill/>
                </a:ln>
                <a:latin typeface="黑体" panose="02010609060101010101" pitchFamily="34" charset="-122"/>
                <a:ea typeface="黑体" panose="02010609060101010101" pitchFamily="34" charset="-122"/>
              </a:rPr>
              <a:t>数据库实施</a:t>
            </a:r>
            <a:endParaRPr lang="en-US" altLang="zh-CN" sz="2065" i="0" spc="191" dirty="0">
              <a:ln w="0">
                <a:noFill/>
              </a:ln>
              <a:latin typeface="黑体" panose="02010609060101010101" pitchFamily="34" charset="-122"/>
              <a:ea typeface="黑体" panose="02010609060101010101" pitchFamily="34" charset="-122"/>
            </a:endParaRPr>
          </a:p>
        </p:txBody>
      </p:sp>
      <p:sp>
        <p:nvSpPr>
          <p:cNvPr id="5" name="文本框 4"/>
          <p:cNvSpPr txBox="1"/>
          <p:nvPr/>
        </p:nvSpPr>
        <p:spPr>
          <a:xfrm>
            <a:off x="952500" y="1020445"/>
            <a:ext cx="6176010" cy="368300"/>
          </a:xfrm>
          <a:prstGeom prst="rect">
            <a:avLst/>
          </a:prstGeom>
          <a:noFill/>
        </p:spPr>
        <p:txBody>
          <a:bodyPr wrap="square" rtlCol="0">
            <a:spAutoFit/>
          </a:bodyPr>
          <a:p>
            <a:pPr algn="l">
              <a:lnSpc>
                <a:spcPct val="100000"/>
              </a:lnSpc>
            </a:pPr>
            <a:r>
              <a:rPr lang="zh-CN" altLang="en-US" spc="191" dirty="0">
                <a:ln w="0">
                  <a:noFill/>
                </a:ln>
                <a:latin typeface="微软雅黑 Light" panose="020B0502040204020203" charset="-122"/>
                <a:ea typeface="微软雅黑 Light" panose="020B0502040204020203" charset="-122"/>
                <a:cs typeface="微软雅黑 Light" panose="020B0502040204020203" charset="-122"/>
                <a:sym typeface="+mn-ea"/>
              </a:rPr>
              <a:t>创建数据库：CREATE DATABASE </a:t>
            </a:r>
            <a:r>
              <a:rPr lang="en-US" altLang="zh-CN" spc="191" dirty="0">
                <a:ln w="0">
                  <a:noFill/>
                </a:ln>
                <a:latin typeface="微软雅黑 Light" panose="020B0502040204020203" charset="-122"/>
                <a:ea typeface="微软雅黑 Light" panose="020B0502040204020203" charset="-122"/>
                <a:cs typeface="微软雅黑 Light" panose="020B0502040204020203" charset="-122"/>
                <a:sym typeface="+mn-ea"/>
              </a:rPr>
              <a:t>time_masters</a:t>
            </a: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11" name="文本框 10"/>
          <p:cNvSpPr txBox="1"/>
          <p:nvPr/>
        </p:nvSpPr>
        <p:spPr>
          <a:xfrm>
            <a:off x="952500" y="1427480"/>
            <a:ext cx="6252210" cy="3138170"/>
          </a:xfrm>
          <a:prstGeom prst="rect">
            <a:avLst/>
          </a:prstGeom>
          <a:noFill/>
        </p:spPr>
        <p:txBody>
          <a:bodyPr wrap="square" rtlCol="0">
            <a:spAutoFit/>
          </a:bodyPr>
          <a:p>
            <a:r>
              <a:rPr lang="zh-CN" altLang="en-US">
                <a:latin typeface="微软雅黑 Light" panose="020B0502040204020203" charset="-122"/>
                <a:ea typeface="微软雅黑 Light" panose="020B0502040204020203" charset="-122"/>
              </a:rPr>
              <a:t>创建表：</a:t>
            </a:r>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CREATE TABLE User (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TelID char(12) NOT NULL,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Name varchar(30) NOT NULL,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Email varchar(30)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Password varchar(30) NOT NULL DEFAULT ‘123456’,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Sex enum(‘man’,‘woman’) NOT NULL DEFAULT ‘man’,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Integral int NOT NULL DEFAULT ‘0’,</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PRIMARY KEY (TelNum ，Name)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 </a:t>
            </a:r>
            <a:endParaRPr lang="zh-CN" altLang="en-US">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77460"/>
          </a:xfrm>
          <a:prstGeom prst="rect">
            <a:avLst/>
          </a:prstGeom>
          <a:noFill/>
        </p:spPr>
        <p:txBody>
          <a:bodyPr wrap="square" rtlCol="0">
            <a:spAutoFit/>
          </a:bodyPr>
          <a:p>
            <a:r>
              <a:rPr lang="zh-CN" altLang="en-US">
                <a:latin typeface="微软雅黑 Light" panose="020B0502040204020203" charset="-122"/>
                <a:ea typeface="微软雅黑 Light" panose="020B0502040204020203" charset="-122"/>
              </a:rPr>
              <a:t>CREATE TABLE Pet (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ID int NOT NULL AUTO_INCREMENT,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Name varchar(30) NOT NULL,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Sex enum(‘male’,‘female’) NOT NULL DEFAULT ‘male’,</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Level tinyint NOT NULL DEFAULT ‘0’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Birthday date NOT NULL DEFAULT ‘1970-01-01’,</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Status enum NOT NULL,</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PRIMARY KEY (ID)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 </a:t>
            </a:r>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CREATE TABLE KeepPets (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Num int NOT NULL AUTO_INCREMENT,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UserID char(12) NOT NULL,</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FOREIGN KEY(UserID),</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REFERENCE User(TelID),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Type enum(‘user’，‘team’) NOT NULL DEFAULT ‘user’,</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PRIMARY KEY (Num)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 </a:t>
            </a:r>
            <a:endParaRPr lang="zh-CN" altLang="en-US">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sp>
        <p:nvSpPr>
          <p:cNvPr id="11" name="文本框 10"/>
          <p:cNvSpPr txBox="1"/>
          <p:nvPr/>
        </p:nvSpPr>
        <p:spPr>
          <a:xfrm>
            <a:off x="1647825" y="171450"/>
            <a:ext cx="6252210" cy="4799965"/>
          </a:xfrm>
          <a:prstGeom prst="rect">
            <a:avLst/>
          </a:prstGeom>
          <a:noFill/>
        </p:spPr>
        <p:txBody>
          <a:bodyPr wrap="square" rtlCol="0">
            <a:spAutoFit/>
          </a:bodyPr>
          <a:p>
            <a:r>
              <a:rPr lang="zh-CN" altLang="en-US">
                <a:latin typeface="微软雅黑 Light" panose="020B0502040204020203" charset="-122"/>
                <a:ea typeface="微软雅黑 Light" panose="020B0502040204020203" charset="-122"/>
              </a:rPr>
              <a:t>CREATE TABLE ToDo (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Num int NOT NULL AUTO_INCREMENT,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Name varchar(30) NOT NULL,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ToDoSet int DEFAULT NULL,</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FOREIGN KEY(ToDoSet),</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REFERENCE ToDoSet(Num),</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Owner char(12) NOT NULL,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FOREIGN KEY(Owner),</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REFERENCE User(TelID),</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Time time NOT NULL DEFAULT ‘00:00:00’,</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Date date NOT NULL DEFAULT ‘1970-01-01’,</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TimeLength time NOT NULL DEFAULT ‘00:00:00’,</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Type enum NOT NULL,</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Status enum(‘finish’,‘fail’，‘unfinish’) NOT NULL DEFAULT ‘unfinish’,</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PRIMARY KEY (Num) </a:t>
            </a:r>
            <a:endParaRPr lang="zh-CN" altLang="en-US">
              <a:latin typeface="微软雅黑 Light" panose="020B0502040204020203" charset="-122"/>
              <a:ea typeface="微软雅黑 Light" panose="020B0502040204020203" charset="-122"/>
            </a:endParaRPr>
          </a:p>
          <a:p>
            <a:r>
              <a:rPr lang="zh-CN" altLang="en-US">
                <a:latin typeface="微软雅黑 Light" panose="020B0502040204020203" charset="-122"/>
                <a:ea typeface="微软雅黑 Light" panose="020B0502040204020203" charset="-122"/>
              </a:rPr>
              <a:t>) </a:t>
            </a:r>
            <a:endParaRPr lang="zh-CN" altLang="en-US">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46345"/>
          </a:xfrm>
          <a:prstGeom prst="rect">
            <a:avLst/>
          </a:prstGeom>
          <a:noFill/>
        </p:spPr>
        <p:txBody>
          <a:bodyPr wrap="square" rtlCol="0">
            <a:spAutoFit/>
          </a:bodyPr>
          <a:p>
            <a:r>
              <a:rPr lang="zh-CN" altLang="en-US" sz="1400">
                <a:latin typeface="微软雅黑 Light" panose="020B0502040204020203" charset="-122"/>
                <a:ea typeface="微软雅黑 Light" panose="020B0502040204020203" charset="-122"/>
                <a:sym typeface="+mn-ea"/>
              </a:rPr>
              <a:t>CREATE TABLE ToDoSet (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Num int NOT NULL AUTO_INCREMENT,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Name vachar(30)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UserID char(12)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KEY(UserID),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User(TelID),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PetID int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PRIMARY KEY (Num)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 </a:t>
            </a:r>
            <a:endParaRPr lang="zh-CN" altLang="en-US" sz="1400">
              <a:latin typeface="微软雅黑 Light" panose="020B0502040204020203" charset="-122"/>
              <a:ea typeface="微软雅黑 Light" panose="020B0502040204020203" charset="-122"/>
            </a:endParaRPr>
          </a:p>
          <a:p>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CREATE TABLE ClockIn (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Num int NOT NULL AUTO_INCREMENT,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Name varchar(30) NOT NULL,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UserID char(12) NOT NULL,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FOREIGN KEY(UserID),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REFERENCE User(TelID),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Time time NOT NULL DEFAULT ‘00:00:00’,</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Date date NOT NULL DEFAULT ‘1970-01-01’,</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Type enum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PRIMARY KEY (Num)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 </a:t>
            </a:r>
            <a:endParaRPr lang="zh-CN" altLang="en-US" sz="1400">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4"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5" cstate="print"/>
          <a:stretch>
            <a:fillRect/>
          </a:stretch>
        </p:blipFill>
        <p:spPr>
          <a:xfrm>
            <a:off x="1039593" y="590125"/>
            <a:ext cx="234569" cy="234569"/>
          </a:xfrm>
          <a:prstGeom prst="rect">
            <a:avLst/>
          </a:prstGeom>
        </p:spPr>
      </p:pic>
      <p:sp>
        <p:nvSpPr>
          <p:cNvPr id="11" name="文本框 10"/>
          <p:cNvSpPr txBox="1"/>
          <p:nvPr/>
        </p:nvSpPr>
        <p:spPr>
          <a:xfrm>
            <a:off x="1673225" y="0"/>
            <a:ext cx="6252210" cy="5354320"/>
          </a:xfrm>
          <a:prstGeom prst="rect">
            <a:avLst/>
          </a:prstGeom>
          <a:noFill/>
        </p:spPr>
        <p:txBody>
          <a:bodyPr wrap="square" rtlCol="0">
            <a:spAutoFit/>
          </a:bodyPr>
          <a:p>
            <a:r>
              <a:rPr lang="zh-CN" altLang="en-US">
                <a:latin typeface="微软雅黑 Light" panose="020B0502040204020203" charset="-122"/>
                <a:ea typeface="微软雅黑 Light" panose="020B0502040204020203" charset="-122"/>
                <a:sym typeface="+mn-ea"/>
              </a:rPr>
              <a:t>CREATE TABLE Team (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ID int NOT NULL AUTO_INCREMENT,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Name varchar(30) NOT NULL,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Leader char(12) NOT NULL,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FOREIGN KEY(Leader),</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REFERENCE User(TelID),</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PRIMARY KEY (ID)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 </a:t>
            </a:r>
            <a:endParaRPr lang="zh-CN" altLang="en-US">
              <a:latin typeface="微软雅黑 Light" panose="020B0502040204020203" charset="-122"/>
              <a:ea typeface="微软雅黑 Light" panose="020B0502040204020203" charset="-122"/>
              <a:sym typeface="+mn-ea"/>
            </a:endParaRPr>
          </a:p>
          <a:p>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CREATE TABLE Organize (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Num int NOT NULL AUTO_INCREMENT,</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UserID char(12) NOT NULL,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FOREIGN KEY(UserID),</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REFERENCE User(TelID),</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TeamID int NOT NULL,</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FOREIGN KEY(TeamID),</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REFERENCE Team(ID),</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PRIMARY KEY (Num) </a:t>
            </a:r>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 </a:t>
            </a:r>
            <a:endParaRPr lang="zh-CN" altLang="en-US">
              <a:latin typeface="微软雅黑 Light" panose="020B0502040204020203" charset="-122"/>
              <a:ea typeface="微软雅黑 Light" panose="020B0502040204020203"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2"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3"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4"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5" cstate="print"/>
          <a:stretch>
            <a:fillRect/>
          </a:stretch>
        </p:blipFill>
        <p:spPr>
          <a:xfrm rot="2700000">
            <a:off x="1035224" y="-579317"/>
            <a:ext cx="8734" cy="1990676"/>
          </a:xfrm>
          <a:prstGeom prst="rect">
            <a:avLst/>
          </a:prstGeom>
        </p:spPr>
      </p:pic>
      <p:pic>
        <p:nvPicPr>
          <p:cNvPr id="8" name="null.png" descr="descr"/>
          <p:cNvPicPr>
            <a:picLocks noChangeAspect="1"/>
          </p:cNvPicPr>
          <p:nvPr/>
        </p:nvPicPr>
        <p:blipFill>
          <a:blip r:embed="rId6" cstate="print"/>
          <a:stretch>
            <a:fillRect/>
          </a:stretch>
        </p:blipFill>
        <p:spPr>
          <a:xfrm>
            <a:off x="3749579" y="2221609"/>
            <a:ext cx="917665" cy="917665"/>
          </a:xfrm>
          <a:prstGeom prst="rect">
            <a:avLst/>
          </a:prstGeom>
        </p:spPr>
      </p:pic>
      <p:pic>
        <p:nvPicPr>
          <p:cNvPr id="11" name="null.png" descr="descr"/>
          <p:cNvPicPr>
            <a:picLocks noChangeAspect="1"/>
          </p:cNvPicPr>
          <p:nvPr/>
        </p:nvPicPr>
        <p:blipFill>
          <a:blip r:embed="rId7" cstate="print"/>
          <a:stretch>
            <a:fillRect/>
          </a:stretch>
        </p:blipFill>
        <p:spPr>
          <a:xfrm>
            <a:off x="4714708" y="2222089"/>
            <a:ext cx="917665" cy="917665"/>
          </a:xfrm>
          <a:prstGeom prst="rect">
            <a:avLst/>
          </a:prstGeom>
        </p:spPr>
      </p:pic>
      <p:sp>
        <p:nvSpPr>
          <p:cNvPr id="5" name="TextBox 4"/>
          <p:cNvSpPr txBox="1"/>
          <p:nvPr/>
        </p:nvSpPr>
        <p:spPr>
          <a:xfrm>
            <a:off x="4057970" y="2540296"/>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FFFFFF">
                    <a:alpha val="100000"/>
                  </a:srgbClr>
                </a:solidFill>
                <a:latin typeface="Arial" panose="020B0604020202020204" pitchFamily="34" charset="-122"/>
                <a:ea typeface="Arial" panose="020B0604020202020204" pitchFamily="34" charset="-122"/>
              </a:rPr>
              <a:t>01</a:t>
            </a:r>
            <a:endParaRPr lang="zh-CN" altLang="en-US" sz="1875" i="0" spc="0" dirty="0">
              <a:ln w="0">
                <a:noFill/>
              </a:ln>
              <a:latin typeface="Arial" panose="020B0604020202020204" pitchFamily="34" charset="-122"/>
              <a:ea typeface="Arial" panose="020B0604020202020204" pitchFamily="34" charset="-122"/>
            </a:endParaRPr>
          </a:p>
        </p:txBody>
      </p:sp>
      <p:sp>
        <p:nvSpPr>
          <p:cNvPr id="14" name="TextBox 4"/>
          <p:cNvSpPr txBox="1"/>
          <p:nvPr/>
        </p:nvSpPr>
        <p:spPr>
          <a:xfrm>
            <a:off x="5023724" y="2540268"/>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242424">
                    <a:alpha val="100000"/>
                  </a:srgbClr>
                </a:solidFill>
                <a:latin typeface="Arial" panose="020B0604020202020204" pitchFamily="34" charset="-122"/>
                <a:ea typeface="Arial" panose="020B0604020202020204" pitchFamily="34" charset="-122"/>
              </a:rPr>
              <a:t>02</a:t>
            </a:r>
            <a:endParaRPr lang="zh-CN" altLang="en-US" sz="1875" i="0" spc="0" dirty="0">
              <a:ln w="0">
                <a:noFill/>
              </a:ln>
              <a:latin typeface="Arial" panose="020B0604020202020204" pitchFamily="34" charset="-122"/>
              <a:ea typeface="Arial" panose="020B0604020202020204" pitchFamily="34" charset="-122"/>
            </a:endParaRPr>
          </a:p>
        </p:txBody>
      </p:sp>
      <p:sp>
        <p:nvSpPr>
          <p:cNvPr id="16" name="TextBox 4"/>
          <p:cNvSpPr txBox="1"/>
          <p:nvPr/>
        </p:nvSpPr>
        <p:spPr>
          <a:xfrm>
            <a:off x="5761355" y="1838960"/>
            <a:ext cx="3205480" cy="175387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减少了数据的冗余</a:t>
            </a:r>
            <a:endParaRPr lang="en-US" altLang="zh-CN" sz="2000" i="0" spc="0" dirty="0">
              <a:ln w="0">
                <a:noFill/>
              </a:ln>
              <a:solidFill>
                <a:srgbClr val="242424">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多对多</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一对多分别使用中间表和外键关联，</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符合第三范式，</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数据表的数目保持不会很多，在减少数据冗余的同时减少增删改对多个表的同时操作产生一些不必要的错误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endPar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endParaRPr>
          </a:p>
        </p:txBody>
      </p:sp>
      <p:sp>
        <p:nvSpPr>
          <p:cNvPr id="18" name="TextBox 4"/>
          <p:cNvSpPr txBox="1"/>
          <p:nvPr/>
        </p:nvSpPr>
        <p:spPr>
          <a:xfrm>
            <a:off x="1273810" y="1838960"/>
            <a:ext cx="2345055" cy="150812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解决注入问题</a:t>
            </a:r>
            <a:endParaRPr lang="en-US" altLang="zh-CN" sz="1690" i="0" spc="0"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对数据库的sql操作采用preparedStatement预编译，避免用户对信息输入时的恶意读取信息操作，匿名登录等问题</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endPar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endParaRPr>
          </a:p>
        </p:txBody>
      </p:sp>
      <p:sp>
        <p:nvSpPr>
          <p:cNvPr id="22" name="TextBox 4"/>
          <p:cNvSpPr txBox="1"/>
          <p:nvPr/>
        </p:nvSpPr>
        <p:spPr>
          <a:xfrm>
            <a:off x="4163695" y="937260"/>
            <a:ext cx="1260475" cy="36893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400" i="0" spc="0" dirty="0">
                <a:ln w="0">
                  <a:noFill/>
                </a:ln>
                <a:solidFill>
                  <a:srgbClr val="242424">
                    <a:alpha val="100000"/>
                  </a:srgbClr>
                </a:solidFill>
                <a:latin typeface="微软雅黑" panose="020B0503020204020204" pitchFamily="34" charset="-122"/>
                <a:ea typeface="微软雅黑" panose="020B0503020204020204" pitchFamily="34" charset="-122"/>
              </a:rPr>
              <a:t>设计优点</a:t>
            </a:r>
            <a:endParaRPr lang="zh-CN" altLang="en-US" sz="2400" i="0" spc="0" dirty="0">
              <a:ln w="0">
                <a:noFill/>
              </a:ln>
              <a:solidFill>
                <a:srgbClr val="242424">
                  <a:alpha val="10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2"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3"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4"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7" cstate="print"/>
          <a:stretch>
            <a:fillRect/>
          </a:stretch>
        </p:blipFill>
        <p:spPr>
          <a:xfrm>
            <a:off x="3909944" y="1400997"/>
            <a:ext cx="1324079" cy="1324079"/>
          </a:xfrm>
          <a:prstGeom prst="rect">
            <a:avLst/>
          </a:prstGeom>
        </p:spPr>
      </p:pic>
      <p:sp>
        <p:nvSpPr>
          <p:cNvPr id="5" name="TextBox 4"/>
          <p:cNvSpPr txBox="1"/>
          <p:nvPr/>
        </p:nvSpPr>
        <p:spPr>
          <a:xfrm rot="21600000">
            <a:off x="4238532" y="17761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686927" y="3081172"/>
            <a:ext cx="1766888"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外部设计</a:t>
            </a:r>
            <a:endPar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2"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3" cstate="print"/>
          <a:stretch>
            <a:fillRect/>
          </a:stretch>
        </p:blipFill>
        <p:spPr>
          <a:xfrm>
            <a:off x="1518908" y="1800289"/>
            <a:ext cx="6106185" cy="1481044"/>
          </a:xfrm>
          <a:prstGeom prst="rect">
            <a:avLst/>
          </a:prstGeom>
        </p:spPr>
      </p:pic>
      <p:sp>
        <p:nvSpPr>
          <p:cNvPr id="5" name="TextBox 4"/>
          <p:cNvSpPr txBox="1"/>
          <p:nvPr/>
        </p:nvSpPr>
        <p:spPr>
          <a:xfrm rot="21600000">
            <a:off x="1976707" y="1911504"/>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3075" i="0" spc="0" dirty="0">
                <a:ln w="0">
                  <a:noFill/>
                </a:ln>
                <a:solidFill>
                  <a:srgbClr val="000000">
                    <a:alpha val="100000"/>
                  </a:srgbClr>
                </a:solidFill>
                <a:latin typeface="微软雅黑" panose="020B0503020204020204" pitchFamily="34" charset="-122"/>
                <a:ea typeface="微软雅黑" panose="020B0503020204020204" pitchFamily="34" charset="-122"/>
              </a:rPr>
              <a:t>THANKS FOR LISTENING</a:t>
            </a:r>
            <a:endParaRPr lang="zh-CN" altLang="en-US" sz="3075" i="0" spc="0" dirty="0">
              <a:ln w="0">
                <a:noFill/>
              </a:ln>
              <a:latin typeface="微软雅黑" panose="020B0503020204020204" pitchFamily="34" charset="-122"/>
              <a:ea typeface="微软雅黑" panose="020B0503020204020204" pitchFamily="34" charset="-122"/>
            </a:endParaRPr>
          </a:p>
        </p:txBody>
      </p:sp>
      <p:sp>
        <p:nvSpPr>
          <p:cNvPr id="6" name="TextBox 4"/>
          <p:cNvSpPr txBox="1"/>
          <p:nvPr/>
        </p:nvSpPr>
        <p:spPr>
          <a:xfrm>
            <a:off x="1976704" y="2361096"/>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625" i="0" spc="0" dirty="0">
                <a:ln w="0">
                  <a:noFill/>
                </a:ln>
                <a:solidFill>
                  <a:srgbClr val="000000">
                    <a:alpha val="100000"/>
                  </a:srgbClr>
                </a:solidFill>
                <a:latin typeface="黑体" panose="02010609060101010101" pitchFamily="34" charset="-122"/>
                <a:ea typeface="黑体" panose="02010609060101010101" pitchFamily="34" charset="-122"/>
              </a:rPr>
              <a:t>感谢您的观赏聆听</a:t>
            </a:r>
            <a:endParaRPr lang="zh-CN" altLang="en-US" sz="2625" i="0" spc="0" dirty="0">
              <a:ln w="0">
                <a:noFill/>
              </a:ln>
              <a:latin typeface="黑体" panose="02010609060101010101" pitchFamily="34" charset="-122"/>
              <a:ea typeface="黑体" panose="02010609060101010101" pitchFamily="34" charset="-122"/>
            </a:endParaRPr>
          </a:p>
        </p:txBody>
      </p:sp>
      <p:pic>
        <p:nvPicPr>
          <p:cNvPr id="8" name="null.png" descr="descr"/>
          <p:cNvPicPr>
            <a:picLocks noChangeAspect="1"/>
          </p:cNvPicPr>
          <p:nvPr/>
        </p:nvPicPr>
        <p:blipFill>
          <a:blip r:embed="rId4"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4"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5"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5"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6"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6"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7"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23838"/>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350" i="0" spc="0" dirty="0">
                <a:ln w="0">
                  <a:noFill/>
                </a:ln>
                <a:solidFill>
                  <a:srgbClr val="FFFFFF">
                    <a:alpha val="100000"/>
                  </a:srgbClr>
                </a:solidFill>
                <a:latin typeface="微软雅黑" panose="020B0503020204020204" pitchFamily="34" charset="-122"/>
                <a:ea typeface="微软雅黑" panose="020B0503020204020204" pitchFamily="34" charset="-122"/>
              </a:rPr>
              <a:t>THE END</a:t>
            </a:r>
            <a:endParaRPr lang="zh-CN" altLang="en-US" sz="1350" i="0" spc="0" dirty="0">
              <a:ln w="0">
                <a:noFill/>
              </a:l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null.png" descr="descr"/>
          <p:cNvPicPr>
            <a:picLocks noChangeAspect="1"/>
          </p:cNvPicPr>
          <p:nvPr/>
        </p:nvPicPr>
        <p:blipFill>
          <a:blip r:embed="rId1" cstate="print"/>
          <a:stretch>
            <a:fillRect/>
          </a:stretch>
        </p:blipFill>
        <p:spPr>
          <a:xfrm>
            <a:off x="5429885" y="699770"/>
            <a:ext cx="2914015" cy="4366260"/>
          </a:xfrm>
          <a:prstGeom prst="rect">
            <a:avLst/>
          </a:prstGeom>
        </p:spPr>
      </p:pic>
      <p:pic>
        <p:nvPicPr>
          <p:cNvPr id="3" name="null.png" descr="descr"/>
          <p:cNvPicPr>
            <a:picLocks noChangeAspect="1"/>
          </p:cNvPicPr>
          <p:nvPr/>
        </p:nvPicPr>
        <p:blipFill>
          <a:blip r:embed="rId2" cstate="print"/>
          <a:stretch>
            <a:fillRect/>
          </a:stretch>
        </p:blipFill>
        <p:spPr>
          <a:xfrm>
            <a:off x="7758168" y="2216337"/>
            <a:ext cx="1385794" cy="355412"/>
          </a:xfrm>
          <a:prstGeom prst="rect">
            <a:avLst/>
          </a:prstGeom>
        </p:spPr>
      </p:pic>
      <p:sp>
        <p:nvSpPr>
          <p:cNvPr id="5" name="TextBox 4"/>
          <p:cNvSpPr txBox="1"/>
          <p:nvPr/>
        </p:nvSpPr>
        <p:spPr>
          <a:xfrm rot="21600000">
            <a:off x="1039639" y="1683226"/>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标识符和状态</a:t>
            </a:r>
            <a:endPar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sp>
        <p:nvSpPr>
          <p:cNvPr id="4" name="TextBox 4"/>
          <p:cNvSpPr txBox="1"/>
          <p:nvPr/>
        </p:nvSpPr>
        <p:spPr>
          <a:xfrm>
            <a:off x="1039592" y="2175594"/>
            <a:ext cx="3843338" cy="19697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数据库前缀：TimeMaster_</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用户名：root</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密码：123456</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权限：全部</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有效时间：开发阶段</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说明：系统正式发布后，可能更改数据库用户或者密码，在统一位置编写数据库连接字符串，在发行前予以改正</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endParaRPr>
          </a:p>
        </p:txBody>
      </p:sp>
      <p:pic>
        <p:nvPicPr>
          <p:cNvPr id="7" name="null.png" descr="descr"/>
          <p:cNvPicPr>
            <a:picLocks noChangeAspect="1"/>
          </p:cNvPicPr>
          <p:nvPr/>
        </p:nvPicPr>
        <p:blipFill>
          <a:blip r:embed="rId3" cstate="print"/>
          <a:stretch>
            <a:fillRect/>
          </a:stretch>
        </p:blipFill>
        <p:spPr>
          <a:xfrm>
            <a:off x="1039668" y="4218570"/>
            <a:ext cx="666269" cy="35348"/>
          </a:xfrm>
          <a:prstGeom prst="rect">
            <a:avLst/>
          </a:prstGeom>
        </p:spPr>
      </p:pic>
      <p:pic>
        <p:nvPicPr>
          <p:cNvPr id="8" name="null.png" descr="descr"/>
          <p:cNvPicPr>
            <a:picLocks noChangeAspect="1"/>
          </p:cNvPicPr>
          <p:nvPr/>
        </p:nvPicPr>
        <p:blipFill>
          <a:blip r:embed="rId4" cstate="print"/>
          <a:stretch>
            <a:fillRect/>
          </a:stretch>
        </p:blipFill>
        <p:spPr>
          <a:xfrm>
            <a:off x="658858" y="198083"/>
            <a:ext cx="522020" cy="501896"/>
          </a:xfrm>
          <a:prstGeom prst="rect">
            <a:avLst/>
          </a:prstGeom>
        </p:spPr>
      </p:pic>
      <p:pic>
        <p:nvPicPr>
          <p:cNvPr id="9" name="null.png" descr="descr"/>
          <p:cNvPicPr>
            <a:picLocks noChangeAspect="1"/>
          </p:cNvPicPr>
          <p:nvPr/>
        </p:nvPicPr>
        <p:blipFill>
          <a:blip r:embed="rId5" cstate="print"/>
          <a:stretch>
            <a:fillRect/>
          </a:stretch>
        </p:blipFill>
        <p:spPr>
          <a:xfrm rot="2700000">
            <a:off x="1224197" y="-818669"/>
            <a:ext cx="8734" cy="1480873"/>
          </a:xfrm>
          <a:prstGeom prst="rect">
            <a:avLst/>
          </a:prstGeom>
        </p:spPr>
      </p:pic>
      <p:pic>
        <p:nvPicPr>
          <p:cNvPr id="10" name="null.png" descr="descr"/>
          <p:cNvPicPr>
            <a:picLocks noChangeAspect="1"/>
          </p:cNvPicPr>
          <p:nvPr/>
        </p:nvPicPr>
        <p:blipFill>
          <a:blip r:embed="rId6" cstate="print"/>
          <a:stretch>
            <a:fillRect/>
          </a:stretch>
        </p:blipFill>
        <p:spPr>
          <a:xfrm rot="2700000">
            <a:off x="1043960" y="-701189"/>
            <a:ext cx="8734" cy="1990676"/>
          </a:xfrm>
          <a:prstGeom prst="rect">
            <a:avLst/>
          </a:prstGeom>
        </p:spPr>
      </p:pic>
      <p:pic>
        <p:nvPicPr>
          <p:cNvPr id="11" name="null.png" descr="descr"/>
          <p:cNvPicPr>
            <a:picLocks noChangeAspect="1"/>
          </p:cNvPicPr>
          <p:nvPr/>
        </p:nvPicPr>
        <p:blipFill>
          <a:blip r:embed="rId7" cstate="print"/>
          <a:stretch>
            <a:fillRect/>
          </a:stretch>
        </p:blipFill>
        <p:spPr>
          <a:xfrm rot="7603186">
            <a:off x="253813" y="354320"/>
            <a:ext cx="290367" cy="251474"/>
          </a:xfrm>
          <a:prstGeom prst="rect">
            <a:avLst/>
          </a:prstGeom>
        </p:spPr>
      </p:pic>
      <p:pic>
        <p:nvPicPr>
          <p:cNvPr id="12" name="null.png" descr="descr"/>
          <p:cNvPicPr>
            <a:picLocks noChangeAspect="1"/>
          </p:cNvPicPr>
          <p:nvPr/>
        </p:nvPicPr>
        <p:blipFill>
          <a:blip r:embed="rId8" cstate="print"/>
          <a:stretch>
            <a:fillRect/>
          </a:stretch>
        </p:blipFill>
        <p:spPr>
          <a:xfrm>
            <a:off x="1048327" y="531806"/>
            <a:ext cx="234569" cy="2345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ull.png" descr="descr"/>
          <p:cNvPicPr>
            <a:picLocks noChangeAspect="1"/>
          </p:cNvPicPr>
          <p:nvPr/>
        </p:nvPicPr>
        <p:blipFill>
          <a:blip r:embed="rId1" cstate="print"/>
          <a:stretch>
            <a:fillRect/>
          </a:stretch>
        </p:blipFill>
        <p:spPr>
          <a:xfrm>
            <a:off x="8821119" y="729924"/>
            <a:ext cx="645590" cy="634343"/>
          </a:xfrm>
          <a:prstGeom prst="rect">
            <a:avLst/>
          </a:prstGeom>
        </p:spPr>
      </p:pic>
      <p:pic>
        <p:nvPicPr>
          <p:cNvPr id="4" name="null.png" descr="descr"/>
          <p:cNvPicPr/>
          <p:nvPr/>
        </p:nvPicPr>
        <p:blipFill>
          <a:blip r:embed="rId2" cstate="print"/>
          <a:stretch>
            <a:fillRect/>
          </a:stretch>
        </p:blipFill>
        <p:spPr>
          <a:xfrm>
            <a:off x="1358265" y="977900"/>
            <a:ext cx="6322695" cy="3547745"/>
          </a:xfrm>
          <a:prstGeom prst="rect">
            <a:avLst/>
          </a:prstGeom>
        </p:spPr>
      </p:pic>
      <p:sp>
        <p:nvSpPr>
          <p:cNvPr id="5" name="TextBox 4"/>
          <p:cNvSpPr txBox="1"/>
          <p:nvPr/>
        </p:nvSpPr>
        <p:spPr>
          <a:xfrm rot="21600000">
            <a:off x="1549008" y="1112989"/>
            <a:ext cx="1766888" cy="368935"/>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400" i="0" spc="191" dirty="0">
                <a:ln w="0">
                  <a:noFill/>
                </a:ln>
                <a:solidFill>
                  <a:srgbClr val="FFFFFF">
                    <a:alpha val="100000"/>
                  </a:srgbClr>
                </a:solidFill>
                <a:latin typeface="微软雅黑" panose="020B0503020204020204" pitchFamily="34" charset="-122"/>
                <a:ea typeface="微软雅黑" panose="020B0503020204020204" pitchFamily="34" charset="-122"/>
              </a:rPr>
              <a:t>约定</a:t>
            </a:r>
            <a:endParaRPr lang="en-US" altLang="zh-CN" sz="2400" i="0" spc="191" dirty="0">
              <a:ln w="0">
                <a:noFill/>
              </a:ln>
              <a:solidFill>
                <a:srgbClr val="FFFFFF">
                  <a:alpha val="100000"/>
                </a:srgbClr>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1548765" y="1508760"/>
            <a:ext cx="5845810" cy="2954655"/>
          </a:xfrm>
          <a:prstGeom prst="rect">
            <a:avLst/>
          </a:prstGeom>
          <a:noFill/>
        </p:spPr>
        <p:txBody>
          <a:bodyPr wrap="square" lIns="0" tIns="0" rIns="0" bIns="0" rtlCol="0">
            <a:spAutoFit/>
            <a:scene3d>
              <a:camera prst="orthographicFront">
                <a:rot lat="0" lon="0" rev="0"/>
              </a:camera>
              <a:lightRig rig="threePt" dir="t"/>
            </a:scene3d>
          </a:bodyPr>
          <a:lstStyle/>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所有命名具有描述性，杜绝拼音或者拼音英文混杂的命名方式</a:t>
            </a:r>
            <a:endPar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endParaRP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字符集采用UTF-8</a:t>
            </a:r>
            <a:endPar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endParaRP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所有数据表第一个字段都是系统内部使用主键列，自增字段，不可空，名称为id，确保不把此字段暴露给最终用户</a:t>
            </a:r>
            <a:endPar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endParaRP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除特别说明外，所有字段默认都设置不允许为空，需要设置默认值</a:t>
            </a:r>
            <a:endPar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endParaRP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所有普通索引的命名都是表名加设置索引的字段名组合，多重索引的命名采用表名_字段1名_字段2名的方式</a:t>
            </a:r>
            <a:endPar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endParaRPr>
          </a:p>
        </p:txBody>
      </p:sp>
      <p:pic>
        <p:nvPicPr>
          <p:cNvPr id="8" name="null.png" descr="descr"/>
          <p:cNvPicPr>
            <a:picLocks noChangeAspect="1"/>
          </p:cNvPicPr>
          <p:nvPr/>
        </p:nvPicPr>
        <p:blipFill>
          <a:blip r:embed="rId3" cstate="print"/>
          <a:stretch>
            <a:fillRect/>
          </a:stretch>
        </p:blipFill>
        <p:spPr>
          <a:xfrm>
            <a:off x="588990" y="244134"/>
            <a:ext cx="522020" cy="501896"/>
          </a:xfrm>
          <a:prstGeom prst="rect">
            <a:avLst/>
          </a:prstGeom>
        </p:spPr>
      </p:pic>
      <p:pic>
        <p:nvPicPr>
          <p:cNvPr id="9" name="null.png" descr="descr"/>
          <p:cNvPicPr>
            <a:picLocks noChangeAspect="1"/>
          </p:cNvPicPr>
          <p:nvPr/>
        </p:nvPicPr>
        <p:blipFill>
          <a:blip r:embed="rId4" cstate="print"/>
          <a:stretch>
            <a:fillRect/>
          </a:stretch>
        </p:blipFill>
        <p:spPr>
          <a:xfrm rot="2700000">
            <a:off x="1154329" y="-772618"/>
            <a:ext cx="8734" cy="1480873"/>
          </a:xfrm>
          <a:prstGeom prst="rect">
            <a:avLst/>
          </a:prstGeom>
        </p:spPr>
      </p:pic>
      <p:pic>
        <p:nvPicPr>
          <p:cNvPr id="10" name="null.png" descr="descr"/>
          <p:cNvPicPr>
            <a:picLocks noChangeAspect="1"/>
          </p:cNvPicPr>
          <p:nvPr/>
        </p:nvPicPr>
        <p:blipFill>
          <a:blip r:embed="rId5" cstate="print"/>
          <a:stretch>
            <a:fillRect/>
          </a:stretch>
        </p:blipFill>
        <p:spPr>
          <a:xfrm rot="2700000">
            <a:off x="974092" y="-655138"/>
            <a:ext cx="8734" cy="1990676"/>
          </a:xfrm>
          <a:prstGeom prst="rect">
            <a:avLst/>
          </a:prstGeom>
        </p:spPr>
      </p:pic>
      <p:pic>
        <p:nvPicPr>
          <p:cNvPr id="11" name="null.png" descr="descr"/>
          <p:cNvPicPr>
            <a:picLocks noChangeAspect="1"/>
          </p:cNvPicPr>
          <p:nvPr/>
        </p:nvPicPr>
        <p:blipFill>
          <a:blip r:embed="rId6" cstate="print"/>
          <a:stretch>
            <a:fillRect/>
          </a:stretch>
        </p:blipFill>
        <p:spPr>
          <a:xfrm rot="7603186">
            <a:off x="183944" y="400371"/>
            <a:ext cx="290367" cy="251474"/>
          </a:xfrm>
          <a:prstGeom prst="rect">
            <a:avLst/>
          </a:prstGeom>
        </p:spPr>
      </p:pic>
      <p:pic>
        <p:nvPicPr>
          <p:cNvPr id="12" name="null.png" descr="descr"/>
          <p:cNvPicPr>
            <a:picLocks noChangeAspect="1"/>
          </p:cNvPicPr>
          <p:nvPr/>
        </p:nvPicPr>
        <p:blipFill>
          <a:blip r:embed="rId7" cstate="print"/>
          <a:stretch>
            <a:fillRect/>
          </a:stretch>
        </p:blipFill>
        <p:spPr>
          <a:xfrm>
            <a:off x="978459" y="577857"/>
            <a:ext cx="234569" cy="2345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null.png" descr="descr"/>
          <p:cNvPicPr>
            <a:picLocks noChangeAspect="1"/>
          </p:cNvPicPr>
          <p:nvPr/>
        </p:nvPicPr>
        <p:blipFill>
          <a:blip r:embed="rId1" cstate="print"/>
          <a:stretch>
            <a:fillRect/>
          </a:stretch>
        </p:blipFill>
        <p:spPr>
          <a:xfrm>
            <a:off x="688340" y="1984375"/>
            <a:ext cx="3862705" cy="2387600"/>
          </a:xfrm>
          <a:prstGeom prst="rect">
            <a:avLst/>
          </a:prstGeom>
        </p:spPr>
      </p:pic>
      <p:pic>
        <p:nvPicPr>
          <p:cNvPr id="9" name="null.png" descr="descr"/>
          <p:cNvPicPr>
            <a:picLocks noChangeAspect="1"/>
          </p:cNvPicPr>
          <p:nvPr/>
        </p:nvPicPr>
        <p:blipFill>
          <a:blip r:embed="rId2" cstate="print"/>
          <a:stretch>
            <a:fillRect/>
          </a:stretch>
        </p:blipFill>
        <p:spPr>
          <a:xfrm>
            <a:off x="4042116" y="1212440"/>
            <a:ext cx="4587897" cy="2379849"/>
          </a:xfrm>
          <a:prstGeom prst="rect">
            <a:avLst/>
          </a:prstGeom>
        </p:spPr>
      </p:pic>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5" name="TextBox 4"/>
          <p:cNvSpPr txBox="1"/>
          <p:nvPr/>
        </p:nvSpPr>
        <p:spPr>
          <a:xfrm rot="21600000">
            <a:off x="4707747" y="131421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191" dirty="0">
                <a:ln w="0">
                  <a:noFill/>
                </a:ln>
                <a:solidFill>
                  <a:srgbClr val="484848">
                    <a:alpha val="100000"/>
                  </a:srgbClr>
                </a:solidFill>
                <a:latin typeface="黑体" panose="02010609060101010101" pitchFamily="34" charset="-122"/>
                <a:ea typeface="黑体" panose="02010609060101010101" pitchFamily="34" charset="-122"/>
              </a:rPr>
              <a:t>支持软件</a:t>
            </a:r>
            <a:endParaRPr lang="en-US" altLang="zh-CN" sz="2065" i="0" spc="191" dirty="0">
              <a:ln w="0">
                <a:noFill/>
              </a:ln>
              <a:solidFill>
                <a:srgbClr val="484848">
                  <a:alpha val="100000"/>
                </a:srgbClr>
              </a:solidFill>
              <a:latin typeface="黑体" panose="02010609060101010101" pitchFamily="34" charset="-122"/>
              <a:ea typeface="黑体" panose="02010609060101010101" pitchFamily="34" charset="-122"/>
            </a:endParaRPr>
          </a:p>
        </p:txBody>
      </p:sp>
      <p:sp>
        <p:nvSpPr>
          <p:cNvPr id="10" name="TextBox 4"/>
          <p:cNvSpPr txBox="1"/>
          <p:nvPr/>
        </p:nvSpPr>
        <p:spPr>
          <a:xfrm>
            <a:off x="4720374" y="1671837"/>
            <a:ext cx="3633788" cy="14770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操作系统：Android5.0+</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数据库系统：MySQL</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数据库管理系统：Navicat for MySQL</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endParaRP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用于装入、生成、修改、更新数据库的程序：Java,使用Android Studio作为开发工具</a:t>
            </a:r>
            <a:endParaRPr lang="en-US" altLang="zh-CN" sz="1600" i="0" spc="0" dirty="0">
              <a:ln w="0">
                <a:noFill/>
              </a:ln>
              <a:solidFill>
                <a:srgbClr val="484848">
                  <a:alpha val="100000"/>
                </a:srgbClr>
              </a:solidFill>
              <a:latin typeface="微软雅黑 Light" panose="020B0502040204020203" charset="-122"/>
              <a:ea typeface="微软雅黑 Light" panose="020B0502040204020203" charset="-122"/>
            </a:endParaRPr>
          </a:p>
        </p:txBody>
      </p:sp>
      <p:pic>
        <p:nvPicPr>
          <p:cNvPr id="12" name="null.png" descr="descr"/>
          <p:cNvPicPr>
            <a:picLocks noChangeAspect="1"/>
          </p:cNvPicPr>
          <p:nvPr/>
        </p:nvPicPr>
        <p:blipFill>
          <a:blip r:embed="rId8" cstate="print"/>
          <a:stretch>
            <a:fillRect/>
          </a:stretch>
        </p:blipFill>
        <p:spPr>
          <a:xfrm>
            <a:off x="4714098" y="3264360"/>
            <a:ext cx="666269" cy="353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2"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3"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4"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7" cstate="print"/>
          <a:stretch>
            <a:fillRect/>
          </a:stretch>
        </p:blipFill>
        <p:spPr>
          <a:xfrm>
            <a:off x="3909944" y="1400997"/>
            <a:ext cx="1324079" cy="1324079"/>
          </a:xfrm>
          <a:prstGeom prst="rect">
            <a:avLst/>
          </a:prstGeom>
        </p:spPr>
      </p:pic>
      <p:sp>
        <p:nvSpPr>
          <p:cNvPr id="5" name="TextBox 4"/>
          <p:cNvSpPr txBox="1"/>
          <p:nvPr/>
        </p:nvSpPr>
        <p:spPr>
          <a:xfrm rot="21600000">
            <a:off x="4225832" y="17697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350260" y="3081020"/>
            <a:ext cx="244284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概念结构设计</a:t>
            </a:r>
            <a:endPar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3" name="TextBox 4"/>
          <p:cNvSpPr txBox="1"/>
          <p:nvPr/>
        </p:nvSpPr>
        <p:spPr>
          <a:xfrm rot="21600000">
            <a:off x="1533525" y="1313180"/>
            <a:ext cx="6416675" cy="23368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步骤：</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(1)对需求进行分析，从而确定系统中所包含的实体。</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(2)分析得出每个实体所具有的属性。 </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(3) 保证每个实体有一个主属性，该主属性可以是实体的一个属性或多个属性的组合。主属性必须能唯一地描述每个记录。</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(4) 确定实体之间的关系。 经过这些步骤后，读者就可以绘制出E-R图。之后可以再看看数据库的需要，判断是否获取了所需的信息，是否有遗漏信息等，读者可以再对E-R图进行修改，添加或删除实体与属性。</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p:txBody>
      </p:sp>
      <p:sp>
        <p:nvSpPr>
          <p:cNvPr id="16" name="TextBox 4"/>
          <p:cNvSpPr txBox="1"/>
          <p:nvPr/>
        </p:nvSpPr>
        <p:spPr>
          <a:xfrm rot="21600000">
            <a:off x="3221355" y="839470"/>
            <a:ext cx="2701290" cy="316230"/>
          </a:xfrm>
          <a:prstGeom prst="rect">
            <a:avLst/>
          </a:prstGeom>
          <a:noFill/>
        </p:spPr>
        <p:txBody>
          <a:bodyPr wrap="square" lIns="0" tIns="0" rIns="0" bIns="0" rtlCol="0">
            <a:spAutoFit/>
            <a:scene3d>
              <a:camera prst="orthographicFront">
                <a:rot lat="0" lon="0" rev="0"/>
              </a:camera>
              <a:lightRig rig="threePt" dir="t"/>
            </a:scene3d>
          </a:bodyPr>
          <a:p>
            <a:pPr algn="ctr">
              <a:lnSpc>
                <a:spcPct val="100000"/>
              </a:lnSpc>
            </a:pPr>
            <a:r>
              <a:rPr lang="en-US" altLang="zh-CN" sz="2060" spc="156" dirty="0">
                <a:ln w="0">
                  <a:noFill/>
                </a:ln>
                <a:solidFill>
                  <a:srgbClr val="242424">
                    <a:alpha val="100000"/>
                  </a:srgbClr>
                </a:solidFill>
                <a:latin typeface="黑体" panose="02010609060101010101" pitchFamily="34" charset="-122"/>
                <a:ea typeface="黑体" panose="02010609060101010101" pitchFamily="34" charset="-122"/>
                <a:sym typeface="+mn-ea"/>
              </a:rPr>
              <a:t>实体-关系模型建立</a:t>
            </a:r>
            <a:endParaRPr lang="zh-CN" altLang="en-US" sz="2065" i="0" spc="191" dirty="0">
              <a:ln w="0">
                <a:noFill/>
              </a:ln>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1"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2"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先设计局部E-R图，也称用户视图。在设计初步E-R图时，要尽量充分地把组织中各部门对信息的要求集中起来，而不需要考虑数据的冗余问题。</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以下是部分局部E-R图的展示:</a:t>
            </a:r>
            <a:endPar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endParaRPr>
          </a:p>
        </p:txBody>
      </p:sp>
      <p:pic>
        <p:nvPicPr>
          <p:cNvPr id="18" name="图片 2"/>
          <p:cNvPicPr>
            <a:picLocks noChangeAspect="1"/>
          </p:cNvPicPr>
          <p:nvPr/>
        </p:nvPicPr>
        <p:blipFill>
          <a:blip r:embed="rId8"/>
          <a:stretch>
            <a:fillRect/>
          </a:stretch>
        </p:blipFill>
        <p:spPr>
          <a:xfrm>
            <a:off x="1344930" y="1547495"/>
            <a:ext cx="6679565" cy="2981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
</file>

<file path=ppt/tags/tag1.xml><?xml version="1.0" encoding="utf-8"?>
<p:tagLst xmlns:p="http://schemas.openxmlformats.org/presentationml/2006/main">
  <p:tag name="KSO_WM_UNIT_TABLE_BEAUTIFY" val="smartTable{b35b46b7-e947-4312-a34d-0d0a5820f196}"/>
  <p:tag name="TABLE_RECT" val="40.2981*130.506*575.75*216.95"/>
  <p:tag name="TABLE_EMPHASIZE_COLOR" val="8684935"/>
  <p:tag name="TABLE_ONEKEY_SKIN_IDX" val="0"/>
  <p:tag name="TABLE_SKINIDX" val="0"/>
  <p:tag name="TABLE_COLORIDX" val="l"/>
</p:tagLst>
</file>

<file path=ppt/tags/tag2.xml><?xml version="1.0" encoding="utf-8"?>
<p:tagLst xmlns:p="http://schemas.openxmlformats.org/presentationml/2006/main">
  <p:tag name="KSO_WM_UNIT_TABLE_BEAUTIFY" val="smartTable{1e71d51b-9b6d-4e2e-88c2-e510f5df4966}"/>
  <p:tag name="TABLE_RECT" val="39.2981*133.381*577.75*211.2"/>
  <p:tag name="TABLE_EMPHASIZE_COLOR" val="8684935"/>
  <p:tag name="TABLE_ONEKEY_SKIN_IDX" val="0"/>
  <p:tag name="TABLE_SKINIDX" val="0"/>
  <p:tag name="TABLE_COLORIDX" val="l"/>
</p:tagLst>
</file>

<file path=ppt/tags/tag3.xml><?xml version="1.0" encoding="utf-8"?>
<p:tagLst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4.xml><?xml version="1.0" encoding="utf-8"?>
<p:tagLst xmlns:p="http://schemas.openxmlformats.org/presentationml/2006/main">
  <p:tag name="KSO_WM_UNIT_TABLE_BEAUTIFY" val="smartTable{8a69721e-5e39-4117-a4be-5047ff248c8e}"/>
  <p:tag name="TABLE_RECT" val="53.3731*153.181*549.6*171.6"/>
  <p:tag name="TABLE_EMPHASIZE_COLOR" val="8684935"/>
  <p:tag name="TABLE_ONEKEY_SKIN_IDX" val="0"/>
  <p:tag name="TABLE_SKINIDX" val="0"/>
  <p:tag name="TABLE_COLORIDX" val="l"/>
</p:tagLst>
</file>

<file path=ppt/tags/tag5.xml><?xml version="1.0" encoding="utf-8"?>
<p:tagLst xmlns:p="http://schemas.openxmlformats.org/presentationml/2006/main">
  <p:tag name="KSO_WM_UNIT_TABLE_BEAUTIFY" val="smartTable{b4bfff25-7853-4eb7-a55a-e4e52ccced7e}"/>
  <p:tag name="TABLE_RECT" val="24.477*135.202*588.4*226.55"/>
  <p:tag name="TABLE_EMPHASIZE_COLOR" val="8684935"/>
  <p:tag name="TABLE_ONEKEY_SKIN_IDX" val="0"/>
  <p:tag name="TABLE_SKINIDX" val="0"/>
  <p:tag name="TABLE_COLORIDX" val="l"/>
</p:tagLst>
</file>

<file path=ppt/tags/tag6.xml><?xml version="1.0" encoding="utf-8"?>
<p:tagLst xmlns:p="http://schemas.openxmlformats.org/presentationml/2006/main">
  <p:tag name="KSO_WM_UNIT_TABLE_BEAUTIFY" val="smartTable{5083db30-ce4b-4188-99a1-bdfcb1176014}"/>
  <p:tag name="TABLE_RECT" val="37.3731*130.506*581.6*216.95"/>
  <p:tag name="TABLE_EMPHASIZE_COLOR" val="8684935"/>
  <p:tag name="TABLE_ONEKEY_SKIN_IDX" val="0"/>
  <p:tag name="TABLE_SKINIDX" val="0"/>
  <p:tag name="TABLE_COLORIDX" val="l"/>
</p:tagLst>
</file>

<file path=ppt/tags/tag7.xml><?xml version="1.0" encoding="utf-8"?>
<p:tagLst xmlns:p="http://schemas.openxmlformats.org/presentationml/2006/main">
  <p:tag name="KSO_WM_UNIT_TABLE_BEAUTIFY" val="smartTable{c79548ac-0e8e-4ed4-9f84-b65594a498ce}"/>
  <p:tag name="TABLE_RECT" val="36.1981*151.756*583.95*174.45"/>
  <p:tag name="TABLE_EMPHASIZE_COLOR" val="8684935"/>
  <p:tag name="TABLE_ONEKEY_SKIN_IDX" val="0"/>
  <p:tag name="TABLE_SKINIDX" val="0"/>
  <p:tag name="TABLE_COLORIDX" val="l"/>
</p:tagLst>
</file>

<file path=ppt/tags/tag8.xml><?xml version="1.0" encoding="utf-8"?>
<p:tagLst xmlns:p="http://schemas.openxmlformats.org/presentationml/2006/main">
  <p:tag name="KSO_WM_UNIT_TABLE_BEAUTIFY" val="smartTable{6273c8b4-fa21-4879-85b4-b7fc95bda16f}"/>
  <p:tag name="TABLE_RECT" val="40.8481*151.756*574.65*174.45"/>
  <p:tag name="TABLE_EMPHASIZE_COLOR" val="8684935"/>
  <p:tag name="TABLE_ONEKEY_SKIN_IDX" val="0"/>
  <p:tag name="TABLE_SKINIDX" val="0"/>
  <p:tag name="TABLE_COLORIDX" val="l"/>
</p:tagLst>
</file>

<file path=ppt/tags/tag9.xml><?xml version="1.0" encoding="utf-8"?>
<p:tagLst xmlns:p="http://schemas.openxmlformats.org/presentationml/2006/main">
  <p:tag name="ISPRING_PRESENTATION_TITLE"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演示</Application>
  <PresentationFormat>全屏显示(16:9)</PresentationFormat>
  <Paragraphs>908</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黑体</vt:lpstr>
      <vt:lpstr>微软雅黑 Light</vt:lpstr>
      <vt:lpstr>Wingdings</vt:lpstr>
      <vt:lpstr>Arial Unicode MS</vt:lpstr>
      <vt:lpstr>Calibri</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
  <cp:lastModifiedBy>艸艸</cp:lastModifiedBy>
  <cp:revision>9</cp:revision>
  <dcterms:created xsi:type="dcterms:W3CDTF">2020-04-12T13:48:00Z</dcterms:created>
  <dcterms:modified xsi:type="dcterms:W3CDTF">2020-04-13T01:53:01Z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