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14919431" r:id="rId2"/>
    <p:sldId id="11452114" r:id="rId3"/>
    <p:sldId id="1572223" r:id="rId4"/>
    <p:sldId id="15014836" r:id="rId5"/>
    <p:sldId id="14949804" r:id="rId6"/>
    <p:sldId id="6664524" r:id="rId7"/>
    <p:sldId id="1634443" r:id="rId8"/>
    <p:sldId id="16497359" r:id="rId9"/>
    <p:sldId id="16497360" r:id="rId10"/>
    <p:sldId id="16497361" r:id="rId11"/>
    <p:sldId id="303448" r:id="rId12"/>
    <p:sldId id="16497362" r:id="rId13"/>
    <p:sldId id="1048004" r:id="rId14"/>
    <p:sldId id="16497363" r:id="rId15"/>
    <p:sldId id="16497364" r:id="rId16"/>
    <p:sldId id="16497365" r:id="rId17"/>
    <p:sldId id="16497382" r:id="rId18"/>
    <p:sldId id="16497383" r:id="rId19"/>
    <p:sldId id="16497384" r:id="rId20"/>
    <p:sldId id="16497366" r:id="rId21"/>
    <p:sldId id="16497367" r:id="rId22"/>
    <p:sldId id="16497368" r:id="rId23"/>
    <p:sldId id="16497369" r:id="rId24"/>
    <p:sldId id="16497370" r:id="rId25"/>
    <p:sldId id="16497358" r:id="rId26"/>
    <p:sldId id="16497372" r:id="rId27"/>
    <p:sldId id="16497373" r:id="rId28"/>
    <p:sldId id="16497374" r:id="rId29"/>
    <p:sldId id="16497375" r:id="rId30"/>
    <p:sldId id="16497376" r:id="rId31"/>
    <p:sldId id="16497377" r:id="rId32"/>
    <p:sldId id="16497381" r:id="rId33"/>
    <p:sldId id="13374821" r:id="rId34"/>
  </p:sldIdLst>
  <p:sldSz cx="9144000" cy="5143500" type="screen16x9"/>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40656-2D3A-4FA3-9CC1-05A576792DF3}" type="datetimeFigureOut">
              <a:rPr lang="zh-CN" altLang="en-US" smtClean="0"/>
              <a:t>2020/4/14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BE0A1-1C2E-48D8-85D9-2B933880A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17</a:t>
            </a:fld>
            <a:endParaRPr lang="zh-CN" altLang="en-US"/>
          </a:p>
        </p:txBody>
      </p:sp>
    </p:spTree>
    <p:extLst>
      <p:ext uri="{BB962C8B-B14F-4D97-AF65-F5344CB8AC3E}">
        <p14:creationId xmlns:p14="http://schemas.microsoft.com/office/powerpoint/2010/main" val="3185515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18</a:t>
            </a:fld>
            <a:endParaRPr lang="zh-CN" altLang="en-US"/>
          </a:p>
        </p:txBody>
      </p:sp>
    </p:spTree>
    <p:extLst>
      <p:ext uri="{BB962C8B-B14F-4D97-AF65-F5344CB8AC3E}">
        <p14:creationId xmlns:p14="http://schemas.microsoft.com/office/powerpoint/2010/main" val="380949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19</a:t>
            </a:fld>
            <a:endParaRPr lang="zh-CN" altLang="en-US"/>
          </a:p>
        </p:txBody>
      </p:sp>
    </p:spTree>
    <p:extLst>
      <p:ext uri="{BB962C8B-B14F-4D97-AF65-F5344CB8AC3E}">
        <p14:creationId xmlns:p14="http://schemas.microsoft.com/office/powerpoint/2010/main" val="284815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9.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5.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6.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7.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8.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9.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0.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1.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2.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3.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4.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20.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23.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4.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image" Target="../media/image25.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27.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1599999">
            <a:off x="3398538" y="507728"/>
            <a:ext cx="2591467" cy="4290261"/>
          </a:xfrm>
          <a:prstGeom prst="rect">
            <a:avLst/>
          </a:prstGeom>
        </p:spPr>
      </p:pic>
      <p:pic>
        <p:nvPicPr>
          <p:cNvPr id="3" name="null.png" descr="descr"/>
          <p:cNvPicPr>
            <a:picLocks noChangeAspect="1"/>
          </p:cNvPicPr>
          <p:nvPr/>
        </p:nvPicPr>
        <p:blipFill>
          <a:blip r:embed="rId4" cstate="print"/>
          <a:stretch>
            <a:fillRect/>
          </a:stretch>
        </p:blipFill>
        <p:spPr>
          <a:xfrm rot="1">
            <a:off x="3276268" y="350524"/>
            <a:ext cx="2591466" cy="4290260"/>
          </a:xfrm>
          <a:prstGeom prst="rect">
            <a:avLst/>
          </a:prstGeom>
        </p:spPr>
      </p:pic>
      <p:pic>
        <p:nvPicPr>
          <p:cNvPr id="4" name="null.png" descr="descr"/>
          <p:cNvPicPr>
            <a:picLocks noChangeAspect="1"/>
          </p:cNvPicPr>
          <p:nvPr/>
        </p:nvPicPr>
        <p:blipFill>
          <a:blip r:embed="rId5" cstate="print"/>
          <a:stretch>
            <a:fillRect/>
          </a:stretch>
        </p:blipFill>
        <p:spPr>
          <a:xfrm>
            <a:off x="1518908" y="1800289"/>
            <a:ext cx="6106185" cy="1481044"/>
          </a:xfrm>
          <a:prstGeom prst="rect">
            <a:avLst/>
          </a:prstGeom>
        </p:spPr>
      </p:pic>
      <p:sp>
        <p:nvSpPr>
          <p:cNvPr id="5" name="TextBox 4"/>
          <p:cNvSpPr txBox="1"/>
          <p:nvPr/>
        </p:nvSpPr>
        <p:spPr>
          <a:xfrm rot="21600000">
            <a:off x="1976706" y="1735584"/>
            <a:ext cx="5186363" cy="6350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25" i="0" spc="0" dirty="0">
                <a:ln w="0">
                  <a:noFill/>
                </a:ln>
                <a:solidFill>
                  <a:srgbClr val="000000">
                    <a:alpha val="100000"/>
                  </a:srgbClr>
                </a:solidFill>
                <a:latin typeface="微软雅黑" panose="020B0503020204020204" pitchFamily="34" charset="-122"/>
                <a:ea typeface="微软雅黑" panose="020B0503020204020204" pitchFamily="34" charset="-122"/>
              </a:rPr>
              <a:t> </a:t>
            </a:r>
            <a:r>
              <a:rPr lang="zh-CN" altLang="en-US" sz="4125" i="0" spc="0" dirty="0">
                <a:ln w="0">
                  <a:noFill/>
                </a:ln>
                <a:solidFill>
                  <a:srgbClr val="000000">
                    <a:alpha val="100000"/>
                  </a:srgbClr>
                </a:solidFill>
                <a:latin typeface="微软雅黑" panose="020B0503020204020204" pitchFamily="34" charset="-122"/>
                <a:ea typeface="微软雅黑" panose="020B0503020204020204" pitchFamily="34" charset="-122"/>
              </a:rPr>
              <a:t>简时</a:t>
            </a:r>
          </a:p>
        </p:txBody>
      </p:sp>
      <p:sp>
        <p:nvSpPr>
          <p:cNvPr id="6" name="TextBox 4"/>
          <p:cNvSpPr txBox="1"/>
          <p:nvPr/>
        </p:nvSpPr>
        <p:spPr>
          <a:xfrm>
            <a:off x="1976704" y="2361096"/>
            <a:ext cx="5186363"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0" dirty="0">
                <a:ln w="0">
                  <a:noFill/>
                </a:ln>
                <a:solidFill>
                  <a:srgbClr val="000000">
                    <a:alpha val="100000"/>
                  </a:srgbClr>
                </a:solidFill>
                <a:latin typeface="黑体" panose="02010609060101010101" pitchFamily="34" charset="-122"/>
                <a:ea typeface="黑体" panose="02010609060101010101" pitchFamily="34" charset="-122"/>
              </a:rPr>
              <a:t>数据库设计报告</a:t>
            </a:r>
          </a:p>
        </p:txBody>
      </p:sp>
      <p:pic>
        <p:nvPicPr>
          <p:cNvPr id="8" name="null.png" descr="descr"/>
          <p:cNvPicPr>
            <a:picLocks noChangeAspect="1"/>
          </p:cNvPicPr>
          <p:nvPr/>
        </p:nvPicPr>
        <p:blipFill>
          <a:blip r:embed="rId6" cstate="print"/>
          <a:stretch>
            <a:fillRect/>
          </a:stretch>
        </p:blipFill>
        <p:spPr>
          <a:xfrm rot="18900000">
            <a:off x="5179959" y="885655"/>
            <a:ext cx="2019155" cy="19681"/>
          </a:xfrm>
          <a:prstGeom prst="rect">
            <a:avLst/>
          </a:prstGeom>
        </p:spPr>
      </p:pic>
      <p:pic>
        <p:nvPicPr>
          <p:cNvPr id="9" name="null.png" descr="descr"/>
          <p:cNvPicPr>
            <a:picLocks noChangeAspect="1"/>
          </p:cNvPicPr>
          <p:nvPr/>
        </p:nvPicPr>
        <p:blipFill>
          <a:blip r:embed="rId6" cstate="print"/>
          <a:stretch>
            <a:fillRect/>
          </a:stretch>
        </p:blipFill>
        <p:spPr>
          <a:xfrm rot="18900000">
            <a:off x="1170346" y="4067309"/>
            <a:ext cx="2019155" cy="19681"/>
          </a:xfrm>
          <a:prstGeom prst="rect">
            <a:avLst/>
          </a:prstGeom>
        </p:spPr>
      </p:pic>
      <p:pic>
        <p:nvPicPr>
          <p:cNvPr id="10" name="null.png" descr="descr"/>
          <p:cNvPicPr>
            <a:picLocks noChangeAspect="1"/>
          </p:cNvPicPr>
          <p:nvPr/>
        </p:nvPicPr>
        <p:blipFill>
          <a:blip r:embed="rId7" cstate="print"/>
          <a:stretch>
            <a:fillRect/>
          </a:stretch>
        </p:blipFill>
        <p:spPr>
          <a:xfrm rot="7236165">
            <a:off x="1961982" y="3156481"/>
            <a:ext cx="288304" cy="249687"/>
          </a:xfrm>
          <a:prstGeom prst="rect">
            <a:avLst/>
          </a:prstGeom>
        </p:spPr>
      </p:pic>
      <p:pic>
        <p:nvPicPr>
          <p:cNvPr id="11" name="null.png" descr="descr"/>
          <p:cNvPicPr>
            <a:picLocks noChangeAspect="1"/>
          </p:cNvPicPr>
          <p:nvPr/>
        </p:nvPicPr>
        <p:blipFill>
          <a:blip r:embed="rId7" cstate="print"/>
          <a:stretch>
            <a:fillRect/>
          </a:stretch>
        </p:blipFill>
        <p:spPr>
          <a:xfrm rot="16200000">
            <a:off x="6682483" y="1004025"/>
            <a:ext cx="288304" cy="249687"/>
          </a:xfrm>
          <a:prstGeom prst="rect">
            <a:avLst/>
          </a:prstGeom>
        </p:spPr>
      </p:pic>
      <p:pic>
        <p:nvPicPr>
          <p:cNvPr id="12" name="null.png" descr="descr"/>
          <p:cNvPicPr>
            <a:picLocks noChangeAspect="1"/>
          </p:cNvPicPr>
          <p:nvPr/>
        </p:nvPicPr>
        <p:blipFill>
          <a:blip r:embed="rId8" cstate="print"/>
          <a:stretch>
            <a:fillRect/>
          </a:stretch>
        </p:blipFill>
        <p:spPr>
          <a:xfrm rot="18900000">
            <a:off x="725039" y="4793624"/>
            <a:ext cx="2019155" cy="8734"/>
          </a:xfrm>
          <a:prstGeom prst="rect">
            <a:avLst/>
          </a:prstGeom>
        </p:spPr>
      </p:pic>
      <p:pic>
        <p:nvPicPr>
          <p:cNvPr id="13" name="null.png" descr="descr"/>
          <p:cNvPicPr>
            <a:picLocks noChangeAspect="1"/>
          </p:cNvPicPr>
          <p:nvPr/>
        </p:nvPicPr>
        <p:blipFill>
          <a:blip r:embed="rId8" cstate="print"/>
          <a:stretch>
            <a:fillRect/>
          </a:stretch>
        </p:blipFill>
        <p:spPr>
          <a:xfrm rot="18900000">
            <a:off x="4707533" y="1116804"/>
            <a:ext cx="2019155" cy="8734"/>
          </a:xfrm>
          <a:prstGeom prst="rect">
            <a:avLst/>
          </a:prstGeom>
        </p:spPr>
      </p:pic>
      <p:pic>
        <p:nvPicPr>
          <p:cNvPr id="14" name="null.png" descr="descr"/>
          <p:cNvPicPr>
            <a:picLocks noChangeAspect="1"/>
          </p:cNvPicPr>
          <p:nvPr/>
        </p:nvPicPr>
        <p:blipFill>
          <a:blip r:embed="rId9" cstate="print"/>
          <a:stretch>
            <a:fillRect/>
          </a:stretch>
        </p:blipFill>
        <p:spPr>
          <a:xfrm>
            <a:off x="3900939" y="3324119"/>
            <a:ext cx="1342127" cy="307551"/>
          </a:xfrm>
          <a:prstGeom prst="rect">
            <a:avLst/>
          </a:prstGeom>
        </p:spPr>
      </p:pic>
      <p:sp>
        <p:nvSpPr>
          <p:cNvPr id="15" name="TextBox 4"/>
          <p:cNvSpPr txBox="1"/>
          <p:nvPr/>
        </p:nvSpPr>
        <p:spPr>
          <a:xfrm rot="21600000">
            <a:off x="3647835" y="3355813"/>
            <a:ext cx="1819275" cy="20764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1350" i="0" spc="0" dirty="0">
                <a:ln w="0">
                  <a:noFill/>
                </a:ln>
                <a:solidFill>
                  <a:srgbClr val="FFFFFF">
                    <a:alpha val="100000"/>
                  </a:srgbClr>
                </a:solidFill>
                <a:latin typeface="微软雅黑" panose="020B0503020204020204" pitchFamily="34" charset="-122"/>
                <a:ea typeface="微软雅黑" panose="020B0503020204020204" pitchFamily="34" charset="-122"/>
              </a:rPr>
              <a:t>第五组</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273810" y="1120775"/>
            <a:ext cx="6599555" cy="4210050"/>
          </a:xfrm>
          <a:prstGeom prst="rect">
            <a:avLst/>
          </a:prstGeom>
          <a:noFill/>
          <a:ln>
            <a:noFill/>
          </a:ln>
        </p:spPr>
      </p:pic>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综合各局部E-R图，形成</a:t>
            </a:r>
            <a:r>
              <a:rPr lang="en-US" altLang="zh-CN" sz="1685" spc="156" dirty="0">
                <a:ln w="0">
                  <a:noFill/>
                </a:ln>
                <a:solidFill>
                  <a:srgbClr val="242424">
                    <a:alpha val="100000"/>
                  </a:srgbClr>
                </a:solidFill>
                <a:latin typeface="黑体" panose="02010609060101010101" pitchFamily="34" charset="-122"/>
                <a:ea typeface="黑体" panose="02010609060101010101" pitchFamily="34" charset="-122"/>
                <a:sym typeface="+mn-ea"/>
              </a:rPr>
              <a:t>单一的全局概念</a:t>
            </a:r>
            <a:r>
              <a:rPr lang="zh-CN" altLang="en-US" sz="1685" spc="156" dirty="0">
                <a:ln w="0">
                  <a:noFill/>
                </a:ln>
                <a:solidFill>
                  <a:srgbClr val="242424">
                    <a:alpha val="100000"/>
                  </a:srgbClr>
                </a:solidFill>
                <a:latin typeface="黑体" panose="02010609060101010101" pitchFamily="34" charset="-122"/>
                <a:ea typeface="黑体" panose="02010609060101010101" pitchFamily="34" charset="-122"/>
                <a:sym typeface="+mn-ea"/>
              </a:rPr>
              <a:t>结构</a:t>
            </a: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的</a:t>
            </a:r>
            <a:r>
              <a:rPr lang="zh-CN" altLang="en-US" sz="1690" i="0" spc="156" dirty="0">
                <a:ln w="0">
                  <a:noFill/>
                </a:ln>
                <a:solidFill>
                  <a:srgbClr val="242424">
                    <a:alpha val="100000"/>
                  </a:srgbClr>
                </a:solidFill>
                <a:latin typeface="黑体" panose="02010609060101010101" pitchFamily="34" charset="-122"/>
                <a:ea typeface="黑体" panose="02010609060101010101" pitchFamily="34" charset="-122"/>
              </a:rPr>
              <a:t>全局</a:t>
            </a: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E-R图。全局概念结构不仅要支持所有局部E-R模式，而且必须合理地表示一个完整、一致的数据库概念结构。以下为全局E-R图的展示</a:t>
            </a:r>
            <a:r>
              <a:rPr lang="zh-CN" altLang="en-US" sz="1690" i="0" spc="156" dirty="0">
                <a:ln w="0">
                  <a:noFill/>
                </a:ln>
                <a:solidFill>
                  <a:srgbClr val="242424">
                    <a:alpha val="100000"/>
                  </a:srgbClr>
                </a:solidFill>
                <a:latin typeface="黑体" panose="02010609060101010101" pitchFamily="34" charset="-122"/>
                <a:ea typeface="黑体" panose="02010609060101010101"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32182" y="178248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03</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021965" y="3093720"/>
            <a:ext cx="3099435"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逻辑结构设计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6"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7" name="null.png" descr="descr"/>
          <p:cNvPicPr>
            <a:picLocks noChangeAspect="1"/>
          </p:cNvPicPr>
          <p:nvPr/>
        </p:nvPicPr>
        <p:blipFill>
          <a:blip r:embed="rId7" cstate="print"/>
          <a:stretch>
            <a:fillRect/>
          </a:stretch>
        </p:blipFill>
        <p:spPr>
          <a:xfrm rot="21600000">
            <a:off x="3919549" y="-61016"/>
            <a:ext cx="8775009" cy="5422715"/>
          </a:xfrm>
          <a:prstGeom prst="rect">
            <a:avLst/>
          </a:prstGeom>
        </p:spPr>
      </p:pic>
      <p:pic>
        <p:nvPicPr>
          <p:cNvPr id="8" name="null.png" descr="descr"/>
          <p:cNvPicPr>
            <a:picLocks noChangeAspect="1"/>
          </p:cNvPicPr>
          <p:nvPr/>
        </p:nvPicPr>
        <p:blipFill>
          <a:blip r:embed="rId8" cstate="print"/>
          <a:stretch>
            <a:fillRect/>
          </a:stretch>
        </p:blipFill>
        <p:spPr>
          <a:xfrm rot="1884585">
            <a:off x="2739426" y="-1989481"/>
            <a:ext cx="3746968" cy="8069893"/>
          </a:xfrm>
          <a:prstGeom prst="rect">
            <a:avLst/>
          </a:prstGeom>
        </p:spPr>
      </p:pic>
      <p:pic>
        <p:nvPicPr>
          <p:cNvPr id="9" name="null.png" descr="descr"/>
          <p:cNvPicPr>
            <a:picLocks noChangeAspect="1"/>
          </p:cNvPicPr>
          <p:nvPr/>
        </p:nvPicPr>
        <p:blipFill>
          <a:blip r:embed="rId9" cstate="print"/>
          <a:stretch>
            <a:fillRect/>
          </a:stretch>
        </p:blipFill>
        <p:spPr>
          <a:xfrm rot="1966580">
            <a:off x="7403444" y="-730356"/>
            <a:ext cx="8734" cy="1792980"/>
          </a:xfrm>
          <a:prstGeom prst="rect">
            <a:avLst/>
          </a:prstGeom>
        </p:spPr>
      </p:pic>
      <p:pic>
        <p:nvPicPr>
          <p:cNvPr id="10" name="null.png" descr="descr"/>
          <p:cNvPicPr>
            <a:picLocks noChangeAspect="1"/>
          </p:cNvPicPr>
          <p:nvPr/>
        </p:nvPicPr>
        <p:blipFill>
          <a:blip r:embed="rId9" cstate="print"/>
          <a:stretch>
            <a:fillRect/>
          </a:stretch>
        </p:blipFill>
        <p:spPr>
          <a:xfrm rot="1966580">
            <a:off x="6992969" y="226427"/>
            <a:ext cx="8734" cy="1792980"/>
          </a:xfrm>
          <a:prstGeom prst="rect">
            <a:avLst/>
          </a:prstGeom>
        </p:spPr>
      </p:pic>
      <p:pic>
        <p:nvPicPr>
          <p:cNvPr id="11" name="null.png" descr="descr"/>
          <p:cNvPicPr>
            <a:picLocks noChangeAspect="1"/>
          </p:cNvPicPr>
          <p:nvPr/>
        </p:nvPicPr>
        <p:blipFill>
          <a:blip r:embed="rId9" cstate="print"/>
          <a:stretch>
            <a:fillRect/>
          </a:stretch>
        </p:blipFill>
        <p:spPr>
          <a:xfrm rot="1966580">
            <a:off x="4263161" y="3287065"/>
            <a:ext cx="8734" cy="1792980"/>
          </a:xfrm>
          <a:prstGeom prst="rect">
            <a:avLst/>
          </a:prstGeom>
        </p:spPr>
      </p:pic>
      <p:pic>
        <p:nvPicPr>
          <p:cNvPr id="12" name="null.png" descr="descr"/>
          <p:cNvPicPr>
            <a:picLocks noChangeAspect="1"/>
          </p:cNvPicPr>
          <p:nvPr/>
        </p:nvPicPr>
        <p:blipFill>
          <a:blip r:embed="rId9" cstate="print"/>
          <a:stretch>
            <a:fillRect/>
          </a:stretch>
        </p:blipFill>
        <p:spPr>
          <a:xfrm rot="1966580">
            <a:off x="3852686" y="4243849"/>
            <a:ext cx="8734" cy="1792980"/>
          </a:xfrm>
          <a:prstGeom prst="rect">
            <a:avLst/>
          </a:prstGeom>
        </p:spPr>
      </p:pic>
      <p:sp>
        <p:nvSpPr>
          <p:cNvPr id="5" name="TextBox 4"/>
          <p:cNvSpPr txBox="1"/>
          <p:nvPr/>
        </p:nvSpPr>
        <p:spPr>
          <a:xfrm rot="21600000">
            <a:off x="864870" y="1327785"/>
            <a:ext cx="5738495" cy="276987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■任务：</a:t>
            </a: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将基本E-R图转换为与选用简时app所支持的数据模型相符合的逻辑结构。</a:t>
            </a:r>
          </a:p>
          <a:p>
            <a:pPr algn="l">
              <a:lnSpc>
                <a:spcPct val="100000"/>
              </a:lnSpc>
            </a:pP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过程：</a:t>
            </a:r>
          </a:p>
          <a:p>
            <a:pPr indent="0" algn="l">
              <a:lnSpc>
                <a:spcPct val="100000"/>
              </a:lnSpc>
              <a:buFont typeface="Arial" panose="020B0604020202020204" pitchFamily="34" charset="0"/>
              <a:buNone/>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将概念结构转换为现有简时app的关系模型。 </a:t>
            </a: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从功能和性能要求上对转换的模型进行评价，看它是否满足用户要求。 </a:t>
            </a: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对数据模型进行优化</a:t>
            </a:r>
          </a:p>
        </p:txBody>
      </p:sp>
      <p:pic>
        <p:nvPicPr>
          <p:cNvPr id="17" name="null.png" descr="descr"/>
          <p:cNvPicPr>
            <a:picLocks noChangeAspect="1"/>
          </p:cNvPicPr>
          <p:nvPr/>
        </p:nvPicPr>
        <p:blipFill>
          <a:blip r:embed="rId10" cstate="print"/>
          <a:stretch>
            <a:fillRect/>
          </a:stretch>
        </p:blipFill>
        <p:spPr>
          <a:xfrm rot="2700000">
            <a:off x="1035224" y="-579317"/>
            <a:ext cx="8734" cy="19906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19482" y="178883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04</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482340" y="3081020"/>
            <a:ext cx="2198370"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物理结构设计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1690" i="0" spc="156" dirty="0">
                <a:solidFill>
                  <a:srgbClr val="242424">
                    <a:alpha val="100000"/>
                  </a:srgbClr>
                </a:solidFill>
                <a:latin typeface="黑体" panose="02010609060101010101" pitchFamily="34" charset="-122"/>
                <a:ea typeface="黑体" panose="02010609060101010101" pitchFamily="34" charset="-122"/>
              </a:rPr>
              <a:t>数据库设计的最后阶段是确定数据库在物理设备上的存储结构和存取方法，也就是设计数据库的物理数据模型，主要是设计表结构。数据表结构如下：</a:t>
            </a:r>
          </a:p>
        </p:txBody>
      </p:sp>
      <p:graphicFrame>
        <p:nvGraphicFramePr>
          <p:cNvPr id="5" name="表格 4"/>
          <p:cNvGraphicFramePr/>
          <p:nvPr>
            <p:custDataLst>
              <p:tags r:id="rId1"/>
            </p:custDataLst>
            <p:extLst>
              <p:ext uri="{D42A27DB-BD31-4B8C-83A1-F6EECF244321}">
                <p14:modId xmlns:p14="http://schemas.microsoft.com/office/powerpoint/2010/main" val="3346177793"/>
              </p:ext>
            </p:extLst>
          </p:nvPr>
        </p:nvGraphicFramePr>
        <p:xfrm>
          <a:off x="650240" y="1719580"/>
          <a:ext cx="8329295" cy="3315081"/>
        </p:xfrm>
        <a:graphic>
          <a:graphicData uri="http://schemas.openxmlformats.org/drawingml/2006/table">
            <a:tbl>
              <a:tblPr firstRow="1" bandRow="1">
                <a:tableStyleId>{5940675A-B579-460E-94D1-54222C63F5DA}</a:tableStyleId>
              </a:tblPr>
              <a:tblGrid>
                <a:gridCol w="971550">
                  <a:extLst>
                    <a:ext uri="{9D8B030D-6E8A-4147-A177-3AD203B41FA5}">
                      <a16:colId xmlns:a16="http://schemas.microsoft.com/office/drawing/2014/main" val="20000"/>
                    </a:ext>
                  </a:extLst>
                </a:gridCol>
                <a:gridCol w="2664460">
                  <a:extLst>
                    <a:ext uri="{9D8B030D-6E8A-4147-A177-3AD203B41FA5}">
                      <a16:colId xmlns:a16="http://schemas.microsoft.com/office/drawing/2014/main" val="20001"/>
                    </a:ext>
                  </a:extLst>
                </a:gridCol>
                <a:gridCol w="913765">
                  <a:extLst>
                    <a:ext uri="{9D8B030D-6E8A-4147-A177-3AD203B41FA5}">
                      <a16:colId xmlns:a16="http://schemas.microsoft.com/office/drawing/2014/main" val="20002"/>
                    </a:ext>
                  </a:extLst>
                </a:gridCol>
                <a:gridCol w="890270">
                  <a:extLst>
                    <a:ext uri="{9D8B030D-6E8A-4147-A177-3AD203B41FA5}">
                      <a16:colId xmlns:a16="http://schemas.microsoft.com/office/drawing/2014/main" val="20003"/>
                    </a:ext>
                  </a:extLst>
                </a:gridCol>
                <a:gridCol w="1043305">
                  <a:extLst>
                    <a:ext uri="{9D8B030D-6E8A-4147-A177-3AD203B41FA5}">
                      <a16:colId xmlns:a16="http://schemas.microsoft.com/office/drawing/2014/main" val="20004"/>
                    </a:ext>
                  </a:extLst>
                </a:gridCol>
                <a:gridCol w="1114425">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tblGrid>
              <a:tr h="530860">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Type</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25400" marR="254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extLst>
                  <a:ext uri="{0D108BD9-81ED-4DB2-BD59-A6C34878D82A}">
                    <a16:rowId xmlns:a16="http://schemas.microsoft.com/office/drawing/2014/main" val="10000"/>
                  </a:ext>
                </a:extLst>
              </a:tr>
              <a:tr h="337185">
                <a:tc>
                  <a:txBody>
                    <a:bodyPr/>
                    <a:lstStyle/>
                    <a:p>
                      <a:pPr indent="0" algn="ctr">
                        <a:lnSpc>
                          <a:spcPct val="120000"/>
                        </a:lnSpc>
                        <a:spcBef>
                          <a:spcPts val="0"/>
                        </a:spcBef>
                        <a:spcAft>
                          <a:spcPts val="0"/>
                        </a:spcAft>
                        <a:buNone/>
                      </a:pPr>
                      <a:r>
                        <a:rPr lang="en-US" altLang="zh-CN" sz="1400" b="0" spc="120" dirty="0">
                          <a:solidFill>
                            <a:srgbClr val="404040"/>
                          </a:solidFill>
                          <a:latin typeface="微软雅黑" panose="020B0503020204020204" pitchFamily="34" charset="-122"/>
                          <a:ea typeface="微软雅黑" panose="020B0503020204020204" pitchFamily="34" charset="-122"/>
                        </a:rPr>
                        <a:t>ID</a:t>
                      </a:r>
                      <a:endParaRPr lang="en-US" sz="14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19050" cap="rnd">
                      <a:solidFill>
                        <a:srgbClr val="848587"/>
                      </a:solidFill>
                      <a:prstDash val="soli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INC</a:t>
                      </a:r>
                    </a:p>
                  </a:txBody>
                  <a:tcPr marL="25400" marR="25400" marT="6350" marB="6350" anchor="ctr">
                    <a:lnL w="3175" cap="flat" cmpd="sng" algn="ctr">
                      <a:solidFill>
                        <a:srgbClr val="848587"/>
                      </a:solidFill>
                      <a:prstDash val="dot"/>
                      <a:round/>
                      <a:headEnd type="none" w="med" len="med"/>
                      <a:tailEnd type="none" w="med" len="med"/>
                    </a:lnL>
                    <a:lnR w="19050" cap="rnd">
                      <a:solidFill>
                        <a:srgbClr val="848587"/>
                      </a:solidFill>
                      <a:prstDash val="soli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44401412"/>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TelID</a:t>
                      </a:r>
                    </a:p>
                  </a:txBody>
                  <a:tcPr marL="25400" marR="254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char</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Email</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5276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Passward</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123456</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52832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Sex</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enum(‘man’,’woman’)</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‘man’</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Integral</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10" name="TextBox 4"/>
          <p:cNvSpPr txBox="1"/>
          <p:nvPr/>
        </p:nvSpPr>
        <p:spPr>
          <a:xfrm>
            <a:off x="662690" y="1408068"/>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User</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505210" y="99595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Pet</a:t>
            </a:r>
          </a:p>
        </p:txBody>
      </p:sp>
      <p:graphicFrame>
        <p:nvGraphicFramePr>
          <p:cNvPr id="11" name="表格 10"/>
          <p:cNvGraphicFramePr/>
          <p:nvPr>
            <p:custDataLst>
              <p:tags r:id="rId1"/>
            </p:custDataLst>
            <p:extLst>
              <p:ext uri="{D42A27DB-BD31-4B8C-83A1-F6EECF244321}">
                <p14:modId xmlns:p14="http://schemas.microsoft.com/office/powerpoint/2010/main" val="2717037399"/>
              </p:ext>
            </p:extLst>
          </p:nvPr>
        </p:nvGraphicFramePr>
        <p:xfrm>
          <a:off x="505210" y="1331403"/>
          <a:ext cx="8168005" cy="3689952"/>
        </p:xfrm>
        <a:graphic>
          <a:graphicData uri="http://schemas.openxmlformats.org/drawingml/2006/table">
            <a:tbl>
              <a:tblPr firstRow="1" bandRow="1">
                <a:tableStyleId>{5940675A-B579-460E-94D1-54222C63F5DA}</a:tableStyleId>
              </a:tblPr>
              <a:tblGrid>
                <a:gridCol w="934085">
                  <a:extLst>
                    <a:ext uri="{9D8B030D-6E8A-4147-A177-3AD203B41FA5}">
                      <a16:colId xmlns:a16="http://schemas.microsoft.com/office/drawing/2014/main" val="20000"/>
                    </a:ext>
                  </a:extLst>
                </a:gridCol>
                <a:gridCol w="2509520">
                  <a:extLst>
                    <a:ext uri="{9D8B030D-6E8A-4147-A177-3AD203B41FA5}">
                      <a16:colId xmlns:a16="http://schemas.microsoft.com/office/drawing/2014/main" val="20001"/>
                    </a:ext>
                  </a:extLst>
                </a:gridCol>
                <a:gridCol w="927735">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1051560">
                  <a:extLst>
                    <a:ext uri="{9D8B030D-6E8A-4147-A177-3AD203B41FA5}">
                      <a16:colId xmlns:a16="http://schemas.microsoft.com/office/drawing/2014/main" val="20004"/>
                    </a:ext>
                  </a:extLst>
                </a:gridCol>
                <a:gridCol w="1054735">
                  <a:extLst>
                    <a:ext uri="{9D8B030D-6E8A-4147-A177-3AD203B41FA5}">
                      <a16:colId xmlns:a16="http://schemas.microsoft.com/office/drawing/2014/main" val="20005"/>
                    </a:ext>
                  </a:extLst>
                </a:gridCol>
                <a:gridCol w="728345">
                  <a:extLst>
                    <a:ext uri="{9D8B030D-6E8A-4147-A177-3AD203B41FA5}">
                      <a16:colId xmlns:a16="http://schemas.microsoft.com/office/drawing/2014/main" val="20006"/>
                    </a:ext>
                  </a:extLst>
                </a:gridCol>
              </a:tblGrid>
              <a:tr h="605757">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dirty="0">
                          <a:solidFill>
                            <a:srgbClr val="FFFFFF"/>
                          </a:solidFill>
                          <a:latin typeface="微软雅黑" panose="020B0503020204020204" pitchFamily="34" charset="-122"/>
                          <a:ea typeface="微软雅黑" panose="020B0503020204020204" pitchFamily="34" charset="-122"/>
                        </a:rPr>
                        <a:t>Type</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Length</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Allow NULL</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Default</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Primary Key</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Other</a:t>
                      </a:r>
                    </a:p>
                  </a:txBody>
                  <a:tcPr marL="25400" marR="254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363220">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ID</a:t>
                      </a:r>
                    </a:p>
                  </a:txBody>
                  <a:tcPr marL="25400" marR="254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INC</a:t>
                      </a:r>
                    </a:p>
                  </a:txBody>
                  <a:tcPr marL="25400" marR="25400" marT="6350" marB="63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6258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63220">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Sex</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enum</a:t>
                      </a:r>
                      <a:r>
                        <a:rPr lang="en-US" sz="1100" b="0" spc="120" dirty="0">
                          <a:solidFill>
                            <a:srgbClr val="404040"/>
                          </a:solidFill>
                          <a:latin typeface="微软雅黑" panose="020B0503020204020204" pitchFamily="34" charset="-122"/>
                          <a:ea typeface="微软雅黑" panose="020B0503020204020204" pitchFamily="34" charset="-122"/>
                        </a:rPr>
                        <a:t>(‘</a:t>
                      </a:r>
                      <a:r>
                        <a:rPr lang="en-US" sz="1100" b="0" spc="120" dirty="0" err="1">
                          <a:solidFill>
                            <a:srgbClr val="404040"/>
                          </a:solidFill>
                          <a:latin typeface="微软雅黑" panose="020B0503020204020204" pitchFamily="34" charset="-122"/>
                          <a:ea typeface="微软雅黑" panose="020B0503020204020204" pitchFamily="34" charset="-122"/>
                        </a:rPr>
                        <a:t>male’,’female</a:t>
                      </a: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‘male’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63220">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Level</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tinyint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54419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Birthday</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date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1970-01-01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6258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Status</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enum</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62585">
                <a:tc>
                  <a:txBody>
                    <a:bodyPr/>
                    <a:lstStyle/>
                    <a:p>
                      <a:pPr indent="0" algn="ctr">
                        <a:lnSpc>
                          <a:spcPct val="120000"/>
                        </a:lnSpc>
                        <a:spcBef>
                          <a:spcPts val="0"/>
                        </a:spcBef>
                        <a:spcAft>
                          <a:spcPts val="0"/>
                        </a:spcAft>
                        <a:buNone/>
                      </a:pPr>
                      <a:r>
                        <a:rPr lang="en-US" altLang="zh-CN" sz="1100" b="0" spc="120" dirty="0">
                          <a:solidFill>
                            <a:srgbClr val="404040"/>
                          </a:solidFill>
                          <a:latin typeface="微软雅黑" panose="020B0503020204020204" pitchFamily="34" charset="-122"/>
                          <a:ea typeface="微软雅黑" panose="020B0503020204020204" pitchFamily="34" charset="-122"/>
                        </a:rPr>
                        <a:t>User</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User.ID</a:t>
                      </a:r>
                    </a:p>
                  </a:txBody>
                  <a:tcPr marL="25400" marR="25400" marT="6350" marB="63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44215087"/>
                  </a:ext>
                </a:extLst>
              </a:tr>
              <a:tr h="36258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Skin</a:t>
                      </a:r>
                    </a:p>
                  </a:txBody>
                  <a:tcPr marL="25400" marR="25400" marT="6350" marB="63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r>
                        <a:rPr lang="en-US" sz="1100" b="0" spc="120" dirty="0" err="1">
                          <a:solidFill>
                            <a:srgbClr val="404040"/>
                          </a:solidFill>
                          <a:latin typeface="微软雅黑" panose="020B0503020204020204" pitchFamily="34" charset="-122"/>
                          <a:ea typeface="微软雅黑" panose="020B0503020204020204" pitchFamily="34" charset="-122"/>
                        </a:rPr>
                        <a:t>init</a:t>
                      </a: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298272603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49990" y="118645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AccRecords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851011981"/>
              </p:ext>
            </p:extLst>
          </p:nvPr>
        </p:nvGraphicFramePr>
        <p:xfrm>
          <a:off x="650240" y="1630680"/>
          <a:ext cx="8295005" cy="3186430"/>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76250">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Scount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Fcount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AccTime</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DailyTime</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49990" y="118645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Daily</a:t>
            </a: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186459931"/>
              </p:ext>
            </p:extLst>
          </p:nvPr>
        </p:nvGraphicFramePr>
        <p:xfrm>
          <a:off x="650240" y="1630680"/>
          <a:ext cx="8295005" cy="3186430"/>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76250">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Scount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Fcount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AccTime</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extLst>
      <p:ext uri="{BB962C8B-B14F-4D97-AF65-F5344CB8AC3E}">
        <p14:creationId xmlns:p14="http://schemas.microsoft.com/office/powerpoint/2010/main" val="3046500033"/>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49990" y="118645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MonthRecords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2060151580"/>
              </p:ext>
            </p:extLst>
          </p:nvPr>
        </p:nvGraphicFramePr>
        <p:xfrm>
          <a:off x="650240" y="1630680"/>
          <a:ext cx="8295005" cy="3186430"/>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76250">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Scount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Fcount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AccTime</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extLst>
      <p:ext uri="{BB962C8B-B14F-4D97-AF65-F5344CB8AC3E}">
        <p14:creationId xmlns:p14="http://schemas.microsoft.com/office/powerpoint/2010/main" val="144696143"/>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49990" y="118645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Type</a:t>
            </a: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3762928977"/>
              </p:ext>
            </p:extLst>
          </p:nvPr>
        </p:nvGraphicFramePr>
        <p:xfrm>
          <a:off x="650240" y="1630680"/>
          <a:ext cx="8295005" cy="3186430"/>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76250">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Scount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Fcount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AccTime</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Type</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varchar</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extLst>
      <p:ext uri="{BB962C8B-B14F-4D97-AF65-F5344CB8AC3E}">
        <p14:creationId xmlns:p14="http://schemas.microsoft.com/office/powerpoint/2010/main" val="4029282044"/>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1060600" y="2102551"/>
            <a:ext cx="1931539" cy="1413767"/>
          </a:xfrm>
          <a:prstGeom prst="rect">
            <a:avLst/>
          </a:prstGeom>
        </p:spPr>
      </p:pic>
      <p:pic>
        <p:nvPicPr>
          <p:cNvPr id="3" name="null.png" descr="descr"/>
          <p:cNvPicPr>
            <a:picLocks noChangeAspect="1"/>
          </p:cNvPicPr>
          <p:nvPr/>
        </p:nvPicPr>
        <p:blipFill>
          <a:blip r:embed="rId4" cstate="print"/>
          <a:stretch>
            <a:fillRect/>
          </a:stretch>
        </p:blipFill>
        <p:spPr>
          <a:xfrm rot="2700000">
            <a:off x="2987768" y="715524"/>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2807530" y="833003"/>
            <a:ext cx="8734" cy="1990676"/>
          </a:xfrm>
          <a:prstGeom prst="rect">
            <a:avLst/>
          </a:prstGeom>
        </p:spPr>
      </p:pic>
      <p:pic>
        <p:nvPicPr>
          <p:cNvPr id="6" name="null.png" descr="descr"/>
          <p:cNvPicPr>
            <a:picLocks noChangeAspect="1"/>
          </p:cNvPicPr>
          <p:nvPr/>
        </p:nvPicPr>
        <p:blipFill>
          <a:blip r:embed="rId6" cstate="print"/>
          <a:stretch>
            <a:fillRect/>
          </a:stretch>
        </p:blipFill>
        <p:spPr>
          <a:xfrm rot="8727217">
            <a:off x="2017383" y="1888512"/>
            <a:ext cx="290367" cy="251474"/>
          </a:xfrm>
          <a:prstGeom prst="rect">
            <a:avLst/>
          </a:prstGeom>
        </p:spPr>
      </p:pic>
      <p:sp>
        <p:nvSpPr>
          <p:cNvPr id="5" name="TextBox 4"/>
          <p:cNvSpPr txBox="1"/>
          <p:nvPr/>
        </p:nvSpPr>
        <p:spPr>
          <a:xfrm rot="21600000">
            <a:off x="1575529" y="2906990"/>
            <a:ext cx="1776413" cy="37623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250" i="0" spc="208" dirty="0">
                <a:ln w="0">
                  <a:noFill/>
                </a:ln>
                <a:solidFill>
                  <a:srgbClr val="000000">
                    <a:alpha val="100000"/>
                  </a:srgbClr>
                </a:solidFill>
                <a:latin typeface="微软雅黑" panose="020B0503020204020204" pitchFamily="34" charset="-122"/>
                <a:ea typeface="微软雅黑" panose="020B0503020204020204" pitchFamily="34" charset="-122"/>
              </a:rPr>
              <a:t>CONTENTS</a:t>
            </a:r>
            <a:endParaRPr lang="zh-CN" altLang="en-US" sz="2250" i="0" spc="208" dirty="0">
              <a:ln w="0">
                <a:noFill/>
              </a:ln>
              <a:latin typeface="微软雅黑" panose="020B0503020204020204" pitchFamily="34" charset="-122"/>
              <a:ea typeface="微软雅黑" panose="020B0503020204020204" pitchFamily="34" charset="-122"/>
            </a:endParaRPr>
          </a:p>
        </p:txBody>
      </p:sp>
      <p:pic>
        <p:nvPicPr>
          <p:cNvPr id="7" name="null.png" descr="descr"/>
          <p:cNvPicPr>
            <a:picLocks noChangeAspect="1"/>
          </p:cNvPicPr>
          <p:nvPr/>
        </p:nvPicPr>
        <p:blipFill>
          <a:blip r:embed="rId7" cstate="print"/>
          <a:stretch>
            <a:fillRect/>
          </a:stretch>
        </p:blipFill>
        <p:spPr>
          <a:xfrm>
            <a:off x="2786514" y="3310693"/>
            <a:ext cx="411249" cy="411249"/>
          </a:xfrm>
          <a:prstGeom prst="rect">
            <a:avLst/>
          </a:prstGeom>
        </p:spPr>
      </p:pic>
      <p:sp>
        <p:nvSpPr>
          <p:cNvPr id="8" name="TextBox 4"/>
          <p:cNvSpPr txBox="1"/>
          <p:nvPr/>
        </p:nvSpPr>
        <p:spPr>
          <a:xfrm rot="21600000">
            <a:off x="1392295" y="2529801"/>
            <a:ext cx="681038" cy="37623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250" i="0" spc="208" dirty="0">
                <a:ln w="0">
                  <a:noFill/>
                </a:ln>
                <a:solidFill>
                  <a:srgbClr val="000000">
                    <a:alpha val="100000"/>
                  </a:srgbClr>
                </a:solidFill>
                <a:latin typeface="微软雅黑" panose="020B0503020204020204" pitchFamily="34" charset="-122"/>
                <a:ea typeface="微软雅黑" panose="020B0503020204020204" pitchFamily="34" charset="-122"/>
              </a:rPr>
              <a:t>目录</a:t>
            </a:r>
            <a:endParaRPr lang="zh-CN" altLang="en-US" sz="2250" i="0" spc="208" dirty="0">
              <a:ln w="0">
                <a:noFill/>
              </a:ln>
              <a:latin typeface="微软雅黑" panose="020B0503020204020204" pitchFamily="34" charset="-122"/>
              <a:ea typeface="微软雅黑" panose="020B0503020204020204" pitchFamily="34" charset="-122"/>
            </a:endParaRPr>
          </a:p>
        </p:txBody>
      </p:sp>
      <p:pic>
        <p:nvPicPr>
          <p:cNvPr id="9" name="null.png" descr="descr"/>
          <p:cNvPicPr>
            <a:picLocks noChangeAspect="1"/>
          </p:cNvPicPr>
          <p:nvPr/>
        </p:nvPicPr>
        <p:blipFill>
          <a:blip r:embed="rId8" cstate="print"/>
          <a:stretch>
            <a:fillRect/>
          </a:stretch>
        </p:blipFill>
        <p:spPr>
          <a:xfrm>
            <a:off x="4440997" y="568467"/>
            <a:ext cx="661589" cy="661589"/>
          </a:xfrm>
          <a:prstGeom prst="rect">
            <a:avLst/>
          </a:prstGeom>
        </p:spPr>
      </p:pic>
      <p:sp>
        <p:nvSpPr>
          <p:cNvPr id="10" name="TextBox 4"/>
          <p:cNvSpPr txBox="1"/>
          <p:nvPr/>
        </p:nvSpPr>
        <p:spPr>
          <a:xfrm rot="21600000">
            <a:off x="4608349" y="756569"/>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01</a:t>
            </a:r>
            <a:endParaRPr lang="zh-CN" altLang="en-US" sz="2065" i="0" spc="191" dirty="0">
              <a:ln w="0">
                <a:noFill/>
              </a:ln>
              <a:latin typeface="黑体" panose="02010609060101010101" pitchFamily="34" charset="-122"/>
              <a:ea typeface="黑体" panose="02010609060101010101" pitchFamily="34" charset="-122"/>
            </a:endParaRPr>
          </a:p>
        </p:txBody>
      </p:sp>
      <p:sp>
        <p:nvSpPr>
          <p:cNvPr id="11" name="TextBox 4"/>
          <p:cNvSpPr txBox="1"/>
          <p:nvPr/>
        </p:nvSpPr>
        <p:spPr>
          <a:xfrm rot="21600000">
            <a:off x="5132360" y="746337"/>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外部设计</a:t>
            </a:r>
          </a:p>
        </p:txBody>
      </p:sp>
      <p:pic>
        <p:nvPicPr>
          <p:cNvPr id="13" name="null.png" descr="descr"/>
          <p:cNvPicPr>
            <a:picLocks noChangeAspect="1"/>
          </p:cNvPicPr>
          <p:nvPr/>
        </p:nvPicPr>
        <p:blipFill>
          <a:blip r:embed="rId8" cstate="print"/>
          <a:stretch>
            <a:fillRect/>
          </a:stretch>
        </p:blipFill>
        <p:spPr>
          <a:xfrm>
            <a:off x="4440364" y="1354407"/>
            <a:ext cx="661589" cy="661589"/>
          </a:xfrm>
          <a:prstGeom prst="rect">
            <a:avLst/>
          </a:prstGeom>
        </p:spPr>
      </p:pic>
      <p:sp>
        <p:nvSpPr>
          <p:cNvPr id="14" name="TextBox 4"/>
          <p:cNvSpPr txBox="1"/>
          <p:nvPr/>
        </p:nvSpPr>
        <p:spPr>
          <a:xfrm rot="21600000">
            <a:off x="4593111" y="1542510"/>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02</a:t>
            </a:r>
            <a:endParaRPr lang="zh-CN" altLang="en-US" sz="2065" i="0" spc="191" dirty="0">
              <a:ln w="0">
                <a:noFill/>
              </a:ln>
              <a:latin typeface="黑体" panose="02010609060101010101" pitchFamily="34" charset="-122"/>
              <a:ea typeface="黑体" panose="02010609060101010101" pitchFamily="34" charset="-122"/>
            </a:endParaRPr>
          </a:p>
        </p:txBody>
      </p:sp>
      <p:sp>
        <p:nvSpPr>
          <p:cNvPr id="15" name="TextBox 4"/>
          <p:cNvSpPr txBox="1"/>
          <p:nvPr/>
        </p:nvSpPr>
        <p:spPr>
          <a:xfrm rot="21600000">
            <a:off x="5132362" y="1527198"/>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概念结构设计</a:t>
            </a:r>
          </a:p>
        </p:txBody>
      </p:sp>
      <p:pic>
        <p:nvPicPr>
          <p:cNvPr id="17" name="null.png" descr="descr"/>
          <p:cNvPicPr>
            <a:picLocks noChangeAspect="1"/>
          </p:cNvPicPr>
          <p:nvPr/>
        </p:nvPicPr>
        <p:blipFill>
          <a:blip r:embed="rId8" cstate="print"/>
          <a:stretch>
            <a:fillRect/>
          </a:stretch>
        </p:blipFill>
        <p:spPr>
          <a:xfrm>
            <a:off x="4449253" y="2193203"/>
            <a:ext cx="661589" cy="661589"/>
          </a:xfrm>
          <a:prstGeom prst="rect">
            <a:avLst/>
          </a:prstGeom>
        </p:spPr>
      </p:pic>
      <p:sp>
        <p:nvSpPr>
          <p:cNvPr id="18" name="TextBox 4"/>
          <p:cNvSpPr txBox="1"/>
          <p:nvPr/>
        </p:nvSpPr>
        <p:spPr>
          <a:xfrm rot="21600000">
            <a:off x="4608349" y="2378130"/>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03</a:t>
            </a:r>
            <a:endParaRPr lang="zh-CN" altLang="en-US" sz="2065" i="0" spc="191" dirty="0">
              <a:ln w="0">
                <a:noFill/>
              </a:ln>
              <a:latin typeface="黑体" panose="02010609060101010101" pitchFamily="34" charset="-122"/>
              <a:ea typeface="黑体" panose="02010609060101010101" pitchFamily="34" charset="-122"/>
            </a:endParaRPr>
          </a:p>
        </p:txBody>
      </p:sp>
      <p:sp>
        <p:nvSpPr>
          <p:cNvPr id="19" name="TextBox 4"/>
          <p:cNvSpPr txBox="1"/>
          <p:nvPr/>
        </p:nvSpPr>
        <p:spPr>
          <a:xfrm rot="21600000">
            <a:off x="5132362" y="238045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逻辑结构设计</a:t>
            </a:r>
          </a:p>
        </p:txBody>
      </p:sp>
      <p:pic>
        <p:nvPicPr>
          <p:cNvPr id="21" name="null.png" descr="descr"/>
          <p:cNvPicPr>
            <a:picLocks noChangeAspect="1"/>
          </p:cNvPicPr>
          <p:nvPr/>
        </p:nvPicPr>
        <p:blipFill>
          <a:blip r:embed="rId8" cstate="print"/>
          <a:stretch>
            <a:fillRect/>
          </a:stretch>
        </p:blipFill>
        <p:spPr>
          <a:xfrm>
            <a:off x="4455603" y="3004693"/>
            <a:ext cx="661589" cy="661589"/>
          </a:xfrm>
          <a:prstGeom prst="rect">
            <a:avLst/>
          </a:prstGeom>
        </p:spPr>
      </p:pic>
      <p:sp>
        <p:nvSpPr>
          <p:cNvPr id="22" name="TextBox 4"/>
          <p:cNvSpPr txBox="1"/>
          <p:nvPr/>
        </p:nvSpPr>
        <p:spPr>
          <a:xfrm rot="21600000">
            <a:off x="4600094" y="3186445"/>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04</a:t>
            </a:r>
            <a:endParaRPr lang="zh-CN" altLang="en-US" sz="2065" i="0" spc="191" dirty="0">
              <a:ln w="0">
                <a:noFill/>
              </a:ln>
              <a:latin typeface="黑体" panose="02010609060101010101" pitchFamily="34" charset="-122"/>
              <a:ea typeface="黑体" panose="02010609060101010101" pitchFamily="34" charset="-122"/>
            </a:endParaRPr>
          </a:p>
        </p:txBody>
      </p:sp>
      <p:sp>
        <p:nvSpPr>
          <p:cNvPr id="23" name="TextBox 4"/>
          <p:cNvSpPr txBox="1"/>
          <p:nvPr/>
        </p:nvSpPr>
        <p:spPr>
          <a:xfrm rot="21600000">
            <a:off x="5132362" y="319194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物理结构设计</a:t>
            </a:r>
          </a:p>
        </p:txBody>
      </p:sp>
      <p:pic>
        <p:nvPicPr>
          <p:cNvPr id="25" name="null.png" descr="descr"/>
          <p:cNvPicPr>
            <a:picLocks noChangeAspect="1"/>
          </p:cNvPicPr>
          <p:nvPr/>
        </p:nvPicPr>
        <p:blipFill>
          <a:blip r:embed="rId8" cstate="print"/>
          <a:stretch>
            <a:fillRect/>
          </a:stretch>
        </p:blipFill>
        <p:spPr>
          <a:xfrm>
            <a:off x="4461953" y="3804793"/>
            <a:ext cx="661589" cy="661589"/>
          </a:xfrm>
          <a:prstGeom prst="rect">
            <a:avLst/>
          </a:prstGeom>
        </p:spPr>
      </p:pic>
      <p:sp>
        <p:nvSpPr>
          <p:cNvPr id="26" name="TextBox 4"/>
          <p:cNvSpPr txBox="1"/>
          <p:nvPr/>
        </p:nvSpPr>
        <p:spPr>
          <a:xfrm rot="21600000">
            <a:off x="4631844" y="3992895"/>
            <a:ext cx="357188" cy="3175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05</a:t>
            </a:r>
            <a:endParaRPr lang="zh-CN" altLang="en-US" sz="2065" i="0" spc="191" dirty="0">
              <a:ln w="0">
                <a:noFill/>
              </a:ln>
              <a:latin typeface="黑体" panose="02010609060101010101" pitchFamily="34" charset="-122"/>
              <a:ea typeface="黑体" panose="02010609060101010101" pitchFamily="34" charset="-122"/>
            </a:endParaRPr>
          </a:p>
        </p:txBody>
      </p:sp>
      <p:sp>
        <p:nvSpPr>
          <p:cNvPr id="27" name="TextBox 4"/>
          <p:cNvSpPr txBox="1"/>
          <p:nvPr/>
        </p:nvSpPr>
        <p:spPr>
          <a:xfrm rot="21600000">
            <a:off x="5151412" y="397299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运用设计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77295" y="134393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ToDoSet</a:t>
            </a:r>
          </a:p>
        </p:txBody>
      </p:sp>
      <p:graphicFrame>
        <p:nvGraphicFramePr>
          <p:cNvPr id="5" name="表格 4"/>
          <p:cNvGraphicFramePr/>
          <p:nvPr>
            <p:custDataLst>
              <p:tags r:id="rId1"/>
            </p:custDataLst>
            <p:extLst>
              <p:ext uri="{D42A27DB-BD31-4B8C-83A1-F6EECF244321}">
                <p14:modId xmlns:p14="http://schemas.microsoft.com/office/powerpoint/2010/main" val="2789815553"/>
              </p:ext>
            </p:extLst>
          </p:nvPr>
        </p:nvGraphicFramePr>
        <p:xfrm>
          <a:off x="677545" y="1786890"/>
          <a:ext cx="8287385" cy="2445512"/>
        </p:xfrm>
        <a:graphic>
          <a:graphicData uri="http://schemas.openxmlformats.org/drawingml/2006/table">
            <a:tbl>
              <a:tblPr firstRow="1" bandRow="1">
                <a:tableStyleId>{5940675A-B579-460E-94D1-54222C63F5DA}</a:tableStyleId>
              </a:tblPr>
              <a:tblGrid>
                <a:gridCol w="853440">
                  <a:extLst>
                    <a:ext uri="{9D8B030D-6E8A-4147-A177-3AD203B41FA5}">
                      <a16:colId xmlns:a16="http://schemas.microsoft.com/office/drawing/2014/main" val="20000"/>
                    </a:ext>
                  </a:extLst>
                </a:gridCol>
                <a:gridCol w="2472055">
                  <a:extLst>
                    <a:ext uri="{9D8B030D-6E8A-4147-A177-3AD203B41FA5}">
                      <a16:colId xmlns:a16="http://schemas.microsoft.com/office/drawing/2014/main" val="20001"/>
                    </a:ext>
                  </a:extLst>
                </a:gridCol>
                <a:gridCol w="918210">
                  <a:extLst>
                    <a:ext uri="{9D8B030D-6E8A-4147-A177-3AD203B41FA5}">
                      <a16:colId xmlns:a16="http://schemas.microsoft.com/office/drawing/2014/main" val="20002"/>
                    </a:ext>
                  </a:extLst>
                </a:gridCol>
                <a:gridCol w="872490">
                  <a:extLst>
                    <a:ext uri="{9D8B030D-6E8A-4147-A177-3AD203B41FA5}">
                      <a16:colId xmlns:a16="http://schemas.microsoft.com/office/drawing/2014/main" val="20003"/>
                    </a:ext>
                  </a:extLst>
                </a:gridCol>
                <a:gridCol w="1050290">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108075">
                  <a:extLst>
                    <a:ext uri="{9D8B030D-6E8A-4147-A177-3AD203B41FA5}">
                      <a16:colId xmlns:a16="http://schemas.microsoft.com/office/drawing/2014/main" val="20006"/>
                    </a:ext>
                  </a:extLst>
                </a:gridCol>
              </a:tblGrid>
              <a:tr h="710565">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25400" marR="25400" marT="57150" marB="571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25400" marR="25400" marT="57150" marB="571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376555">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Num</a:t>
                      </a:r>
                    </a:p>
                  </a:txBody>
                  <a:tcPr marL="25400" marR="25400" marT="57150" marB="571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25400" marR="25400" marT="57150" marB="571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7655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25400" marR="25400" marT="57150" marB="571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7719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p>
                  </a:txBody>
                  <a:tcPr marL="25400" marR="25400" marT="57150" marB="571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User.ID</a:t>
                      </a:r>
                    </a:p>
                  </a:txBody>
                  <a:tcPr marL="25400" marR="25400" marT="57150" marB="571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7655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Type</a:t>
                      </a:r>
                    </a:p>
                  </a:txBody>
                  <a:tcPr marL="25400" marR="25400" marT="57150" marB="571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enum(‘user’,’team’)</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93170" y="90578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ToDo</a:t>
            </a:r>
          </a:p>
        </p:txBody>
      </p:sp>
      <p:graphicFrame>
        <p:nvGraphicFramePr>
          <p:cNvPr id="5" name="表格 4"/>
          <p:cNvGraphicFramePr/>
          <p:nvPr>
            <p:custDataLst>
              <p:tags r:id="rId1"/>
            </p:custDataLst>
            <p:extLst>
              <p:ext uri="{D42A27DB-BD31-4B8C-83A1-F6EECF244321}">
                <p14:modId xmlns:p14="http://schemas.microsoft.com/office/powerpoint/2010/main" val="1539943996"/>
              </p:ext>
            </p:extLst>
          </p:nvPr>
        </p:nvGraphicFramePr>
        <p:xfrm>
          <a:off x="650240" y="1286510"/>
          <a:ext cx="8284210" cy="3356356"/>
        </p:xfrm>
        <a:graphic>
          <a:graphicData uri="http://schemas.openxmlformats.org/drawingml/2006/table">
            <a:tbl>
              <a:tblPr firstRow="1" bandRow="1">
                <a:tableStyleId>{5940675A-B579-460E-94D1-54222C63F5DA}</a:tableStyleId>
              </a:tblPr>
              <a:tblGrid>
                <a:gridCol w="962660">
                  <a:extLst>
                    <a:ext uri="{9D8B030D-6E8A-4147-A177-3AD203B41FA5}">
                      <a16:colId xmlns:a16="http://schemas.microsoft.com/office/drawing/2014/main" val="20000"/>
                    </a:ext>
                  </a:extLst>
                </a:gridCol>
                <a:gridCol w="2372995">
                  <a:extLst>
                    <a:ext uri="{9D8B030D-6E8A-4147-A177-3AD203B41FA5}">
                      <a16:colId xmlns:a16="http://schemas.microsoft.com/office/drawing/2014/main" val="20001"/>
                    </a:ext>
                  </a:extLst>
                </a:gridCol>
                <a:gridCol w="725805">
                  <a:extLst>
                    <a:ext uri="{9D8B030D-6E8A-4147-A177-3AD203B41FA5}">
                      <a16:colId xmlns:a16="http://schemas.microsoft.com/office/drawing/2014/main" val="20002"/>
                    </a:ext>
                  </a:extLst>
                </a:gridCol>
                <a:gridCol w="769620">
                  <a:extLst>
                    <a:ext uri="{9D8B030D-6E8A-4147-A177-3AD203B41FA5}">
                      <a16:colId xmlns:a16="http://schemas.microsoft.com/office/drawing/2014/main" val="20003"/>
                    </a:ext>
                  </a:extLst>
                </a:gridCol>
                <a:gridCol w="982980">
                  <a:extLst>
                    <a:ext uri="{9D8B030D-6E8A-4147-A177-3AD203B41FA5}">
                      <a16:colId xmlns:a16="http://schemas.microsoft.com/office/drawing/2014/main" val="20004"/>
                    </a:ext>
                  </a:extLst>
                </a:gridCol>
                <a:gridCol w="862330">
                  <a:extLst>
                    <a:ext uri="{9D8B030D-6E8A-4147-A177-3AD203B41FA5}">
                      <a16:colId xmlns:a16="http://schemas.microsoft.com/office/drawing/2014/main" val="20005"/>
                    </a:ext>
                  </a:extLst>
                </a:gridCol>
                <a:gridCol w="1607820">
                  <a:extLst>
                    <a:ext uri="{9D8B030D-6E8A-4147-A177-3AD203B41FA5}">
                      <a16:colId xmlns:a16="http://schemas.microsoft.com/office/drawing/2014/main" val="20006"/>
                    </a:ext>
                  </a:extLst>
                </a:gridCol>
              </a:tblGrid>
              <a:tr h="669290">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Type</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Length</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Allow NULL</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Default</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Primary Key</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Other</a:t>
                      </a:r>
                    </a:p>
                  </a:txBody>
                  <a:tcPr marL="25400" marR="254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290830">
                <a:tc>
                  <a:txBody>
                    <a:bodyPr/>
                    <a:lstStyle/>
                    <a:p>
                      <a:pPr indent="0" algn="ctr">
                        <a:lnSpc>
                          <a:spcPct val="120000"/>
                        </a:lnSpc>
                        <a:spcBef>
                          <a:spcPts val="0"/>
                        </a:spcBef>
                        <a:spcAft>
                          <a:spcPts val="0"/>
                        </a:spcAft>
                        <a:buNone/>
                      </a:pPr>
                      <a:r>
                        <a:rPr lang="en-US" sz="1000" b="0" spc="60" dirty="0">
                          <a:solidFill>
                            <a:srgbClr val="404040"/>
                          </a:solidFill>
                          <a:latin typeface="微软雅黑" panose="020B0503020204020204" pitchFamily="34" charset="-122"/>
                          <a:ea typeface="微软雅黑" panose="020B0503020204020204" pitchFamily="34" charset="-122"/>
                        </a:rPr>
                        <a:t>Num</a:t>
                      </a:r>
                    </a:p>
                  </a:txBody>
                  <a:tcPr marL="25400" marR="254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INC</a:t>
                      </a:r>
                    </a:p>
                  </a:txBody>
                  <a:tcPr marL="25400" marR="25400" marT="6350" marB="63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ToDoSet</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NULL</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dirty="0" err="1">
                          <a:solidFill>
                            <a:srgbClr val="404040"/>
                          </a:solidFill>
                          <a:latin typeface="微软雅黑" panose="020B0503020204020204" pitchFamily="34" charset="-122"/>
                          <a:ea typeface="微软雅黑" panose="020B0503020204020204" pitchFamily="34" charset="-122"/>
                        </a:rPr>
                        <a:t>ToDoSet.Num</a:t>
                      </a:r>
                      <a:endParaRPr lang="en-US" sz="1000" b="0" spc="6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290830">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Owner</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12</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dirty="0">
                          <a:solidFill>
                            <a:srgbClr val="404040"/>
                          </a:solidFill>
                          <a:latin typeface="微软雅黑" panose="020B0503020204020204" pitchFamily="34" charset="-122"/>
                          <a:ea typeface="微软雅黑" panose="020B0503020204020204" pitchFamily="34" charset="-122"/>
                        </a:rPr>
                        <a:t>User.ID&amp;Team.ID</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290830">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00:00:00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Date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date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1970-01-01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6"/>
                  </a:ext>
                </a:extLst>
              </a:tr>
              <a:tr h="289560">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TimeLength</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00:00:00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7"/>
                  </a:ext>
                </a:extLst>
              </a:tr>
              <a:tr h="29146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Type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enum</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8"/>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Status</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enum(‘finish’,’fail’,unfinish’)</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‘unfinish’</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34750" y="122201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ClockIn</a:t>
            </a:r>
          </a:p>
        </p:txBody>
      </p:sp>
      <p:graphicFrame>
        <p:nvGraphicFramePr>
          <p:cNvPr id="5" name="表格 4"/>
          <p:cNvGraphicFramePr/>
          <p:nvPr>
            <p:custDataLst>
              <p:tags r:id="rId1"/>
            </p:custDataLst>
            <p:extLst>
              <p:ext uri="{D42A27DB-BD31-4B8C-83A1-F6EECF244321}">
                <p14:modId xmlns:p14="http://schemas.microsoft.com/office/powerpoint/2010/main" val="1730428042"/>
              </p:ext>
            </p:extLst>
          </p:nvPr>
        </p:nvGraphicFramePr>
        <p:xfrm>
          <a:off x="603250" y="1663700"/>
          <a:ext cx="8114030" cy="2767965"/>
        </p:xfrm>
        <a:graphic>
          <a:graphicData uri="http://schemas.openxmlformats.org/drawingml/2006/table">
            <a:tbl>
              <a:tblPr firstRow="1" bandRow="1">
                <a:tableStyleId>{5940675A-B579-460E-94D1-54222C63F5DA}</a:tableStyleId>
              </a:tblPr>
              <a:tblGrid>
                <a:gridCol w="10179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1112520">
                  <a:extLst>
                    <a:ext uri="{9D8B030D-6E8A-4147-A177-3AD203B41FA5}">
                      <a16:colId xmlns:a16="http://schemas.microsoft.com/office/drawing/2014/main" val="20002"/>
                    </a:ext>
                  </a:extLst>
                </a:gridCol>
                <a:gridCol w="958215">
                  <a:extLst>
                    <a:ext uri="{9D8B030D-6E8A-4147-A177-3AD203B41FA5}">
                      <a16:colId xmlns:a16="http://schemas.microsoft.com/office/drawing/2014/main" val="20003"/>
                    </a:ext>
                  </a:extLst>
                </a:gridCol>
                <a:gridCol w="1440815">
                  <a:extLst>
                    <a:ext uri="{9D8B030D-6E8A-4147-A177-3AD203B41FA5}">
                      <a16:colId xmlns:a16="http://schemas.microsoft.com/office/drawing/2014/main" val="20004"/>
                    </a:ext>
                  </a:extLst>
                </a:gridCol>
                <a:gridCol w="1226820">
                  <a:extLst>
                    <a:ext uri="{9D8B030D-6E8A-4147-A177-3AD203B41FA5}">
                      <a16:colId xmlns:a16="http://schemas.microsoft.com/office/drawing/2014/main" val="20005"/>
                    </a:ext>
                  </a:extLst>
                </a:gridCol>
                <a:gridCol w="1362075">
                  <a:extLst>
                    <a:ext uri="{9D8B030D-6E8A-4147-A177-3AD203B41FA5}">
                      <a16:colId xmlns:a16="http://schemas.microsoft.com/office/drawing/2014/main" val="20006"/>
                    </a:ext>
                  </a:extLst>
                </a:gridCol>
              </a:tblGrid>
              <a:tr h="748030">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127000" marR="1270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27000" marR="1270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p>
                  </a:txBody>
                  <a:tcPr marL="127000" marR="1270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127000" marR="127000" marT="6350" marB="63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User.ID</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Time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time</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00:00:00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Date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date</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1970-01-01</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Type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61420" y="116613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Team</a:t>
            </a:r>
          </a:p>
        </p:txBody>
      </p:sp>
      <p:graphicFrame>
        <p:nvGraphicFramePr>
          <p:cNvPr id="5" name="表格 4"/>
          <p:cNvGraphicFramePr/>
          <p:nvPr>
            <p:custDataLst>
              <p:tags r:id="rId1"/>
            </p:custDataLst>
            <p:extLst>
              <p:ext uri="{D42A27DB-BD31-4B8C-83A1-F6EECF244321}">
                <p14:modId xmlns:p14="http://schemas.microsoft.com/office/powerpoint/2010/main" val="707936977"/>
              </p:ext>
            </p:extLst>
          </p:nvPr>
        </p:nvGraphicFramePr>
        <p:xfrm>
          <a:off x="575310" y="1604010"/>
          <a:ext cx="8451215" cy="2577465"/>
        </p:xfrm>
        <a:graphic>
          <a:graphicData uri="http://schemas.openxmlformats.org/drawingml/2006/table">
            <a:tbl>
              <a:tblPr firstRow="1" bandRow="1">
                <a:tableStyleId>{5940675A-B579-460E-94D1-54222C63F5DA}</a:tableStyleId>
              </a:tblPr>
              <a:tblGrid>
                <a:gridCol w="1060450">
                  <a:extLst>
                    <a:ext uri="{9D8B030D-6E8A-4147-A177-3AD203B41FA5}">
                      <a16:colId xmlns:a16="http://schemas.microsoft.com/office/drawing/2014/main" val="20000"/>
                    </a:ext>
                  </a:extLst>
                </a:gridCol>
                <a:gridCol w="1131570">
                  <a:extLst>
                    <a:ext uri="{9D8B030D-6E8A-4147-A177-3AD203B41FA5}">
                      <a16:colId xmlns:a16="http://schemas.microsoft.com/office/drawing/2014/main" val="20001"/>
                    </a:ext>
                  </a:extLst>
                </a:gridCol>
                <a:gridCol w="1196340">
                  <a:extLst>
                    <a:ext uri="{9D8B030D-6E8A-4147-A177-3AD203B41FA5}">
                      <a16:colId xmlns:a16="http://schemas.microsoft.com/office/drawing/2014/main" val="20002"/>
                    </a:ext>
                  </a:extLst>
                </a:gridCol>
                <a:gridCol w="1078865">
                  <a:extLst>
                    <a:ext uri="{9D8B030D-6E8A-4147-A177-3AD203B41FA5}">
                      <a16:colId xmlns:a16="http://schemas.microsoft.com/office/drawing/2014/main" val="20003"/>
                    </a:ext>
                  </a:extLst>
                </a:gridCol>
                <a:gridCol w="1253490">
                  <a:extLst>
                    <a:ext uri="{9D8B030D-6E8A-4147-A177-3AD203B41FA5}">
                      <a16:colId xmlns:a16="http://schemas.microsoft.com/office/drawing/2014/main" val="20004"/>
                    </a:ext>
                  </a:extLst>
                </a:gridCol>
                <a:gridCol w="1394460">
                  <a:extLst>
                    <a:ext uri="{9D8B030D-6E8A-4147-A177-3AD203B41FA5}">
                      <a16:colId xmlns:a16="http://schemas.microsoft.com/office/drawing/2014/main" val="20005"/>
                    </a:ext>
                  </a:extLst>
                </a:gridCol>
                <a:gridCol w="1336040">
                  <a:extLst>
                    <a:ext uri="{9D8B030D-6E8A-4147-A177-3AD203B41FA5}">
                      <a16:colId xmlns:a16="http://schemas.microsoft.com/office/drawing/2014/main" val="20006"/>
                    </a:ext>
                  </a:extLst>
                </a:gridCol>
              </a:tblGrid>
              <a:tr h="847725">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9974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50038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72961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Leader</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49990" y="1044848"/>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Organize</a:t>
            </a:r>
          </a:p>
        </p:txBody>
      </p:sp>
      <p:graphicFrame>
        <p:nvGraphicFramePr>
          <p:cNvPr id="5" name="表格 4"/>
          <p:cNvGraphicFramePr/>
          <p:nvPr>
            <p:custDataLst>
              <p:tags r:id="rId1"/>
            </p:custDataLst>
          </p:nvPr>
        </p:nvGraphicFramePr>
        <p:xfrm>
          <a:off x="577850" y="1499870"/>
          <a:ext cx="8153400" cy="2449957"/>
        </p:xfrm>
        <a:graphic>
          <a:graphicData uri="http://schemas.openxmlformats.org/drawingml/2006/table">
            <a:tbl>
              <a:tblPr firstRow="1" bandRow="1">
                <a:tableStyleId>{5940675A-B579-460E-94D1-54222C63F5DA}</a:tableStyleId>
              </a:tblPr>
              <a:tblGrid>
                <a:gridCol w="1129665">
                  <a:extLst>
                    <a:ext uri="{9D8B030D-6E8A-4147-A177-3AD203B41FA5}">
                      <a16:colId xmlns:a16="http://schemas.microsoft.com/office/drawing/2014/main" val="20000"/>
                    </a:ext>
                  </a:extLst>
                </a:gridCol>
                <a:gridCol w="982980">
                  <a:extLst>
                    <a:ext uri="{9D8B030D-6E8A-4147-A177-3AD203B41FA5}">
                      <a16:colId xmlns:a16="http://schemas.microsoft.com/office/drawing/2014/main" val="20001"/>
                    </a:ext>
                  </a:extLst>
                </a:gridCol>
                <a:gridCol w="1195070">
                  <a:extLst>
                    <a:ext uri="{9D8B030D-6E8A-4147-A177-3AD203B41FA5}">
                      <a16:colId xmlns:a16="http://schemas.microsoft.com/office/drawing/2014/main" val="20002"/>
                    </a:ext>
                  </a:extLst>
                </a:gridCol>
                <a:gridCol w="1063625">
                  <a:extLst>
                    <a:ext uri="{9D8B030D-6E8A-4147-A177-3AD203B41FA5}">
                      <a16:colId xmlns:a16="http://schemas.microsoft.com/office/drawing/2014/main" val="20003"/>
                    </a:ext>
                  </a:extLst>
                </a:gridCol>
                <a:gridCol w="1317625">
                  <a:extLst>
                    <a:ext uri="{9D8B030D-6E8A-4147-A177-3AD203B41FA5}">
                      <a16:colId xmlns:a16="http://schemas.microsoft.com/office/drawing/2014/main" val="20004"/>
                    </a:ext>
                  </a:extLst>
                </a:gridCol>
                <a:gridCol w="1322070">
                  <a:extLst>
                    <a:ext uri="{9D8B030D-6E8A-4147-A177-3AD203B41FA5}">
                      <a16:colId xmlns:a16="http://schemas.microsoft.com/office/drawing/2014/main" val="20005"/>
                    </a:ext>
                  </a:extLst>
                </a:gridCol>
                <a:gridCol w="1142365">
                  <a:extLst>
                    <a:ext uri="{9D8B030D-6E8A-4147-A177-3AD203B41FA5}">
                      <a16:colId xmlns:a16="http://schemas.microsoft.com/office/drawing/2014/main" val="20006"/>
                    </a:ext>
                  </a:extLst>
                </a:gridCol>
              </a:tblGrid>
              <a:tr h="800100">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180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7180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User.TelID</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180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TeamID</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Team.ID</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19482" y="1788830"/>
            <a:ext cx="723900" cy="6350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05</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482340" y="3081020"/>
            <a:ext cx="2198370"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运用设计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pic>
        <p:nvPicPr>
          <p:cNvPr id="8" name="null.png" descr="descr"/>
          <p:cNvPicPr>
            <a:picLocks noChangeAspect="1"/>
          </p:cNvPicPr>
          <p:nvPr/>
        </p:nvPicPr>
        <p:blipFill>
          <a:blip r:embed="rId8" cstate="print"/>
          <a:stretch>
            <a:fillRect/>
          </a:stretch>
        </p:blipFill>
        <p:spPr>
          <a:xfrm>
            <a:off x="4563266" y="990996"/>
            <a:ext cx="8734" cy="2832641"/>
          </a:xfrm>
          <a:prstGeom prst="rect">
            <a:avLst/>
          </a:prstGeom>
        </p:spPr>
      </p:pic>
      <p:pic>
        <p:nvPicPr>
          <p:cNvPr id="9" name="null.png" descr="descr"/>
          <p:cNvPicPr>
            <a:picLocks noChangeAspect="1"/>
          </p:cNvPicPr>
          <p:nvPr/>
        </p:nvPicPr>
        <p:blipFill>
          <a:blip r:embed="rId9" cstate="print"/>
          <a:stretch>
            <a:fillRect/>
          </a:stretch>
        </p:blipFill>
        <p:spPr>
          <a:xfrm>
            <a:off x="4551575" y="1721687"/>
            <a:ext cx="40840" cy="756906"/>
          </a:xfrm>
          <a:prstGeom prst="rect">
            <a:avLst/>
          </a:prstGeom>
        </p:spPr>
      </p:pic>
      <p:sp>
        <p:nvSpPr>
          <p:cNvPr id="12" name="TextBox 4"/>
          <p:cNvSpPr txBox="1"/>
          <p:nvPr/>
        </p:nvSpPr>
        <p:spPr>
          <a:xfrm rot="21600000">
            <a:off x="1704641" y="1679137"/>
            <a:ext cx="1766888" cy="25908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数据字典设计</a:t>
            </a:r>
          </a:p>
        </p:txBody>
      </p:sp>
      <p:sp>
        <p:nvSpPr>
          <p:cNvPr id="17" name="TextBox 4"/>
          <p:cNvSpPr txBox="1"/>
          <p:nvPr/>
        </p:nvSpPr>
        <p:spPr>
          <a:xfrm rot="21600000">
            <a:off x="5503724" y="1674685"/>
            <a:ext cx="1766888" cy="25908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安全保密设计</a:t>
            </a:r>
          </a:p>
        </p:txBody>
      </p:sp>
      <p:sp>
        <p:nvSpPr>
          <p:cNvPr id="20" name="文本框 19"/>
          <p:cNvSpPr txBox="1"/>
          <p:nvPr/>
        </p:nvSpPr>
        <p:spPr>
          <a:xfrm>
            <a:off x="1338580" y="2124075"/>
            <a:ext cx="2820670" cy="1476375"/>
          </a:xfrm>
          <a:prstGeom prst="rect">
            <a:avLst/>
          </a:prstGeom>
          <a:noFill/>
        </p:spPr>
        <p:txBody>
          <a:bodyPr wrap="square" rtlCol="0">
            <a:spAutoFit/>
          </a:bodyPr>
          <a:lstStyle/>
          <a:p>
            <a:r>
              <a:rPr lang="zh-CN" altLang="en-US"/>
              <a:t>对数据库设计中涉及到的各种项目，如数据项、记录等一般要建立起数据字典，以说明它们的标识符、同义名及有关信息。</a:t>
            </a:r>
          </a:p>
        </p:txBody>
      </p:sp>
      <p:sp>
        <p:nvSpPr>
          <p:cNvPr id="21" name="文本框 20"/>
          <p:cNvSpPr txBox="1"/>
          <p:nvPr/>
        </p:nvSpPr>
        <p:spPr>
          <a:xfrm>
            <a:off x="4977130" y="2124075"/>
            <a:ext cx="2820670" cy="1476375"/>
          </a:xfrm>
          <a:prstGeom prst="rect">
            <a:avLst/>
          </a:prstGeom>
          <a:noFill/>
        </p:spPr>
        <p:txBody>
          <a:bodyPr wrap="square" rtlCol="0">
            <a:spAutoFit/>
          </a:bodyPr>
          <a:lstStyle/>
          <a:p>
            <a:r>
              <a:rPr lang="zh-CN" altLang="en-US"/>
              <a:t>通过区分不同的访问者、不同的访问类型和不同的数据对象，进行分别对待 </a:t>
            </a:r>
          </a:p>
          <a:p>
            <a:r>
              <a:rPr lang="zh-CN" altLang="en-US"/>
              <a:t>而获得的数据库安全保密设计考虑。</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9" name="TextBox 4"/>
          <p:cNvSpPr txBox="1"/>
          <p:nvPr/>
        </p:nvSpPr>
        <p:spPr>
          <a:xfrm rot="21600000">
            <a:off x="2064385" y="531495"/>
            <a:ext cx="5005705" cy="3175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065" i="0" spc="191" dirty="0">
                <a:ln w="0">
                  <a:noFill/>
                </a:ln>
                <a:latin typeface="黑体" panose="02010609060101010101" pitchFamily="34" charset="-122"/>
                <a:ea typeface="黑体" panose="02010609060101010101" pitchFamily="34" charset="-122"/>
              </a:rPr>
              <a:t>数据库实施</a:t>
            </a:r>
            <a:endParaRPr lang="en-US" altLang="zh-CN" sz="2065" i="0" spc="191" dirty="0">
              <a:ln w="0">
                <a:noFill/>
              </a:ln>
              <a:latin typeface="黑体" panose="02010609060101010101" pitchFamily="34" charset="-122"/>
              <a:ea typeface="黑体" panose="02010609060101010101" pitchFamily="34" charset="-122"/>
            </a:endParaRPr>
          </a:p>
        </p:txBody>
      </p:sp>
      <p:sp>
        <p:nvSpPr>
          <p:cNvPr id="5" name="文本框 4"/>
          <p:cNvSpPr txBox="1"/>
          <p:nvPr/>
        </p:nvSpPr>
        <p:spPr>
          <a:xfrm>
            <a:off x="952500" y="1020445"/>
            <a:ext cx="6176010" cy="368300"/>
          </a:xfrm>
          <a:prstGeom prst="rect">
            <a:avLst/>
          </a:prstGeom>
          <a:noFill/>
        </p:spPr>
        <p:txBody>
          <a:bodyPr wrap="square" rtlCol="0">
            <a:spAutoFit/>
          </a:bodyPr>
          <a:lstStyle/>
          <a:p>
            <a:pPr algn="l">
              <a:lnSpc>
                <a:spcPct val="100000"/>
              </a:lnSpc>
            </a:pPr>
            <a:r>
              <a:rPr lang="zh-CN" altLang="en-US" spc="191" dirty="0">
                <a:ln w="0">
                  <a:noFill/>
                </a:ln>
                <a:latin typeface="微软雅黑 Light" panose="020B0502040204020203" charset="-122"/>
                <a:ea typeface="微软雅黑 Light" panose="020B0502040204020203" charset="-122"/>
                <a:cs typeface="微软雅黑 Light" panose="020B0502040204020203" charset="-122"/>
                <a:sym typeface="+mn-ea"/>
              </a:rPr>
              <a:t>创建数据库：CREATE DATABASE </a:t>
            </a:r>
            <a:r>
              <a:rPr lang="en-US" altLang="zh-CN" spc="191" dirty="0">
                <a:ln w="0">
                  <a:noFill/>
                </a:ln>
                <a:latin typeface="微软雅黑 Light" panose="020B0502040204020203" charset="-122"/>
                <a:ea typeface="微软雅黑 Light" panose="020B0502040204020203" charset="-122"/>
                <a:cs typeface="微软雅黑 Light" panose="020B0502040204020203" charset="-122"/>
                <a:sym typeface="+mn-ea"/>
              </a:rPr>
              <a:t>time_masters</a:t>
            </a: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11" name="文本框 10"/>
          <p:cNvSpPr txBox="1"/>
          <p:nvPr/>
        </p:nvSpPr>
        <p:spPr>
          <a:xfrm>
            <a:off x="952500" y="1427480"/>
            <a:ext cx="6252210" cy="3416320"/>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创建表：</a:t>
            </a:r>
          </a:p>
          <a:p>
            <a:endParaRPr lang="zh-CN" altLang="en-US"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CREATE TABLE User ( </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ID int NOT NULL AUTO_INCREMENT, </a:t>
            </a:r>
          </a:p>
          <a:p>
            <a:r>
              <a:rPr lang="zh-CN" altLang="en-US" dirty="0">
                <a:latin typeface="微软雅黑 Light" panose="020B0502040204020203" charset="-122"/>
                <a:ea typeface="微软雅黑 Light" panose="020B0502040204020203" charset="-122"/>
              </a:rPr>
              <a:t>TelID char(12) NOT NULL, </a:t>
            </a:r>
          </a:p>
          <a:p>
            <a:r>
              <a:rPr lang="zh-CN" altLang="en-US" dirty="0">
                <a:latin typeface="微软雅黑 Light" panose="020B0502040204020203" charset="-122"/>
                <a:ea typeface="微软雅黑 Light" panose="020B0502040204020203" charset="-122"/>
              </a:rPr>
              <a:t>Name varchar(30) NOT NULL, </a:t>
            </a:r>
          </a:p>
          <a:p>
            <a:r>
              <a:rPr lang="zh-CN" altLang="en-US" dirty="0">
                <a:latin typeface="微软雅黑 Light" panose="020B0502040204020203" charset="-122"/>
                <a:ea typeface="微软雅黑 Light" panose="020B0502040204020203" charset="-122"/>
              </a:rPr>
              <a:t>Email varchar(30) ,</a:t>
            </a:r>
          </a:p>
          <a:p>
            <a:r>
              <a:rPr lang="zh-CN" altLang="en-US" dirty="0">
                <a:latin typeface="微软雅黑 Light" panose="020B0502040204020203" charset="-122"/>
                <a:ea typeface="微软雅黑 Light" panose="020B0502040204020203" charset="-122"/>
              </a:rPr>
              <a:t>Password varchar(30) NOT NULL DEFAULT ‘123456’,  </a:t>
            </a:r>
          </a:p>
          <a:p>
            <a:r>
              <a:rPr lang="zh-CN" altLang="en-US" dirty="0">
                <a:latin typeface="微软雅黑 Light" panose="020B0502040204020203" charset="-122"/>
                <a:ea typeface="微软雅黑 Light" panose="020B0502040204020203" charset="-122"/>
              </a:rPr>
              <a:t>Sex enum(‘man’,‘woman’) NOT NULL DEFAULT ‘man’, </a:t>
            </a:r>
          </a:p>
          <a:p>
            <a:r>
              <a:rPr lang="zh-CN" altLang="en-US" dirty="0">
                <a:latin typeface="微软雅黑 Light" panose="020B0502040204020203" charset="-122"/>
                <a:ea typeface="微软雅黑 Light" panose="020B0502040204020203" charset="-122"/>
              </a:rPr>
              <a:t>Integral int NOT NULL DEFAULT ‘0’,</a:t>
            </a:r>
          </a:p>
          <a:p>
            <a:r>
              <a:rPr lang="zh-CN" altLang="en-US" dirty="0">
                <a:latin typeface="微软雅黑 Light" panose="020B0502040204020203" charset="-122"/>
                <a:ea typeface="微软雅黑 Light" panose="020B0502040204020203" charset="-122"/>
              </a:rPr>
              <a:t>PRIMARY KEY (</a:t>
            </a:r>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a:t>
            </a:r>
          </a:p>
          <a:p>
            <a:r>
              <a:rPr lang="zh-CN" altLang="en-US" dirty="0">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73225" y="66040"/>
            <a:ext cx="6252210" cy="5077460"/>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CREATE TABLE Pet ( </a:t>
            </a:r>
          </a:p>
          <a:p>
            <a:r>
              <a:rPr lang="zh-CN" altLang="en-US" dirty="0">
                <a:latin typeface="微软雅黑 Light" panose="020B0502040204020203" charset="-122"/>
                <a:ea typeface="微软雅黑 Light" panose="020B0502040204020203" charset="-122"/>
              </a:rPr>
              <a:t>ID int NOT NULL AUTO_INCREMENT, </a:t>
            </a:r>
          </a:p>
          <a:p>
            <a:r>
              <a:rPr lang="zh-CN" altLang="en-US" dirty="0">
                <a:latin typeface="微软雅黑 Light" panose="020B0502040204020203" charset="-122"/>
                <a:ea typeface="微软雅黑 Light" panose="020B0502040204020203" charset="-122"/>
              </a:rPr>
              <a:t>Name varchar(30) NOT NULL, </a:t>
            </a:r>
          </a:p>
          <a:p>
            <a:r>
              <a:rPr lang="zh-CN" altLang="en-US" dirty="0">
                <a:latin typeface="微软雅黑 Light" panose="020B0502040204020203" charset="-122"/>
                <a:ea typeface="微软雅黑 Light" panose="020B0502040204020203" charset="-122"/>
              </a:rPr>
              <a:t>Sex enum(‘male’,‘female’) NOT NULL DEFAULT ‘male’,</a:t>
            </a:r>
          </a:p>
          <a:p>
            <a:r>
              <a:rPr lang="zh-CN" altLang="en-US" dirty="0">
                <a:latin typeface="微软雅黑 Light" panose="020B0502040204020203" charset="-122"/>
                <a:ea typeface="微软雅黑 Light" panose="020B0502040204020203" charset="-122"/>
              </a:rPr>
              <a:t>Level tinyint NOT NULL DEFAULT ‘0’ ,</a:t>
            </a:r>
          </a:p>
          <a:p>
            <a:r>
              <a:rPr lang="zh-CN" altLang="en-US" dirty="0">
                <a:latin typeface="微软雅黑 Light" panose="020B0502040204020203" charset="-122"/>
                <a:ea typeface="微软雅黑 Light" panose="020B0502040204020203" charset="-122"/>
              </a:rPr>
              <a:t>Birthday date NOT NULL DEFAULT ‘1970-01-01’,</a:t>
            </a:r>
          </a:p>
          <a:p>
            <a:r>
              <a:rPr lang="zh-CN" altLang="en-US" dirty="0">
                <a:latin typeface="微软雅黑 Light" panose="020B0502040204020203" charset="-122"/>
                <a:ea typeface="微软雅黑 Light" panose="020B0502040204020203" charset="-122"/>
              </a:rPr>
              <a:t>Status enum NOT NULL,</a:t>
            </a:r>
          </a:p>
          <a:p>
            <a:r>
              <a:rPr lang="zh-CN" altLang="en-US" dirty="0">
                <a:latin typeface="微软雅黑 Light" panose="020B0502040204020203" charset="-122"/>
                <a:ea typeface="微软雅黑 Light" panose="020B0502040204020203" charset="-122"/>
              </a:rPr>
              <a:t>PRIMARY KEY (ID) </a:t>
            </a:r>
          </a:p>
          <a:p>
            <a:r>
              <a:rPr lang="zh-CN" altLang="en-US" dirty="0">
                <a:latin typeface="微软雅黑 Light" panose="020B0502040204020203" charset="-122"/>
                <a:ea typeface="微软雅黑 Light" panose="020B0502040204020203" charset="-122"/>
              </a:rPr>
              <a:t>) </a:t>
            </a:r>
          </a:p>
          <a:p>
            <a:endParaRPr lang="zh-CN" altLang="en-US"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CREATE TABLE KeepPets ( </a:t>
            </a:r>
          </a:p>
          <a:p>
            <a:r>
              <a:rPr lang="zh-CN" altLang="en-US" dirty="0">
                <a:latin typeface="微软雅黑 Light" panose="020B0502040204020203" charset="-122"/>
                <a:ea typeface="微软雅黑 Light" panose="020B0502040204020203" charset="-122"/>
              </a:rPr>
              <a:t>Num int NOT NULL AUTO_INCREMENT, </a:t>
            </a:r>
          </a:p>
          <a:p>
            <a:r>
              <a:rPr lang="zh-CN" altLang="en-US" dirty="0">
                <a:latin typeface="微软雅黑 Light" panose="020B0502040204020203" charset="-122"/>
                <a:ea typeface="微软雅黑 Light" panose="020B0502040204020203" charset="-122"/>
              </a:rPr>
              <a:t>UserID char(12) NOT NULL,</a:t>
            </a:r>
          </a:p>
          <a:p>
            <a:r>
              <a:rPr lang="zh-CN" altLang="en-US" dirty="0">
                <a:latin typeface="微软雅黑 Light" panose="020B0502040204020203" charset="-122"/>
                <a:ea typeface="微软雅黑 Light" panose="020B0502040204020203" charset="-122"/>
              </a:rPr>
              <a:t>FOREIGN KEY(UserID),</a:t>
            </a:r>
          </a:p>
          <a:p>
            <a:r>
              <a:rPr lang="zh-CN" altLang="en-US" dirty="0">
                <a:latin typeface="微软雅黑 Light" panose="020B0502040204020203" charset="-122"/>
                <a:ea typeface="微软雅黑 Light" panose="020B0502040204020203" charset="-122"/>
              </a:rPr>
              <a:t>REFERENCE User(TelID), </a:t>
            </a:r>
          </a:p>
          <a:p>
            <a:r>
              <a:rPr lang="zh-CN" altLang="en-US" dirty="0">
                <a:latin typeface="微软雅黑 Light" panose="020B0502040204020203" charset="-122"/>
                <a:ea typeface="微软雅黑 Light" panose="020B0502040204020203" charset="-122"/>
              </a:rPr>
              <a:t>Type enum(‘user’，‘team’) NOT NULL DEFAULT ‘user’,</a:t>
            </a:r>
          </a:p>
          <a:p>
            <a:r>
              <a:rPr lang="zh-CN" altLang="en-US" dirty="0">
                <a:latin typeface="微软雅黑 Light" panose="020B0502040204020203" charset="-122"/>
                <a:ea typeface="微软雅黑 Light" panose="020B0502040204020203" charset="-122"/>
              </a:rPr>
              <a:t>PRIMARY KEY (Num) </a:t>
            </a:r>
          </a:p>
          <a:p>
            <a:r>
              <a:rPr lang="zh-CN" altLang="en-US" dirty="0">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47825" y="171450"/>
            <a:ext cx="6252210" cy="4799965"/>
          </a:xfrm>
          <a:prstGeom prst="rect">
            <a:avLst/>
          </a:prstGeom>
          <a:noFill/>
        </p:spPr>
        <p:txBody>
          <a:bodyPr wrap="square" rtlCol="0">
            <a:spAutoFit/>
          </a:bodyPr>
          <a:lstStyle/>
          <a:p>
            <a:r>
              <a:rPr lang="zh-CN" altLang="en-US">
                <a:latin typeface="微软雅黑 Light" panose="020B0502040204020203" charset="-122"/>
                <a:ea typeface="微软雅黑 Light" panose="020B0502040204020203" charset="-122"/>
              </a:rPr>
              <a:t>CREATE TABLE ToDo ( </a:t>
            </a:r>
          </a:p>
          <a:p>
            <a:r>
              <a:rPr lang="zh-CN" altLang="en-US">
                <a:latin typeface="微软雅黑 Light" panose="020B0502040204020203" charset="-122"/>
                <a:ea typeface="微软雅黑 Light" panose="020B0502040204020203" charset="-122"/>
              </a:rPr>
              <a:t>Num int NOT NULL AUTO_INCREMENT, </a:t>
            </a:r>
          </a:p>
          <a:p>
            <a:r>
              <a:rPr lang="zh-CN" altLang="en-US">
                <a:latin typeface="微软雅黑 Light" panose="020B0502040204020203" charset="-122"/>
                <a:ea typeface="微软雅黑 Light" panose="020B0502040204020203" charset="-122"/>
              </a:rPr>
              <a:t>Name varchar(30) NOT NULL, </a:t>
            </a:r>
          </a:p>
          <a:p>
            <a:r>
              <a:rPr lang="zh-CN" altLang="en-US">
                <a:latin typeface="微软雅黑 Light" panose="020B0502040204020203" charset="-122"/>
                <a:ea typeface="微软雅黑 Light" panose="020B0502040204020203" charset="-122"/>
              </a:rPr>
              <a:t>ToDoSet int DEFAULT NULL,</a:t>
            </a:r>
          </a:p>
          <a:p>
            <a:r>
              <a:rPr lang="zh-CN" altLang="en-US">
                <a:latin typeface="微软雅黑 Light" panose="020B0502040204020203" charset="-122"/>
                <a:ea typeface="微软雅黑 Light" panose="020B0502040204020203" charset="-122"/>
              </a:rPr>
              <a:t>FOREIGN KEY(ToDoSet),</a:t>
            </a:r>
          </a:p>
          <a:p>
            <a:r>
              <a:rPr lang="zh-CN" altLang="en-US">
                <a:latin typeface="微软雅黑 Light" panose="020B0502040204020203" charset="-122"/>
                <a:ea typeface="微软雅黑 Light" panose="020B0502040204020203" charset="-122"/>
              </a:rPr>
              <a:t>REFERENCE ToDoSet(Num),</a:t>
            </a:r>
          </a:p>
          <a:p>
            <a:r>
              <a:rPr lang="zh-CN" altLang="en-US">
                <a:latin typeface="微软雅黑 Light" panose="020B0502040204020203" charset="-122"/>
                <a:ea typeface="微软雅黑 Light" panose="020B0502040204020203" charset="-122"/>
              </a:rPr>
              <a:t>Owner char(12) NOT NULL, </a:t>
            </a:r>
          </a:p>
          <a:p>
            <a:r>
              <a:rPr lang="zh-CN" altLang="en-US">
                <a:latin typeface="微软雅黑 Light" panose="020B0502040204020203" charset="-122"/>
                <a:ea typeface="微软雅黑 Light" panose="020B0502040204020203" charset="-122"/>
              </a:rPr>
              <a:t>FOREIGN KEY(Owner),</a:t>
            </a:r>
          </a:p>
          <a:p>
            <a:r>
              <a:rPr lang="zh-CN" altLang="en-US">
                <a:latin typeface="微软雅黑 Light" panose="020B0502040204020203" charset="-122"/>
                <a:ea typeface="微软雅黑 Light" panose="020B0502040204020203" charset="-122"/>
              </a:rPr>
              <a:t>REFERENCE User(TelID),</a:t>
            </a:r>
          </a:p>
          <a:p>
            <a:r>
              <a:rPr lang="zh-CN" altLang="en-US">
                <a:latin typeface="微软雅黑 Light" panose="020B0502040204020203" charset="-122"/>
                <a:ea typeface="微软雅黑 Light" panose="020B0502040204020203" charset="-122"/>
              </a:rPr>
              <a:t>Time time NOT NULL DEFAULT ‘00:00:00’,</a:t>
            </a:r>
          </a:p>
          <a:p>
            <a:r>
              <a:rPr lang="zh-CN" altLang="en-US">
                <a:latin typeface="微软雅黑 Light" panose="020B0502040204020203" charset="-122"/>
                <a:ea typeface="微软雅黑 Light" panose="020B0502040204020203" charset="-122"/>
              </a:rPr>
              <a:t>Date date NOT NULL DEFAULT ‘1970-01-01’,</a:t>
            </a:r>
          </a:p>
          <a:p>
            <a:r>
              <a:rPr lang="zh-CN" altLang="en-US">
                <a:latin typeface="微软雅黑 Light" panose="020B0502040204020203" charset="-122"/>
                <a:ea typeface="微软雅黑 Light" panose="020B0502040204020203" charset="-122"/>
              </a:rPr>
              <a:t>TimeLength time NOT NULL DEFAULT ‘00:00:00’,</a:t>
            </a:r>
          </a:p>
          <a:p>
            <a:r>
              <a:rPr lang="zh-CN" altLang="en-US">
                <a:latin typeface="微软雅黑 Light" panose="020B0502040204020203" charset="-122"/>
                <a:ea typeface="微软雅黑 Light" panose="020B0502040204020203" charset="-122"/>
              </a:rPr>
              <a:t>Type enum NOT NULL,</a:t>
            </a:r>
          </a:p>
          <a:p>
            <a:r>
              <a:rPr lang="zh-CN" altLang="en-US">
                <a:latin typeface="微软雅黑 Light" panose="020B0502040204020203" charset="-122"/>
                <a:ea typeface="微软雅黑 Light" panose="020B0502040204020203" charset="-122"/>
              </a:rPr>
              <a:t>Status enum(‘finish’,‘fail’，‘unfinish’) NOT NULL DEFAULT ‘unfinish’,</a:t>
            </a:r>
          </a:p>
          <a:p>
            <a:r>
              <a:rPr lang="zh-CN" altLang="en-US">
                <a:latin typeface="微软雅黑 Light" panose="020B0502040204020203" charset="-122"/>
                <a:ea typeface="微软雅黑 Light" panose="020B0502040204020203" charset="-122"/>
              </a:rPr>
              <a:t>PRIMARY KEY (Num) </a:t>
            </a:r>
          </a:p>
          <a:p>
            <a:r>
              <a:rPr lang="zh-CN" altLang="en-US">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38532" y="177613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01</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686927" y="3081172"/>
            <a:ext cx="1766888"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外部设计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73225" y="66040"/>
            <a:ext cx="6252210" cy="5046345"/>
          </a:xfrm>
          <a:prstGeom prst="rect">
            <a:avLst/>
          </a:prstGeom>
          <a:noFill/>
        </p:spPr>
        <p:txBody>
          <a:bodyPr wrap="square" rtlCol="0">
            <a:spAutoFit/>
          </a:bodyPr>
          <a:lstStyle/>
          <a:p>
            <a:r>
              <a:rPr lang="zh-CN" altLang="en-US" sz="1400">
                <a:latin typeface="微软雅黑 Light" panose="020B0502040204020203" charset="-122"/>
                <a:ea typeface="微软雅黑 Light" panose="020B0502040204020203" charset="-122"/>
                <a:sym typeface="+mn-ea"/>
              </a:rPr>
              <a:t>CREATE TABLE ToDoSet (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Num int NOT NULL AUTO_INCREMENT,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Name vachar(30)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UserID char(12)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FOREIGN KEY(UserID),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REFERENCE User(TelID),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PetID int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FOREIGN KEY(PetID),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REFERENCE Pet(ID),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PRIMARY KEY (Num)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 </a:t>
            </a:r>
            <a:endParaRPr lang="zh-CN" altLang="en-US" sz="1400">
              <a:latin typeface="微软雅黑 Light" panose="020B0502040204020203" charset="-122"/>
              <a:ea typeface="微软雅黑 Light" panose="020B0502040204020203" charset="-122"/>
            </a:endParaRPr>
          </a:p>
          <a:p>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CREATE TABLE ClockIn ( </a:t>
            </a:r>
          </a:p>
          <a:p>
            <a:r>
              <a:rPr lang="zh-CN" altLang="en-US" sz="1400">
                <a:latin typeface="微软雅黑 Light" panose="020B0502040204020203" charset="-122"/>
                <a:ea typeface="微软雅黑 Light" panose="020B0502040204020203" charset="-122"/>
              </a:rPr>
              <a:t>Num int NOT NULL AUTO_INCREMENT, </a:t>
            </a:r>
          </a:p>
          <a:p>
            <a:r>
              <a:rPr lang="zh-CN" altLang="en-US" sz="1400">
                <a:latin typeface="微软雅黑 Light" panose="020B0502040204020203" charset="-122"/>
                <a:ea typeface="微软雅黑 Light" panose="020B0502040204020203" charset="-122"/>
              </a:rPr>
              <a:t>Name varchar(30) NOT NULL, </a:t>
            </a:r>
          </a:p>
          <a:p>
            <a:r>
              <a:rPr lang="zh-CN" altLang="en-US" sz="1400">
                <a:latin typeface="微软雅黑 Light" panose="020B0502040204020203" charset="-122"/>
                <a:ea typeface="微软雅黑 Light" panose="020B0502040204020203" charset="-122"/>
              </a:rPr>
              <a:t>UserID char(12) NOT NULL, </a:t>
            </a:r>
          </a:p>
          <a:p>
            <a:r>
              <a:rPr lang="zh-CN" altLang="en-US" sz="1400">
                <a:latin typeface="微软雅黑 Light" panose="020B0502040204020203" charset="-122"/>
                <a:ea typeface="微软雅黑 Light" panose="020B0502040204020203" charset="-122"/>
              </a:rPr>
              <a:t>FOREIGN KEY(UserID),</a:t>
            </a:r>
          </a:p>
          <a:p>
            <a:r>
              <a:rPr lang="zh-CN" altLang="en-US" sz="1400">
                <a:latin typeface="微软雅黑 Light" panose="020B0502040204020203" charset="-122"/>
                <a:ea typeface="微软雅黑 Light" panose="020B0502040204020203" charset="-122"/>
              </a:rPr>
              <a:t>REFERENCE User(TelID),</a:t>
            </a:r>
          </a:p>
          <a:p>
            <a:r>
              <a:rPr lang="zh-CN" altLang="en-US" sz="1400">
                <a:latin typeface="微软雅黑 Light" panose="020B0502040204020203" charset="-122"/>
                <a:ea typeface="微软雅黑 Light" panose="020B0502040204020203" charset="-122"/>
              </a:rPr>
              <a:t>Time time NOT NULL DEFAULT ‘00:00:00’,</a:t>
            </a:r>
          </a:p>
          <a:p>
            <a:r>
              <a:rPr lang="zh-CN" altLang="en-US" sz="1400">
                <a:latin typeface="微软雅黑 Light" panose="020B0502040204020203" charset="-122"/>
                <a:ea typeface="微软雅黑 Light" panose="020B0502040204020203" charset="-122"/>
              </a:rPr>
              <a:t>Date date NOT NULL DEFAULT ‘1970-01-01’,</a:t>
            </a:r>
          </a:p>
          <a:p>
            <a:r>
              <a:rPr lang="zh-CN" altLang="en-US" sz="1400">
                <a:latin typeface="微软雅黑 Light" panose="020B0502040204020203" charset="-122"/>
                <a:ea typeface="微软雅黑 Light" panose="020B0502040204020203" charset="-122"/>
              </a:rPr>
              <a:t>Type enum NOT NULL,</a:t>
            </a:r>
          </a:p>
          <a:p>
            <a:r>
              <a:rPr lang="zh-CN" altLang="en-US" sz="1400">
                <a:latin typeface="微软雅黑 Light" panose="020B0502040204020203" charset="-122"/>
                <a:ea typeface="微软雅黑 Light" panose="020B0502040204020203" charset="-122"/>
              </a:rPr>
              <a:t>PRIMARY KEY (Num) </a:t>
            </a:r>
          </a:p>
          <a:p>
            <a:r>
              <a:rPr lang="zh-CN" altLang="en-US" sz="1400">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73225" y="0"/>
            <a:ext cx="6252210" cy="5354320"/>
          </a:xfrm>
          <a:prstGeom prst="rect">
            <a:avLst/>
          </a:prstGeom>
          <a:noFill/>
        </p:spPr>
        <p:txBody>
          <a:bodyPr wrap="square" rtlCol="0">
            <a:spAutoFit/>
          </a:bodyPr>
          <a:lstStyle/>
          <a:p>
            <a:r>
              <a:rPr lang="zh-CN" altLang="en-US">
                <a:latin typeface="微软雅黑 Light" panose="020B0502040204020203" charset="-122"/>
                <a:ea typeface="微软雅黑 Light" panose="020B0502040204020203" charset="-122"/>
                <a:sym typeface="+mn-ea"/>
              </a:rPr>
              <a:t>CREATE TABLE Team ( </a:t>
            </a:r>
          </a:p>
          <a:p>
            <a:r>
              <a:rPr lang="zh-CN" altLang="en-US">
                <a:latin typeface="微软雅黑 Light" panose="020B0502040204020203" charset="-122"/>
                <a:ea typeface="微软雅黑 Light" panose="020B0502040204020203" charset="-122"/>
                <a:sym typeface="+mn-ea"/>
              </a:rPr>
              <a:t>ID int NOT NULL AUTO_INCREMENT, </a:t>
            </a:r>
          </a:p>
          <a:p>
            <a:r>
              <a:rPr lang="zh-CN" altLang="en-US">
                <a:latin typeface="微软雅黑 Light" panose="020B0502040204020203" charset="-122"/>
                <a:ea typeface="微软雅黑 Light" panose="020B0502040204020203" charset="-122"/>
                <a:sym typeface="+mn-ea"/>
              </a:rPr>
              <a:t>Name varchar(30) NOT NULL, </a:t>
            </a:r>
          </a:p>
          <a:p>
            <a:r>
              <a:rPr lang="zh-CN" altLang="en-US">
                <a:latin typeface="微软雅黑 Light" panose="020B0502040204020203" charset="-122"/>
                <a:ea typeface="微软雅黑 Light" panose="020B0502040204020203" charset="-122"/>
                <a:sym typeface="+mn-ea"/>
              </a:rPr>
              <a:t>Leader char(12) NOT NULL, </a:t>
            </a:r>
          </a:p>
          <a:p>
            <a:r>
              <a:rPr lang="zh-CN" altLang="en-US">
                <a:latin typeface="微软雅黑 Light" panose="020B0502040204020203" charset="-122"/>
                <a:ea typeface="微软雅黑 Light" panose="020B0502040204020203" charset="-122"/>
                <a:sym typeface="+mn-ea"/>
              </a:rPr>
              <a:t>FOREIGN KEY(Leader),</a:t>
            </a:r>
          </a:p>
          <a:p>
            <a:r>
              <a:rPr lang="zh-CN" altLang="en-US">
                <a:latin typeface="微软雅黑 Light" panose="020B0502040204020203" charset="-122"/>
                <a:ea typeface="微软雅黑 Light" panose="020B0502040204020203" charset="-122"/>
                <a:sym typeface="+mn-ea"/>
              </a:rPr>
              <a:t>REFERENCE User(TelID),</a:t>
            </a:r>
          </a:p>
          <a:p>
            <a:r>
              <a:rPr lang="zh-CN" altLang="en-US">
                <a:latin typeface="微软雅黑 Light" panose="020B0502040204020203" charset="-122"/>
                <a:ea typeface="微软雅黑 Light" panose="020B0502040204020203" charset="-122"/>
                <a:sym typeface="+mn-ea"/>
              </a:rPr>
              <a:t>PRIMARY KEY (ID) </a:t>
            </a:r>
          </a:p>
          <a:p>
            <a:r>
              <a:rPr lang="zh-CN" altLang="en-US">
                <a:latin typeface="微软雅黑 Light" panose="020B0502040204020203" charset="-122"/>
                <a:ea typeface="微软雅黑 Light" panose="020B0502040204020203" charset="-122"/>
                <a:sym typeface="+mn-ea"/>
              </a:rPr>
              <a:t>) </a:t>
            </a:r>
          </a:p>
          <a:p>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CREATE TABLE Organize ( </a:t>
            </a:r>
          </a:p>
          <a:p>
            <a:r>
              <a:rPr lang="zh-CN" altLang="en-US">
                <a:latin typeface="微软雅黑 Light" panose="020B0502040204020203" charset="-122"/>
                <a:ea typeface="微软雅黑 Light" panose="020B0502040204020203" charset="-122"/>
                <a:sym typeface="+mn-ea"/>
              </a:rPr>
              <a:t>Num int NOT NULL AUTO_INCREMENT,</a:t>
            </a:r>
          </a:p>
          <a:p>
            <a:r>
              <a:rPr lang="zh-CN" altLang="en-US">
                <a:latin typeface="微软雅黑 Light" panose="020B0502040204020203" charset="-122"/>
                <a:ea typeface="微软雅黑 Light" panose="020B0502040204020203" charset="-122"/>
                <a:sym typeface="+mn-ea"/>
              </a:rPr>
              <a:t>UserID char(12) NOT NULL, </a:t>
            </a:r>
          </a:p>
          <a:p>
            <a:r>
              <a:rPr lang="zh-CN" altLang="en-US">
                <a:latin typeface="微软雅黑 Light" panose="020B0502040204020203" charset="-122"/>
                <a:ea typeface="微软雅黑 Light" panose="020B0502040204020203" charset="-122"/>
                <a:sym typeface="+mn-ea"/>
              </a:rPr>
              <a:t>FOREIGN KEY(UserID),</a:t>
            </a:r>
          </a:p>
          <a:p>
            <a:r>
              <a:rPr lang="zh-CN" altLang="en-US">
                <a:latin typeface="微软雅黑 Light" panose="020B0502040204020203" charset="-122"/>
                <a:ea typeface="微软雅黑 Light" panose="020B0502040204020203" charset="-122"/>
                <a:sym typeface="+mn-ea"/>
              </a:rPr>
              <a:t>REFERENCE User(TelID),</a:t>
            </a:r>
          </a:p>
          <a:p>
            <a:r>
              <a:rPr lang="zh-CN" altLang="en-US">
                <a:latin typeface="微软雅黑 Light" panose="020B0502040204020203" charset="-122"/>
                <a:ea typeface="微软雅黑 Light" panose="020B0502040204020203" charset="-122"/>
                <a:sym typeface="+mn-ea"/>
              </a:rPr>
              <a:t>TeamID int NOT NULL,</a:t>
            </a:r>
          </a:p>
          <a:p>
            <a:r>
              <a:rPr lang="zh-CN" altLang="en-US">
                <a:latin typeface="微软雅黑 Light" panose="020B0502040204020203" charset="-122"/>
                <a:ea typeface="微软雅黑 Light" panose="020B0502040204020203" charset="-122"/>
                <a:sym typeface="+mn-ea"/>
              </a:rPr>
              <a:t>FOREIGN KEY(TeamID),</a:t>
            </a:r>
          </a:p>
          <a:p>
            <a:r>
              <a:rPr lang="zh-CN" altLang="en-US">
                <a:latin typeface="微软雅黑 Light" panose="020B0502040204020203" charset="-122"/>
                <a:ea typeface="微软雅黑 Light" panose="020B0502040204020203" charset="-122"/>
                <a:sym typeface="+mn-ea"/>
              </a:rPr>
              <a:t>REFERENCE Team(ID),</a:t>
            </a:r>
          </a:p>
          <a:p>
            <a:r>
              <a:rPr lang="zh-CN" altLang="en-US">
                <a:latin typeface="微软雅黑 Light" panose="020B0502040204020203" charset="-122"/>
                <a:ea typeface="微软雅黑 Light" panose="020B0502040204020203" charset="-122"/>
                <a:sym typeface="+mn-ea"/>
              </a:rPr>
              <a:t>PRIMARY KEY (Num) </a:t>
            </a:r>
          </a:p>
          <a:p>
            <a:r>
              <a:rPr lang="zh-CN" altLang="en-US">
                <a:latin typeface="微软雅黑 Light" panose="020B0502040204020203" charset="-122"/>
                <a:ea typeface="微软雅黑 Light" panose="020B0502040204020203" charset="-122"/>
                <a:sym typeface="+mn-ea"/>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6"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7" name="null.png" descr="descr"/>
          <p:cNvPicPr>
            <a:picLocks noChangeAspect="1"/>
          </p:cNvPicPr>
          <p:nvPr/>
        </p:nvPicPr>
        <p:blipFill>
          <a:blip r:embed="rId7" cstate="print"/>
          <a:stretch>
            <a:fillRect/>
          </a:stretch>
        </p:blipFill>
        <p:spPr>
          <a:xfrm rot="2700000">
            <a:off x="1035224" y="-579317"/>
            <a:ext cx="8734" cy="1990676"/>
          </a:xfrm>
          <a:prstGeom prst="rect">
            <a:avLst/>
          </a:prstGeom>
        </p:spPr>
      </p:pic>
      <p:pic>
        <p:nvPicPr>
          <p:cNvPr id="8" name="null.png" descr="descr"/>
          <p:cNvPicPr>
            <a:picLocks noChangeAspect="1"/>
          </p:cNvPicPr>
          <p:nvPr/>
        </p:nvPicPr>
        <p:blipFill>
          <a:blip r:embed="rId8" cstate="print"/>
          <a:stretch>
            <a:fillRect/>
          </a:stretch>
        </p:blipFill>
        <p:spPr>
          <a:xfrm>
            <a:off x="3749579" y="2221609"/>
            <a:ext cx="917665" cy="917665"/>
          </a:xfrm>
          <a:prstGeom prst="rect">
            <a:avLst/>
          </a:prstGeom>
        </p:spPr>
      </p:pic>
      <p:pic>
        <p:nvPicPr>
          <p:cNvPr id="11" name="null.png" descr="descr"/>
          <p:cNvPicPr>
            <a:picLocks noChangeAspect="1"/>
          </p:cNvPicPr>
          <p:nvPr/>
        </p:nvPicPr>
        <p:blipFill>
          <a:blip r:embed="rId9" cstate="print"/>
          <a:stretch>
            <a:fillRect/>
          </a:stretch>
        </p:blipFill>
        <p:spPr>
          <a:xfrm>
            <a:off x="4714708" y="2222089"/>
            <a:ext cx="917665" cy="917665"/>
          </a:xfrm>
          <a:prstGeom prst="rect">
            <a:avLst/>
          </a:prstGeom>
        </p:spPr>
      </p:pic>
      <p:sp>
        <p:nvSpPr>
          <p:cNvPr id="5" name="TextBox 4"/>
          <p:cNvSpPr txBox="1"/>
          <p:nvPr/>
        </p:nvSpPr>
        <p:spPr>
          <a:xfrm>
            <a:off x="4057970" y="2540296"/>
            <a:ext cx="300038" cy="28098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875" i="0" spc="0" dirty="0">
                <a:ln w="0">
                  <a:noFill/>
                </a:ln>
                <a:solidFill>
                  <a:srgbClr val="FFFFFF">
                    <a:alpha val="100000"/>
                  </a:srgbClr>
                </a:solidFill>
                <a:latin typeface="Arial" panose="020B0604020202020204" pitchFamily="34" charset="-122"/>
                <a:ea typeface="Arial" panose="020B0604020202020204" pitchFamily="34" charset="-122"/>
              </a:rPr>
              <a:t>01</a:t>
            </a:r>
            <a:endParaRPr lang="zh-CN" altLang="en-US" sz="1875" i="0" spc="0" dirty="0">
              <a:ln w="0">
                <a:noFill/>
              </a:ln>
              <a:latin typeface="Arial" panose="020B0604020202020204" pitchFamily="34" charset="-122"/>
              <a:ea typeface="Arial" panose="020B0604020202020204" pitchFamily="34" charset="-122"/>
            </a:endParaRPr>
          </a:p>
        </p:txBody>
      </p:sp>
      <p:sp>
        <p:nvSpPr>
          <p:cNvPr id="14" name="TextBox 4"/>
          <p:cNvSpPr txBox="1"/>
          <p:nvPr/>
        </p:nvSpPr>
        <p:spPr>
          <a:xfrm>
            <a:off x="5023724" y="2540268"/>
            <a:ext cx="300038" cy="28098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875" i="0" spc="0" dirty="0">
                <a:ln w="0">
                  <a:noFill/>
                </a:ln>
                <a:solidFill>
                  <a:srgbClr val="242424">
                    <a:alpha val="100000"/>
                  </a:srgbClr>
                </a:solidFill>
                <a:latin typeface="Arial" panose="020B0604020202020204" pitchFamily="34" charset="-122"/>
                <a:ea typeface="Arial" panose="020B0604020202020204" pitchFamily="34" charset="-122"/>
              </a:rPr>
              <a:t>02</a:t>
            </a:r>
            <a:endParaRPr lang="zh-CN" altLang="en-US" sz="1875" i="0" spc="0" dirty="0">
              <a:ln w="0">
                <a:noFill/>
              </a:ln>
              <a:latin typeface="Arial" panose="020B0604020202020204" pitchFamily="34" charset="-122"/>
              <a:ea typeface="Arial" panose="020B0604020202020204" pitchFamily="34" charset="-122"/>
            </a:endParaRPr>
          </a:p>
        </p:txBody>
      </p:sp>
      <p:sp>
        <p:nvSpPr>
          <p:cNvPr id="16" name="TextBox 4"/>
          <p:cNvSpPr txBox="1"/>
          <p:nvPr/>
        </p:nvSpPr>
        <p:spPr>
          <a:xfrm>
            <a:off x="5761355" y="1838960"/>
            <a:ext cx="3205480" cy="175387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i="0" spc="0" dirty="0">
                <a:ln w="0">
                  <a:noFill/>
                </a:ln>
                <a:solidFill>
                  <a:srgbClr val="242424">
                    <a:alpha val="100000"/>
                  </a:srgbClr>
                </a:solidFill>
                <a:latin typeface="微软雅黑" panose="020B0503020204020204" pitchFamily="34" charset="-122"/>
                <a:ea typeface="微软雅黑" panose="020B0503020204020204" pitchFamily="34" charset="-122"/>
              </a:rPr>
              <a:t>减少了数据的冗余</a:t>
            </a:r>
            <a:endParaRPr lang="en-US" altLang="zh-CN" sz="2000" i="0" spc="0" dirty="0">
              <a:ln w="0">
                <a:noFill/>
              </a:ln>
              <a:solidFill>
                <a:srgbClr val="242424">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多对多使用中间表</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数据库表设计符合第三范式，</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减少数据冗余</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数据表的数目保持</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一定数量范围</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zh-CN" altLang="en-US" sz="160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使得</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减少数据冗余的同时减少</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同时</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增删改多个表</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，从而减少</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产生一些不必要的错误</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p>
        </p:txBody>
      </p:sp>
      <p:sp>
        <p:nvSpPr>
          <p:cNvPr id="18" name="TextBox 4"/>
          <p:cNvSpPr txBox="1"/>
          <p:nvPr/>
        </p:nvSpPr>
        <p:spPr>
          <a:xfrm>
            <a:off x="1273810" y="1838960"/>
            <a:ext cx="2345055" cy="1754326"/>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i="0" spc="0" dirty="0">
                <a:ln w="0">
                  <a:noFill/>
                </a:ln>
                <a:solidFill>
                  <a:srgbClr val="242424">
                    <a:alpha val="100000"/>
                  </a:srgbClr>
                </a:solidFill>
                <a:latin typeface="微软雅黑" panose="020B0503020204020204" pitchFamily="34" charset="-122"/>
                <a:ea typeface="微软雅黑" panose="020B0503020204020204" pitchFamily="34" charset="-122"/>
              </a:rPr>
              <a:t>解决注入问题</a:t>
            </a:r>
            <a:endParaRPr lang="en-US" altLang="zh-CN" sz="1690" i="0" spc="0" dirty="0">
              <a:ln w="0">
                <a:noFill/>
              </a:ln>
              <a:solidFill>
                <a:srgbClr val="242424">
                  <a:alpha val="100000"/>
                </a:srgbClr>
              </a:solidFill>
              <a:latin typeface="黑体" panose="02010609060101010101" pitchFamily="34" charset="-122"/>
              <a:ea typeface="黑体" panose="02010609060101010101" pitchFamily="34" charset="-122"/>
            </a:endParaRPr>
          </a:p>
          <a:p>
            <a:pPr algn="l">
              <a:lnSpc>
                <a:spcPct val="100000"/>
              </a:lnSpc>
            </a:pP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对数据库的操作采用preparedStatement预编译</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或者使用框架，转义一些特殊符号</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避免</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用户信息输入时的恶意读取信息</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匿名登录等问题</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p>
        </p:txBody>
      </p:sp>
      <p:sp>
        <p:nvSpPr>
          <p:cNvPr id="22" name="TextBox 4"/>
          <p:cNvSpPr txBox="1"/>
          <p:nvPr/>
        </p:nvSpPr>
        <p:spPr>
          <a:xfrm>
            <a:off x="6531212" y="938452"/>
            <a:ext cx="1260475" cy="36893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400" i="0" spc="0" dirty="0">
                <a:ln w="0">
                  <a:noFill/>
                </a:ln>
                <a:solidFill>
                  <a:srgbClr val="242424">
                    <a:alpha val="100000"/>
                  </a:srgbClr>
                </a:solidFill>
                <a:latin typeface="微软雅黑" panose="020B0503020204020204" pitchFamily="34" charset="-122"/>
                <a:ea typeface="微软雅黑" panose="020B0503020204020204" pitchFamily="34" charset="-122"/>
              </a:rPr>
              <a:t>设计优点</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1599999">
            <a:off x="3398538" y="507728"/>
            <a:ext cx="2591467" cy="4290261"/>
          </a:xfrm>
          <a:prstGeom prst="rect">
            <a:avLst/>
          </a:prstGeom>
        </p:spPr>
      </p:pic>
      <p:pic>
        <p:nvPicPr>
          <p:cNvPr id="3" name="null.png" descr="descr"/>
          <p:cNvPicPr>
            <a:picLocks noChangeAspect="1"/>
          </p:cNvPicPr>
          <p:nvPr/>
        </p:nvPicPr>
        <p:blipFill>
          <a:blip r:embed="rId4" cstate="print"/>
          <a:stretch>
            <a:fillRect/>
          </a:stretch>
        </p:blipFill>
        <p:spPr>
          <a:xfrm rot="1">
            <a:off x="3276268" y="350524"/>
            <a:ext cx="2591466" cy="4290260"/>
          </a:xfrm>
          <a:prstGeom prst="rect">
            <a:avLst/>
          </a:prstGeom>
        </p:spPr>
      </p:pic>
      <p:pic>
        <p:nvPicPr>
          <p:cNvPr id="4" name="null.png" descr="descr"/>
          <p:cNvPicPr>
            <a:picLocks noChangeAspect="1"/>
          </p:cNvPicPr>
          <p:nvPr/>
        </p:nvPicPr>
        <p:blipFill>
          <a:blip r:embed="rId5" cstate="print"/>
          <a:stretch>
            <a:fillRect/>
          </a:stretch>
        </p:blipFill>
        <p:spPr>
          <a:xfrm>
            <a:off x="1518908" y="1800289"/>
            <a:ext cx="6106185" cy="1481044"/>
          </a:xfrm>
          <a:prstGeom prst="rect">
            <a:avLst/>
          </a:prstGeom>
        </p:spPr>
      </p:pic>
      <p:sp>
        <p:nvSpPr>
          <p:cNvPr id="5" name="TextBox 4"/>
          <p:cNvSpPr txBox="1"/>
          <p:nvPr/>
        </p:nvSpPr>
        <p:spPr>
          <a:xfrm rot="21600000">
            <a:off x="1976707" y="1911504"/>
            <a:ext cx="5186363" cy="690563"/>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3075" i="0" spc="0" dirty="0">
                <a:ln w="0">
                  <a:noFill/>
                </a:ln>
                <a:solidFill>
                  <a:srgbClr val="000000">
                    <a:alpha val="100000"/>
                  </a:srgbClr>
                </a:solidFill>
                <a:latin typeface="微软雅黑" panose="020B0503020204020204" pitchFamily="34" charset="-122"/>
                <a:ea typeface="微软雅黑" panose="020B0503020204020204" pitchFamily="34" charset="-122"/>
              </a:rPr>
              <a:t>THANKS FOR LISTENING</a:t>
            </a:r>
            <a:endParaRPr lang="zh-CN" altLang="en-US" sz="3075" i="0" spc="0" dirty="0">
              <a:ln w="0">
                <a:noFill/>
              </a:ln>
              <a:latin typeface="微软雅黑" panose="020B0503020204020204" pitchFamily="34" charset="-122"/>
              <a:ea typeface="微软雅黑" panose="020B0503020204020204" pitchFamily="34" charset="-122"/>
            </a:endParaRPr>
          </a:p>
        </p:txBody>
      </p:sp>
      <p:sp>
        <p:nvSpPr>
          <p:cNvPr id="6" name="TextBox 4"/>
          <p:cNvSpPr txBox="1"/>
          <p:nvPr/>
        </p:nvSpPr>
        <p:spPr>
          <a:xfrm>
            <a:off x="1976704" y="2361096"/>
            <a:ext cx="5186363" cy="690563"/>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625" i="0" spc="0" dirty="0">
                <a:ln w="0">
                  <a:noFill/>
                </a:ln>
                <a:solidFill>
                  <a:srgbClr val="000000">
                    <a:alpha val="100000"/>
                  </a:srgbClr>
                </a:solidFill>
                <a:latin typeface="黑体" panose="02010609060101010101" pitchFamily="34" charset="-122"/>
                <a:ea typeface="黑体" panose="02010609060101010101" pitchFamily="34" charset="-122"/>
              </a:rPr>
              <a:t>感谢您的观赏聆听</a:t>
            </a:r>
            <a:endParaRPr lang="zh-CN" altLang="en-US" sz="2625" i="0" spc="0" dirty="0">
              <a:ln w="0">
                <a:noFill/>
              </a:ln>
              <a:latin typeface="黑体" panose="02010609060101010101" pitchFamily="34" charset="-122"/>
              <a:ea typeface="黑体" panose="02010609060101010101" pitchFamily="34" charset="-122"/>
            </a:endParaRPr>
          </a:p>
        </p:txBody>
      </p:sp>
      <p:pic>
        <p:nvPicPr>
          <p:cNvPr id="8" name="null.png" descr="descr"/>
          <p:cNvPicPr>
            <a:picLocks noChangeAspect="1"/>
          </p:cNvPicPr>
          <p:nvPr/>
        </p:nvPicPr>
        <p:blipFill>
          <a:blip r:embed="rId6" cstate="print"/>
          <a:stretch>
            <a:fillRect/>
          </a:stretch>
        </p:blipFill>
        <p:spPr>
          <a:xfrm rot="18900000">
            <a:off x="5179959" y="885655"/>
            <a:ext cx="2019155" cy="19681"/>
          </a:xfrm>
          <a:prstGeom prst="rect">
            <a:avLst/>
          </a:prstGeom>
        </p:spPr>
      </p:pic>
      <p:pic>
        <p:nvPicPr>
          <p:cNvPr id="9" name="null.png" descr="descr"/>
          <p:cNvPicPr>
            <a:picLocks noChangeAspect="1"/>
          </p:cNvPicPr>
          <p:nvPr/>
        </p:nvPicPr>
        <p:blipFill>
          <a:blip r:embed="rId6" cstate="print"/>
          <a:stretch>
            <a:fillRect/>
          </a:stretch>
        </p:blipFill>
        <p:spPr>
          <a:xfrm rot="18900000">
            <a:off x="1170346" y="4067309"/>
            <a:ext cx="2019155" cy="19681"/>
          </a:xfrm>
          <a:prstGeom prst="rect">
            <a:avLst/>
          </a:prstGeom>
        </p:spPr>
      </p:pic>
      <p:pic>
        <p:nvPicPr>
          <p:cNvPr id="10" name="null.png" descr="descr"/>
          <p:cNvPicPr>
            <a:picLocks noChangeAspect="1"/>
          </p:cNvPicPr>
          <p:nvPr/>
        </p:nvPicPr>
        <p:blipFill>
          <a:blip r:embed="rId7" cstate="print"/>
          <a:stretch>
            <a:fillRect/>
          </a:stretch>
        </p:blipFill>
        <p:spPr>
          <a:xfrm rot="7236165">
            <a:off x="1961982" y="3156481"/>
            <a:ext cx="288304" cy="249687"/>
          </a:xfrm>
          <a:prstGeom prst="rect">
            <a:avLst/>
          </a:prstGeom>
        </p:spPr>
      </p:pic>
      <p:pic>
        <p:nvPicPr>
          <p:cNvPr id="11" name="null.png" descr="descr"/>
          <p:cNvPicPr>
            <a:picLocks noChangeAspect="1"/>
          </p:cNvPicPr>
          <p:nvPr/>
        </p:nvPicPr>
        <p:blipFill>
          <a:blip r:embed="rId7" cstate="print"/>
          <a:stretch>
            <a:fillRect/>
          </a:stretch>
        </p:blipFill>
        <p:spPr>
          <a:xfrm rot="16200000">
            <a:off x="6682483" y="1004025"/>
            <a:ext cx="288304" cy="249687"/>
          </a:xfrm>
          <a:prstGeom prst="rect">
            <a:avLst/>
          </a:prstGeom>
        </p:spPr>
      </p:pic>
      <p:pic>
        <p:nvPicPr>
          <p:cNvPr id="12" name="null.png" descr="descr"/>
          <p:cNvPicPr>
            <a:picLocks noChangeAspect="1"/>
          </p:cNvPicPr>
          <p:nvPr/>
        </p:nvPicPr>
        <p:blipFill>
          <a:blip r:embed="rId8" cstate="print"/>
          <a:stretch>
            <a:fillRect/>
          </a:stretch>
        </p:blipFill>
        <p:spPr>
          <a:xfrm rot="18900000">
            <a:off x="725039" y="4793624"/>
            <a:ext cx="2019155" cy="8734"/>
          </a:xfrm>
          <a:prstGeom prst="rect">
            <a:avLst/>
          </a:prstGeom>
        </p:spPr>
      </p:pic>
      <p:pic>
        <p:nvPicPr>
          <p:cNvPr id="13" name="null.png" descr="descr"/>
          <p:cNvPicPr>
            <a:picLocks noChangeAspect="1"/>
          </p:cNvPicPr>
          <p:nvPr/>
        </p:nvPicPr>
        <p:blipFill>
          <a:blip r:embed="rId8" cstate="print"/>
          <a:stretch>
            <a:fillRect/>
          </a:stretch>
        </p:blipFill>
        <p:spPr>
          <a:xfrm rot="18900000">
            <a:off x="4707533" y="1116804"/>
            <a:ext cx="2019155" cy="8734"/>
          </a:xfrm>
          <a:prstGeom prst="rect">
            <a:avLst/>
          </a:prstGeom>
        </p:spPr>
      </p:pic>
      <p:pic>
        <p:nvPicPr>
          <p:cNvPr id="14" name="null.png" descr="descr"/>
          <p:cNvPicPr>
            <a:picLocks noChangeAspect="1"/>
          </p:cNvPicPr>
          <p:nvPr/>
        </p:nvPicPr>
        <p:blipFill>
          <a:blip r:embed="rId9" cstate="print"/>
          <a:stretch>
            <a:fillRect/>
          </a:stretch>
        </p:blipFill>
        <p:spPr>
          <a:xfrm>
            <a:off x="3900939" y="3324119"/>
            <a:ext cx="1342127" cy="307551"/>
          </a:xfrm>
          <a:prstGeom prst="rect">
            <a:avLst/>
          </a:prstGeom>
        </p:spPr>
      </p:pic>
      <p:sp>
        <p:nvSpPr>
          <p:cNvPr id="15" name="TextBox 4"/>
          <p:cNvSpPr txBox="1"/>
          <p:nvPr/>
        </p:nvSpPr>
        <p:spPr>
          <a:xfrm rot="21600000">
            <a:off x="3647835" y="3355813"/>
            <a:ext cx="1819275" cy="223838"/>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350" i="0" spc="0" dirty="0">
                <a:ln w="0">
                  <a:noFill/>
                </a:ln>
                <a:solidFill>
                  <a:srgbClr val="FFFFFF">
                    <a:alpha val="100000"/>
                  </a:srgbClr>
                </a:solidFill>
                <a:latin typeface="微软雅黑" panose="020B0503020204020204" pitchFamily="34" charset="-122"/>
                <a:ea typeface="微软雅黑" panose="020B0503020204020204" pitchFamily="34" charset="-122"/>
              </a:rPr>
              <a:t>THE END</a:t>
            </a:r>
            <a:endParaRPr lang="zh-CN" altLang="en-US" sz="1350" i="0" spc="0" dirty="0">
              <a:ln w="0">
                <a:noFill/>
              </a:l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null.png" descr="descr"/>
          <p:cNvPicPr>
            <a:picLocks noChangeAspect="1"/>
          </p:cNvPicPr>
          <p:nvPr/>
        </p:nvPicPr>
        <p:blipFill>
          <a:blip r:embed="rId3" cstate="print"/>
          <a:stretch>
            <a:fillRect/>
          </a:stretch>
        </p:blipFill>
        <p:spPr>
          <a:xfrm>
            <a:off x="5429885" y="699770"/>
            <a:ext cx="2914015" cy="4366260"/>
          </a:xfrm>
          <a:prstGeom prst="rect">
            <a:avLst/>
          </a:prstGeom>
        </p:spPr>
      </p:pic>
      <p:pic>
        <p:nvPicPr>
          <p:cNvPr id="3" name="null.png" descr="descr"/>
          <p:cNvPicPr>
            <a:picLocks noChangeAspect="1"/>
          </p:cNvPicPr>
          <p:nvPr/>
        </p:nvPicPr>
        <p:blipFill>
          <a:blip r:embed="rId4" cstate="print"/>
          <a:stretch>
            <a:fillRect/>
          </a:stretch>
        </p:blipFill>
        <p:spPr>
          <a:xfrm>
            <a:off x="7758168" y="2216337"/>
            <a:ext cx="1385794" cy="355412"/>
          </a:xfrm>
          <a:prstGeom prst="rect">
            <a:avLst/>
          </a:prstGeom>
        </p:spPr>
      </p:pic>
      <p:sp>
        <p:nvSpPr>
          <p:cNvPr id="5" name="TextBox 4"/>
          <p:cNvSpPr txBox="1"/>
          <p:nvPr/>
        </p:nvSpPr>
        <p:spPr>
          <a:xfrm rot="21600000">
            <a:off x="1039639" y="1683226"/>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标识符和状态</a:t>
            </a:r>
          </a:p>
        </p:txBody>
      </p:sp>
      <p:sp>
        <p:nvSpPr>
          <p:cNvPr id="4" name="TextBox 4"/>
          <p:cNvSpPr txBox="1"/>
          <p:nvPr/>
        </p:nvSpPr>
        <p:spPr>
          <a:xfrm>
            <a:off x="1039592" y="2175594"/>
            <a:ext cx="3843338" cy="196977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数据库前缀：TimeMaster_</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用户名：root</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密码：123456</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权限：全部</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有效时间：开发阶段</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说明：系统正式发布后，可能更改数据库用户或者密码，在统一位置编写数据库连接字符串，在发行前予以改正</a:t>
            </a:r>
          </a:p>
        </p:txBody>
      </p:sp>
      <p:pic>
        <p:nvPicPr>
          <p:cNvPr id="7" name="null.png" descr="descr"/>
          <p:cNvPicPr>
            <a:picLocks noChangeAspect="1"/>
          </p:cNvPicPr>
          <p:nvPr/>
        </p:nvPicPr>
        <p:blipFill>
          <a:blip r:embed="rId5" cstate="print"/>
          <a:stretch>
            <a:fillRect/>
          </a:stretch>
        </p:blipFill>
        <p:spPr>
          <a:xfrm>
            <a:off x="1039668" y="4218570"/>
            <a:ext cx="666269" cy="35348"/>
          </a:xfrm>
          <a:prstGeom prst="rect">
            <a:avLst/>
          </a:prstGeom>
        </p:spPr>
      </p:pic>
      <p:pic>
        <p:nvPicPr>
          <p:cNvPr id="8" name="null.png" descr="descr"/>
          <p:cNvPicPr>
            <a:picLocks noChangeAspect="1"/>
          </p:cNvPicPr>
          <p:nvPr/>
        </p:nvPicPr>
        <p:blipFill>
          <a:blip r:embed="rId6" cstate="print"/>
          <a:stretch>
            <a:fillRect/>
          </a:stretch>
        </p:blipFill>
        <p:spPr>
          <a:xfrm>
            <a:off x="658858" y="198083"/>
            <a:ext cx="522020" cy="501896"/>
          </a:xfrm>
          <a:prstGeom prst="rect">
            <a:avLst/>
          </a:prstGeom>
        </p:spPr>
      </p:pic>
      <p:pic>
        <p:nvPicPr>
          <p:cNvPr id="9" name="null.png" descr="descr"/>
          <p:cNvPicPr>
            <a:picLocks noChangeAspect="1"/>
          </p:cNvPicPr>
          <p:nvPr/>
        </p:nvPicPr>
        <p:blipFill>
          <a:blip r:embed="rId7" cstate="print"/>
          <a:stretch>
            <a:fillRect/>
          </a:stretch>
        </p:blipFill>
        <p:spPr>
          <a:xfrm rot="2700000">
            <a:off x="1224197" y="-818669"/>
            <a:ext cx="8734" cy="1480873"/>
          </a:xfrm>
          <a:prstGeom prst="rect">
            <a:avLst/>
          </a:prstGeom>
        </p:spPr>
      </p:pic>
      <p:pic>
        <p:nvPicPr>
          <p:cNvPr id="10" name="null.png" descr="descr"/>
          <p:cNvPicPr>
            <a:picLocks noChangeAspect="1"/>
          </p:cNvPicPr>
          <p:nvPr/>
        </p:nvPicPr>
        <p:blipFill>
          <a:blip r:embed="rId8" cstate="print"/>
          <a:stretch>
            <a:fillRect/>
          </a:stretch>
        </p:blipFill>
        <p:spPr>
          <a:xfrm rot="2700000">
            <a:off x="1043960" y="-701189"/>
            <a:ext cx="8734" cy="1990676"/>
          </a:xfrm>
          <a:prstGeom prst="rect">
            <a:avLst/>
          </a:prstGeom>
        </p:spPr>
      </p:pic>
      <p:pic>
        <p:nvPicPr>
          <p:cNvPr id="11" name="null.png" descr="descr"/>
          <p:cNvPicPr>
            <a:picLocks noChangeAspect="1"/>
          </p:cNvPicPr>
          <p:nvPr/>
        </p:nvPicPr>
        <p:blipFill>
          <a:blip r:embed="rId9" cstate="print"/>
          <a:stretch>
            <a:fillRect/>
          </a:stretch>
        </p:blipFill>
        <p:spPr>
          <a:xfrm rot="7603186">
            <a:off x="253813" y="354320"/>
            <a:ext cx="290367" cy="251474"/>
          </a:xfrm>
          <a:prstGeom prst="rect">
            <a:avLst/>
          </a:prstGeom>
        </p:spPr>
      </p:pic>
      <p:pic>
        <p:nvPicPr>
          <p:cNvPr id="12" name="null.png" descr="descr"/>
          <p:cNvPicPr>
            <a:picLocks noChangeAspect="1"/>
          </p:cNvPicPr>
          <p:nvPr/>
        </p:nvPicPr>
        <p:blipFill>
          <a:blip r:embed="rId10" cstate="print"/>
          <a:stretch>
            <a:fillRect/>
          </a:stretch>
        </p:blipFill>
        <p:spPr>
          <a:xfrm>
            <a:off x="1048327" y="531806"/>
            <a:ext cx="234569" cy="2345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ull.png" descr="descr"/>
          <p:cNvPicPr>
            <a:picLocks noChangeAspect="1"/>
          </p:cNvPicPr>
          <p:nvPr/>
        </p:nvPicPr>
        <p:blipFill>
          <a:blip r:embed="rId3" cstate="print"/>
          <a:stretch>
            <a:fillRect/>
          </a:stretch>
        </p:blipFill>
        <p:spPr>
          <a:xfrm>
            <a:off x="8821119" y="729924"/>
            <a:ext cx="645590" cy="634343"/>
          </a:xfrm>
          <a:prstGeom prst="rect">
            <a:avLst/>
          </a:prstGeom>
        </p:spPr>
      </p:pic>
      <p:pic>
        <p:nvPicPr>
          <p:cNvPr id="4" name="null.png" descr="descr"/>
          <p:cNvPicPr/>
          <p:nvPr/>
        </p:nvPicPr>
        <p:blipFill>
          <a:blip r:embed="rId4" cstate="print"/>
          <a:stretch>
            <a:fillRect/>
          </a:stretch>
        </p:blipFill>
        <p:spPr>
          <a:xfrm>
            <a:off x="1358265" y="977900"/>
            <a:ext cx="6322695" cy="3547745"/>
          </a:xfrm>
          <a:prstGeom prst="rect">
            <a:avLst/>
          </a:prstGeom>
        </p:spPr>
      </p:pic>
      <p:sp>
        <p:nvSpPr>
          <p:cNvPr id="5" name="TextBox 4"/>
          <p:cNvSpPr txBox="1"/>
          <p:nvPr/>
        </p:nvSpPr>
        <p:spPr>
          <a:xfrm rot="21600000">
            <a:off x="1549008" y="1112989"/>
            <a:ext cx="1766888" cy="368935"/>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400" i="0" spc="191" dirty="0">
                <a:ln w="0">
                  <a:noFill/>
                </a:ln>
                <a:solidFill>
                  <a:srgbClr val="FFFFFF">
                    <a:alpha val="100000"/>
                  </a:srgbClr>
                </a:solidFill>
                <a:latin typeface="微软雅黑" panose="020B0503020204020204" pitchFamily="34" charset="-122"/>
                <a:ea typeface="微软雅黑" panose="020B0503020204020204" pitchFamily="34" charset="-122"/>
              </a:rPr>
              <a:t>约定</a:t>
            </a:r>
          </a:p>
        </p:txBody>
      </p:sp>
      <p:sp>
        <p:nvSpPr>
          <p:cNvPr id="6" name="TextBox 4"/>
          <p:cNvSpPr txBox="1"/>
          <p:nvPr/>
        </p:nvSpPr>
        <p:spPr>
          <a:xfrm>
            <a:off x="1548765" y="1508760"/>
            <a:ext cx="5845810" cy="2954655"/>
          </a:xfrm>
          <a:prstGeom prst="rect">
            <a:avLst/>
          </a:prstGeom>
          <a:noFill/>
        </p:spPr>
        <p:txBody>
          <a:bodyPr wrap="square" lIns="0" tIns="0" rIns="0" bIns="0" rtlCol="0">
            <a:spAutoFit/>
            <a:scene3d>
              <a:camera prst="orthographicFront">
                <a:rot lat="0" lon="0" rev="0"/>
              </a:camera>
              <a:lightRig rig="threePt" dir="t"/>
            </a:scene3d>
          </a:bodyPr>
          <a:lstStyle/>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所有命名具有描述性，杜绝拼音或者拼音英文混杂的命名方式</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字符集采用UTF-8</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所有数据表第一个字段都是系统内部使用主键列，自增字段，不可空，名称为id，确保不把此字段暴露给最终用户</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除特别说明外，所有字段默认都设置不允许为空，需要设置默认值</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所有普通索引的命名都是表名加设置索引的字段名组合，多重索引的命名采用表名_字段1名_字段2名的方式</a:t>
            </a:r>
          </a:p>
        </p:txBody>
      </p:sp>
      <p:pic>
        <p:nvPicPr>
          <p:cNvPr id="8" name="null.png" descr="descr"/>
          <p:cNvPicPr>
            <a:picLocks noChangeAspect="1"/>
          </p:cNvPicPr>
          <p:nvPr/>
        </p:nvPicPr>
        <p:blipFill>
          <a:blip r:embed="rId5" cstate="print"/>
          <a:stretch>
            <a:fillRect/>
          </a:stretch>
        </p:blipFill>
        <p:spPr>
          <a:xfrm>
            <a:off x="588990" y="244134"/>
            <a:ext cx="522020" cy="501896"/>
          </a:xfrm>
          <a:prstGeom prst="rect">
            <a:avLst/>
          </a:prstGeom>
        </p:spPr>
      </p:pic>
      <p:pic>
        <p:nvPicPr>
          <p:cNvPr id="9" name="null.png" descr="descr"/>
          <p:cNvPicPr>
            <a:picLocks noChangeAspect="1"/>
          </p:cNvPicPr>
          <p:nvPr/>
        </p:nvPicPr>
        <p:blipFill>
          <a:blip r:embed="rId6" cstate="print"/>
          <a:stretch>
            <a:fillRect/>
          </a:stretch>
        </p:blipFill>
        <p:spPr>
          <a:xfrm rot="2700000">
            <a:off x="1154329" y="-772618"/>
            <a:ext cx="8734" cy="1480873"/>
          </a:xfrm>
          <a:prstGeom prst="rect">
            <a:avLst/>
          </a:prstGeom>
        </p:spPr>
      </p:pic>
      <p:pic>
        <p:nvPicPr>
          <p:cNvPr id="10" name="null.png" descr="descr"/>
          <p:cNvPicPr>
            <a:picLocks noChangeAspect="1"/>
          </p:cNvPicPr>
          <p:nvPr/>
        </p:nvPicPr>
        <p:blipFill>
          <a:blip r:embed="rId7" cstate="print"/>
          <a:stretch>
            <a:fillRect/>
          </a:stretch>
        </p:blipFill>
        <p:spPr>
          <a:xfrm rot="2700000">
            <a:off x="974092" y="-655138"/>
            <a:ext cx="8734" cy="1990676"/>
          </a:xfrm>
          <a:prstGeom prst="rect">
            <a:avLst/>
          </a:prstGeom>
        </p:spPr>
      </p:pic>
      <p:pic>
        <p:nvPicPr>
          <p:cNvPr id="11" name="null.png" descr="descr"/>
          <p:cNvPicPr>
            <a:picLocks noChangeAspect="1"/>
          </p:cNvPicPr>
          <p:nvPr/>
        </p:nvPicPr>
        <p:blipFill>
          <a:blip r:embed="rId8" cstate="print"/>
          <a:stretch>
            <a:fillRect/>
          </a:stretch>
        </p:blipFill>
        <p:spPr>
          <a:xfrm rot="7603186">
            <a:off x="183944" y="400371"/>
            <a:ext cx="290367" cy="251474"/>
          </a:xfrm>
          <a:prstGeom prst="rect">
            <a:avLst/>
          </a:prstGeom>
        </p:spPr>
      </p:pic>
      <p:pic>
        <p:nvPicPr>
          <p:cNvPr id="12" name="null.png" descr="descr"/>
          <p:cNvPicPr>
            <a:picLocks noChangeAspect="1"/>
          </p:cNvPicPr>
          <p:nvPr/>
        </p:nvPicPr>
        <p:blipFill>
          <a:blip r:embed="rId9" cstate="print"/>
          <a:stretch>
            <a:fillRect/>
          </a:stretch>
        </p:blipFill>
        <p:spPr>
          <a:xfrm>
            <a:off x="978459" y="577857"/>
            <a:ext cx="234569" cy="2345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null.png" descr="descr"/>
          <p:cNvPicPr>
            <a:picLocks noChangeAspect="1"/>
          </p:cNvPicPr>
          <p:nvPr/>
        </p:nvPicPr>
        <p:blipFill>
          <a:blip r:embed="rId3" cstate="print"/>
          <a:stretch>
            <a:fillRect/>
          </a:stretch>
        </p:blipFill>
        <p:spPr>
          <a:xfrm>
            <a:off x="688340" y="1984375"/>
            <a:ext cx="3862705" cy="2387600"/>
          </a:xfrm>
          <a:prstGeom prst="rect">
            <a:avLst/>
          </a:prstGeom>
        </p:spPr>
      </p:pic>
      <p:pic>
        <p:nvPicPr>
          <p:cNvPr id="9" name="null.png" descr="descr"/>
          <p:cNvPicPr>
            <a:picLocks noChangeAspect="1"/>
          </p:cNvPicPr>
          <p:nvPr/>
        </p:nvPicPr>
        <p:blipFill>
          <a:blip r:embed="rId4" cstate="print"/>
          <a:stretch>
            <a:fillRect/>
          </a:stretch>
        </p:blipFill>
        <p:spPr>
          <a:xfrm>
            <a:off x="4042116" y="1212440"/>
            <a:ext cx="4587897" cy="2379849"/>
          </a:xfrm>
          <a:prstGeom prst="rect">
            <a:avLst/>
          </a:prstGeom>
        </p:spPr>
      </p:pic>
      <p:pic>
        <p:nvPicPr>
          <p:cNvPr id="2" name="null.png" descr="descr"/>
          <p:cNvPicPr>
            <a:picLocks noChangeAspect="1"/>
          </p:cNvPicPr>
          <p:nvPr/>
        </p:nvPicPr>
        <p:blipFill>
          <a:blip r:embed="rId5"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6"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7"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8"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9" cstate="print"/>
          <a:stretch>
            <a:fillRect/>
          </a:stretch>
        </p:blipFill>
        <p:spPr>
          <a:xfrm>
            <a:off x="1039593" y="590125"/>
            <a:ext cx="234569" cy="234569"/>
          </a:xfrm>
          <a:prstGeom prst="rect">
            <a:avLst/>
          </a:prstGeom>
        </p:spPr>
      </p:pic>
      <p:sp>
        <p:nvSpPr>
          <p:cNvPr id="5" name="TextBox 4"/>
          <p:cNvSpPr txBox="1"/>
          <p:nvPr/>
        </p:nvSpPr>
        <p:spPr>
          <a:xfrm rot="21600000">
            <a:off x="4707747" y="131421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65" i="0" spc="191" dirty="0">
                <a:ln w="0">
                  <a:noFill/>
                </a:ln>
                <a:solidFill>
                  <a:srgbClr val="484848">
                    <a:alpha val="100000"/>
                  </a:srgbClr>
                </a:solidFill>
                <a:latin typeface="黑体" panose="02010609060101010101" pitchFamily="34" charset="-122"/>
                <a:ea typeface="黑体" panose="02010609060101010101" pitchFamily="34" charset="-122"/>
              </a:rPr>
              <a:t>支持软件</a:t>
            </a:r>
          </a:p>
        </p:txBody>
      </p:sp>
      <p:sp>
        <p:nvSpPr>
          <p:cNvPr id="10" name="TextBox 4"/>
          <p:cNvSpPr txBox="1"/>
          <p:nvPr/>
        </p:nvSpPr>
        <p:spPr>
          <a:xfrm>
            <a:off x="4720374" y="1671837"/>
            <a:ext cx="3633788" cy="14770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操作系统：Android5.0+</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数据库系统：MySQL</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数据库管理系统：Navicat for MySQL</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用于装入、生成、修改、更新数据库的程序：Java,使用Android Studio作为开发工具</a:t>
            </a:r>
          </a:p>
        </p:txBody>
      </p:sp>
      <p:pic>
        <p:nvPicPr>
          <p:cNvPr id="12" name="null.png" descr="descr"/>
          <p:cNvPicPr>
            <a:picLocks noChangeAspect="1"/>
          </p:cNvPicPr>
          <p:nvPr/>
        </p:nvPicPr>
        <p:blipFill>
          <a:blip r:embed="rId10" cstate="print"/>
          <a:stretch>
            <a:fillRect/>
          </a:stretch>
        </p:blipFill>
        <p:spPr>
          <a:xfrm>
            <a:off x="4714098" y="3264360"/>
            <a:ext cx="666269" cy="353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25832" y="176978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02</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350260" y="3081020"/>
            <a:ext cx="2442845"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概念结构设计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4"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5"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6"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7"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8"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9" cstate="print"/>
          <a:stretch>
            <a:fillRect/>
          </a:stretch>
        </p:blipFill>
        <p:spPr>
          <a:xfrm>
            <a:off x="1039593" y="590125"/>
            <a:ext cx="234569" cy="234569"/>
          </a:xfrm>
          <a:prstGeom prst="rect">
            <a:avLst/>
          </a:prstGeom>
        </p:spPr>
      </p:pic>
      <p:sp>
        <p:nvSpPr>
          <p:cNvPr id="13" name="TextBox 4"/>
          <p:cNvSpPr txBox="1"/>
          <p:nvPr/>
        </p:nvSpPr>
        <p:spPr>
          <a:xfrm rot="21600000">
            <a:off x="1533525" y="1313180"/>
            <a:ext cx="6416675" cy="23368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步骤：</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(1)对需求进行分析，从而确定系统中所包含的实体。</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(2)分析得出每个实体所具有的属性。 </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(3) 保证每个实体有一个主属性，该主属性可以是实体的一个属性或多个属性的组合。主属性必须能唯一地描述每个记录。</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(4) 确定实体之间的关系。 经过这些步骤后，读者就可以绘制出E-R图。之后可以再看看数据库的需要，判断是否获取了所需的信息，是否有遗漏信息等，读者可以再对E-R图进行修改，添加或删除实体与属性。</a:t>
            </a:r>
          </a:p>
        </p:txBody>
      </p:sp>
      <p:sp>
        <p:nvSpPr>
          <p:cNvPr id="16" name="TextBox 4"/>
          <p:cNvSpPr txBox="1"/>
          <p:nvPr/>
        </p:nvSpPr>
        <p:spPr>
          <a:xfrm rot="21600000">
            <a:off x="3221355" y="839470"/>
            <a:ext cx="2701290" cy="31623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0" spc="156" dirty="0">
                <a:ln w="0">
                  <a:noFill/>
                </a:ln>
                <a:solidFill>
                  <a:srgbClr val="242424">
                    <a:alpha val="100000"/>
                  </a:srgbClr>
                </a:solidFill>
                <a:latin typeface="黑体" panose="02010609060101010101" pitchFamily="34" charset="-122"/>
                <a:ea typeface="黑体" panose="02010609060101010101" pitchFamily="34" charset="-122"/>
                <a:sym typeface="+mn-ea"/>
              </a:rPr>
              <a:t>实体-关系模型建立</a:t>
            </a:r>
            <a:endParaRPr lang="zh-CN" altLang="en-US" sz="2065" i="0" spc="191" dirty="0">
              <a:ln w="0">
                <a:noFill/>
              </a:ln>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4"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5"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6"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7"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8"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9"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先设计局部E-R图，也称用户视图。在设计初步E-R图时，要尽量充分地把组织中各部门对信息的要求集中起来，而不需要考虑数据的冗余问题。</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以下是部分局部E-R图的展示:</a:t>
            </a:r>
          </a:p>
        </p:txBody>
      </p:sp>
      <p:pic>
        <p:nvPicPr>
          <p:cNvPr id="18" name="图片 2"/>
          <p:cNvPicPr>
            <a:picLocks noChangeAspect="1"/>
          </p:cNvPicPr>
          <p:nvPr/>
        </p:nvPicPr>
        <p:blipFill>
          <a:blip r:embed="rId10"/>
          <a:stretch>
            <a:fillRect/>
          </a:stretch>
        </p:blipFill>
        <p:spPr>
          <a:xfrm>
            <a:off x="1344930" y="1547495"/>
            <a:ext cx="6679565" cy="2981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5083db30-ce4b-4188-99a1-bdfcb1176014}"/>
  <p:tag name="TABLE_RECT" val="37.3731*130.506*581.6*216.95"/>
  <p:tag name="TABLE_EMPHASIZE_COLOR" val="8684935"/>
  <p:tag name="TABLE_ONEKEY_SKIN_IDX" val="0"/>
  <p:tag name="TABLE_SKINIDX" val="0"/>
  <p:tag name="TABLE_COLORIDX" val="l"/>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c79548ac-0e8e-4ed4-9f84-b65594a498ce}"/>
  <p:tag name="TABLE_RECT" val="36.1981*151.756*583.95*174.45"/>
  <p:tag name="TABLE_EMPHASIZE_COLOR" val="8684935"/>
  <p:tag name="TABLE_ONEKEY_SKIN_IDX" val="0"/>
  <p:tag name="TABLE_SKINIDX" val="0"/>
  <p:tag name="TABLE_COLORIDX" val="l"/>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6273c8b4-fa21-4879-85b4-b7fc95bda16f}"/>
  <p:tag name="TABLE_RECT" val="40.8481*151.756*574.65*174.45"/>
  <p:tag name="TABLE_EMPHASIZE_COLOR" val="8684935"/>
  <p:tag name="TABLE_ONEKEY_SKIN_IDX" val="0"/>
  <p:tag name="TABLE_SKINIDX" val="0"/>
  <p:tag name="TABLE_COLORIDX" val="l"/>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35b46b7-e947-4312-a34d-0d0a5820f196}"/>
  <p:tag name="TABLE_RECT" val="40.2981*130.506*575.75*216.95"/>
  <p:tag name="TABLE_EMPHASIZE_COLOR" val="8684935"/>
  <p:tag name="TABLE_ONEKEY_SKIN_IDX" val="0"/>
  <p:tag name="TABLE_SKINIDX" val="0"/>
  <p:tag name="TABLE_COLORIDX" val="l"/>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1e71d51b-9b6d-4e2e-88c2-e510f5df4966}"/>
  <p:tag name="TABLE_RECT" val="39.2981*133.381*577.75*211.2"/>
  <p:tag name="TABLE_EMPHASIZE_COLOR" val="8684935"/>
  <p:tag name="TABLE_ONEKEY_SKIN_IDX" val="0"/>
  <p:tag name="TABLE_SKINIDX" val="0"/>
  <p:tag name="TABLE_COLORIDX" val="l"/>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8a69721e-5e39-4117-a4be-5047ff248c8e}"/>
  <p:tag name="TABLE_RECT" val="53.3731*153.181*549.6*171.6"/>
  <p:tag name="TABLE_EMPHASIZE_COLOR" val="8684935"/>
  <p:tag name="TABLE_ONEKEY_SKIN_IDX" val="0"/>
  <p:tag name="TABLE_SKINIDX" val="0"/>
  <p:tag name="TABLE_COLORIDX" val="l"/>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b4bfff25-7853-4eb7-a55a-e4e52ccced7e}"/>
  <p:tag name="TABLE_RECT" val="24.477*135.202*588.4*226.55"/>
  <p:tag name="TABLE_EMPHASIZE_COLOR" val="8684935"/>
  <p:tag name="TABLE_ONEKEY_SKIN_IDX" val="0"/>
  <p:tag name="TABLE_SKINIDX" val="0"/>
  <p:tag name="TABLE_COLORIDX" val="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1557</Words>
  <Application>Microsoft Office PowerPoint</Application>
  <PresentationFormat>全屏显示(16:9)</PresentationFormat>
  <Paragraphs>706</Paragraphs>
  <Slides>33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黑体</vt:lpstr>
      <vt:lpstr>微软雅黑</vt:lpstr>
      <vt:lpstr>微软雅黑 Light</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dc:title>
  <dc:creator/>
  <cp:lastModifiedBy>伟杰 陈</cp:lastModifiedBy>
  <cp:revision>24</cp:revision>
  <dcterms:created xsi:type="dcterms:W3CDTF">2020-04-12T13:48:00Z</dcterms:created>
  <dcterms:modified xsi:type="dcterms:W3CDTF">2020-04-13T23:37:00Z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