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4434" r:id="rId3"/>
    <p:sldId id="4435" r:id="rId5"/>
    <p:sldId id="4436" r:id="rId6"/>
    <p:sldId id="4411" r:id="rId7"/>
    <p:sldId id="4420" r:id="rId8"/>
    <p:sldId id="4415" r:id="rId9"/>
    <p:sldId id="4437" r:id="rId10"/>
    <p:sldId id="4410" r:id="rId11"/>
    <p:sldId id="4462" r:id="rId12"/>
    <p:sldId id="4419" r:id="rId13"/>
    <p:sldId id="4477" r:id="rId14"/>
    <p:sldId id="4438" r:id="rId15"/>
    <p:sldId id="4413" r:id="rId16"/>
    <p:sldId id="4465" r:id="rId17"/>
    <p:sldId id="4466" r:id="rId18"/>
    <p:sldId id="4467" r:id="rId19"/>
    <p:sldId id="4469" r:id="rId20"/>
    <p:sldId id="4439" r:id="rId21"/>
    <p:sldId id="4470" r:id="rId22"/>
    <p:sldId id="4471" r:id="rId23"/>
    <p:sldId id="4409" r:id="rId24"/>
    <p:sldId id="4491" r:id="rId25"/>
    <p:sldId id="4492" r:id="rId26"/>
    <p:sldId id="4493" r:id="rId27"/>
    <p:sldId id="4495" r:id="rId28"/>
    <p:sldId id="4494" r:id="rId29"/>
    <p:sldId id="4496" r:id="rId30"/>
    <p:sldId id="4497" r:id="rId31"/>
    <p:sldId id="4498" r:id="rId32"/>
    <p:sldId id="4499" r:id="rId33"/>
    <p:sldId id="4468" r:id="rId34"/>
    <p:sldId id="4472" r:id="rId35"/>
    <p:sldId id="4440" r:id="rId36"/>
  </p:sldIdLst>
  <p:sldSz cx="12858750" cy="7232650"/>
  <p:notesSz cx="6858000" cy="9144000"/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E5B"/>
    <a:srgbClr val="CA8F45"/>
    <a:srgbClr val="4BC1DD"/>
    <a:srgbClr val="58A9CC"/>
    <a:srgbClr val="0C2744"/>
    <a:srgbClr val="29ABE2"/>
    <a:srgbClr val="FFC000"/>
    <a:srgbClr val="5CBA46"/>
    <a:srgbClr val="00939F"/>
    <a:srgbClr val="DC5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5274" autoAdjust="0"/>
  </p:normalViewPr>
  <p:slideViewPr>
    <p:cSldViewPr>
      <p:cViewPr varScale="1">
        <p:scale>
          <a:sx n="101" d="100"/>
          <a:sy n="101" d="100"/>
        </p:scale>
        <p:origin x="150" y="252"/>
      </p:cViewPr>
      <p:guideLst>
        <p:guide orient="horz" pos="302"/>
        <p:guide pos="4050"/>
        <p:guide pos="540"/>
        <p:guide orient="horz" pos="4170"/>
        <p:guide pos="7502"/>
        <p:guide pos="689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6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1"/>
            <a:ext cx="11387182" cy="7232650"/>
          </a:xfrm>
          <a:custGeom>
            <a:avLst/>
            <a:gdLst>
              <a:gd name="T0" fmla="*/ 0 w 5053"/>
              <a:gd name="T1" fmla="*/ 0 h 3209"/>
              <a:gd name="T2" fmla="*/ 5053 w 5053"/>
              <a:gd name="T3" fmla="*/ 0 h 3209"/>
              <a:gd name="T4" fmla="*/ 4314 w 5053"/>
              <a:gd name="T5" fmla="*/ 3209 h 3209"/>
              <a:gd name="T6" fmla="*/ 0 w 5053"/>
              <a:gd name="T7" fmla="*/ 3209 h 3209"/>
              <a:gd name="T8" fmla="*/ 0 w 5053"/>
              <a:gd name="T9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3" h="3209">
                <a:moveTo>
                  <a:pt x="0" y="0"/>
                </a:moveTo>
                <a:lnTo>
                  <a:pt x="5053" y="0"/>
                </a:lnTo>
                <a:lnTo>
                  <a:pt x="4314" y="3209"/>
                </a:lnTo>
                <a:lnTo>
                  <a:pt x="0" y="3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7205481" y="1"/>
            <a:ext cx="5653269" cy="7232650"/>
          </a:xfrm>
          <a:custGeom>
            <a:avLst/>
            <a:gdLst>
              <a:gd name="T0" fmla="*/ 0 w 1822"/>
              <a:gd name="T1" fmla="*/ 0 h 3209"/>
              <a:gd name="T2" fmla="*/ 1822 w 1822"/>
              <a:gd name="T3" fmla="*/ 0 h 3209"/>
              <a:gd name="T4" fmla="*/ 1822 w 1822"/>
              <a:gd name="T5" fmla="*/ 3209 h 3209"/>
              <a:gd name="T6" fmla="*/ 1410 w 1822"/>
              <a:gd name="T7" fmla="*/ 3209 h 3209"/>
              <a:gd name="T8" fmla="*/ 0 w 1822"/>
              <a:gd name="T9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3209">
                <a:moveTo>
                  <a:pt x="0" y="0"/>
                </a:moveTo>
                <a:lnTo>
                  <a:pt x="1822" y="0"/>
                </a:lnTo>
                <a:lnTo>
                  <a:pt x="1822" y="3209"/>
                </a:lnTo>
                <a:lnTo>
                  <a:pt x="1410" y="32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grayscl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119" r="-79325"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4" name="淘宝网chenying0907出品 259"/>
          <p:cNvSpPr>
            <a:spLocks noChangeArrowheads="1"/>
          </p:cNvSpPr>
          <p:nvPr/>
        </p:nvSpPr>
        <p:spPr bwMode="auto">
          <a:xfrm>
            <a:off x="884544" y="5556091"/>
            <a:ext cx="6320937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第五组 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time masters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团队</a:t>
            </a:r>
            <a:endParaRPr lang="zh-CN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淘宝网chenying0907出品 259"/>
          <p:cNvSpPr>
            <a:spLocks noChangeArrowheads="1"/>
          </p:cNvSpPr>
          <p:nvPr/>
        </p:nvSpPr>
        <p:spPr bwMode="auto">
          <a:xfrm>
            <a:off x="884542" y="2036316"/>
            <a:ext cx="7489049" cy="257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简时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系统设计报告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7205481" y="1"/>
            <a:ext cx="5653269" cy="7232650"/>
          </a:xfrm>
          <a:custGeom>
            <a:avLst/>
            <a:gdLst>
              <a:gd name="T0" fmla="*/ 0 w 1822"/>
              <a:gd name="T1" fmla="*/ 0 h 3209"/>
              <a:gd name="T2" fmla="*/ 1822 w 1822"/>
              <a:gd name="T3" fmla="*/ 0 h 3209"/>
              <a:gd name="T4" fmla="*/ 1822 w 1822"/>
              <a:gd name="T5" fmla="*/ 3209 h 3209"/>
              <a:gd name="T6" fmla="*/ 1410 w 1822"/>
              <a:gd name="T7" fmla="*/ 3209 h 3209"/>
              <a:gd name="T8" fmla="*/ 0 w 1822"/>
              <a:gd name="T9" fmla="*/ 0 h 3209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D14E5B">
              <a:alpha val="80000"/>
            </a:srgb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49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bldLvl="0" animBg="1"/>
      <p:bldP spid="4" grpId="1" bldLvl="0" animBg="1"/>
      <p:bldP spid="8" grpId="0" bldLvl="0" animBg="1"/>
      <p:bldP spid="8" grpId="1" bldLvl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功能模块层次图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8085" y="725170"/>
            <a:ext cx="7942580" cy="65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7120" y="94804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700530" y="898525"/>
            <a:ext cx="81337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每次用户登陆系统时鉴别用户类型，根据不同类型发放相应系统权限。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57120" y="3482614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700530" y="3354705"/>
            <a:ext cx="81337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为不同的用户定义视图，通过视图机制把要保密的数据对无权存取的用户隐藏起来，从而自动地对数据提供一定程度的安全保护。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57120" y="428413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700530" y="4284345"/>
            <a:ext cx="80549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通过用户权限定义和合法权检查确保只有合法权限的人访问数据库，未经授权的人无法存储或读取数据。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57120" y="5191661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00530" y="5114290"/>
            <a:ext cx="81337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对存储和传输的重要用户数据进行加密处理，从而使得不知道解密算法的人无法获知数据的内容。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系统安全权限设计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1358900"/>
            <a:ext cx="5465445" cy="1995170"/>
          </a:xfrm>
          <a:prstGeom prst="rect">
            <a:avLst/>
          </a:prstGeom>
        </p:spPr>
      </p:pic>
      <p:grpSp>
        <p:nvGrpSpPr>
          <p:cNvPr id="2" name="Group 27"/>
          <p:cNvGrpSpPr/>
          <p:nvPr/>
        </p:nvGrpSpPr>
        <p:grpSpPr>
          <a:xfrm>
            <a:off x="840610" y="6133251"/>
            <a:ext cx="419805" cy="315056"/>
            <a:chOff x="789999" y="2242985"/>
            <a:chExt cx="504229" cy="378415"/>
          </a:xfrm>
        </p:grpSpPr>
        <p:sp>
          <p:nvSpPr>
            <p:cNvPr id="46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Rectangle 34"/>
          <p:cNvSpPr/>
          <p:nvPr/>
        </p:nvSpPr>
        <p:spPr>
          <a:xfrm>
            <a:off x="1684020" y="6030595"/>
            <a:ext cx="813371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一个手机号只能绑定一个账号，以保证用户账号的安全性以及防止恶意兑换物品。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573" y="3197248"/>
            <a:ext cx="3230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接口设计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1941"/>
            <a:ext cx="3021981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" y="1655445"/>
            <a:ext cx="5196840" cy="5224780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12" name="Group 1111"/>
          <p:cNvGrpSpPr/>
          <p:nvPr/>
        </p:nvGrpSpPr>
        <p:grpSpPr>
          <a:xfrm>
            <a:off x="6035675" y="1097280"/>
            <a:ext cx="5773420" cy="2750309"/>
            <a:chOff x="1098054" y="3454962"/>
            <a:chExt cx="1745628" cy="2758164"/>
          </a:xfrm>
        </p:grpSpPr>
        <p:sp>
          <p:nvSpPr>
            <p:cNvPr id="1113" name="TextBox 1112"/>
            <p:cNvSpPr txBox="1"/>
            <p:nvPr/>
          </p:nvSpPr>
          <p:spPr>
            <a:xfrm>
              <a:off x="1098054" y="3454962"/>
              <a:ext cx="1287799" cy="60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用户注册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2313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功能要求：注册个人信息，包括邮箱、账号密码、手机号等等操作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输入项：由用户输入相关信息并点击触发该事件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输出项：注册成功与否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用户接口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1111"/>
          <p:cNvGrpSpPr/>
          <p:nvPr/>
        </p:nvGrpSpPr>
        <p:grpSpPr>
          <a:xfrm>
            <a:off x="6023610" y="4136390"/>
            <a:ext cx="5713730" cy="2381394"/>
            <a:chOff x="1098054" y="3454962"/>
            <a:chExt cx="1745628" cy="2388085"/>
          </a:xfrm>
        </p:grpSpPr>
        <p:sp>
          <p:nvSpPr>
            <p:cNvPr id="3" name="TextBox 1112"/>
            <p:cNvSpPr txBox="1"/>
            <p:nvPr/>
          </p:nvSpPr>
          <p:spPr>
            <a:xfrm>
              <a:off x="1098054" y="3454962"/>
              <a:ext cx="1287799" cy="60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用户登录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ectangle 1113"/>
            <p:cNvSpPr/>
            <p:nvPr/>
          </p:nvSpPr>
          <p:spPr>
            <a:xfrm>
              <a:off x="1098171" y="3899582"/>
              <a:ext cx="1745511" cy="19434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功能要求：输入账号密码进行登录操作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输入项：由用户输入相关信息并点击触发该事件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输出项：登录成功与否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" y="1655445"/>
            <a:ext cx="5196840" cy="5224780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12" name="Group 1111"/>
          <p:cNvGrpSpPr/>
          <p:nvPr/>
        </p:nvGrpSpPr>
        <p:grpSpPr>
          <a:xfrm>
            <a:off x="6035675" y="1097280"/>
            <a:ext cx="6561455" cy="2750276"/>
            <a:chOff x="1098054" y="3454962"/>
            <a:chExt cx="1745628" cy="2758334"/>
          </a:xfrm>
        </p:grpSpPr>
        <p:sp>
          <p:nvSpPr>
            <p:cNvPr id="1113" name="TextBox 1112"/>
            <p:cNvSpPr txBox="1"/>
            <p:nvPr/>
          </p:nvSpPr>
          <p:spPr>
            <a:xfrm>
              <a:off x="1098054" y="3454962"/>
              <a:ext cx="1287799" cy="60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添加待办（集</a:t>
              </a: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2313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功能要求：根据用户需要输入相关信息生成新的待办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（集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输入项：由用户输入待办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（集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名称选择待办类别与待办时间并点击确定触发该事件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输出项：代办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（集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添加成功与否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用户接口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1111"/>
          <p:cNvGrpSpPr/>
          <p:nvPr/>
        </p:nvGrpSpPr>
        <p:grpSpPr>
          <a:xfrm>
            <a:off x="6023610" y="4136390"/>
            <a:ext cx="6502400" cy="2381371"/>
            <a:chOff x="1098054" y="3454962"/>
            <a:chExt cx="1745628" cy="2388187"/>
          </a:xfrm>
        </p:grpSpPr>
        <p:sp>
          <p:nvSpPr>
            <p:cNvPr id="3" name="TextBox 1112"/>
            <p:cNvSpPr txBox="1"/>
            <p:nvPr/>
          </p:nvSpPr>
          <p:spPr>
            <a:xfrm>
              <a:off x="1098054" y="3454962"/>
              <a:ext cx="1287799" cy="60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打卡管理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ectangle 1113"/>
            <p:cNvSpPr/>
            <p:nvPr/>
          </p:nvSpPr>
          <p:spPr>
            <a:xfrm>
              <a:off x="1098171" y="3899582"/>
              <a:ext cx="1745511" cy="19435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功能要求：根据用户需要生成打卡事项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输入项：由用户输入相关打卡信息并点击触发该事件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输出项：打卡添加成功与否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" y="1655445"/>
            <a:ext cx="5196840" cy="5224780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12" name="Group 1111"/>
          <p:cNvGrpSpPr/>
          <p:nvPr/>
        </p:nvGrpSpPr>
        <p:grpSpPr>
          <a:xfrm>
            <a:off x="6035675" y="953770"/>
            <a:ext cx="6717665" cy="3119862"/>
            <a:chOff x="1098054" y="3454962"/>
            <a:chExt cx="1745628" cy="3128896"/>
          </a:xfrm>
        </p:grpSpPr>
        <p:sp>
          <p:nvSpPr>
            <p:cNvPr id="1113" name="TextBox 1112"/>
            <p:cNvSpPr txBox="1"/>
            <p:nvPr/>
          </p:nvSpPr>
          <p:spPr>
            <a:xfrm>
              <a:off x="1098054" y="3454962"/>
              <a:ext cx="1287799" cy="60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待办管理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268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功能要求：根据用户需要对待办进行开始、暂停、删除等操作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输入项：由用户点击相应按钮触发该事件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输出项：待办开始、暂停、删除时显示成功与否以及对应的倒计时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用户接口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1111"/>
          <p:cNvGrpSpPr/>
          <p:nvPr/>
        </p:nvGrpSpPr>
        <p:grpSpPr>
          <a:xfrm>
            <a:off x="6023610" y="4208145"/>
            <a:ext cx="6657340" cy="2381376"/>
            <a:chOff x="1098054" y="3454962"/>
            <a:chExt cx="1745628" cy="2388166"/>
          </a:xfrm>
        </p:grpSpPr>
        <p:sp>
          <p:nvSpPr>
            <p:cNvPr id="3" name="TextBox 1112"/>
            <p:cNvSpPr txBox="1"/>
            <p:nvPr/>
          </p:nvSpPr>
          <p:spPr>
            <a:xfrm>
              <a:off x="1098054" y="3454962"/>
              <a:ext cx="1287799" cy="60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账号管理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ectangle 1113"/>
            <p:cNvSpPr/>
            <p:nvPr/>
          </p:nvSpPr>
          <p:spPr>
            <a:xfrm>
              <a:off x="1098171" y="3899582"/>
              <a:ext cx="1745511" cy="19435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功能要求：用户可以修改个人资料或者选择退出登录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 由用户输入相关个人信息并点击触发该事件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 修改个人资料成功与否以及退出登录成功与否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" y="1655445"/>
            <a:ext cx="5196840" cy="5224780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12" name="Group 1111"/>
          <p:cNvGrpSpPr/>
          <p:nvPr/>
        </p:nvGrpSpPr>
        <p:grpSpPr>
          <a:xfrm>
            <a:off x="6035675" y="1312545"/>
            <a:ext cx="6167755" cy="2381354"/>
            <a:chOff x="1098054" y="3454962"/>
            <a:chExt cx="1745628" cy="2388263"/>
          </a:xfrm>
        </p:grpSpPr>
        <p:sp>
          <p:nvSpPr>
            <p:cNvPr id="1113" name="TextBox 1112"/>
            <p:cNvSpPr txBox="1"/>
            <p:nvPr/>
          </p:nvSpPr>
          <p:spPr>
            <a:xfrm>
              <a:off x="1098054" y="3454962"/>
              <a:ext cx="1287799" cy="60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团队管理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1943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功能要求：用户可创建、加入、退出团队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输入项：由用户输入相关团队信心并点击触发该事件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输出项：创建、加入、退出团队成功与否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用户接口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1111"/>
          <p:cNvGrpSpPr/>
          <p:nvPr/>
        </p:nvGrpSpPr>
        <p:grpSpPr>
          <a:xfrm>
            <a:off x="6023610" y="4136390"/>
            <a:ext cx="6179185" cy="2750287"/>
            <a:chOff x="1098054" y="3454962"/>
            <a:chExt cx="1745628" cy="2758280"/>
          </a:xfrm>
        </p:grpSpPr>
        <p:sp>
          <p:nvSpPr>
            <p:cNvPr id="3" name="TextBox 1112"/>
            <p:cNvSpPr txBox="1"/>
            <p:nvPr/>
          </p:nvSpPr>
          <p:spPr>
            <a:xfrm>
              <a:off x="1098054" y="3454962"/>
              <a:ext cx="1287799" cy="60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2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数据统计</a:t>
              </a:r>
              <a:endPara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ectangle 1113"/>
            <p:cNvSpPr/>
            <p:nvPr/>
          </p:nvSpPr>
          <p:spPr>
            <a:xfrm>
              <a:off x="1098171" y="3899582"/>
              <a:ext cx="1745511" cy="23136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功能要求：用户查看使用本app的数据统计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性能要求：对性能要求在 1-2 秒内作出响应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界面要求：简约美观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输入项：由用户点击触发该事件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输出项：输出用户的累计专注、今日专注、月度数据等数据信息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59940" y="220142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/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/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/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/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30"/>
          <p:cNvGrpSpPr/>
          <p:nvPr/>
        </p:nvGrpSpPr>
        <p:grpSpPr>
          <a:xfrm>
            <a:off x="5417820" y="1713865"/>
            <a:ext cx="5259705" cy="1603885"/>
            <a:chOff x="8550128" y="2306010"/>
            <a:chExt cx="3073786" cy="871731"/>
          </a:xfrm>
        </p:grpSpPr>
        <p:sp>
          <p:nvSpPr>
            <p:cNvPr id="30" name="Rectangle 28"/>
            <p:cNvSpPr/>
            <p:nvPr/>
          </p:nvSpPr>
          <p:spPr>
            <a:xfrm>
              <a:off x="8550128" y="2575834"/>
              <a:ext cx="3073786" cy="6019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硬件接口：无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软件接口：获取手机的权限，获取app的权限便于后期添加白名单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550538" y="2306010"/>
              <a:ext cx="1279218" cy="2805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en-GB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外部接口</a:t>
              </a:r>
              <a:endParaRPr lang="en-GB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外部接口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30"/>
          <p:cNvGrpSpPr/>
          <p:nvPr/>
        </p:nvGrpSpPr>
        <p:grpSpPr>
          <a:xfrm>
            <a:off x="5401310" y="3706495"/>
            <a:ext cx="5433695" cy="2343073"/>
            <a:chOff x="8550128" y="2306010"/>
            <a:chExt cx="3073786" cy="1273367"/>
          </a:xfrm>
        </p:grpSpPr>
        <p:sp>
          <p:nvSpPr>
            <p:cNvPr id="6" name="Rectangle 28"/>
            <p:cNvSpPr/>
            <p:nvPr/>
          </p:nvSpPr>
          <p:spPr>
            <a:xfrm>
              <a:off x="8550128" y="2575834"/>
              <a:ext cx="3073786" cy="10035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部接口方面，各模块之间采用函数调用、参数传递、返回值的方式进行信息传递。具体参数的结构将在数据结构设计的内容中说明。接口传递的信息将是以数据结构封装了的数据，以参数传递或返回值的形式在各模块间传输。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9"/>
            <p:cNvSpPr txBox="1"/>
            <p:nvPr/>
          </p:nvSpPr>
          <p:spPr>
            <a:xfrm>
              <a:off x="8550538" y="2306010"/>
              <a:ext cx="1279218" cy="2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457200" indent="-457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en-GB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内部接口</a:t>
              </a:r>
              <a:endParaRPr lang="en-GB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573" y="3197248"/>
            <a:ext cx="3230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运行设计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1941"/>
            <a:ext cx="3021981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运行模块组合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67463" y="768350"/>
          <a:ext cx="8883650" cy="622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020"/>
                <a:gridCol w="1316355"/>
                <a:gridCol w="1078230"/>
                <a:gridCol w="1078230"/>
                <a:gridCol w="1078230"/>
                <a:gridCol w="1078230"/>
                <a:gridCol w="1316355"/>
              </a:tblGrid>
              <a:tr h="8369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数据统计模块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锁屏模块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登录/注册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待办开始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待办创建/编辑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子待办开始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子待办创建/编辑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数据查询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团队使用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团队管理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宠物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/>
          <p:nvPr/>
        </p:nvSpPr>
        <p:spPr bwMode="auto">
          <a:xfrm>
            <a:off x="706" y="198"/>
            <a:ext cx="10172880" cy="7257328"/>
          </a:xfrm>
          <a:custGeom>
            <a:avLst/>
            <a:gdLst>
              <a:gd name="T0" fmla="*/ 0 w 3091"/>
              <a:gd name="T1" fmla="*/ 0 h 2526"/>
              <a:gd name="T2" fmla="*/ 3091 w 3091"/>
              <a:gd name="T3" fmla="*/ 0 h 2526"/>
              <a:gd name="T4" fmla="*/ 856 w 3091"/>
              <a:gd name="T5" fmla="*/ 2526 h 2526"/>
              <a:gd name="T6" fmla="*/ 0 w 3091"/>
              <a:gd name="T7" fmla="*/ 1557 h 2526"/>
              <a:gd name="T8" fmla="*/ 0 w 3091"/>
              <a:gd name="T9" fmla="*/ 0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1" h="2526">
                <a:moveTo>
                  <a:pt x="0" y="0"/>
                </a:moveTo>
                <a:lnTo>
                  <a:pt x="3091" y="0"/>
                </a:lnTo>
                <a:lnTo>
                  <a:pt x="856" y="2526"/>
                </a:lnTo>
                <a:lnTo>
                  <a:pt x="0" y="1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23" name="Freeform 8"/>
          <p:cNvSpPr/>
          <p:nvPr/>
        </p:nvSpPr>
        <p:spPr bwMode="auto">
          <a:xfrm>
            <a:off x="708" y="198"/>
            <a:ext cx="8107668" cy="4066044"/>
          </a:xfrm>
          <a:custGeom>
            <a:avLst/>
            <a:gdLst>
              <a:gd name="T0" fmla="*/ 0 w 2759"/>
              <a:gd name="T1" fmla="*/ 0 h 1585"/>
              <a:gd name="T2" fmla="*/ 2759 w 2759"/>
              <a:gd name="T3" fmla="*/ 0 h 1585"/>
              <a:gd name="T4" fmla="*/ 1357 w 2759"/>
              <a:gd name="T5" fmla="*/ 1585 h 1585"/>
              <a:gd name="T6" fmla="*/ 0 w 2759"/>
              <a:gd name="T7" fmla="*/ 51 h 1585"/>
              <a:gd name="T8" fmla="*/ 0 w 2759"/>
              <a:gd name="T9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9" h="1585">
                <a:moveTo>
                  <a:pt x="0" y="0"/>
                </a:moveTo>
                <a:lnTo>
                  <a:pt x="2759" y="0"/>
                </a:lnTo>
                <a:lnTo>
                  <a:pt x="1357" y="1585"/>
                </a:lnTo>
                <a:lnTo>
                  <a:pt x="0" y="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7812617" y="1839655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8286750" y="1819910"/>
            <a:ext cx="425831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基本设计概念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7093509" y="2576094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567480" y="2556601"/>
            <a:ext cx="2622701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系统结构设计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373132" y="3385557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6937908" y="3329234"/>
            <a:ext cx="2622701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接口设计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5585446" y="4139142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6118225" y="4138930"/>
            <a:ext cx="3898265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运行设计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2685561" y="1161856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>
            <a:off x="2833872" y="2339567"/>
            <a:ext cx="2329889" cy="49257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Number_3"/>
          <p:cNvSpPr/>
          <p:nvPr>
            <p:custDataLst>
              <p:tags r:id="rId11"/>
            </p:custDataLst>
          </p:nvPr>
        </p:nvSpPr>
        <p:spPr>
          <a:xfrm>
            <a:off x="4841512" y="4946387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MH_Entry_3"/>
          <p:cNvSpPr/>
          <p:nvPr>
            <p:custDataLst>
              <p:tags r:id="rId12"/>
            </p:custDataLst>
          </p:nvPr>
        </p:nvSpPr>
        <p:spPr>
          <a:xfrm>
            <a:off x="4463948" y="5716199"/>
            <a:ext cx="2622701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完善说明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Number_2"/>
          <p:cNvSpPr/>
          <p:nvPr>
            <p:custDataLst>
              <p:tags r:id="rId13"/>
            </p:custDataLst>
          </p:nvPr>
        </p:nvSpPr>
        <p:spPr>
          <a:xfrm>
            <a:off x="3978199" y="5700294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MH_Entry_2"/>
          <p:cNvSpPr/>
          <p:nvPr>
            <p:custDataLst>
              <p:tags r:id="rId14"/>
            </p:custDataLst>
          </p:nvPr>
        </p:nvSpPr>
        <p:spPr>
          <a:xfrm>
            <a:off x="5311775" y="4932680"/>
            <a:ext cx="321310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数据结构设计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/>
      <p:bldP spid="20" grpId="0"/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运行控制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42572" y="871538"/>
          <a:ext cx="10161905" cy="6193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920"/>
                <a:gridCol w="8261985"/>
              </a:tblGrid>
              <a:tr h="5264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运行控制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控制方法</a:t>
                      </a:r>
                      <a:endParaRPr lang="en-US" sz="17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登录/注册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首页进行相应登录操作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待办开始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待办页面，通过待办项开始按钮进行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待办创建/编辑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待办页面，通过长按待办项进行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子待办开始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待办集页面，通过子待办项开始按钮进行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子待办创建/编辑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待办集页面，通过长按子待办项进行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数据查询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数据统计页面，通过日期选项框进行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团队使用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个人信息-团队页面，通过添加按钮和团队项以及团队子待办项进行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团队管理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个人信息-团队页面，通过团队项邀请踢出解散以及导出按钮进行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个人信息编辑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个人信息-信息页面，通过信息输入框和编辑按钮进行改变信息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45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宠物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个人信息-宠物页面，通过GIF表现宠物状态和交互，以及专注完成情况改变宠物状态，并且通过更换皮肤完成宠物的形态变换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个人信息-自定义页面，通过自定义输入框改变自定义信息</a:t>
                      </a:r>
                      <a:endParaRPr lang="en-US" sz="15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562735" y="3980815"/>
            <a:ext cx="1813560" cy="5162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数据库备份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2095500" y="2588895"/>
            <a:ext cx="2486660" cy="5162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出错日志文件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465570" y="1754505"/>
            <a:ext cx="3095625" cy="5162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权限操作记录文件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034655" y="4645660"/>
            <a:ext cx="3608705" cy="5162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自修复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人工修复功能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出错处理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573" y="3197248"/>
            <a:ext cx="4754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</a:t>
            </a:r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2527"/>
            <a:ext cx="29933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41605"/>
            <a:ext cx="9461500" cy="694880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E-R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——User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5003" y="1144831"/>
          <a:ext cx="11548745" cy="522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180"/>
                <a:gridCol w="3705860"/>
                <a:gridCol w="1202690"/>
                <a:gridCol w="1265555"/>
                <a:gridCol w="1494155"/>
                <a:gridCol w="1383030"/>
                <a:gridCol w="930275"/>
              </a:tblGrid>
              <a:tr h="11360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26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Passward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123456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enum(‘man’,’woman’)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‘man’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Integral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——Pet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06413" y="1144831"/>
          <a:ext cx="11845925" cy="522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085"/>
                <a:gridCol w="3624580"/>
                <a:gridCol w="1171575"/>
                <a:gridCol w="1231900"/>
                <a:gridCol w="1809750"/>
                <a:gridCol w="1346200"/>
                <a:gridCol w="1219835"/>
              </a:tblGrid>
              <a:tr h="11360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26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enum(‘male’,’female’)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‘male’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Level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Birthday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1970-01-01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680"/>
            <a:ext cx="439293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——KeepPets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49325" y="2036348"/>
          <a:ext cx="10960100" cy="344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985"/>
                <a:gridCol w="1310005"/>
                <a:gridCol w="1399540"/>
                <a:gridCol w="1463040"/>
                <a:gridCol w="1240790"/>
                <a:gridCol w="1581150"/>
                <a:gridCol w="2180590"/>
              </a:tblGrid>
              <a:tr h="11633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User.TelNum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PetID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Pet.ID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680"/>
            <a:ext cx="439293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——ToDo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09942" y="1000663"/>
          <a:ext cx="11238865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465"/>
                <a:gridCol w="1384300"/>
                <a:gridCol w="1238885"/>
                <a:gridCol w="1304290"/>
                <a:gridCol w="1914525"/>
                <a:gridCol w="1424940"/>
                <a:gridCol w="2029460"/>
              </a:tblGrid>
              <a:tr h="10604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User.TelNum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00:00:00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1970-01-01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TimeLength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00:00:00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680"/>
            <a:ext cx="439293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——ClockIn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83920" y="1144807"/>
          <a:ext cx="11090910" cy="522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635"/>
                <a:gridCol w="1405255"/>
                <a:gridCol w="1258570"/>
                <a:gridCol w="1323975"/>
                <a:gridCol w="1943735"/>
                <a:gridCol w="1446530"/>
                <a:gridCol w="2061210"/>
              </a:tblGrid>
              <a:tr h="11360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19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26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User.TelNum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00:00:00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1970-01-01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680"/>
            <a:ext cx="439293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——Team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89647" y="2036348"/>
          <a:ext cx="10879455" cy="344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/>
                <a:gridCol w="1544320"/>
                <a:gridCol w="1399540"/>
                <a:gridCol w="1463040"/>
                <a:gridCol w="1240790"/>
                <a:gridCol w="1581150"/>
                <a:gridCol w="2180590"/>
              </a:tblGrid>
              <a:tr h="11633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Leader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User.TelNum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573" y="3197248"/>
            <a:ext cx="4754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基本设计概念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1941"/>
            <a:ext cx="3021981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Box 8"/>
          <p:cNvSpPr txBox="1"/>
          <p:nvPr/>
        </p:nvSpPr>
        <p:spPr>
          <a:xfrm>
            <a:off x="857250" y="233680"/>
            <a:ext cx="439293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数据库表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——Organize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49325" y="2036348"/>
          <a:ext cx="10960100" cy="344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985"/>
                <a:gridCol w="1310005"/>
                <a:gridCol w="1399540"/>
                <a:gridCol w="1463040"/>
                <a:gridCol w="1240790"/>
                <a:gridCol w="1581150"/>
                <a:gridCol w="2180590"/>
              </a:tblGrid>
              <a:tr h="11633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 NULL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en-US" sz="20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User.TelNum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TeamID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Team.ID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00573" y="3197248"/>
            <a:ext cx="3230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完善说明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2527"/>
            <a:ext cx="29933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bldLvl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/>
          <p:nvPr/>
        </p:nvSpPr>
        <p:spPr bwMode="auto">
          <a:xfrm>
            <a:off x="4218110" y="2071773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354" y="3540129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5395969" y="4795774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5600746" y="5145003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5349935" y="3887773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4932445" y="2451165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7311977" y="2875004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淘宝网chenying0907出品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淘宝网chenying0907出品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24"/>
          <p:cNvSpPr txBox="1"/>
          <p:nvPr/>
        </p:nvSpPr>
        <p:spPr>
          <a:xfrm>
            <a:off x="383540" y="1067435"/>
            <a:ext cx="4050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根据老师及助教的建议将奖惩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机制和宠物相结合，去掉积分兑换功能，直接通过专注情况改变宠物的成长和状态。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8703310" y="3585845"/>
            <a:ext cx="36302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根据建议，关于宠物动态交互性的实现，后期可能会采用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gif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形式实现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同时达成专注成就可以更换皮肤。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完善说明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  <p:bldP spid="4149" grpId="0" bldLvl="0" animBg="1"/>
      <p:bldP spid="12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1"/>
            <a:ext cx="11387182" cy="7232650"/>
          </a:xfrm>
          <a:custGeom>
            <a:avLst/>
            <a:gdLst>
              <a:gd name="T0" fmla="*/ 0 w 5053"/>
              <a:gd name="T1" fmla="*/ 0 h 3209"/>
              <a:gd name="T2" fmla="*/ 5053 w 5053"/>
              <a:gd name="T3" fmla="*/ 0 h 3209"/>
              <a:gd name="T4" fmla="*/ 4314 w 5053"/>
              <a:gd name="T5" fmla="*/ 3209 h 3209"/>
              <a:gd name="T6" fmla="*/ 0 w 5053"/>
              <a:gd name="T7" fmla="*/ 3209 h 3209"/>
              <a:gd name="T8" fmla="*/ 0 w 5053"/>
              <a:gd name="T9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3" h="3209">
                <a:moveTo>
                  <a:pt x="0" y="0"/>
                </a:moveTo>
                <a:lnTo>
                  <a:pt x="5053" y="0"/>
                </a:lnTo>
                <a:lnTo>
                  <a:pt x="4314" y="3209"/>
                </a:lnTo>
                <a:lnTo>
                  <a:pt x="0" y="3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7205481" y="1"/>
            <a:ext cx="5653269" cy="7232650"/>
          </a:xfrm>
          <a:custGeom>
            <a:avLst/>
            <a:gdLst>
              <a:gd name="T0" fmla="*/ 0 w 1822"/>
              <a:gd name="T1" fmla="*/ 0 h 3209"/>
              <a:gd name="T2" fmla="*/ 1822 w 1822"/>
              <a:gd name="T3" fmla="*/ 0 h 3209"/>
              <a:gd name="T4" fmla="*/ 1822 w 1822"/>
              <a:gd name="T5" fmla="*/ 3209 h 3209"/>
              <a:gd name="T6" fmla="*/ 1410 w 1822"/>
              <a:gd name="T7" fmla="*/ 3209 h 3209"/>
              <a:gd name="T8" fmla="*/ 0 w 1822"/>
              <a:gd name="T9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3209">
                <a:moveTo>
                  <a:pt x="0" y="0"/>
                </a:moveTo>
                <a:lnTo>
                  <a:pt x="1822" y="0"/>
                </a:lnTo>
                <a:lnTo>
                  <a:pt x="1822" y="3209"/>
                </a:lnTo>
                <a:lnTo>
                  <a:pt x="1410" y="320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grayscl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119" r="-79325"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4" name="淘宝网chenying0907出品 259"/>
          <p:cNvSpPr>
            <a:spLocks noChangeArrowheads="1"/>
          </p:cNvSpPr>
          <p:nvPr/>
        </p:nvSpPr>
        <p:spPr bwMode="auto">
          <a:xfrm>
            <a:off x="884555" y="5053965"/>
            <a:ext cx="505333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感谢聆听，欢迎</a:t>
            </a: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批评指导</a:t>
            </a:r>
            <a:endParaRPr lang="zh-CN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淘宝网chenying0907出品 259"/>
          <p:cNvSpPr>
            <a:spLocks noChangeArrowheads="1"/>
          </p:cNvSpPr>
          <p:nvPr/>
        </p:nvSpPr>
        <p:spPr bwMode="auto">
          <a:xfrm>
            <a:off x="884542" y="2941191"/>
            <a:ext cx="763306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 </a:t>
            </a:r>
            <a:endParaRPr lang="en-US" altLang="zh-CN" sz="1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7205481" y="1"/>
            <a:ext cx="5653269" cy="7232650"/>
          </a:xfrm>
          <a:custGeom>
            <a:avLst/>
            <a:gdLst>
              <a:gd name="T0" fmla="*/ 0 w 1822"/>
              <a:gd name="T1" fmla="*/ 0 h 3209"/>
              <a:gd name="T2" fmla="*/ 1822 w 1822"/>
              <a:gd name="T3" fmla="*/ 0 h 3209"/>
              <a:gd name="T4" fmla="*/ 1822 w 1822"/>
              <a:gd name="T5" fmla="*/ 3209 h 3209"/>
              <a:gd name="T6" fmla="*/ 1410 w 1822"/>
              <a:gd name="T7" fmla="*/ 3209 h 3209"/>
              <a:gd name="T8" fmla="*/ 0 w 1822"/>
              <a:gd name="T9" fmla="*/ 0 h 3209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D14E5B">
              <a:alpha val="80000"/>
            </a:srgb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bldLvl="0" animBg="1"/>
      <p:bldP spid="4" grpId="1" bldLvl="0" animBg="1"/>
      <p:bldP spid="8" grpId="0"/>
      <p:bldP spid="8" grpId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4"/>
          <p:cNvSpPr txBox="1"/>
          <p:nvPr/>
        </p:nvSpPr>
        <p:spPr>
          <a:xfrm>
            <a:off x="8183319" y="2780061"/>
            <a:ext cx="30276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围绕锁屏专注处理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7827719" y="5557427"/>
            <a:ext cx="37388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结合宠物激励惩罚机制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2443756" y="3882188"/>
            <a:ext cx="23164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辅助团队使用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基本设计概念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3960288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73044" y="2385844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21406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7"/>
          <p:cNvGrpSpPr/>
          <p:nvPr/>
        </p:nvGrpSpPr>
        <p:grpSpPr>
          <a:xfrm>
            <a:off x="5775122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250" y="2372360"/>
            <a:ext cx="2735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开发环境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基于Android开发，使用MySQL 数据库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250" y="4265295"/>
            <a:ext cx="2736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支持环境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所有安卓5.0及以上的手机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4110" y="1737995"/>
            <a:ext cx="2050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编程语言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4110" y="4909820"/>
            <a:ext cx="2884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开发工具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Android studio，MySQL 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6822358" y="2109908"/>
            <a:ext cx="1931960" cy="96801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1"/>
          </p:cNvCxnSpPr>
          <p:nvPr/>
        </p:nvCxnSpPr>
        <p:spPr>
          <a:xfrm rot="10800000">
            <a:off x="7025412" y="5132357"/>
            <a:ext cx="1728391" cy="37713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处理流程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5030" y="0"/>
            <a:ext cx="9177655" cy="719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76573" y="3197248"/>
            <a:ext cx="4754880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系统结构设计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淘宝网chenying0907出品 11"/>
          <p:cNvSpPr>
            <a:spLocks noChangeShapeType="1"/>
          </p:cNvSpPr>
          <p:nvPr/>
        </p:nvSpPr>
        <p:spPr bwMode="auto">
          <a:xfrm>
            <a:off x="1826905" y="2957656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1941"/>
            <a:ext cx="3021981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类图改进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680" y="-167640"/>
            <a:ext cx="7833360" cy="756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34503" y="877446"/>
          <a:ext cx="9389745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105"/>
                <a:gridCol w="2202180"/>
                <a:gridCol w="4696460"/>
              </a:tblGrid>
              <a:tr h="3092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</a:t>
                      </a:r>
                      <a:endParaRPr lang="en-US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en-US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12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生成注册记录，记录用户的账号密码手机邮箱等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验证账号密码的准确性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修改密码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修改原密码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找回密码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待办创建/编辑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对待办项的创建修改删除等操作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待办开始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开始一个未完成待办项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休息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待办之间的休息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待办集创建/编辑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对待办集合项的创建修改删除操作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添加/编辑子待办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在待办集中对子待办的创建修改和删除操作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开始子待办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待办集使用模块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开始一个未完成的子待办项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查看累计/当日/月度数据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数据统计模块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查看相应内容的数据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查看奖励/惩罚情况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数据统计模块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查看累计/当日的奖励/惩罚数据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基本信息查看/修改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个人信息-信息模块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查看/修改账号信息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团队创建/加入/退出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创建/加入/退出团队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开始团队待办/待办集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开始一个未完成的团队待办或者团队待办集合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邀请/踢出成员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队长（权限提高的用户）邀请/踢出队员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解散团队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队长（权限提高的用户）解散一个团队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导出专注数据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个人信息-团队模块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队长（权限提高的用户）导出对应需求的专注数据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查看成就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数据统计模块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达成成就给予宠物皮肤更换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个人信息-自定义模块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自定义休息时间/白名单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14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宠物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个人信息-宠物模块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观察互动宠物、更换皮肤</a:t>
                      </a:r>
                      <a:endParaRPr 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50" marR="107950" marT="38100" marB="38100" vert="horz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6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功能模块层次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5.xml><?xml version="1.0" encoding="utf-8"?>
<p:tagLst xmlns:p="http://schemas.openxmlformats.org/presentationml/2006/main">
  <p:tag name="REFSHAPE" val="716026124"/>
  <p:tag name="KSO_WM_UNIT_PLACING_PICTURE_USER_VIEWPORT" val="{&quot;height&quot;:6504,&quot;width&quot;:8292}"/>
</p:tagLst>
</file>

<file path=ppt/tags/tag16.xml><?xml version="1.0" encoding="utf-8"?>
<p:tagLst xmlns:p="http://schemas.openxmlformats.org/presentationml/2006/main">
  <p:tag name="KSO_WM_UNIT_TABLE_BEAUTIFY" val="smartTable{090d9f34-1c02-4617-af70-19d57e38a775}"/>
  <p:tag name="TABLE_RECT" val="136.575*69.0902*739.35*472.8"/>
  <p:tag name="TABLE_EMPHASIZE_COLOR" val="8684935"/>
  <p:tag name="TABLE_ONEKEY_SKIN_IDX" val="0"/>
  <p:tag name="TABLE_SKINIDX" val="0"/>
  <p:tag name="TABLE_COLORIDX" val="l"/>
</p:tagLst>
</file>

<file path=ppt/tags/tag17.xml><?xml version="1.0" encoding="utf-8"?>
<p:tagLst xmlns:p="http://schemas.openxmlformats.org/presentationml/2006/main">
  <p:tag name="KSO_WM_UNIT_TABLE_BEAUTIFY" val="smartTable{1ba133dc-f481-41ff-a762-d202686e7d70}"/>
  <p:tag name="TABLE_RECT" val="270.142*37.75*698.55*494"/>
  <p:tag name="TABLE_EMPHASIZE_COLOR" val="8684935"/>
  <p:tag name="TABLE_ONEKEY_SKIN_IDX" val="0"/>
  <p:tag name="TABLE_SKINIDX" val="0"/>
  <p:tag name="TABLE_COLORIDX" val="l"/>
</p:tagLst>
</file>

<file path=ppt/tags/tag18.xml><?xml version="1.0" encoding="utf-8"?>
<p:tagLst xmlns:p="http://schemas.openxmlformats.org/presentationml/2006/main">
  <p:tag name="KSO_WM_UNIT_TABLE_BEAUTIFY" val="smartTable{573aaa87-fca8-4e70-a44c-d5f1f05baeb0}"/>
  <p:tag name="TABLE_RECT" val="198.338*28.975*797.15*511.55"/>
  <p:tag name="TABLE_EMPHASIZE_COLOR" val="8684935"/>
  <p:tag name="TABLE_ONEKEY_SKIN_IDX" val="0"/>
  <p:tag name="TABLE_SKINIDX" val="0"/>
  <p:tag name="TABLE_COLORIDX" val="l"/>
</p:tagLst>
</file>

<file path=ppt/tags/tag19.xml><?xml version="1.0" encoding="utf-8"?>
<p:tagLst xmlns:p="http://schemas.openxmlformats.org/presentationml/2006/main">
  <p:tag name="KSO_WM_UNIT_TABLE_BEAUTIFY" val="smartTable{40834552-8a44-4095-96b6-7e462ca43777}"/>
  <p:tag name="TABLE_RECT" val="51.575*90.1442*909.35*411.7"/>
  <p:tag name="TABLE_EMPHASIZE_COLOR" val="8684935"/>
  <p:tag name="TABLE_ONEKEY_SKIN_IDX" val="0"/>
  <p:tag name="TABLE_SKINIDX" val="0"/>
  <p:tag name="TABLE_COLORIDX" val="l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0.xml><?xml version="1.0" encoding="utf-8"?>
<p:tagLst xmlns:p="http://schemas.openxmlformats.org/presentationml/2006/main">
  <p:tag name="KSO_WM_UNIT_TABLE_BEAUTIFY" val="smartTable{d8fa22cf-9cc2-40cd-8ee1-ec629535ef54}"/>
  <p:tag name="TABLE_RECT" val="39.875*90.1442*932.75*411.7"/>
  <p:tag name="TABLE_EMPHASIZE_COLOR" val="8684935"/>
  <p:tag name="TABLE_ONEKEY_SKIN_IDX" val="0"/>
  <p:tag name="TABLE_SKINIDX" val="0"/>
  <p:tag name="TABLE_COLORIDX" val="l"/>
</p:tagLst>
</file>

<file path=ppt/tags/tag21.xml><?xml version="1.0" encoding="utf-8"?>
<p:tagLst xmlns:p="http://schemas.openxmlformats.org/presentationml/2006/main">
  <p:tag name="KSO_WM_UNIT_TABLE_BEAUTIFY" val="smartTable{57ac511e-30ab-424d-a334-207e85e57842}"/>
  <p:tag name="TABLE_RECT" val="74.75*160.342*863*271.3"/>
  <p:tag name="TABLE_EMPHASIZE_COLOR" val="8684935"/>
  <p:tag name="TABLE_ONEKEY_SKIN_IDX" val="0"/>
  <p:tag name="TABLE_SKINIDX" val="0"/>
  <p:tag name="TABLE_COLORIDX" val="l"/>
</p:tagLst>
</file>

<file path=ppt/tags/tag22.xml><?xml version="1.0" encoding="utf-8"?>
<p:tagLst xmlns:p="http://schemas.openxmlformats.org/presentationml/2006/main">
  <p:tag name="KSO_WM_UNIT_TABLE_BEAUTIFY" val="smartTable{63c9239e-dc4b-43fb-8303-5cdc4460a164}"/>
  <p:tag name="TABLE_RECT" val="63.775*78.7923*884.95*434.4"/>
  <p:tag name="TABLE_EMPHASIZE_COLOR" val="8684935"/>
  <p:tag name="TABLE_ONEKEY_SKIN_IDX" val="0"/>
  <p:tag name="TABLE_SKINIDX" val="0"/>
  <p:tag name="TABLE_COLORIDX" val="l"/>
</p:tagLst>
</file>

<file path=ppt/tags/tag23.xml><?xml version="1.0" encoding="utf-8"?>
<p:tagLst xmlns:p="http://schemas.openxmlformats.org/presentationml/2006/main">
  <p:tag name="KSO_WM_UNIT_TABLE_BEAUTIFY" val="smartTable{80f36302-c553-44fe-8309-284eed4cd8d8}"/>
  <p:tag name="TABLE_RECT" val="69.6*90.1423*873.3*411.7"/>
  <p:tag name="TABLE_EMPHASIZE_COLOR" val="8684935"/>
  <p:tag name="TABLE_ONEKEY_SKIN_IDX" val="0"/>
  <p:tag name="TABLE_SKINIDX" val="0"/>
  <p:tag name="TABLE_COLORIDX" val="l"/>
</p:tagLst>
</file>

<file path=ppt/tags/tag24.xml><?xml version="1.0" encoding="utf-8"?>
<p:tagLst xmlns:p="http://schemas.openxmlformats.org/presentationml/2006/main">
  <p:tag name="KSO_WM_UNIT_TABLE_BEAUTIFY" val="smartTable{dd3a6e80-d420-4ca9-8285-dfa61e60f246}"/>
  <p:tag name="TABLE_RECT" val="77.925*160.342*856.65*271.3"/>
  <p:tag name="TABLE_EMPHASIZE_COLOR" val="8684935"/>
  <p:tag name="TABLE_ONEKEY_SKIN_IDX" val="0"/>
  <p:tag name="TABLE_SKINIDX" val="0"/>
  <p:tag name="TABLE_COLORIDX" val="l"/>
</p:tagLst>
</file>

<file path=ppt/tags/tag25.xml><?xml version="1.0" encoding="utf-8"?>
<p:tagLst xmlns:p="http://schemas.openxmlformats.org/presentationml/2006/main">
  <p:tag name="KSO_WM_UNIT_TABLE_BEAUTIFY" val="smartTable{b7a0e5c9-3ff4-40ba-a8b8-62f21a7df2c7}"/>
  <p:tag name="TABLE_RECT" val="74.75*160.342*863*271.3"/>
  <p:tag name="TABLE_EMPHASIZE_COLOR" val="8684935"/>
  <p:tag name="TABLE_ONEKEY_SKIN_IDX" val="0"/>
  <p:tag name="TABLE_SKINIDX" val="0"/>
  <p:tag name="TABLE_COLORIDX" val="l"/>
</p:tagLst>
</file>

<file path=ppt/tags/tag26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5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演示</Application>
  <PresentationFormat>自定义</PresentationFormat>
  <Paragraphs>1152</Paragraphs>
  <Slides>33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Calibri Light</vt:lpstr>
      <vt:lpstr>Malgun Gothic</vt:lpstr>
      <vt:lpstr>Wingdings</vt:lpstr>
      <vt:lpstr>Open Sans</vt:lpstr>
      <vt:lpstr>Segoe Print</vt:lpstr>
      <vt:lpstr>Open Sans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/>
  <cp:keywords>BOSSPPT顶尖职业文案</cp:keywords>
  <dc:description>BOSSPPT致力于提供高质量，有品质的模板，拒绝垃圾模板！
本模板由bossppt设计师制作或制作师二次制作整理，bossppt为此花费了大量心血。
如果非本店购买，请直接向盗版店进行索赔。
本店淘宝唯一购买网址：https://chinappt.taobao.com</dc:description>
  <dc:subject>BOSSPPT 2017-2018</dc:subject>
  <cp:category>店铺： BOSSPPT顶尖职业文案</cp:category>
  <cp:lastModifiedBy>艸艸</cp:lastModifiedBy>
  <cp:revision>7</cp:revision>
  <dcterms:created xsi:type="dcterms:W3CDTF">2016-11-23T15:52:00Z</dcterms:created>
  <dcterms:modified xsi:type="dcterms:W3CDTF">2020-04-06T12:09:16Z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