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F9A2-1A93-2374-29C0-D7DA1677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37735B-040B-C5FD-F2D4-DA1E0F51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1916F-D072-2C60-412F-9F6CF6FD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AA9F8-A2E6-DDD7-9B80-13123237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5C32E-B916-4128-036F-C4246903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2F678-0453-EF55-0166-6271D77A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EF6726-6026-ED9C-EBED-3B9CB988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3DB7E-2FAF-1A76-B3DA-3F842C49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69515-28A6-E365-090C-527A1359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3E5DE-C434-C191-08B8-2AB35269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1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570D81-3808-27F6-01DE-84BD866E3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F3DC5-939D-E329-E55F-0E64FFDA4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88166-4642-3DDC-5C08-67BC8280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CC52B-68B6-1F64-5E70-DD7B193F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FDD4D-595B-9CB9-20ED-24CE2016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0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5CF35-33B4-2E7F-9BA4-54EEE6D3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E4637-BB6B-B527-EF89-DECDCB2B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7FCE1-CBBC-9ED8-B3E6-597DD80D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8B0FD-E028-1ECD-0A54-77A35AB5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30C0A-D21F-B018-3CF1-46D26EED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6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7D84-94BC-5782-0876-4BE5D0FE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1B6CA-8E8D-F8E6-BB7E-BCB1A4BF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6D651-AD40-9A99-02D5-728CF258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92EED-34D3-EDA1-4694-8721FA94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0284B-9052-44C6-37C1-D931BA2C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1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9C62D-1591-F13D-E1FD-4FEF857D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9A27E-3D1A-7FED-8D3E-39055FE1B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335EA-B8C7-6E4B-223D-0245458F4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0649D-998D-7B1E-0746-74B6CF35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5AA57-C4D1-C1A5-B33E-8AE60995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B09BE3-7ABA-674C-3580-BC6B0DB9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6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D59C8-29D5-8055-52B1-CB3874D8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B63AA-5C8F-BEC7-A707-844D922A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2D5ED0-250E-A960-9F25-4F1B4C742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AF6284-1405-7FCE-E966-C7FB4A7F6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3B4B2-6345-CDCC-A005-7F793FDD8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B692C1-4309-26C5-53A9-64B939A4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04F2D-0BE1-1D6E-9723-FE0E83CC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59488F-50E7-D207-4E0C-EE0DA57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620D0-E691-D6DD-F524-EB6AF059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E2B8-F250-20FD-0F54-A1E97651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682228-F322-5397-A196-6707852A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6B7E0-E59B-FE5D-AD91-242C5EE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4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16C530-E0DF-3C03-5B2B-8EFE1619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C22972-D980-7DF3-0D8E-70A92CB2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7F88A-33CF-8A14-BAF2-FCA65D73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0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85709-D68E-CCC6-43E7-847967FE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D751C-6689-6D82-9C61-7A48883D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C5FF5-B3E2-4222-A87A-506E1642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6B514-FE60-6FC6-2C8A-E545987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69CFFE-EF0B-DE19-5A94-EC12E1E9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E61D1-9995-DBB8-34FC-2752631B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2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A0D65-7B25-7519-D69A-B2421408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EFD5E8-C71E-21EB-C194-398F2848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FDC50-D9E5-8CEE-B58E-F786B9C6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7BF21-847D-9528-CD7E-68888D83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2A006-85DB-9737-1662-BE81A7D4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446D8-D26D-10B8-BD2E-8AF70FB3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C47D8-4D19-B1FA-9F02-C52D0C88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2A112-D8ED-5B1B-16CB-289FE15D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D7824-7B19-92CF-0974-446125232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07299-801B-433A-91EC-02F32BAD894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05D2E-22B7-BE0E-53F5-CCE9A3C34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5415A-8499-9E0D-90DE-452588CBB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32D1-607C-49F3-8DE3-D0104EFBC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5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33B77-3E8E-DDD1-EBE1-6EB5388D6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Actual position of MLC prediction </a:t>
            </a:r>
            <a:br>
              <a:rPr lang="en-US" altLang="ko-KR" sz="4000" dirty="0"/>
            </a:br>
            <a:r>
              <a:rPr lang="en-US" altLang="ko-KR" sz="4000" dirty="0"/>
              <a:t>by using LSTM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31C7-EC5B-8404-3FC4-86D1B90FF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4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44EBDA-E97F-D9E0-EA48-7FDA282BFD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8053" y="0"/>
            <a:ext cx="4715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1CFAB-A04B-54B2-323D-32FABFC5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1499" y="0"/>
            <a:ext cx="7889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1EDE4-1D33-D468-2F1D-C2EEF07D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Folder structure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6CD03-F7CC-861E-49E9-D0513C05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Dynalog_load_position_matlab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deeplearningData-22****-******</a:t>
            </a:r>
          </a:p>
          <a:p>
            <a:pPr lvl="2">
              <a:lnSpc>
                <a:spcPct val="120000"/>
              </a:lnSpc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딥러닝모델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학습을 위해 생성된 파일이 저장되는 곳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Dynalog_function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전처리를 위한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Dynalog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</a:t>
            </a:r>
          </a:p>
          <a:p>
            <a:pPr lvl="1">
              <a:lnSpc>
                <a:spcPct val="120000"/>
              </a:lnSpc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Raw_data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all_data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Dynalog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test_1st: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Dynalog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파일로부터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set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임의 분리한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Dynalog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file</a:t>
            </a:r>
            <a:br>
              <a:rPr lang="en-US" altLang="ko-KR" sz="160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train_1st</a:t>
            </a:r>
            <a:r>
              <a:rPr lang="ko-KR" altLang="en-US" sz="160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Dynalog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파일로부터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Traing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임의 분리한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Dynalog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file</a:t>
            </a:r>
          </a:p>
          <a:p>
            <a:pPr lvl="1">
              <a:lnSpc>
                <a:spcPct val="120000"/>
              </a:lnSpc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Result_data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모델을 통해 생성되는 결과물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24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4215-00CD-9FCD-261C-5117B2C2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 err="1"/>
              <a:t>전처리</a:t>
            </a:r>
            <a:r>
              <a:rPr lang="en-US" altLang="ko-KR" sz="3600" b="1" dirty="0"/>
              <a:t>:</a:t>
            </a:r>
            <a:r>
              <a:rPr lang="en-US" altLang="ko-KR" sz="3600" b="1" dirty="0" err="1"/>
              <a:t>Matlab</a:t>
            </a:r>
            <a:r>
              <a:rPr lang="en-US" altLang="ko-KR" sz="3600" b="1" dirty="0"/>
              <a:t>] </a:t>
            </a:r>
            <a:r>
              <a:rPr lang="en-US" altLang="ko-KR" sz="3600" b="1" dirty="0" err="1"/>
              <a:t>data_prepocessing.m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AD753-8D31-2885-1F2B-0B95C533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Input: </a:t>
            </a:r>
          </a:p>
          <a:p>
            <a:pPr lvl="1">
              <a:lnSpc>
                <a:spcPct val="120000"/>
              </a:lnSpc>
            </a:pPr>
            <a:r>
              <a:rPr lang="en-US" altLang="ko-KR" sz="1900" dirty="0" err="1">
                <a:latin typeface="Menlo"/>
              </a:rPr>
              <a:t>Dynalog</a:t>
            </a:r>
            <a:r>
              <a:rPr lang="en-US" altLang="ko-KR" sz="1900" dirty="0">
                <a:latin typeface="Menlo"/>
              </a:rPr>
              <a:t> data</a:t>
            </a:r>
          </a:p>
          <a:p>
            <a:pPr lvl="2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raw_data</a:t>
            </a:r>
            <a:r>
              <a:rPr lang="en-US" altLang="ko-KR" sz="1900" b="0" i="0" dirty="0">
                <a:effectLst/>
                <a:latin typeface="Menlo"/>
              </a:rPr>
              <a:t>/train_1st </a:t>
            </a:r>
          </a:p>
          <a:p>
            <a:pPr lvl="2">
              <a:lnSpc>
                <a:spcPct val="120000"/>
              </a:lnSpc>
            </a:pPr>
            <a:r>
              <a:rPr lang="en-US" altLang="ko-KR" sz="1900" dirty="0" err="1">
                <a:latin typeface="Menlo"/>
              </a:rPr>
              <a:t>raw_data</a:t>
            </a:r>
            <a:r>
              <a:rPr lang="en-US" altLang="ko-KR" sz="1900" dirty="0">
                <a:latin typeface="Menlo"/>
              </a:rPr>
              <a:t>/test_1st </a:t>
            </a:r>
          </a:p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Output: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deeplearningData-22****-******</a:t>
            </a:r>
          </a:p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Variables: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dynalogTrainDataPath</a:t>
            </a:r>
            <a:r>
              <a:rPr lang="en-US" altLang="ko-KR" sz="1900" b="0" i="0" dirty="0">
                <a:effectLst/>
                <a:latin typeface="Menlo"/>
              </a:rPr>
              <a:t>: training data</a:t>
            </a:r>
            <a:r>
              <a:rPr lang="ko-KR" altLang="en-US" sz="1900" b="0" i="0" dirty="0">
                <a:effectLst/>
                <a:latin typeface="Menlo"/>
              </a:rPr>
              <a:t>로 만들 </a:t>
            </a:r>
            <a:r>
              <a:rPr lang="en-US" altLang="ko-KR" sz="1900" b="0" i="0" dirty="0" err="1">
                <a:effectLst/>
                <a:latin typeface="Menlo"/>
              </a:rPr>
              <a:t>dynalog</a:t>
            </a:r>
            <a:r>
              <a:rPr lang="ko-KR" altLang="en-US" sz="1900" dirty="0">
                <a:latin typeface="Menlo"/>
              </a:rPr>
              <a:t>를 모아둔 경로</a:t>
            </a:r>
            <a:endParaRPr lang="en-US" altLang="ko-KR" sz="19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dynalogTestDataPath</a:t>
            </a:r>
            <a:r>
              <a:rPr lang="en-US" altLang="ko-KR" sz="1900" b="0" i="0" dirty="0">
                <a:effectLst/>
                <a:latin typeface="Menlo"/>
              </a:rPr>
              <a:t> : </a:t>
            </a:r>
            <a:r>
              <a:rPr lang="en-US" altLang="ko-KR" sz="1900" dirty="0">
                <a:latin typeface="Menlo"/>
              </a:rPr>
              <a:t>test</a:t>
            </a:r>
            <a:r>
              <a:rPr lang="en-US" altLang="ko-KR" sz="1900" b="0" i="0" dirty="0">
                <a:effectLst/>
                <a:latin typeface="Menlo"/>
              </a:rPr>
              <a:t> data</a:t>
            </a:r>
            <a:r>
              <a:rPr lang="ko-KR" altLang="en-US" sz="1900" b="0" i="0" dirty="0">
                <a:effectLst/>
                <a:latin typeface="Menlo"/>
              </a:rPr>
              <a:t>로 만들 </a:t>
            </a:r>
            <a:r>
              <a:rPr lang="en-US" altLang="ko-KR" sz="1900" b="0" i="0" dirty="0" err="1">
                <a:effectLst/>
                <a:latin typeface="Menlo"/>
              </a:rPr>
              <a:t>dynalog</a:t>
            </a:r>
            <a:r>
              <a:rPr lang="ko-KR" altLang="en-US" sz="1900" dirty="0">
                <a:latin typeface="Menlo"/>
              </a:rPr>
              <a:t>를 모아둔 경로</a:t>
            </a:r>
            <a:endParaRPr lang="en-US" altLang="ko-KR" sz="19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time_step</a:t>
            </a:r>
            <a:r>
              <a:rPr lang="en-US" altLang="ko-KR" sz="1900" b="0" i="0" dirty="0">
                <a:effectLst/>
                <a:latin typeface="Menlo"/>
              </a:rPr>
              <a:t>: </a:t>
            </a:r>
            <a:r>
              <a:rPr lang="ko-KR" altLang="en-US" sz="1900" b="0" i="0" dirty="0">
                <a:effectLst/>
                <a:latin typeface="Menlo"/>
              </a:rPr>
              <a:t>딥러닝 모델의 </a:t>
            </a:r>
            <a:r>
              <a:rPr lang="ko-KR" altLang="en-US" sz="1900" dirty="0">
                <a:latin typeface="Menlo"/>
              </a:rPr>
              <a:t>입력 </a:t>
            </a:r>
            <a:r>
              <a:rPr lang="en-US" altLang="ko-KR" sz="1900" dirty="0">
                <a:latin typeface="Menlo"/>
              </a:rPr>
              <a:t>sequence </a:t>
            </a:r>
            <a:r>
              <a:rPr lang="ko-KR" altLang="en-US" sz="1900" dirty="0">
                <a:latin typeface="Menlo"/>
              </a:rPr>
              <a:t>길이 </a:t>
            </a:r>
            <a:endParaRPr lang="en-US" altLang="ko-KR" sz="1900" b="0" i="0" dirty="0">
              <a:effectLst/>
              <a:latin typeface="Menlo"/>
            </a:endParaRP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05BCD6-AC1B-3A78-2116-FC7CA048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27" y="1825625"/>
            <a:ext cx="6597574" cy="21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0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4215-00CD-9FCD-261C-5117B2C2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모델학습</a:t>
            </a:r>
            <a:r>
              <a:rPr lang="en-US" altLang="ko-KR" sz="3600" b="1" dirty="0"/>
              <a:t>:Python] </a:t>
            </a:r>
            <a:r>
              <a:rPr lang="en-US" altLang="ko-KR" sz="3600" b="1" dirty="0" err="1"/>
              <a:t>TrainingCode_dynalog_LSTM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AD753-8D31-2885-1F2B-0B95C533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Input: 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Preprocessed data: Line 18</a:t>
            </a:r>
          </a:p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Output: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./</a:t>
            </a:r>
            <a:r>
              <a:rPr lang="en-US" altLang="ko-KR" sz="1900" b="0" i="0" dirty="0" err="1">
                <a:effectLst/>
                <a:latin typeface="Menlo"/>
              </a:rPr>
              <a:t>model_save</a:t>
            </a:r>
            <a:r>
              <a:rPr lang="en-US" altLang="ko-KR" sz="1900" b="0" i="0" dirty="0">
                <a:effectLst/>
                <a:latin typeface="Menlo"/>
              </a:rPr>
              <a:t>/</a:t>
            </a:r>
            <a:r>
              <a:rPr lang="en-US" altLang="ko-KR" sz="1900" b="0" i="0" dirty="0" err="1">
                <a:effectLst/>
                <a:latin typeface="Menlo"/>
              </a:rPr>
              <a:t>model_epoch</a:t>
            </a:r>
            <a:r>
              <a:rPr lang="en-US" altLang="ko-KR" sz="1900" b="0" i="0" dirty="0">
                <a:effectLst/>
                <a:latin typeface="Menlo"/>
              </a:rPr>
              <a:t>_{}_loss_{}.</a:t>
            </a:r>
            <a:r>
              <a:rPr lang="en-US" altLang="ko-KR" sz="1900" b="0" i="0" dirty="0" err="1">
                <a:effectLst/>
                <a:latin typeface="Menlo"/>
              </a:rPr>
              <a:t>pth</a:t>
            </a:r>
            <a:r>
              <a:rPr lang="en-US" altLang="ko-KR" sz="1900" b="0" i="0" dirty="0">
                <a:effectLst/>
                <a:latin typeface="Menlo"/>
              </a:rPr>
              <a:t>“</a:t>
            </a:r>
          </a:p>
          <a:p>
            <a:pPr>
              <a:lnSpc>
                <a:spcPct val="120000"/>
              </a:lnSpc>
            </a:pPr>
            <a:r>
              <a:rPr lang="en-US" altLang="ko-KR" sz="2300" b="1" i="0" dirty="0">
                <a:effectLst/>
                <a:latin typeface="Menlo"/>
              </a:rPr>
              <a:t>Variables:</a:t>
            </a:r>
          </a:p>
          <a:p>
            <a:pPr lvl="1">
              <a:lnSpc>
                <a:spcPct val="120000"/>
              </a:lnSpc>
            </a:pPr>
            <a:r>
              <a:rPr lang="en-US" altLang="ko-KR" sz="2000" b="1" i="0" dirty="0">
                <a:effectLst/>
                <a:latin typeface="Menlo"/>
              </a:rPr>
              <a:t>Fixed parameters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mat_result_path</a:t>
            </a:r>
            <a:r>
              <a:rPr lang="en-US" altLang="ko-KR" sz="1900" dirty="0">
                <a:latin typeface="Menlo"/>
              </a:rPr>
              <a:t>: </a:t>
            </a:r>
            <a:r>
              <a:rPr lang="ko-KR" altLang="en-US" sz="1900" dirty="0" err="1">
                <a:latin typeface="Menlo"/>
              </a:rPr>
              <a:t>전처리된</a:t>
            </a:r>
            <a:r>
              <a:rPr lang="ko-KR" altLang="en-US" sz="1900" dirty="0">
                <a:latin typeface="Menlo"/>
              </a:rPr>
              <a:t> 데이터가 위치한 경로 </a:t>
            </a:r>
            <a:endParaRPr lang="en-US" altLang="ko-KR" sz="19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Input size</a:t>
            </a:r>
            <a:r>
              <a:rPr lang="en-US" altLang="ko-KR" sz="1900" dirty="0">
                <a:latin typeface="Menlo"/>
              </a:rPr>
              <a:t>: </a:t>
            </a:r>
            <a:r>
              <a:rPr lang="ko-KR" altLang="en-US" sz="1900" dirty="0">
                <a:latin typeface="Menlo"/>
              </a:rPr>
              <a:t>전처리에서 추출된 </a:t>
            </a:r>
            <a:r>
              <a:rPr lang="en-US" altLang="ko-KR" sz="1900" dirty="0">
                <a:latin typeface="Menlo"/>
              </a:rPr>
              <a:t>feature</a:t>
            </a:r>
            <a:r>
              <a:rPr lang="ko-KR" altLang="en-US" sz="1900" dirty="0">
                <a:latin typeface="Menlo"/>
              </a:rPr>
              <a:t>의 수 </a:t>
            </a:r>
            <a:endParaRPr lang="en-US" altLang="ko-KR" sz="1900" dirty="0"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sequence_length</a:t>
            </a:r>
            <a:r>
              <a:rPr lang="en-US" altLang="ko-KR" sz="1900" b="0" i="0" dirty="0">
                <a:effectLst/>
                <a:latin typeface="Menlo"/>
              </a:rPr>
              <a:t>: </a:t>
            </a:r>
            <a:r>
              <a:rPr lang="ko-KR" altLang="en-US" sz="1900" b="0" i="0" dirty="0">
                <a:effectLst/>
                <a:latin typeface="Menlo"/>
              </a:rPr>
              <a:t>전처리에서 결정된 값</a:t>
            </a:r>
            <a:r>
              <a:rPr lang="en-US" altLang="ko-KR" sz="1900" dirty="0">
                <a:latin typeface="Menlo"/>
                <a:sym typeface="Wingdings" panose="05000000000000000000" pitchFamily="2" charset="2"/>
              </a:rPr>
              <a:t> </a:t>
            </a:r>
            <a:r>
              <a:rPr lang="ko-KR" altLang="en-US" sz="1900" dirty="0">
                <a:latin typeface="Menlo"/>
                <a:sym typeface="Wingdings" panose="05000000000000000000" pitchFamily="2" charset="2"/>
              </a:rPr>
              <a:t>입력 </a:t>
            </a:r>
            <a:r>
              <a:rPr lang="en-US" altLang="ko-KR" sz="1900" dirty="0">
                <a:latin typeface="Menlo"/>
                <a:sym typeface="Wingdings" panose="05000000000000000000" pitchFamily="2" charset="2"/>
              </a:rPr>
              <a:t>sequence</a:t>
            </a:r>
            <a:r>
              <a:rPr lang="ko-KR" altLang="en-US" sz="1900" dirty="0">
                <a:latin typeface="Menlo"/>
                <a:sym typeface="Wingdings" panose="05000000000000000000" pitchFamily="2" charset="2"/>
              </a:rPr>
              <a:t>의 길이 </a:t>
            </a:r>
            <a:endParaRPr lang="en-US" altLang="ko-KR" sz="1900" dirty="0">
              <a:latin typeface="Menlo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endParaRPr lang="en-US" altLang="ko-KR" sz="1900" b="0" i="0" dirty="0">
              <a:effectLst/>
              <a:latin typeface="Menlo"/>
            </a:endParaRP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7DF92-DD7D-0B94-D0B1-EB8A51A4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05" y="1539991"/>
            <a:ext cx="6769768" cy="14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4215-00CD-9FCD-261C-5117B2C2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모델학습</a:t>
            </a:r>
            <a:r>
              <a:rPr lang="en-US" altLang="ko-KR" sz="3600" b="1" dirty="0"/>
              <a:t>:Python] </a:t>
            </a:r>
            <a:r>
              <a:rPr lang="en-US" altLang="ko-KR" sz="3600" b="1" dirty="0" err="1"/>
              <a:t>TrainingCode_dynalog_LSTM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AD753-8D31-2885-1F2B-0B95C533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Input: 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Preprocessed data: Line 18</a:t>
            </a:r>
          </a:p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Output: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./</a:t>
            </a:r>
            <a:r>
              <a:rPr lang="en-US" altLang="ko-KR" sz="1900" b="0" i="0" dirty="0" err="1">
                <a:effectLst/>
                <a:latin typeface="Menlo"/>
              </a:rPr>
              <a:t>model_save</a:t>
            </a:r>
            <a:r>
              <a:rPr lang="en-US" altLang="ko-KR" sz="1900" b="0" i="0" dirty="0">
                <a:effectLst/>
                <a:latin typeface="Menlo"/>
              </a:rPr>
              <a:t>/</a:t>
            </a:r>
            <a:r>
              <a:rPr lang="en-US" altLang="ko-KR" sz="1900" b="0" i="0" dirty="0" err="1">
                <a:effectLst/>
                <a:latin typeface="Menlo"/>
              </a:rPr>
              <a:t>model_epoch</a:t>
            </a:r>
            <a:r>
              <a:rPr lang="en-US" altLang="ko-KR" sz="1900" b="0" i="0" dirty="0">
                <a:effectLst/>
                <a:latin typeface="Menlo"/>
              </a:rPr>
              <a:t>_{}_loss_{}.</a:t>
            </a:r>
            <a:r>
              <a:rPr lang="en-US" altLang="ko-KR" sz="1900" b="0" i="0" dirty="0" err="1">
                <a:effectLst/>
                <a:latin typeface="Menlo"/>
              </a:rPr>
              <a:t>pth</a:t>
            </a:r>
            <a:r>
              <a:rPr lang="en-US" altLang="ko-KR" sz="1900" b="0" i="0" dirty="0">
                <a:effectLst/>
                <a:latin typeface="Menlo"/>
              </a:rPr>
              <a:t>“</a:t>
            </a:r>
          </a:p>
          <a:p>
            <a:pPr>
              <a:lnSpc>
                <a:spcPct val="120000"/>
              </a:lnSpc>
            </a:pPr>
            <a:r>
              <a:rPr lang="en-US" altLang="ko-KR" sz="2300" b="1" i="0" dirty="0">
                <a:effectLst/>
                <a:latin typeface="Menlo"/>
              </a:rPr>
              <a:t>Variables:</a:t>
            </a:r>
          </a:p>
          <a:p>
            <a:pPr lvl="1">
              <a:lnSpc>
                <a:spcPct val="120000"/>
              </a:lnSpc>
            </a:pPr>
            <a:r>
              <a:rPr lang="en-US" altLang="ko-KR" sz="2000" b="1" dirty="0">
                <a:latin typeface="Menlo"/>
              </a:rPr>
              <a:t>Model hyper-</a:t>
            </a:r>
            <a:r>
              <a:rPr lang="en-US" altLang="ko-KR" sz="2000" b="1" i="0" dirty="0">
                <a:effectLst/>
                <a:latin typeface="Menlo"/>
              </a:rPr>
              <a:t>parameters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hddien_size</a:t>
            </a:r>
            <a:r>
              <a:rPr lang="en-US" altLang="ko-KR" sz="1900" b="0" i="0" dirty="0">
                <a:effectLst/>
                <a:latin typeface="Menlo"/>
              </a:rPr>
              <a:t>: LSTM</a:t>
            </a:r>
            <a:r>
              <a:rPr lang="ko-KR" altLang="en-US" sz="1900" b="0" i="0" dirty="0">
                <a:effectLst/>
                <a:latin typeface="Menlo"/>
              </a:rPr>
              <a:t>을 구성하는 </a:t>
            </a:r>
            <a:r>
              <a:rPr lang="en-US" altLang="ko-KR" sz="1900" b="0" i="0" dirty="0">
                <a:effectLst/>
                <a:latin typeface="Menlo"/>
              </a:rPr>
              <a:t>hidden layer</a:t>
            </a:r>
            <a:r>
              <a:rPr lang="ko-KR" altLang="en-US" sz="1900" dirty="0">
                <a:latin typeface="Menlo"/>
              </a:rPr>
              <a:t>의 크기 </a:t>
            </a:r>
            <a:endParaRPr lang="en-US" altLang="ko-KR" sz="19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900" dirty="0" err="1">
                <a:latin typeface="Menlo"/>
              </a:rPr>
              <a:t>Num_layers</a:t>
            </a:r>
            <a:r>
              <a:rPr lang="en-US" altLang="ko-KR" sz="1900" dirty="0">
                <a:latin typeface="Menlo"/>
              </a:rPr>
              <a:t>:</a:t>
            </a:r>
            <a:r>
              <a:rPr lang="ko-KR" altLang="en-US" sz="1900" dirty="0">
                <a:latin typeface="Menlo"/>
              </a:rPr>
              <a:t> </a:t>
            </a:r>
            <a:r>
              <a:rPr lang="en-US" altLang="ko-KR" sz="1900" dirty="0">
                <a:latin typeface="Menlo"/>
              </a:rPr>
              <a:t>LSTM</a:t>
            </a:r>
            <a:r>
              <a:rPr lang="ko-KR" altLang="en-US" sz="1900" dirty="0">
                <a:latin typeface="Menlo"/>
              </a:rPr>
              <a:t>을 구성하는 </a:t>
            </a:r>
            <a:r>
              <a:rPr lang="en-US" altLang="ko-KR" sz="1900" dirty="0">
                <a:latin typeface="Menlo"/>
              </a:rPr>
              <a:t>fully connected layer</a:t>
            </a:r>
            <a:r>
              <a:rPr lang="ko-KR" altLang="en-US" sz="1900" dirty="0">
                <a:latin typeface="Menlo"/>
              </a:rPr>
              <a:t>의 수 </a:t>
            </a:r>
            <a:endParaRPr lang="en-US" altLang="ko-KR" sz="1900" dirty="0"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Batch_size</a:t>
            </a:r>
            <a:r>
              <a:rPr lang="en-US" altLang="ko-KR" sz="1900" b="0" i="0" dirty="0">
                <a:effectLst/>
                <a:latin typeface="Menlo"/>
              </a:rPr>
              <a:t>: </a:t>
            </a:r>
            <a:r>
              <a:rPr lang="ko-KR" altLang="en-US" sz="1900" b="0" i="0" dirty="0">
                <a:effectLst/>
                <a:latin typeface="Menlo"/>
              </a:rPr>
              <a:t>모델로 입력되는 입력 묶음의 수 </a:t>
            </a:r>
            <a:endParaRPr lang="en-US" altLang="ko-KR" sz="19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900" dirty="0" err="1">
                <a:latin typeface="Menlo"/>
                <a:sym typeface="Wingdings" panose="05000000000000000000" pitchFamily="2" charset="2"/>
              </a:rPr>
              <a:t>learning_rate</a:t>
            </a:r>
            <a:r>
              <a:rPr lang="en-US" altLang="ko-KR" sz="1900" dirty="0">
                <a:latin typeface="Menlo"/>
                <a:sym typeface="Wingdings" panose="05000000000000000000" pitchFamily="2" charset="2"/>
              </a:rPr>
              <a:t>: </a:t>
            </a:r>
            <a:r>
              <a:rPr lang="en-US" altLang="ko-KR" sz="1900" dirty="0" err="1">
                <a:latin typeface="Menlo"/>
                <a:sym typeface="Wingdings" panose="05000000000000000000" pitchFamily="2" charset="2"/>
              </a:rPr>
              <a:t>loss_function</a:t>
            </a:r>
            <a:r>
              <a:rPr lang="ko-KR" altLang="en-US" sz="1900" dirty="0">
                <a:latin typeface="Menlo"/>
                <a:sym typeface="Wingdings" panose="05000000000000000000" pitchFamily="2" charset="2"/>
              </a:rPr>
              <a:t>을 업데이트하는 </a:t>
            </a:r>
            <a:r>
              <a:rPr lang="en-US" altLang="ko-KR" sz="1900" dirty="0">
                <a:latin typeface="Menlo"/>
                <a:sym typeface="Wingdings" panose="05000000000000000000" pitchFamily="2" charset="2"/>
              </a:rPr>
              <a:t>step</a:t>
            </a:r>
            <a:r>
              <a:rPr lang="ko-KR" altLang="en-US" sz="1900" dirty="0">
                <a:latin typeface="Menlo"/>
                <a:sym typeface="Wingdings" panose="05000000000000000000" pitchFamily="2" charset="2"/>
              </a:rPr>
              <a:t>의 크기 </a:t>
            </a:r>
            <a:endParaRPr lang="en-US" altLang="ko-KR" sz="1900" dirty="0">
              <a:latin typeface="Menlo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endParaRPr lang="en-US" altLang="ko-KR" sz="1900" b="0" i="0" dirty="0">
              <a:effectLst/>
              <a:latin typeface="Menlo"/>
            </a:endParaRP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7DF92-DD7D-0B94-D0B1-EB8A51A4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05" y="1539991"/>
            <a:ext cx="6769768" cy="14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4215-00CD-9FCD-261C-5117B2C2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모델학습</a:t>
            </a:r>
            <a:r>
              <a:rPr lang="en-US" altLang="ko-KR" sz="3600" b="1" dirty="0"/>
              <a:t>:Python] </a:t>
            </a:r>
            <a:r>
              <a:rPr lang="en-US" altLang="ko-KR" sz="3600" b="1" dirty="0" err="1"/>
              <a:t>TrainingCode_dynalog_LSTM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AD753-8D31-2885-1F2B-0B95C533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Input (</a:t>
            </a:r>
            <a:r>
              <a:rPr lang="en-US" altLang="ko-KR" sz="1900" b="1" dirty="0">
                <a:latin typeface="Menlo"/>
              </a:rPr>
              <a:t>Training</a:t>
            </a:r>
            <a:r>
              <a:rPr lang="ko-KR" altLang="en-US" sz="1900" b="1" dirty="0">
                <a:latin typeface="Menlo"/>
              </a:rPr>
              <a:t> </a:t>
            </a:r>
            <a:r>
              <a:rPr lang="en-US" altLang="ko-KR" sz="1900" b="1" dirty="0">
                <a:latin typeface="Menlo"/>
              </a:rPr>
              <a:t>data)</a:t>
            </a:r>
            <a:r>
              <a:rPr lang="en-US" altLang="ko-KR" sz="1900" b="1" i="0" dirty="0">
                <a:effectLst/>
                <a:latin typeface="Menlo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Preprocessed data: Line 18</a:t>
            </a:r>
          </a:p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Output: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./</a:t>
            </a:r>
            <a:r>
              <a:rPr lang="en-US" altLang="ko-KR" sz="1900" b="0" i="0" dirty="0" err="1">
                <a:effectLst/>
                <a:latin typeface="Menlo"/>
              </a:rPr>
              <a:t>model_save</a:t>
            </a:r>
            <a:r>
              <a:rPr lang="en-US" altLang="ko-KR" sz="1900" b="0" i="0" dirty="0">
                <a:effectLst/>
                <a:latin typeface="Menlo"/>
              </a:rPr>
              <a:t>/</a:t>
            </a:r>
            <a:r>
              <a:rPr lang="en-US" altLang="ko-KR" sz="1900" b="0" i="0" dirty="0" err="1">
                <a:effectLst/>
                <a:latin typeface="Menlo"/>
              </a:rPr>
              <a:t>model_epoch</a:t>
            </a:r>
            <a:r>
              <a:rPr lang="en-US" altLang="ko-KR" sz="1900" b="0" i="0" dirty="0">
                <a:effectLst/>
                <a:latin typeface="Menlo"/>
              </a:rPr>
              <a:t>_{}_loss_{}.</a:t>
            </a:r>
            <a:r>
              <a:rPr lang="en-US" altLang="ko-KR" sz="1900" b="0" i="0" dirty="0" err="1">
                <a:effectLst/>
                <a:latin typeface="Menlo"/>
              </a:rPr>
              <a:t>pth</a:t>
            </a:r>
            <a:r>
              <a:rPr lang="en-US" altLang="ko-KR" sz="1900" b="0" i="0" dirty="0">
                <a:effectLst/>
                <a:latin typeface="Menlo"/>
              </a:rPr>
              <a:t>“</a:t>
            </a:r>
          </a:p>
          <a:p>
            <a:pPr>
              <a:lnSpc>
                <a:spcPct val="120000"/>
              </a:lnSpc>
            </a:pPr>
            <a:r>
              <a:rPr lang="en-US" altLang="ko-KR" sz="2300" b="1" i="0" dirty="0">
                <a:effectLst/>
                <a:latin typeface="Menlo"/>
              </a:rPr>
              <a:t>Variables:</a:t>
            </a:r>
          </a:p>
          <a:p>
            <a:pPr lvl="1">
              <a:lnSpc>
                <a:spcPct val="120000"/>
              </a:lnSpc>
            </a:pPr>
            <a:r>
              <a:rPr lang="en-US" altLang="ko-KR" sz="2000" b="1" i="0" dirty="0">
                <a:effectLst/>
                <a:latin typeface="Menlo"/>
              </a:rPr>
              <a:t>Fixed parameters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mat_result_path</a:t>
            </a:r>
            <a:r>
              <a:rPr lang="en-US" altLang="ko-KR" sz="1900" dirty="0">
                <a:latin typeface="Menlo"/>
              </a:rPr>
              <a:t>: </a:t>
            </a:r>
            <a:r>
              <a:rPr lang="ko-KR" altLang="en-US" sz="1900" dirty="0" err="1">
                <a:latin typeface="Menlo"/>
              </a:rPr>
              <a:t>전처리된</a:t>
            </a:r>
            <a:r>
              <a:rPr lang="ko-KR" altLang="en-US" sz="1900" dirty="0">
                <a:latin typeface="Menlo"/>
              </a:rPr>
              <a:t> 데이터가 위치한 경로 </a:t>
            </a:r>
            <a:endParaRPr lang="en-US" altLang="ko-KR" sz="19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Input size</a:t>
            </a:r>
            <a:r>
              <a:rPr lang="en-US" altLang="ko-KR" sz="1900" dirty="0">
                <a:latin typeface="Menlo"/>
              </a:rPr>
              <a:t>: </a:t>
            </a:r>
            <a:r>
              <a:rPr lang="ko-KR" altLang="en-US" sz="1900" dirty="0">
                <a:latin typeface="Menlo"/>
              </a:rPr>
              <a:t>전처리에서 추출된 </a:t>
            </a:r>
            <a:r>
              <a:rPr lang="en-US" altLang="ko-KR" sz="1900" dirty="0">
                <a:latin typeface="Menlo"/>
              </a:rPr>
              <a:t>feature</a:t>
            </a:r>
            <a:r>
              <a:rPr lang="ko-KR" altLang="en-US" sz="1900" dirty="0">
                <a:latin typeface="Menlo"/>
              </a:rPr>
              <a:t>의 수 </a:t>
            </a:r>
            <a:endParaRPr lang="en-US" altLang="ko-KR" sz="1900" dirty="0"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900" b="0" i="0" dirty="0" err="1">
                <a:effectLst/>
                <a:latin typeface="Menlo"/>
              </a:rPr>
              <a:t>sequence_length</a:t>
            </a:r>
            <a:r>
              <a:rPr lang="en-US" altLang="ko-KR" sz="1900" b="0" i="0" dirty="0">
                <a:effectLst/>
                <a:latin typeface="Menlo"/>
              </a:rPr>
              <a:t>: </a:t>
            </a:r>
            <a:r>
              <a:rPr lang="ko-KR" altLang="en-US" sz="1900" b="0" i="0" dirty="0">
                <a:effectLst/>
                <a:latin typeface="Menlo"/>
              </a:rPr>
              <a:t>전처리에서 결정된 값</a:t>
            </a:r>
            <a:r>
              <a:rPr lang="en-US" altLang="ko-KR" sz="1900" dirty="0">
                <a:latin typeface="Menlo"/>
                <a:sym typeface="Wingdings" panose="05000000000000000000" pitchFamily="2" charset="2"/>
              </a:rPr>
              <a:t> </a:t>
            </a:r>
            <a:r>
              <a:rPr lang="ko-KR" altLang="en-US" sz="1900" dirty="0">
                <a:latin typeface="Menlo"/>
                <a:sym typeface="Wingdings" panose="05000000000000000000" pitchFamily="2" charset="2"/>
              </a:rPr>
              <a:t>입력 </a:t>
            </a:r>
            <a:r>
              <a:rPr lang="en-US" altLang="ko-KR" sz="1900" dirty="0">
                <a:latin typeface="Menlo"/>
                <a:sym typeface="Wingdings" panose="05000000000000000000" pitchFamily="2" charset="2"/>
              </a:rPr>
              <a:t>sequence</a:t>
            </a:r>
            <a:r>
              <a:rPr lang="ko-KR" altLang="en-US" sz="1900" dirty="0">
                <a:latin typeface="Menlo"/>
                <a:sym typeface="Wingdings" panose="05000000000000000000" pitchFamily="2" charset="2"/>
              </a:rPr>
              <a:t>의 길이 </a:t>
            </a:r>
            <a:endParaRPr lang="en-US" altLang="ko-KR" sz="1900" dirty="0">
              <a:latin typeface="Menlo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endParaRPr lang="en-US" altLang="ko-KR" sz="1900" b="0" i="0" dirty="0">
              <a:effectLst/>
              <a:latin typeface="Menlo"/>
            </a:endParaRP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7DF92-DD7D-0B94-D0B1-EB8A51A4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05" y="1539991"/>
            <a:ext cx="6769768" cy="14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6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4215-00CD-9FCD-261C-5117B2C2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예측</a:t>
            </a:r>
            <a:r>
              <a:rPr lang="en-US" altLang="ko-KR" sz="3600" b="1" dirty="0"/>
              <a:t>:Python] </a:t>
            </a:r>
            <a:r>
              <a:rPr lang="en-US" altLang="ko-KR" sz="3600" b="1" dirty="0" err="1"/>
              <a:t>TestCode_dynalog_LSTM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AD753-8D31-2885-1F2B-0B95C533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Input (</a:t>
            </a:r>
            <a:r>
              <a:rPr lang="en-US" altLang="ko-KR" sz="1900" b="1" dirty="0">
                <a:latin typeface="Menlo"/>
              </a:rPr>
              <a:t>Training</a:t>
            </a:r>
            <a:r>
              <a:rPr lang="ko-KR" altLang="en-US" sz="1900" b="1" dirty="0">
                <a:latin typeface="Menlo"/>
              </a:rPr>
              <a:t> </a:t>
            </a:r>
            <a:r>
              <a:rPr lang="en-US" altLang="ko-KR" sz="1900" b="1" dirty="0">
                <a:latin typeface="Menlo"/>
              </a:rPr>
              <a:t>data)</a:t>
            </a:r>
            <a:r>
              <a:rPr lang="en-US" altLang="ko-KR" sz="1900" b="1" i="0" dirty="0">
                <a:effectLst/>
                <a:latin typeface="Menlo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Trained model : Line 10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Preprocessed data (test data</a:t>
            </a:r>
            <a:r>
              <a:rPr lang="ko-KR" altLang="en-US" sz="1900" b="0" i="0" dirty="0">
                <a:effectLst/>
                <a:latin typeface="Menlo"/>
              </a:rPr>
              <a:t>만 가져다 사용</a:t>
            </a:r>
            <a:r>
              <a:rPr lang="en-US" altLang="ko-KR" sz="1900" b="0" i="0" dirty="0">
                <a:effectLst/>
                <a:latin typeface="Menlo"/>
              </a:rPr>
              <a:t>): Line 16</a:t>
            </a:r>
          </a:p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Output: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./result/</a:t>
            </a:r>
            <a:r>
              <a:rPr lang="en-US" altLang="ko-KR" sz="1900" b="0" i="0" dirty="0" err="1">
                <a:effectLst/>
                <a:latin typeface="Menlo"/>
              </a:rPr>
              <a:t>test_result_data.mat</a:t>
            </a:r>
            <a:r>
              <a:rPr lang="en-US" altLang="ko-KR" sz="1900" b="0" i="0" dirty="0">
                <a:effectLst/>
                <a:latin typeface="Menlo"/>
              </a:rPr>
              <a:t> : </a:t>
            </a:r>
            <a:r>
              <a:rPr lang="ko-KR" altLang="en-US" sz="1900" b="0" i="0" dirty="0">
                <a:effectLst/>
                <a:latin typeface="Menlo"/>
              </a:rPr>
              <a:t>학습에 사용되지 </a:t>
            </a:r>
            <a:r>
              <a:rPr lang="ko-KR" altLang="en-US" sz="1900" b="0" i="0" dirty="0" err="1">
                <a:effectLst/>
                <a:latin typeface="Menlo"/>
              </a:rPr>
              <a:t>않은데이터의</a:t>
            </a:r>
            <a:r>
              <a:rPr lang="ko-KR" altLang="en-US" sz="1900" b="0" i="0" dirty="0">
                <a:effectLst/>
                <a:latin typeface="Menlo"/>
              </a:rPr>
              <a:t> 예측결과 값 저장 </a:t>
            </a:r>
            <a:endParaRPr lang="en-US" altLang="ko-KR" sz="1900" b="0" i="0" dirty="0">
              <a:effectLst/>
              <a:latin typeface="Menlo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i="0" dirty="0">
                <a:effectLst/>
                <a:latin typeface="Menlo"/>
              </a:rPr>
              <a:t>Variables:</a:t>
            </a:r>
          </a:p>
          <a:p>
            <a:pPr lvl="1">
              <a:lnSpc>
                <a:spcPct val="120000"/>
              </a:lnSpc>
            </a:pPr>
            <a:r>
              <a:rPr lang="en-US" altLang="ko-KR" sz="1500" dirty="0" err="1"/>
              <a:t>Trained_model_path</a:t>
            </a:r>
            <a:r>
              <a:rPr lang="en-US" altLang="ko-KR" sz="1500" dirty="0"/>
              <a:t>: </a:t>
            </a:r>
            <a:r>
              <a:rPr lang="ko-KR" altLang="en-US" sz="1500" dirty="0"/>
              <a:t>학습된 모델의 정보가 </a:t>
            </a:r>
            <a:r>
              <a:rPr lang="ko-KR" altLang="en-US" sz="1500" dirty="0" err="1"/>
              <a:t>저장되어있는</a:t>
            </a:r>
            <a:r>
              <a:rPr lang="ko-KR" altLang="en-US" sz="1500" dirty="0"/>
              <a:t> 파일경로</a:t>
            </a:r>
            <a:endParaRPr lang="en-US" altLang="ko-KR" sz="1500" dirty="0"/>
          </a:p>
          <a:p>
            <a:pPr lvl="1">
              <a:lnSpc>
                <a:spcPct val="120000"/>
              </a:lnSpc>
            </a:pPr>
            <a:r>
              <a:rPr lang="en-US" altLang="ko-KR" sz="1500" dirty="0" err="1"/>
              <a:t>Mat_result_path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전처리된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dynalog</a:t>
            </a:r>
            <a:r>
              <a:rPr lang="ko-KR" altLang="en-US" sz="1500" dirty="0"/>
              <a:t>파일이 저장된 디렉토리 경로 </a:t>
            </a:r>
          </a:p>
        </p:txBody>
      </p:sp>
    </p:spTree>
    <p:extLst>
      <p:ext uri="{BB962C8B-B14F-4D97-AF65-F5344CB8AC3E}">
        <p14:creationId xmlns:p14="http://schemas.microsoft.com/office/powerpoint/2010/main" val="305989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4215-00CD-9FCD-261C-5117B2C2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[</a:t>
            </a:r>
            <a:r>
              <a:rPr lang="ko-KR" altLang="en-US" sz="3600" b="1" dirty="0"/>
              <a:t>분석</a:t>
            </a:r>
            <a:r>
              <a:rPr lang="en-US" altLang="ko-KR" sz="3600" b="1" dirty="0"/>
              <a:t>:</a:t>
            </a:r>
            <a:r>
              <a:rPr lang="en-US" altLang="ko-KR" sz="3600" b="1" dirty="0" err="1"/>
              <a:t>Matlab</a:t>
            </a:r>
            <a:r>
              <a:rPr lang="en-US" altLang="ko-KR" sz="3600" b="1" dirty="0"/>
              <a:t>] </a:t>
            </a:r>
            <a:r>
              <a:rPr lang="en-US" altLang="ko-KR" sz="3600" b="1" dirty="0" err="1"/>
              <a:t>result_evaluation.m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AD753-8D31-2885-1F2B-0B95C533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Input: </a:t>
            </a:r>
          </a:p>
          <a:p>
            <a:pPr lvl="1">
              <a:lnSpc>
                <a:spcPct val="120000"/>
              </a:lnSpc>
            </a:pPr>
            <a:r>
              <a:rPr lang="en-US" altLang="ko-KR" sz="1900" dirty="0">
                <a:latin typeface="Menlo"/>
              </a:rPr>
              <a:t>Preprocessed data: Line 7</a:t>
            </a:r>
          </a:p>
          <a:p>
            <a:pPr lvl="1">
              <a:lnSpc>
                <a:spcPct val="120000"/>
              </a:lnSpc>
            </a:pPr>
            <a:r>
              <a:rPr lang="en-US" altLang="ko-KR" sz="1900" dirty="0">
                <a:latin typeface="Menlo"/>
              </a:rPr>
              <a:t>Predicted result: Line 8</a:t>
            </a:r>
          </a:p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Output:</a:t>
            </a:r>
          </a:p>
          <a:p>
            <a:pPr lvl="1">
              <a:lnSpc>
                <a:spcPct val="120000"/>
              </a:lnSpc>
            </a:pPr>
            <a:r>
              <a:rPr lang="en-US" altLang="ko-KR" sz="1900" b="0" i="0" dirty="0">
                <a:effectLst/>
                <a:latin typeface="Menlo"/>
              </a:rPr>
              <a:t>Figures </a:t>
            </a:r>
          </a:p>
          <a:p>
            <a:pPr>
              <a:lnSpc>
                <a:spcPct val="120000"/>
              </a:lnSpc>
            </a:pPr>
            <a:r>
              <a:rPr lang="en-US" altLang="ko-KR" sz="1900" b="1" i="0" dirty="0">
                <a:effectLst/>
                <a:latin typeface="Menlo"/>
              </a:rPr>
              <a:t>Variables:</a:t>
            </a:r>
          </a:p>
          <a:p>
            <a:pPr lvl="1">
              <a:lnSpc>
                <a:spcPct val="120000"/>
              </a:lnSpc>
            </a:pPr>
            <a:r>
              <a:rPr lang="en-US" altLang="ko-KR" sz="1800" b="0" i="0" dirty="0" err="1">
                <a:effectLst/>
                <a:latin typeface="Menlo"/>
              </a:rPr>
              <a:t>preprocessedDataPath</a:t>
            </a:r>
            <a:r>
              <a:rPr lang="en-US" altLang="ko-KR" sz="1800" b="0" i="0" dirty="0">
                <a:effectLst/>
                <a:latin typeface="Menlo"/>
              </a:rPr>
              <a:t>: </a:t>
            </a:r>
            <a:r>
              <a:rPr lang="ko-KR" altLang="en-US" sz="2000" dirty="0" err="1"/>
              <a:t>전처리된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dynalog</a:t>
            </a:r>
            <a:r>
              <a:rPr lang="ko-KR" altLang="en-US" sz="2000" dirty="0"/>
              <a:t>파일이 저장된 디렉토리 경로 </a:t>
            </a:r>
            <a:endParaRPr lang="en-US" altLang="ko-KR" sz="19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800" b="0" i="0" dirty="0" err="1">
                <a:effectLst/>
                <a:latin typeface="Menlo"/>
              </a:rPr>
              <a:t>predictedResultPath</a:t>
            </a:r>
            <a:r>
              <a:rPr lang="en-US" altLang="ko-KR" sz="1800" b="0" i="0" dirty="0">
                <a:effectLst/>
                <a:latin typeface="Menlo"/>
              </a:rPr>
              <a:t>: </a:t>
            </a:r>
            <a:r>
              <a:rPr lang="ko-KR" altLang="en-US" sz="1800" dirty="0"/>
              <a:t>학습된 모델의 정보가 </a:t>
            </a:r>
            <a:r>
              <a:rPr lang="ko-KR" altLang="en-US" sz="1800" dirty="0" err="1"/>
              <a:t>저장되어있는</a:t>
            </a:r>
            <a:r>
              <a:rPr lang="ko-KR" altLang="en-US" sz="1800" dirty="0"/>
              <a:t> 파일경로</a:t>
            </a:r>
            <a:endParaRPr lang="en-US" altLang="ko-KR" sz="18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800" b="0" i="0" dirty="0" err="1">
                <a:effectLst/>
                <a:latin typeface="Menlo"/>
              </a:rPr>
              <a:t>test_data</a:t>
            </a:r>
            <a:r>
              <a:rPr lang="en-US" altLang="ko-KR" sz="1800" b="0" i="0" dirty="0">
                <a:effectLst/>
                <a:latin typeface="Menlo"/>
              </a:rPr>
              <a:t>: </a:t>
            </a:r>
            <a:r>
              <a:rPr lang="en-US" altLang="ko-KR" sz="1800" b="0" i="0" dirty="0" err="1">
                <a:effectLst/>
                <a:latin typeface="Menlo"/>
              </a:rPr>
              <a:t>TestSet</a:t>
            </a:r>
            <a:r>
              <a:rPr lang="ko-KR" altLang="en-US" sz="1800" b="0" i="0" dirty="0">
                <a:effectLst/>
                <a:latin typeface="Menlo"/>
              </a:rPr>
              <a:t>에 할당된 </a:t>
            </a:r>
            <a:r>
              <a:rPr lang="en-US" altLang="ko-KR" sz="1800" b="0" i="0" dirty="0" err="1">
                <a:effectLst/>
                <a:latin typeface="Menlo"/>
              </a:rPr>
              <a:t>Dynalog</a:t>
            </a:r>
            <a:r>
              <a:rPr lang="en-US" altLang="ko-KR" sz="1800" b="0" i="0" dirty="0">
                <a:effectLst/>
                <a:latin typeface="Menlo"/>
              </a:rPr>
              <a:t> </a:t>
            </a:r>
            <a:r>
              <a:rPr lang="ko-KR" altLang="en-US" sz="1800" b="0" i="0" dirty="0">
                <a:effectLst/>
                <a:latin typeface="Menlo"/>
              </a:rPr>
              <a:t>파일 중 예측결과 분석을 보고싶은 파일의 </a:t>
            </a:r>
            <a:r>
              <a:rPr lang="en-US" altLang="ko-KR" sz="1800" b="0" i="0" dirty="0">
                <a:effectLst/>
                <a:latin typeface="Menlo"/>
              </a:rPr>
              <a:t>index </a:t>
            </a:r>
            <a:r>
              <a:rPr lang="ko-KR" altLang="en-US" sz="1800" dirty="0">
                <a:latin typeface="Menlo"/>
              </a:rPr>
              <a:t>번호</a:t>
            </a:r>
            <a:endParaRPr lang="en-US" altLang="ko-KR" sz="18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r>
              <a:rPr lang="en-US" altLang="ko-KR" sz="1800" b="0" i="0" dirty="0" err="1">
                <a:effectLst/>
                <a:latin typeface="Menlo"/>
              </a:rPr>
              <a:t>leaf_number</a:t>
            </a:r>
            <a:r>
              <a:rPr lang="en-US" altLang="ko-KR" sz="1800" b="0" i="0" dirty="0">
                <a:effectLst/>
                <a:latin typeface="Menlo"/>
              </a:rPr>
              <a:t>: </a:t>
            </a:r>
            <a:r>
              <a:rPr lang="ko-KR" altLang="en-US" sz="1800" b="0" i="0" dirty="0">
                <a:effectLst/>
                <a:latin typeface="Menlo"/>
              </a:rPr>
              <a:t>선택된 데이터 중 </a:t>
            </a:r>
            <a:endParaRPr lang="en-US" altLang="ko-KR" sz="1800" b="0" i="0" dirty="0">
              <a:effectLst/>
              <a:latin typeface="Menlo"/>
            </a:endParaRPr>
          </a:p>
          <a:p>
            <a:pPr lvl="1">
              <a:lnSpc>
                <a:spcPct val="120000"/>
              </a:lnSpc>
            </a:pPr>
            <a:endParaRPr lang="en-US" altLang="ko-KR" sz="1800" b="0" i="0" dirty="0">
              <a:effectLst/>
              <a:latin typeface="Menl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05BCD6-AC1B-3A78-2116-FC7CA048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27" y="1825625"/>
            <a:ext cx="6597574" cy="21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B037661-EE68-0F58-08E4-A7822CBA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8678" y="66205"/>
            <a:ext cx="8554644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Menlo</vt:lpstr>
      <vt:lpstr>맑은 고딕</vt:lpstr>
      <vt:lpstr>Arial</vt:lpstr>
      <vt:lpstr>Office 테마</vt:lpstr>
      <vt:lpstr>Actual position of MLC prediction  by using LSTM</vt:lpstr>
      <vt:lpstr>Folder structure </vt:lpstr>
      <vt:lpstr>[전처리:Matlab] data_prepocessing.m</vt:lpstr>
      <vt:lpstr>[모델학습:Python] TrainingCode_dynalog_LSTM</vt:lpstr>
      <vt:lpstr>[모델학습:Python] TrainingCode_dynalog_LSTM</vt:lpstr>
      <vt:lpstr>[모델학습:Python] TrainingCode_dynalog_LSTM</vt:lpstr>
      <vt:lpstr>[예측:Python] TestCode_dynalog_LSTM</vt:lpstr>
      <vt:lpstr>[분석:Matlab] result_evaluation.m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 position of MLC prediction  by using LSTM</dc:title>
  <dc:creator>user</dc:creator>
  <cp:lastModifiedBy>user</cp:lastModifiedBy>
  <cp:revision>1</cp:revision>
  <dcterms:created xsi:type="dcterms:W3CDTF">2022-10-21T06:59:11Z</dcterms:created>
  <dcterms:modified xsi:type="dcterms:W3CDTF">2022-10-21T06:59:19Z</dcterms:modified>
</cp:coreProperties>
</file>