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T Rounds Condensed" panose="020B0600000101010101" charset="0"/>
      <p:regular r:id="rId32"/>
    </p:embeddedFont>
    <p:embeddedFont>
      <p:font typeface="TT Rounds Condensed Heavy" panose="020B0600000101010101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0360" y="3065475"/>
            <a:ext cx="9455513" cy="1625398"/>
          </a:xfrm>
          <a:custGeom>
            <a:avLst/>
            <a:gdLst/>
            <a:ahLst/>
            <a:cxnLst/>
            <a:rect l="l" t="t" r="r" b="b"/>
            <a:pathLst>
              <a:path w="9455513" h="1625398">
                <a:moveTo>
                  <a:pt x="0" y="0"/>
                </a:moveTo>
                <a:lnTo>
                  <a:pt x="9455513" y="0"/>
                </a:lnTo>
                <a:lnTo>
                  <a:pt x="9455513" y="1625398"/>
                </a:lnTo>
                <a:lnTo>
                  <a:pt x="0" y="1625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31880" y="1175002"/>
            <a:ext cx="1303023" cy="1307595"/>
          </a:xfrm>
          <a:custGeom>
            <a:avLst/>
            <a:gdLst/>
            <a:ahLst/>
            <a:cxnLst/>
            <a:rect l="l" t="t" r="r" b="b"/>
            <a:pathLst>
              <a:path w="1303023" h="1307595">
                <a:moveTo>
                  <a:pt x="0" y="0"/>
                </a:moveTo>
                <a:lnTo>
                  <a:pt x="1303023" y="0"/>
                </a:lnTo>
                <a:lnTo>
                  <a:pt x="1303023" y="1307595"/>
                </a:lnTo>
                <a:lnTo>
                  <a:pt x="0" y="1307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386638" y="9286875"/>
            <a:ext cx="5352675" cy="1021086"/>
          </a:xfrm>
          <a:custGeom>
            <a:avLst/>
            <a:gdLst/>
            <a:ahLst/>
            <a:cxnLst/>
            <a:rect l="l" t="t" r="r" b="b"/>
            <a:pathLst>
              <a:path w="5352675" h="1021086">
                <a:moveTo>
                  <a:pt x="0" y="0"/>
                </a:moveTo>
                <a:lnTo>
                  <a:pt x="5352674" y="0"/>
                </a:lnTo>
                <a:lnTo>
                  <a:pt x="5352674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75" t="13790" r="-1" b="-46454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29775" y="142828"/>
            <a:ext cx="378619" cy="378925"/>
          </a:xfrm>
          <a:custGeom>
            <a:avLst/>
            <a:gdLst/>
            <a:ahLst/>
            <a:cxnLst/>
            <a:rect l="l" t="t" r="r" b="b"/>
            <a:pathLst>
              <a:path w="378619" h="378925">
                <a:moveTo>
                  <a:pt x="0" y="0"/>
                </a:moveTo>
                <a:lnTo>
                  <a:pt x="378619" y="0"/>
                </a:lnTo>
                <a:lnTo>
                  <a:pt x="378619" y="378926"/>
                </a:lnTo>
                <a:lnTo>
                  <a:pt x="0" y="378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536010" y="-178252"/>
            <a:ext cx="5352675" cy="1021086"/>
          </a:xfrm>
          <a:custGeom>
            <a:avLst/>
            <a:gdLst/>
            <a:ahLst/>
            <a:cxnLst/>
            <a:rect l="l" t="t" r="r" b="b"/>
            <a:pathLst>
              <a:path w="5352675" h="1021086">
                <a:moveTo>
                  <a:pt x="0" y="0"/>
                </a:moveTo>
                <a:lnTo>
                  <a:pt x="5352675" y="0"/>
                </a:lnTo>
                <a:lnTo>
                  <a:pt x="5352675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47" t="-471278" r="4270" b="2052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49723" y="578349"/>
            <a:ext cx="192884" cy="193040"/>
          </a:xfrm>
          <a:custGeom>
            <a:avLst/>
            <a:gdLst/>
            <a:ahLst/>
            <a:cxnLst/>
            <a:rect l="l" t="t" r="r" b="b"/>
            <a:pathLst>
              <a:path w="192884" h="193040">
                <a:moveTo>
                  <a:pt x="0" y="0"/>
                </a:moveTo>
                <a:lnTo>
                  <a:pt x="192883" y="0"/>
                </a:lnTo>
                <a:lnTo>
                  <a:pt x="192883" y="193039"/>
                </a:lnTo>
                <a:lnTo>
                  <a:pt x="0" y="1930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983642" y="1771650"/>
            <a:ext cx="807798" cy="808450"/>
          </a:xfrm>
          <a:custGeom>
            <a:avLst/>
            <a:gdLst/>
            <a:ahLst/>
            <a:cxnLst/>
            <a:rect l="l" t="t" r="r" b="b"/>
            <a:pathLst>
              <a:path w="807798" h="808450">
                <a:moveTo>
                  <a:pt x="0" y="0"/>
                </a:moveTo>
                <a:lnTo>
                  <a:pt x="807798" y="0"/>
                </a:lnTo>
                <a:lnTo>
                  <a:pt x="807798" y="808450"/>
                </a:lnTo>
                <a:lnTo>
                  <a:pt x="0" y="808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8752" y="5371326"/>
            <a:ext cx="18425338" cy="2854050"/>
          </a:xfrm>
          <a:custGeom>
            <a:avLst/>
            <a:gdLst/>
            <a:ahLst/>
            <a:cxnLst/>
            <a:rect l="l" t="t" r="r" b="b"/>
            <a:pathLst>
              <a:path w="18425338" h="2854050">
                <a:moveTo>
                  <a:pt x="0" y="0"/>
                </a:moveTo>
                <a:lnTo>
                  <a:pt x="18425338" y="0"/>
                </a:lnTo>
                <a:lnTo>
                  <a:pt x="18425338" y="2854050"/>
                </a:lnTo>
                <a:lnTo>
                  <a:pt x="0" y="2854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158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02902" y="6020913"/>
            <a:ext cx="1790005" cy="59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 spc="39">
                <a:solidFill>
                  <a:srgbClr val="404040"/>
                </a:solidFill>
                <a:latin typeface="+mj-ea"/>
                <a:ea typeface="+mj-ea"/>
              </a:rPr>
              <a:t>대학부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42772" y="5920270"/>
            <a:ext cx="3560632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b="1" spc="50" dirty="0" err="1">
                <a:solidFill>
                  <a:srgbClr val="404040"/>
                </a:solidFill>
                <a:latin typeface="+mj-ea"/>
                <a:ea typeface="+mj-ea"/>
              </a:rPr>
              <a:t>안녕하데요</a:t>
            </a:r>
            <a:endParaRPr lang="en-US" sz="5400" b="1" spc="5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75520" y="7286203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b="1" spc="25" dirty="0" err="1">
                <a:solidFill>
                  <a:srgbClr val="404040"/>
                </a:solidFill>
                <a:latin typeface="+mj-ea"/>
                <a:ea typeface="+mj-ea"/>
              </a:rPr>
              <a:t>팀장</a:t>
            </a:r>
            <a:r>
              <a:rPr lang="en-US" sz="2700" b="1" spc="25" dirty="0">
                <a:solidFill>
                  <a:srgbClr val="404040"/>
                </a:solidFill>
                <a:latin typeface="+mj-ea"/>
                <a:ea typeface="+mj-ea"/>
              </a:rPr>
              <a:t> 윤이경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984600" y="7206231"/>
            <a:ext cx="165795" cy="480517"/>
            <a:chOff x="0" y="0"/>
            <a:chExt cx="221060" cy="6406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766683" y="7286203"/>
            <a:ext cx="192017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b="1" spc="25">
                <a:solidFill>
                  <a:srgbClr val="404040"/>
                </a:solidFill>
                <a:latin typeface="+mj-ea"/>
                <a:ea typeface="+mj-ea"/>
              </a:rPr>
              <a:t>이우진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56598" y="7286203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b="1" spc="25">
                <a:solidFill>
                  <a:srgbClr val="404040"/>
                </a:solidFill>
                <a:latin typeface="+mj-ea"/>
                <a:ea typeface="+mj-ea"/>
              </a:rPr>
              <a:t>박가연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472238" y="7206231"/>
            <a:ext cx="165795" cy="480517"/>
            <a:chOff x="0" y="0"/>
            <a:chExt cx="221060" cy="6406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065678" y="7206231"/>
            <a:ext cx="165795" cy="480517"/>
            <a:chOff x="0" y="0"/>
            <a:chExt cx="221060" cy="6406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817180" y="7286203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b="1" spc="25">
                <a:solidFill>
                  <a:srgbClr val="404040"/>
                </a:solidFill>
                <a:latin typeface="+mj-ea"/>
                <a:ea typeface="+mj-ea"/>
              </a:rPr>
              <a:t>김하겸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526260" y="7206231"/>
            <a:ext cx="165795" cy="480517"/>
            <a:chOff x="0" y="0"/>
            <a:chExt cx="221060" cy="6406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5" name="Freeform 25"/>
          <p:cNvSpPr/>
          <p:nvPr/>
        </p:nvSpPr>
        <p:spPr>
          <a:xfrm>
            <a:off x="12108141" y="420936"/>
            <a:ext cx="4261113" cy="5728728"/>
          </a:xfrm>
          <a:custGeom>
            <a:avLst/>
            <a:gdLst/>
            <a:ahLst/>
            <a:cxnLst/>
            <a:rect l="l" t="t" r="r" b="b"/>
            <a:pathLst>
              <a:path w="4261113" h="5728728">
                <a:moveTo>
                  <a:pt x="0" y="0"/>
                </a:moveTo>
                <a:lnTo>
                  <a:pt x="4261113" y="0"/>
                </a:lnTo>
                <a:lnTo>
                  <a:pt x="4261113" y="5728728"/>
                </a:lnTo>
                <a:lnTo>
                  <a:pt x="0" y="572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3963743" y="7206231"/>
            <a:ext cx="165795" cy="480517"/>
            <a:chOff x="0" y="0"/>
            <a:chExt cx="221060" cy="6406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4265179" y="7286203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b="1" spc="25">
                <a:solidFill>
                  <a:srgbClr val="404040"/>
                </a:solidFill>
                <a:latin typeface="+mj-ea"/>
                <a:ea typeface="+mj-ea"/>
              </a:rPr>
              <a:t>최이경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473" y="2316290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869450" y="4004153"/>
            <a:ext cx="5000036" cy="3908963"/>
          </a:xfrm>
          <a:custGeom>
            <a:avLst/>
            <a:gdLst/>
            <a:ahLst/>
            <a:cxnLst/>
            <a:rect l="l" t="t" r="r" b="b"/>
            <a:pathLst>
              <a:path w="5000036" h="3908963">
                <a:moveTo>
                  <a:pt x="0" y="0"/>
                </a:moveTo>
                <a:lnTo>
                  <a:pt x="5000036" y="0"/>
                </a:lnTo>
                <a:lnTo>
                  <a:pt x="5000036" y="3908963"/>
                </a:lnTo>
                <a:lnTo>
                  <a:pt x="0" y="3908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63048" y="4004153"/>
            <a:ext cx="5138427" cy="4017155"/>
          </a:xfrm>
          <a:custGeom>
            <a:avLst/>
            <a:gdLst/>
            <a:ahLst/>
            <a:cxnLst/>
            <a:rect l="l" t="t" r="r" b="b"/>
            <a:pathLst>
              <a:path w="5138427" h="4017155">
                <a:moveTo>
                  <a:pt x="0" y="0"/>
                </a:moveTo>
                <a:lnTo>
                  <a:pt x="5138427" y="0"/>
                </a:lnTo>
                <a:lnTo>
                  <a:pt x="5138427" y="4017155"/>
                </a:lnTo>
                <a:lnTo>
                  <a:pt x="0" y="4017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344400" y="4004153"/>
            <a:ext cx="5292773" cy="4137821"/>
          </a:xfrm>
          <a:custGeom>
            <a:avLst/>
            <a:gdLst/>
            <a:ahLst/>
            <a:cxnLst/>
            <a:rect l="l" t="t" r="r" b="b"/>
            <a:pathLst>
              <a:path w="5292773" h="4137821">
                <a:moveTo>
                  <a:pt x="0" y="0"/>
                </a:moveTo>
                <a:lnTo>
                  <a:pt x="5292774" y="0"/>
                </a:lnTo>
                <a:lnTo>
                  <a:pt x="5292774" y="4137821"/>
                </a:lnTo>
                <a:lnTo>
                  <a:pt x="0" y="4137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608" y="2956820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96" dirty="0">
                <a:solidFill>
                  <a:srgbClr val="404040"/>
                </a:solidFill>
                <a:latin typeface="+mj-ea"/>
                <a:ea typeface="+mj-ea"/>
              </a:rPr>
              <a:t>Validation accuracy </a:t>
            </a:r>
            <a:r>
              <a:rPr lang="en-US" sz="3150" b="1" spc="-296" dirty="0" err="1">
                <a:solidFill>
                  <a:srgbClr val="404040"/>
                </a:solidFill>
                <a:latin typeface="+mj-ea"/>
                <a:ea typeface="+mj-ea"/>
              </a:rPr>
              <a:t>결과</a:t>
            </a:r>
            <a:r>
              <a:rPr lang="en-US" sz="3150" b="1" spc="-296" dirty="0"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en-US" sz="3150" b="1" spc="-296" dirty="0" err="1">
                <a:solidFill>
                  <a:srgbClr val="404040"/>
                </a:solidFill>
                <a:latin typeface="+mj-ea"/>
                <a:ea typeface="+mj-ea"/>
              </a:rPr>
              <a:t>시각화</a:t>
            </a:r>
            <a:r>
              <a:rPr lang="en-US" sz="3150" b="1" spc="-296" dirty="0"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en-US" sz="3150" b="1" spc="-296" dirty="0" err="1">
                <a:solidFill>
                  <a:srgbClr val="404040"/>
                </a:solidFill>
                <a:latin typeface="+mj-ea"/>
                <a:ea typeface="+mj-ea"/>
              </a:rPr>
              <a:t>그래프</a:t>
            </a:r>
            <a:endParaRPr lang="en-US" sz="3150" b="1" spc="-296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7551" y="8564455"/>
            <a:ext cx="3413924" cy="408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51"/>
              </a:lnSpc>
            </a:pPr>
            <a:r>
              <a:rPr lang="en-US" sz="2733" spc="-295" dirty="0">
                <a:solidFill>
                  <a:srgbClr val="404040"/>
                </a:solidFill>
                <a:latin typeface="+mn-ea"/>
              </a:rPr>
              <a:t>30epochs =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수렴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시작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182"/>
              </a:lnSpc>
            </a:pPr>
            <a:r>
              <a:rPr lang="en-US" sz="151" spc="-30" dirty="0">
                <a:solidFill>
                  <a:srgbClr val="404040"/>
                </a:solidFill>
                <a:latin typeface="+mn-ea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65128" y="8371597"/>
            <a:ext cx="4038599" cy="793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733" spc="-295" dirty="0">
                <a:solidFill>
                  <a:srgbClr val="404040"/>
                </a:solidFill>
                <a:latin typeface="+mn-ea"/>
              </a:rPr>
              <a:t>50epochs =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안정화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시작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51"/>
              </a:lnSpc>
            </a:pP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최종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에폭값으로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선정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182"/>
              </a:lnSpc>
            </a:pPr>
            <a:r>
              <a:rPr lang="en-US" sz="151" spc="-30" dirty="0">
                <a:solidFill>
                  <a:srgbClr val="404040"/>
                </a:solidFill>
                <a:latin typeface="+mn-ea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5724" y="8004148"/>
            <a:ext cx="634860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733" spc="-295" dirty="0">
                <a:solidFill>
                  <a:srgbClr val="404040"/>
                </a:solidFill>
                <a:latin typeface="+mn-ea"/>
              </a:rPr>
              <a:t>20epochs =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시간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효율성을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고려한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최적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에폭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51"/>
              </a:lnSpc>
            </a:pP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다양한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기법을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도입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실험해보기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위해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51"/>
              </a:lnSpc>
            </a:pP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성능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향상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기법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수행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시의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에폭값으로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선정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51"/>
              </a:lnSpc>
            </a:pPr>
            <a:r>
              <a:rPr lang="en-US" sz="2733" spc="-295" dirty="0">
                <a:solidFill>
                  <a:srgbClr val="404040"/>
                </a:solidFill>
                <a:latin typeface="+mn-ea"/>
              </a:rPr>
              <a:t>(MISSION 2)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31835" y="3013402"/>
            <a:ext cx="685259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733" spc="-295" dirty="0">
                <a:solidFill>
                  <a:srgbClr val="404040"/>
                </a:solidFill>
                <a:latin typeface="+mn-ea"/>
              </a:rPr>
              <a:t>100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번의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에폭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실행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시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오버피팅은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관찰되지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않았음</a:t>
            </a:r>
            <a:endParaRPr lang="en-US" sz="2733" spc="-295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0880" y="2305700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86608" y="2956820"/>
            <a:ext cx="1456921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Learning Rate Scheduler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48001" y="4087764"/>
            <a:ext cx="12725400" cy="3718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291" dirty="0">
                <a:solidFill>
                  <a:srgbClr val="404040"/>
                </a:solidFill>
                <a:latin typeface="+mn-ea"/>
              </a:rPr>
              <a:t>learning rate =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반복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단계에서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데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단계의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크기를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결정하는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하이퍼파라미터</a:t>
            </a: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신경망의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가중치와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편향을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업데이트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하기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위해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역전파를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실행할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때,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경사하강법을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통해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최적의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해를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찾을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수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있는데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, 이 때 learning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rate가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사용됨</a:t>
            </a: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작은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학습률은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학습시간의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증가와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Local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Minimum에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빠지는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문제를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발생시킬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수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있고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pPr algn="ctr">
              <a:lnSpc>
                <a:spcPts val="2916"/>
              </a:lnSpc>
            </a:pP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학습률은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발산의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문제를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발생시킬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수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있으므로</a:t>
            </a: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적절한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학습률을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찾아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학습시켜야한다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.</a:t>
            </a:r>
          </a:p>
          <a:p>
            <a:pPr algn="ctr">
              <a:lnSpc>
                <a:spcPts val="2916"/>
              </a:lnSpc>
            </a:pP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endParaRPr lang="en-US" sz="2700" spc="-29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48001" y="7748177"/>
            <a:ext cx="12856280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291" dirty="0">
                <a:solidFill>
                  <a:srgbClr val="404040"/>
                </a:solidFill>
                <a:latin typeface="+mn-ea"/>
              </a:rPr>
              <a:t>Optimizer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설정은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기울기의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최신여부에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따라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기울기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반영도를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조절하고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(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최신의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기울기를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더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많이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반영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)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기울기에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상응한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가속을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진행하는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Optimizer인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Adam으로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설정한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후</a:t>
            </a:r>
          </a:p>
          <a:p>
            <a:pPr algn="ctr">
              <a:lnSpc>
                <a:spcPts val="2916"/>
              </a:lnSpc>
            </a:pP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LambdaLR를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이용하여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학습률이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 0.95배씩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감소하는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Learning Rate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Scheduler를</a:t>
            </a:r>
            <a:r>
              <a:rPr lang="en-US" sz="2700" spc="-29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latin typeface="+mn-ea"/>
              </a:rPr>
              <a:t>삽입</a:t>
            </a:r>
            <a:endParaRPr lang="en-US" sz="2700" spc="-291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2916"/>
              </a:lnSpc>
            </a:pPr>
            <a:r>
              <a:rPr lang="en-US" sz="2700" spc="-291" dirty="0">
                <a:solidFill>
                  <a:srgbClr val="404040"/>
                </a:solidFill>
                <a:latin typeface="+mn-ea"/>
              </a:rPr>
              <a:t>&gt; 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더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나은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학습효과를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위해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Adam과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더불어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추가적으로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학습률을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조정하는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방법에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대해</a:t>
            </a:r>
            <a:r>
              <a:rPr lang="en-US" sz="2700" spc="-29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sz="2700" spc="-291" dirty="0" err="1">
                <a:solidFill>
                  <a:srgbClr val="404040"/>
                </a:solidFill>
                <a:highlight>
                  <a:srgbClr val="FFFF00"/>
                </a:highlight>
                <a:latin typeface="+mn-ea"/>
              </a:rPr>
              <a:t>고안</a:t>
            </a:r>
            <a:endParaRPr lang="en-US" sz="2700" spc="-291" dirty="0">
              <a:solidFill>
                <a:srgbClr val="404040"/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986608" y="295675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(Augmentation)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312" y="4292582"/>
            <a:ext cx="14569209" cy="385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수많은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파라미터를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학습하기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위해서는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그만큼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충분한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필요로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하지만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현실적으로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많은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확보하기에는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어려움이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있음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404040"/>
                </a:solidFill>
                <a:latin typeface="+mn-ea"/>
              </a:rPr>
              <a:t>=&gt;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증강의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필요성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딥러닝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모델의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주요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목표는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통해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얻은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특징을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새로운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데이터에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적용하여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정확하게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예측할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수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있도록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일반화를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잘 할 수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있는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모델을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만들고자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하는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것</a:t>
            </a:r>
          </a:p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404040"/>
                </a:solidFill>
                <a:latin typeface="+mn-ea"/>
              </a:rPr>
              <a:t>=&gt;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증강을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통해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,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변형에도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특징을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강건히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설명할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수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있게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성능을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개선하고자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20367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345957" y="1573346"/>
            <a:ext cx="11391728" cy="1367611"/>
            <a:chOff x="0" y="0"/>
            <a:chExt cx="3000290" cy="3601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00291" cy="360194"/>
            </a:xfrm>
            <a:custGeom>
              <a:avLst/>
              <a:gdLst/>
              <a:ahLst/>
              <a:cxnLst/>
              <a:rect l="l" t="t" r="r" b="b"/>
              <a:pathLst>
                <a:path w="3000291" h="360194">
                  <a:moveTo>
                    <a:pt x="0" y="0"/>
                  </a:moveTo>
                  <a:lnTo>
                    <a:pt x="3000291" y="0"/>
                  </a:lnTo>
                  <a:lnTo>
                    <a:pt x="3000291" y="360194"/>
                  </a:lnTo>
                  <a:lnTo>
                    <a:pt x="0" y="3601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5E3D8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3000290" cy="3411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760447" y="3709548"/>
            <a:ext cx="3803069" cy="6113925"/>
          </a:xfrm>
          <a:custGeom>
            <a:avLst/>
            <a:gdLst/>
            <a:ahLst/>
            <a:cxnLst/>
            <a:rect l="l" t="t" r="r" b="b"/>
            <a:pathLst>
              <a:path w="3803069" h="6113925">
                <a:moveTo>
                  <a:pt x="0" y="0"/>
                </a:moveTo>
                <a:lnTo>
                  <a:pt x="3803069" y="0"/>
                </a:lnTo>
                <a:lnTo>
                  <a:pt x="3803069" y="6113925"/>
                </a:lnTo>
                <a:lnTo>
                  <a:pt x="0" y="6113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620115" y="3753465"/>
            <a:ext cx="7251093" cy="2971602"/>
          </a:xfrm>
          <a:custGeom>
            <a:avLst/>
            <a:gdLst/>
            <a:ahLst/>
            <a:cxnLst/>
            <a:rect l="l" t="t" r="r" b="b"/>
            <a:pathLst>
              <a:path w="7251093" h="2971602">
                <a:moveTo>
                  <a:pt x="0" y="0"/>
                </a:moveTo>
                <a:lnTo>
                  <a:pt x="7251094" y="0"/>
                </a:lnTo>
                <a:lnTo>
                  <a:pt x="7251094" y="2971602"/>
                </a:lnTo>
                <a:lnTo>
                  <a:pt x="0" y="2971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908036" y="1712139"/>
            <a:ext cx="5549006" cy="1095664"/>
          </a:xfrm>
          <a:custGeom>
            <a:avLst/>
            <a:gdLst/>
            <a:ahLst/>
            <a:cxnLst/>
            <a:rect l="l" t="t" r="r" b="b"/>
            <a:pathLst>
              <a:path w="5549006" h="1095664">
                <a:moveTo>
                  <a:pt x="0" y="0"/>
                </a:moveTo>
                <a:lnTo>
                  <a:pt x="5549007" y="0"/>
                </a:lnTo>
                <a:lnTo>
                  <a:pt x="5549007" y="1095663"/>
                </a:lnTo>
                <a:lnTo>
                  <a:pt x="0" y="10956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86608" y="2956820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j-ea"/>
                <a:ea typeface="+mj-ea"/>
              </a:rPr>
              <a:t>증강</a:t>
            </a:r>
            <a:r>
              <a:rPr lang="en-US" sz="3150" b="1" spc="-248" dirty="0">
                <a:solidFill>
                  <a:srgbClr val="404040"/>
                </a:solidFill>
                <a:latin typeface="+mj-ea"/>
                <a:ea typeface="+mj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j-ea"/>
                <a:ea typeface="+mj-ea"/>
              </a:rPr>
              <a:t>기법</a:t>
            </a:r>
            <a:endParaRPr lang="en-US" sz="3150" b="1" spc="-248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429000" y="6894164"/>
            <a:ext cx="7645909" cy="203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1"/>
              </a:lnSpc>
            </a:pPr>
            <a:r>
              <a:rPr lang="en-US" sz="2563" spc="-238" dirty="0">
                <a:solidFill>
                  <a:srgbClr val="404040"/>
                </a:solidFill>
                <a:latin typeface="+mn-ea"/>
              </a:rPr>
              <a:t>1) 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RandomHorizontalFlip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: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이미지를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수평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방향으로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변형</a:t>
            </a:r>
            <a:endParaRPr lang="en-US" sz="2563" spc="-23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101"/>
              </a:lnSpc>
            </a:pPr>
            <a:r>
              <a:rPr lang="en-US" sz="2563" spc="-238" dirty="0">
                <a:solidFill>
                  <a:srgbClr val="404040"/>
                </a:solidFill>
                <a:latin typeface="+mn-ea"/>
              </a:rPr>
              <a:t>2)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RandomRotation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: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이미지의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각도를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랜덤하게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회전</a:t>
            </a:r>
            <a:endParaRPr lang="en-US" sz="2563" spc="-23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101"/>
              </a:lnSpc>
            </a:pPr>
            <a:r>
              <a:rPr lang="en-US" sz="2563" spc="-238" dirty="0">
                <a:solidFill>
                  <a:srgbClr val="404040"/>
                </a:solidFill>
                <a:latin typeface="+mn-ea"/>
              </a:rPr>
              <a:t>3)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RandomAffine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: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이미지를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랜덤하게</a:t>
            </a:r>
            <a:r>
              <a:rPr lang="en-US" sz="2563" spc="-238" dirty="0">
                <a:solidFill>
                  <a:srgbClr val="404040"/>
                </a:solidFill>
                <a:latin typeface="+mn-ea"/>
              </a:rPr>
              <a:t> Affine </a:t>
            </a:r>
            <a:r>
              <a:rPr lang="en-US" sz="2563" spc="-238" dirty="0" err="1">
                <a:solidFill>
                  <a:srgbClr val="404040"/>
                </a:solidFill>
                <a:latin typeface="+mn-ea"/>
              </a:rPr>
              <a:t>변형</a:t>
            </a:r>
            <a:endParaRPr lang="en-US" sz="2563" spc="-23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101"/>
              </a:lnSpc>
            </a:pPr>
            <a:r>
              <a:rPr lang="en-US" sz="2563" spc="-239" dirty="0">
                <a:solidFill>
                  <a:srgbClr val="404040"/>
                </a:solidFill>
                <a:latin typeface="+mn-ea"/>
              </a:rPr>
              <a:t>4)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ColorJitter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 :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이미지의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색상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(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명도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,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대비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,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채도</a:t>
            </a:r>
            <a:r>
              <a:rPr lang="en-US" sz="2563" spc="-239" dirty="0">
                <a:solidFill>
                  <a:srgbClr val="404040"/>
                </a:solidFill>
                <a:latin typeface="+mn-ea"/>
              </a:rPr>
              <a:t> 등)을 </a:t>
            </a:r>
            <a:r>
              <a:rPr lang="en-US" sz="2563" spc="-239" dirty="0" err="1">
                <a:solidFill>
                  <a:srgbClr val="404040"/>
                </a:solidFill>
                <a:latin typeface="+mn-ea"/>
              </a:rPr>
              <a:t>변형</a:t>
            </a:r>
            <a:endParaRPr lang="en-US" sz="2563" spc="-239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41987" y="9440344"/>
            <a:ext cx="7779808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  <a:spcBef>
                <a:spcPct val="0"/>
              </a:spcBef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Validation 데이터에서는 Argumentation 진행 하지 않음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49683" y="1921419"/>
            <a:ext cx="544306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  <a:spcBef>
                <a:spcPct val="0"/>
              </a:spcBef>
            </a:pP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다른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파라미터와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기법을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사용했을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때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보다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성능을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보여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해당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2" dirty="0" err="1">
                <a:solidFill>
                  <a:srgbClr val="404040"/>
                </a:solidFill>
                <a:latin typeface="+mn-ea"/>
              </a:rPr>
              <a:t>선택</a:t>
            </a:r>
            <a:endParaRPr lang="en-US" sz="2700" spc="-25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20" name="AutoShape 20"/>
          <p:cNvSpPr/>
          <p:nvPr/>
        </p:nvSpPr>
        <p:spPr>
          <a:xfrm flipV="1">
            <a:off x="6612841" y="2893527"/>
            <a:ext cx="0" cy="933441"/>
          </a:xfrm>
          <a:prstGeom prst="line">
            <a:avLst/>
          </a:prstGeom>
          <a:ln w="38100" cap="flat">
            <a:solidFill>
              <a:srgbClr val="B5E3D8"/>
            </a:solidFill>
            <a:prstDash val="solid"/>
            <a:headEnd type="diamond" w="lg" len="lg"/>
            <a:tailEnd type="diamond" w="lg" len="lg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790480" y="4023333"/>
            <a:ext cx="5747450" cy="4944313"/>
          </a:xfrm>
          <a:custGeom>
            <a:avLst/>
            <a:gdLst/>
            <a:ahLst/>
            <a:cxnLst/>
            <a:rect l="l" t="t" r="r" b="b"/>
            <a:pathLst>
              <a:path w="5747450" h="4944313">
                <a:moveTo>
                  <a:pt x="0" y="0"/>
                </a:moveTo>
                <a:lnTo>
                  <a:pt x="5747450" y="0"/>
                </a:lnTo>
                <a:lnTo>
                  <a:pt x="5747450" y="4944313"/>
                </a:lnTo>
                <a:lnTo>
                  <a:pt x="0" y="4944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76055" y="4564670"/>
            <a:ext cx="5484319" cy="4246707"/>
          </a:xfrm>
          <a:custGeom>
            <a:avLst/>
            <a:gdLst/>
            <a:ahLst/>
            <a:cxnLst/>
            <a:rect l="l" t="t" r="r" b="b"/>
            <a:pathLst>
              <a:path w="5484319" h="4246707">
                <a:moveTo>
                  <a:pt x="0" y="0"/>
                </a:moveTo>
                <a:lnTo>
                  <a:pt x="5484318" y="0"/>
                </a:lnTo>
                <a:lnTo>
                  <a:pt x="5484318" y="4246706"/>
                </a:lnTo>
                <a:lnTo>
                  <a:pt x="0" y="4246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6608" y="2956820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증강을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위한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클래스별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accuracy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계산</a:t>
            </a:r>
            <a:endParaRPr lang="en-US" sz="3150" spc="-24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9092" y="4507520"/>
            <a:ext cx="5321388" cy="483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500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별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accuracy를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계산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후</a:t>
            </a:r>
          </a:p>
          <a:p>
            <a:pPr>
              <a:lnSpc>
                <a:spcPts val="3779"/>
              </a:lnSpc>
            </a:pPr>
            <a:r>
              <a:rPr lang="en-US" sz="2500" dirty="0" err="1">
                <a:solidFill>
                  <a:srgbClr val="404040"/>
                </a:solidFill>
                <a:latin typeface="+mn-ea"/>
              </a:rPr>
              <a:t>값이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순서대로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정렬</a:t>
            </a:r>
            <a:endParaRPr lang="en-US" sz="25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endParaRPr lang="en-US" sz="25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r>
              <a:rPr lang="en-US" sz="2500" dirty="0">
                <a:solidFill>
                  <a:srgbClr val="404040"/>
                </a:solidFill>
                <a:latin typeface="+mn-ea"/>
              </a:rPr>
              <a:t>Mission 1에서의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데이터셋에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대한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validation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accuracy값인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68.79%를</a:t>
            </a:r>
          </a:p>
          <a:p>
            <a:pPr>
              <a:lnSpc>
                <a:spcPts val="3779"/>
              </a:lnSpc>
            </a:pPr>
            <a:r>
              <a:rPr lang="en-US" sz="2500" dirty="0" err="1">
                <a:solidFill>
                  <a:srgbClr val="404040"/>
                </a:solidFill>
                <a:latin typeface="+mn-ea"/>
              </a:rPr>
              <a:t>기준으로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설정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pPr>
              <a:lnSpc>
                <a:spcPts val="3779"/>
              </a:lnSpc>
            </a:pPr>
            <a:r>
              <a:rPr lang="en-US" sz="2500" dirty="0">
                <a:solidFill>
                  <a:srgbClr val="404040"/>
                </a:solidFill>
                <a:latin typeface="+mn-ea"/>
              </a:rPr>
              <a:t>이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값보다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낮은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값을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보이는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클래스에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대해</a:t>
            </a:r>
            <a:r>
              <a:rPr lang="en-US" sz="25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dirty="0" err="1">
                <a:solidFill>
                  <a:srgbClr val="404040"/>
                </a:solidFill>
                <a:latin typeface="+mn-ea"/>
              </a:rPr>
              <a:t>증강</a:t>
            </a:r>
            <a:endParaRPr lang="en-US" sz="2500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779"/>
              </a:lnSpc>
            </a:pPr>
            <a:endParaRPr lang="en-US" sz="2500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3779"/>
              </a:lnSpc>
            </a:pPr>
            <a:endParaRPr lang="en-US" sz="2500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044641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986607" y="4347723"/>
            <a:ext cx="4418282" cy="3000068"/>
          </a:xfrm>
          <a:custGeom>
            <a:avLst/>
            <a:gdLst/>
            <a:ahLst/>
            <a:cxnLst/>
            <a:rect l="l" t="t" r="r" b="b"/>
            <a:pathLst>
              <a:path w="4418282" h="3000068">
                <a:moveTo>
                  <a:pt x="0" y="0"/>
                </a:moveTo>
                <a:lnTo>
                  <a:pt x="4418282" y="0"/>
                </a:lnTo>
                <a:lnTo>
                  <a:pt x="4418282" y="3000068"/>
                </a:lnTo>
                <a:lnTo>
                  <a:pt x="0" y="3000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15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6607" y="2956820"/>
            <a:ext cx="8196271" cy="40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700" b="1" spc="-248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700" b="1" spc="-248" dirty="0">
                <a:solidFill>
                  <a:srgbClr val="404040"/>
                </a:solidFill>
                <a:latin typeface="+mn-ea"/>
              </a:rPr>
              <a:t> 1 : LR </a:t>
            </a:r>
            <a:r>
              <a:rPr lang="en-US" sz="2700" b="1" spc="-248" dirty="0" err="1">
                <a:solidFill>
                  <a:srgbClr val="404040"/>
                </a:solidFill>
                <a:latin typeface="+mn-ea"/>
              </a:rPr>
              <a:t>Scheduler를</a:t>
            </a:r>
            <a:r>
              <a:rPr lang="en-US" sz="270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b="1" spc="-248" dirty="0" err="1">
                <a:solidFill>
                  <a:srgbClr val="404040"/>
                </a:solidFill>
                <a:latin typeface="+mn-ea"/>
              </a:rPr>
              <a:t>사용하여</a:t>
            </a:r>
            <a:r>
              <a:rPr lang="en-US" sz="2700" b="1" spc="-248" dirty="0">
                <a:solidFill>
                  <a:srgbClr val="404040"/>
                </a:solidFill>
                <a:latin typeface="+mn-ea"/>
              </a:rPr>
              <a:t> 10에폭마다 LR Rate </a:t>
            </a:r>
            <a:r>
              <a:rPr lang="en-US" sz="2700" b="1" spc="-248" dirty="0" err="1">
                <a:solidFill>
                  <a:srgbClr val="404040"/>
                </a:solidFill>
                <a:latin typeface="+mn-ea"/>
              </a:rPr>
              <a:t>감소</a:t>
            </a:r>
            <a:endParaRPr lang="en-US" sz="2700" b="1" spc="-24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51307" y="4575414"/>
            <a:ext cx="6606035" cy="134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20에폭에서의 validation accuracy</a:t>
            </a:r>
          </a:p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MIssion 1 모델 : 68.79%</a:t>
            </a:r>
          </a:p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Mission 2 모델 1 : 70.58%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26247" y="7085571"/>
            <a:ext cx="10652752" cy="1793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동일한 20에폭에서 LR Scheduler를 적용했을 때의 validation accuracy가</a:t>
            </a:r>
          </a:p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기존 모델보다 약 2% 더 높은 성능을 보임</a:t>
            </a:r>
          </a:p>
          <a:p>
            <a:pPr algn="ctr">
              <a:lnSpc>
                <a:spcPts val="3540"/>
              </a:lnSpc>
            </a:pPr>
            <a:endParaRPr lang="en-US" sz="2500" spc="-354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540"/>
              </a:lnSpc>
            </a:pPr>
            <a:r>
              <a:rPr lang="en-US" sz="2500" spc="-354">
                <a:solidFill>
                  <a:srgbClr val="404040"/>
                </a:solidFill>
                <a:latin typeface="+mn-ea"/>
              </a:rPr>
              <a:t>결론 : 최종 모델에서는 10에폭마다 LR Rate 감소하는 LR   Scheduler 방법 채택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6607" y="3698516"/>
            <a:ext cx="8681393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시간적인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효율성을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위해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기존에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저장해두었던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pickle을</a:t>
            </a:r>
            <a:r>
              <a:rPr lang="en-US" sz="25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12" dirty="0" err="1">
                <a:solidFill>
                  <a:srgbClr val="404040"/>
                </a:solidFill>
                <a:latin typeface="+mn-ea"/>
              </a:rPr>
              <a:t>사용하였음</a:t>
            </a:r>
            <a:endParaRPr lang="en-US" sz="2500" spc="-212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044641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6607" y="2956820"/>
            <a:ext cx="883379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2 :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전체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증강하여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20에폭의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진행</a:t>
            </a:r>
            <a:endParaRPr lang="en-US" sz="3150" b="1" spc="-24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51307" y="4575414"/>
            <a:ext cx="6606035" cy="134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278" spc="-354" dirty="0">
                <a:solidFill>
                  <a:srgbClr val="404040"/>
                </a:solidFill>
                <a:latin typeface="+mn-ea"/>
              </a:rPr>
              <a:t>20에폭에서의 validation accuracy</a:t>
            </a:r>
          </a:p>
          <a:p>
            <a:pPr algn="ctr">
              <a:lnSpc>
                <a:spcPts val="3540"/>
              </a:lnSpc>
            </a:pP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MIssion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1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: 68.79%</a:t>
            </a:r>
          </a:p>
          <a:p>
            <a:pPr algn="ctr">
              <a:lnSpc>
                <a:spcPts val="3540"/>
              </a:lnSpc>
            </a:pPr>
            <a:r>
              <a:rPr lang="en-US" sz="3278" spc="-354" dirty="0">
                <a:solidFill>
                  <a:srgbClr val="404040"/>
                </a:solidFill>
                <a:latin typeface="+mn-ea"/>
              </a:rPr>
              <a:t>Mission 2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2: 75.87%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00700" y="6861955"/>
            <a:ext cx="8914739" cy="134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동일한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20에폭에서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전체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데이터에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대한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증강을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적용했을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때의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validation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accuracy가</a:t>
            </a:r>
            <a:endParaRPr lang="en-US" sz="3278" spc="-354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540"/>
              </a:lnSpc>
            </a:pP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기존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모델보다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약 7% 더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성능을</a:t>
            </a:r>
            <a:r>
              <a:rPr lang="en-US" sz="3278" spc="-35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278" spc="-354" dirty="0" err="1">
                <a:solidFill>
                  <a:srgbClr val="404040"/>
                </a:solidFill>
                <a:latin typeface="+mn-ea"/>
              </a:rPr>
              <a:t>보임</a:t>
            </a:r>
            <a:endParaRPr lang="en-US" sz="3278" spc="-354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86607" y="3698516"/>
            <a:ext cx="9748193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시간적인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효율성을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위해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기존에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저장해두었던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pickle을</a:t>
            </a:r>
            <a:r>
              <a:rPr lang="en-US" sz="2700" spc="-21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12" dirty="0" err="1">
                <a:solidFill>
                  <a:srgbClr val="404040"/>
                </a:solidFill>
                <a:latin typeface="+mn-ea"/>
              </a:rPr>
              <a:t>사용하였음</a:t>
            </a:r>
            <a:endParaRPr lang="en-US" sz="2700" spc="-21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986607" y="4537314"/>
            <a:ext cx="4537385" cy="2398864"/>
          </a:xfrm>
          <a:custGeom>
            <a:avLst/>
            <a:gdLst/>
            <a:ahLst/>
            <a:cxnLst/>
            <a:rect l="l" t="t" r="r" b="b"/>
            <a:pathLst>
              <a:path w="4537385" h="2398864">
                <a:moveTo>
                  <a:pt x="0" y="0"/>
                </a:moveTo>
                <a:lnTo>
                  <a:pt x="4537386" y="0"/>
                </a:lnTo>
                <a:lnTo>
                  <a:pt x="4537386" y="2398864"/>
                </a:lnTo>
                <a:lnTo>
                  <a:pt x="0" y="2398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044641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37312" y="4537314"/>
            <a:ext cx="4761283" cy="1564421"/>
          </a:xfrm>
          <a:custGeom>
            <a:avLst/>
            <a:gdLst/>
            <a:ahLst/>
            <a:cxnLst/>
            <a:rect l="l" t="t" r="r" b="b"/>
            <a:pathLst>
              <a:path w="4761283" h="1564421">
                <a:moveTo>
                  <a:pt x="0" y="0"/>
                </a:moveTo>
                <a:lnTo>
                  <a:pt x="4761283" y="0"/>
                </a:lnTo>
                <a:lnTo>
                  <a:pt x="4761283" y="1564422"/>
                </a:lnTo>
                <a:lnTo>
                  <a:pt x="0" y="1564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17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6607" y="2956820"/>
            <a:ext cx="1332959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3 :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accuracy가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낮은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클래스에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대해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증강하여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20에폭의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3150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spc="-248" dirty="0" err="1">
                <a:solidFill>
                  <a:srgbClr val="404040"/>
                </a:solidFill>
                <a:latin typeface="+mn-ea"/>
              </a:rPr>
              <a:t>진행</a:t>
            </a:r>
            <a:endParaRPr lang="en-US" sz="3150" spc="-24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51307" y="4575414"/>
            <a:ext cx="6606035" cy="134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20에폭에서의 validation accuracy</a:t>
            </a:r>
          </a:p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MIssion 1 모델 : 68.79%</a:t>
            </a:r>
          </a:p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Mission 2 모델 3: 68.05%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39234" y="7340253"/>
            <a:ext cx="10030180" cy="134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동일한 20에폭에서 accuracy가 낮은 클래스의 데이터 증강을 </a:t>
            </a:r>
          </a:p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적용했을 때의 validation accuracy가</a:t>
            </a:r>
          </a:p>
          <a:p>
            <a:pPr algn="ctr">
              <a:lnSpc>
                <a:spcPts val="3540"/>
              </a:lnSpc>
            </a:pPr>
            <a:r>
              <a:rPr lang="en-US" sz="3278" spc="-354">
                <a:solidFill>
                  <a:srgbClr val="404040"/>
                </a:solidFill>
                <a:latin typeface="+mn-ea"/>
              </a:rPr>
              <a:t>기존 모델보다 더 낮은 성능을 보임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6607" y="3698516"/>
            <a:ext cx="8196271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-212">
                <a:solidFill>
                  <a:srgbClr val="404040"/>
                </a:solidFill>
                <a:latin typeface="+mn-ea"/>
              </a:rPr>
              <a:t>시간적인 효율성을 위해 기존에 저장해두었던 pickle을 사용하였음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107" y="6300632"/>
            <a:ext cx="4637159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16"/>
              </a:lnSpc>
            </a:pPr>
            <a:r>
              <a:rPr lang="en-US" sz="2700" spc="-210">
                <a:solidFill>
                  <a:srgbClr val="404040"/>
                </a:solidFill>
                <a:latin typeface="+mn-ea"/>
              </a:rPr>
              <a:t>낮은 클래스에 대해서만 증강 진행 후</a:t>
            </a:r>
          </a:p>
          <a:p>
            <a:pPr algn="l">
              <a:lnSpc>
                <a:spcPts val="2916"/>
              </a:lnSpc>
            </a:pPr>
            <a:r>
              <a:rPr lang="en-US" sz="2700" spc="-212">
                <a:solidFill>
                  <a:srgbClr val="404040"/>
                </a:solidFill>
                <a:latin typeface="+mn-ea"/>
              </a:rPr>
              <a:t>20에폭에서의 validation accuracy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42839" y="5356823"/>
            <a:ext cx="1149143" cy="11491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B5E3D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203200" y="190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9850565" y="3221876"/>
            <a:ext cx="8267240" cy="5378615"/>
          </a:xfrm>
          <a:custGeom>
            <a:avLst/>
            <a:gdLst/>
            <a:ahLst/>
            <a:cxnLst/>
            <a:rect l="l" t="t" r="r" b="b"/>
            <a:pathLst>
              <a:path w="9342255" h="6322536">
                <a:moveTo>
                  <a:pt x="0" y="0"/>
                </a:moveTo>
                <a:lnTo>
                  <a:pt x="9342255" y="0"/>
                </a:lnTo>
                <a:lnTo>
                  <a:pt x="9342255" y="6322536"/>
                </a:lnTo>
                <a:lnTo>
                  <a:pt x="0" y="6322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6608" y="2956820"/>
            <a:ext cx="342359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모델2 vs 모델3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8768" y="4062417"/>
            <a:ext cx="6761375" cy="860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dirty="0" err="1">
                <a:solidFill>
                  <a:srgbClr val="404040"/>
                </a:solidFill>
                <a:latin typeface="+mn-ea"/>
              </a:rPr>
              <a:t>일부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0" dirty="0" err="1">
                <a:solidFill>
                  <a:srgbClr val="404040"/>
                </a:solidFill>
                <a:latin typeface="+mn-ea"/>
              </a:rPr>
              <a:t>데이터만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0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: 68.05%</a:t>
            </a:r>
          </a:p>
          <a:p>
            <a:pPr algn="ctr">
              <a:lnSpc>
                <a:spcPts val="3486"/>
              </a:lnSpc>
            </a:pPr>
            <a:r>
              <a:rPr lang="en-US" sz="2490" dirty="0" err="1">
                <a:solidFill>
                  <a:srgbClr val="404040"/>
                </a:solidFill>
                <a:latin typeface="+mn-ea"/>
              </a:rPr>
              <a:t>전체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0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0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2490" dirty="0">
                <a:solidFill>
                  <a:srgbClr val="404040"/>
                </a:solidFill>
                <a:latin typeface="+mn-ea"/>
              </a:rPr>
              <a:t> : 75.87%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3400" y="6939851"/>
            <a:ext cx="9317165" cy="175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2494" dirty="0" err="1">
                <a:solidFill>
                  <a:srgbClr val="404040"/>
                </a:solidFill>
                <a:latin typeface="+mn-ea"/>
              </a:rPr>
              <a:t>정확도가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낮은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클래스의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데이터만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학습을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진행했을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때보다</a:t>
            </a:r>
            <a:endParaRPr lang="en-US" sz="2494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492"/>
              </a:lnSpc>
            </a:pPr>
            <a:r>
              <a:rPr lang="en-US" sz="2494" dirty="0" err="1">
                <a:solidFill>
                  <a:srgbClr val="404040"/>
                </a:solidFill>
                <a:latin typeface="+mn-ea"/>
              </a:rPr>
              <a:t>전체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증강하여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진행한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경우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더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좋은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성능을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보임</a:t>
            </a:r>
            <a:endParaRPr lang="en-US" sz="2494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492"/>
              </a:lnSpc>
            </a:pPr>
            <a:endParaRPr lang="en-US" sz="2494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492"/>
              </a:lnSpc>
            </a:pPr>
            <a:r>
              <a:rPr lang="en-US" sz="2494" dirty="0" err="1">
                <a:solidFill>
                  <a:srgbClr val="404040"/>
                </a:solidFill>
                <a:latin typeface="+mn-ea"/>
              </a:rPr>
              <a:t>결론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: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최종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모델에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전체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데이터를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증강하는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기법</a:t>
            </a:r>
            <a:r>
              <a:rPr lang="en-US" sz="2494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4" dirty="0" err="1">
                <a:solidFill>
                  <a:srgbClr val="404040"/>
                </a:solidFill>
                <a:latin typeface="+mn-ea"/>
              </a:rPr>
              <a:t>적용</a:t>
            </a:r>
            <a:endParaRPr lang="en-US" sz="2494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0602" y="4284082"/>
            <a:ext cx="15394348" cy="1588621"/>
            <a:chOff x="0" y="0"/>
            <a:chExt cx="4054479" cy="418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54478" cy="418402"/>
            </a:xfrm>
            <a:custGeom>
              <a:avLst/>
              <a:gdLst/>
              <a:ahLst/>
              <a:cxnLst/>
              <a:rect l="l" t="t" r="r" b="b"/>
              <a:pathLst>
                <a:path w="4054478" h="418402">
                  <a:moveTo>
                    <a:pt x="0" y="0"/>
                  </a:moveTo>
                  <a:lnTo>
                    <a:pt x="4054478" y="0"/>
                  </a:lnTo>
                  <a:lnTo>
                    <a:pt x="4054478" y="418402"/>
                  </a:lnTo>
                  <a:lnTo>
                    <a:pt x="0" y="418402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4054479" cy="399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19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608" y="2956756"/>
            <a:ext cx="348460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(Augmentation)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50602" y="6034628"/>
            <a:ext cx="15394348" cy="1946714"/>
            <a:chOff x="0" y="0"/>
            <a:chExt cx="4054479" cy="5127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54478" cy="512715"/>
            </a:xfrm>
            <a:custGeom>
              <a:avLst/>
              <a:gdLst/>
              <a:ahLst/>
              <a:cxnLst/>
              <a:rect l="l" t="t" r="r" b="b"/>
              <a:pathLst>
                <a:path w="4054478" h="512715">
                  <a:moveTo>
                    <a:pt x="0" y="0"/>
                  </a:moveTo>
                  <a:lnTo>
                    <a:pt x="4054478" y="0"/>
                  </a:lnTo>
                  <a:lnTo>
                    <a:pt x="4054478" y="512715"/>
                  </a:lnTo>
                  <a:lnTo>
                    <a:pt x="0" y="512715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9050"/>
              <a:ext cx="4054479" cy="493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50602" y="8143266"/>
            <a:ext cx="15394348" cy="1653729"/>
            <a:chOff x="0" y="0"/>
            <a:chExt cx="4054479" cy="435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4478" cy="435550"/>
            </a:xfrm>
            <a:custGeom>
              <a:avLst/>
              <a:gdLst/>
              <a:ahLst/>
              <a:cxnLst/>
              <a:rect l="l" t="t" r="r" b="b"/>
              <a:pathLst>
                <a:path w="4054478" h="435550">
                  <a:moveTo>
                    <a:pt x="0" y="0"/>
                  </a:moveTo>
                  <a:lnTo>
                    <a:pt x="4054478" y="0"/>
                  </a:lnTo>
                  <a:lnTo>
                    <a:pt x="4054478" y="435550"/>
                  </a:lnTo>
                  <a:lnTo>
                    <a:pt x="0" y="435550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19050"/>
              <a:ext cx="4054479" cy="41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537313" y="4369504"/>
            <a:ext cx="15632621" cy="534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다양성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전체 데이터에 증강 시, 모델이 더 다양한 데이터로 학습 가능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=&gt; 데이터의 변형에 따라 학습하므로 일반화하는 능력을 향상시킬 수 있음</a:t>
            </a:r>
          </a:p>
          <a:p>
            <a:pPr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과적합 방지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본 프로젝트에서 사용한 음식 이미지 데이터는 클래스별로 비슷한 개수로 구성됨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=&gt; 부분 증강 시, 증강된 클래스에 대한 과적합 가능성 있음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=&gt; 데이터를 전체적으로 증강하면, 다양한 변형을 경험하게 되므로 과적합 방지 가능</a:t>
            </a:r>
          </a:p>
          <a:p>
            <a:pPr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현실 세계의 변형에 대한 강건함</a:t>
            </a: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현실 세계에서 음식 이미지는 다양한 각도와 장소에서 촬영될 수 있어, 다양한 방식으로 변형될 수 있음</a:t>
            </a:r>
          </a:p>
          <a:p>
            <a:pPr algn="l"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=&gt; 전체 증강을 적용 시, 실제 세계의 변형에 대해 더욱 강건하고 일반화된 모델을 만들 수 있음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0602" y="3615200"/>
            <a:ext cx="15207638" cy="42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+mn-ea"/>
              </a:rPr>
              <a:t>전체 증강 방식이 더 좋은 성능을 보인 이유는 무엇일까?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18345" y="4653405"/>
            <a:ext cx="7424782" cy="2460785"/>
          </a:xfrm>
          <a:custGeom>
            <a:avLst/>
            <a:gdLst/>
            <a:ahLst/>
            <a:cxnLst/>
            <a:rect l="l" t="t" r="r" b="b"/>
            <a:pathLst>
              <a:path w="7424782" h="2460785">
                <a:moveTo>
                  <a:pt x="0" y="0"/>
                </a:moveTo>
                <a:lnTo>
                  <a:pt x="7424782" y="0"/>
                </a:lnTo>
                <a:lnTo>
                  <a:pt x="7424782" y="2460786"/>
                </a:lnTo>
                <a:lnTo>
                  <a:pt x="0" y="246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6607" y="343934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데이터 정규화 및 시각화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86200" y="7546424"/>
            <a:ext cx="1012919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805" spc="-302" dirty="0">
                <a:solidFill>
                  <a:srgbClr val="404040"/>
                </a:solidFill>
                <a:latin typeface="+mn-ea"/>
              </a:rPr>
              <a:t>(224,  224)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픽셀로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이미지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크기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Resize</a:t>
            </a:r>
          </a:p>
          <a:p>
            <a:pPr algn="l">
              <a:lnSpc>
                <a:spcPts val="3029"/>
              </a:lnSpc>
            </a:pPr>
            <a:endParaRPr lang="en-US" sz="2805" spc="-30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3029"/>
              </a:lnSpc>
            </a:pP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이미지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각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채널의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평균과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표준편차를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0.5로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설정한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Normalize를</a:t>
            </a:r>
            <a:r>
              <a:rPr lang="en-US" sz="2805" spc="-26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262" dirty="0" err="1">
                <a:solidFill>
                  <a:srgbClr val="404040"/>
                </a:solidFill>
                <a:latin typeface="+mn-ea"/>
              </a:rPr>
              <a:t>진행</a:t>
            </a:r>
            <a:endParaRPr lang="en-US" sz="2805" spc="-262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37312" y="3416282"/>
            <a:ext cx="165795" cy="480517"/>
            <a:chOff x="0" y="0"/>
            <a:chExt cx="221060" cy="6406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537312" y="2543459"/>
            <a:ext cx="165795" cy="480517"/>
            <a:chOff x="0" y="0"/>
            <a:chExt cx="221060" cy="6406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986608" y="256451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96">
                <a:solidFill>
                  <a:srgbClr val="404040"/>
                </a:solidFill>
                <a:latin typeface="+mj-ea"/>
                <a:ea typeface="+mj-ea"/>
              </a:rPr>
              <a:t>1-1) 각 메뉴를 클래스로 하는 데이터셋, 데이터 로더 준비 후 클래스별 이미지 시각화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3. MISSION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6608" y="2956820"/>
            <a:ext cx="883379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생성된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모델을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사용하여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건강관리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음식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분류</a:t>
            </a:r>
            <a:endParaRPr lang="en-US" sz="3150" b="1" spc="-248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37312" y="4996962"/>
            <a:ext cx="15394348" cy="2581515"/>
            <a:chOff x="0" y="0"/>
            <a:chExt cx="4054479" cy="6799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4478" cy="679905"/>
            </a:xfrm>
            <a:custGeom>
              <a:avLst/>
              <a:gdLst/>
              <a:ahLst/>
              <a:cxnLst/>
              <a:rect l="l" t="t" r="r" b="b"/>
              <a:pathLst>
                <a:path w="4054478" h="679905">
                  <a:moveTo>
                    <a:pt x="0" y="0"/>
                  </a:moveTo>
                  <a:lnTo>
                    <a:pt x="4054478" y="0"/>
                  </a:lnTo>
                  <a:lnTo>
                    <a:pt x="4054478" y="679905"/>
                  </a:lnTo>
                  <a:lnTo>
                    <a:pt x="0" y="679905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9050"/>
              <a:ext cx="4054479" cy="660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3107" y="4300098"/>
            <a:ext cx="15632621" cy="392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Mission 3에서 해결할 문제는 다음과 같다.</a:t>
            </a:r>
          </a:p>
          <a:p>
            <a:pPr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TT Rounds Condensed"/>
              <a:ea typeface="TT Rounds Condensed"/>
            </a:endParaRP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1. 전이학습 시</a:t>
            </a:r>
            <a:r>
              <a:rPr lang="en-US" sz="2494">
                <a:solidFill>
                  <a:srgbClr val="404040"/>
                </a:solidFill>
                <a:latin typeface="TT Rounds Condensed Heavy"/>
                <a:ea typeface="TT Rounds Condensed Heavy"/>
              </a:rPr>
              <a:t> Mission 2와의 class의 개수가 다른 부분을 해결</a:t>
            </a: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한다.</a:t>
            </a:r>
          </a:p>
          <a:p>
            <a:pPr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TT Rounds Condensed"/>
              <a:ea typeface="TT Rounds Condensed"/>
            </a:endParaRPr>
          </a:p>
          <a:p>
            <a:pPr>
              <a:lnSpc>
                <a:spcPts val="3492"/>
              </a:lnSpc>
            </a:pPr>
            <a:r>
              <a:rPr lang="en-US" sz="2494">
                <a:solidFill>
                  <a:srgbClr val="404040"/>
                </a:solidFill>
                <a:latin typeface="TT Rounds Condensed"/>
              </a:rPr>
              <a:t>2. </a:t>
            </a:r>
            <a:r>
              <a:rPr lang="en-US" sz="2494">
                <a:solidFill>
                  <a:srgbClr val="404040"/>
                </a:solidFill>
                <a:ea typeface="TT Rounds Condensed"/>
              </a:rPr>
              <a:t>전이학습의 </a:t>
            </a:r>
            <a:r>
              <a:rPr lang="en-US" sz="2494">
                <a:solidFill>
                  <a:srgbClr val="404040"/>
                </a:solidFill>
                <a:ea typeface="TT Rounds Condensed Heavy"/>
              </a:rPr>
              <a:t>파인 튜닝 기법</a:t>
            </a: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의 실험해 더 나은 성능의 모델을 찾는다.</a:t>
            </a:r>
          </a:p>
          <a:p>
            <a:pPr marL="1077070" lvl="2" indent="-359023">
              <a:lnSpc>
                <a:spcPts val="3492"/>
              </a:lnSpc>
              <a:buFont typeface="Arial"/>
              <a:buChar char="•"/>
            </a:pP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모델의 classifier만 학습하는 경우</a:t>
            </a:r>
          </a:p>
          <a:p>
            <a:pPr marL="1077070" lvl="2" indent="-359023">
              <a:lnSpc>
                <a:spcPts val="3492"/>
              </a:lnSpc>
              <a:buFont typeface="Arial"/>
              <a:buChar char="•"/>
            </a:pPr>
            <a:r>
              <a:rPr lang="en-US" sz="2494">
                <a:solidFill>
                  <a:srgbClr val="404040"/>
                </a:solidFill>
                <a:latin typeface="TT Rounds Condensed"/>
                <a:ea typeface="TT Rounds Condensed"/>
              </a:rPr>
              <a:t>모델의 마지막 레이어 (layer4) 와 classifier의 학습하는 경우</a:t>
            </a:r>
          </a:p>
          <a:p>
            <a:pPr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TT Rounds Condensed"/>
              <a:ea typeface="TT Rounds Condensed"/>
            </a:endParaRPr>
          </a:p>
          <a:p>
            <a:pPr algn="l">
              <a:lnSpc>
                <a:spcPts val="3492"/>
              </a:lnSpc>
            </a:pPr>
            <a:endParaRPr lang="en-US" sz="2494">
              <a:solidFill>
                <a:srgbClr val="404040"/>
              </a:solidFill>
              <a:latin typeface="TT Rounds Condensed"/>
              <a:ea typeface="TT Rounds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28700" y="4035176"/>
            <a:ext cx="8019076" cy="5749942"/>
          </a:xfrm>
          <a:custGeom>
            <a:avLst/>
            <a:gdLst/>
            <a:ahLst/>
            <a:cxnLst/>
            <a:rect l="l" t="t" r="r" b="b"/>
            <a:pathLst>
              <a:path w="8019076" h="5749942">
                <a:moveTo>
                  <a:pt x="0" y="0"/>
                </a:moveTo>
                <a:lnTo>
                  <a:pt x="8019076" y="0"/>
                </a:lnTo>
                <a:lnTo>
                  <a:pt x="8019076" y="5749942"/>
                </a:lnTo>
                <a:lnTo>
                  <a:pt x="0" y="5749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28700" y="6296350"/>
            <a:ext cx="6655902" cy="1677475"/>
            <a:chOff x="0" y="0"/>
            <a:chExt cx="1752995" cy="4418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52995" cy="441804"/>
            </a:xfrm>
            <a:custGeom>
              <a:avLst/>
              <a:gdLst/>
              <a:ahLst/>
              <a:cxnLst/>
              <a:rect l="l" t="t" r="r" b="b"/>
              <a:pathLst>
                <a:path w="1752995" h="441804">
                  <a:moveTo>
                    <a:pt x="59321" y="0"/>
                  </a:moveTo>
                  <a:lnTo>
                    <a:pt x="1693673" y="0"/>
                  </a:lnTo>
                  <a:cubicBezTo>
                    <a:pt x="1726436" y="0"/>
                    <a:pt x="1752995" y="26559"/>
                    <a:pt x="1752995" y="59321"/>
                  </a:cubicBezTo>
                  <a:lnTo>
                    <a:pt x="1752995" y="382483"/>
                  </a:lnTo>
                  <a:cubicBezTo>
                    <a:pt x="1752995" y="398216"/>
                    <a:pt x="1746745" y="413304"/>
                    <a:pt x="1735620" y="424429"/>
                  </a:cubicBezTo>
                  <a:cubicBezTo>
                    <a:pt x="1724495" y="435554"/>
                    <a:pt x="1709406" y="441804"/>
                    <a:pt x="1693673" y="441804"/>
                  </a:cubicBezTo>
                  <a:lnTo>
                    <a:pt x="59321" y="441804"/>
                  </a:lnTo>
                  <a:cubicBezTo>
                    <a:pt x="43588" y="441804"/>
                    <a:pt x="28500" y="435554"/>
                    <a:pt x="17375" y="424429"/>
                  </a:cubicBezTo>
                  <a:cubicBezTo>
                    <a:pt x="6250" y="413304"/>
                    <a:pt x="0" y="398216"/>
                    <a:pt x="0" y="382483"/>
                  </a:cubicBezTo>
                  <a:lnTo>
                    <a:pt x="0" y="59321"/>
                  </a:lnTo>
                  <a:cubicBezTo>
                    <a:pt x="0" y="43588"/>
                    <a:pt x="6250" y="28500"/>
                    <a:pt x="17375" y="17375"/>
                  </a:cubicBezTo>
                  <a:cubicBezTo>
                    <a:pt x="28500" y="6250"/>
                    <a:pt x="43588" y="0"/>
                    <a:pt x="59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752995" cy="422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21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3. MISSION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6608" y="2956756"/>
            <a:ext cx="1515839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전이학습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시 Mission 2의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모델과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K_health_food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trainset의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Class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개수가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다른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부분을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해결한다</a:t>
            </a:r>
            <a:endParaRPr lang="en-US" sz="3150" b="1" spc="-248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9339240" y="4035176"/>
            <a:ext cx="7405710" cy="5761819"/>
            <a:chOff x="0" y="0"/>
            <a:chExt cx="1950475" cy="151751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50475" cy="1517516"/>
            </a:xfrm>
            <a:custGeom>
              <a:avLst/>
              <a:gdLst/>
              <a:ahLst/>
              <a:cxnLst/>
              <a:rect l="l" t="t" r="r" b="b"/>
              <a:pathLst>
                <a:path w="1950475" h="1517516">
                  <a:moveTo>
                    <a:pt x="0" y="0"/>
                  </a:moveTo>
                  <a:lnTo>
                    <a:pt x="1950475" y="0"/>
                  </a:lnTo>
                  <a:lnTo>
                    <a:pt x="1950475" y="1517516"/>
                  </a:lnTo>
                  <a:lnTo>
                    <a:pt x="0" y="1517516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1950475" cy="1708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Mission 2에서 저장된 모델을 불러온다</a:t>
              </a: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이때, Fine-Tuning을 진행할 모델 아키텍처를 재정의 한다. 이때, 모델의 마지막 classifier인 fc layer의 분류 class 개수를 새로운 데이터 셋 (new_trainset)의 class 개수와 통일한다.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02366" y="3136416"/>
            <a:ext cx="8246436" cy="6485124"/>
            <a:chOff x="0" y="-190500"/>
            <a:chExt cx="2171901" cy="17080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1624" cy="1517516"/>
            </a:xfrm>
            <a:custGeom>
              <a:avLst/>
              <a:gdLst/>
              <a:ahLst/>
              <a:cxnLst/>
              <a:rect l="l" t="t" r="r" b="b"/>
              <a:pathLst>
                <a:path w="2091624" h="1517516">
                  <a:moveTo>
                    <a:pt x="0" y="0"/>
                  </a:moveTo>
                  <a:lnTo>
                    <a:pt x="2091624" y="0"/>
                  </a:lnTo>
                  <a:lnTo>
                    <a:pt x="2091624" y="1517516"/>
                  </a:lnTo>
                  <a:lnTo>
                    <a:pt x="0" y="1517516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0"/>
              <a:ext cx="2171901" cy="1708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파인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튜닝의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방법은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데이터셋의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크기와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유사성에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따라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좌측의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4가지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전략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중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하나를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채택할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수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있다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.</a:t>
              </a:r>
            </a:p>
            <a:p>
              <a:pPr>
                <a:lnSpc>
                  <a:spcPts val="4620"/>
                </a:lnSpc>
              </a:pP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2.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kfood와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kfood_health는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둘 다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음식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데이터인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만큼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유사성이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높은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것으로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간주할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수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있다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. </a:t>
              </a:r>
            </a:p>
            <a:p>
              <a:pPr>
                <a:lnSpc>
                  <a:spcPts val="4620"/>
                </a:lnSpc>
              </a:pPr>
              <a:endParaRPr lang="en-US" sz="2253" spc="347" dirty="0">
                <a:solidFill>
                  <a:srgbClr val="000000"/>
                </a:solidFill>
                <a:latin typeface="+mn-ea"/>
              </a:endParaRP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따라서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다음의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두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전략을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동시에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수행해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성능을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비교</a:t>
              </a:r>
              <a:endParaRPr lang="en-US" sz="2253" spc="347" dirty="0">
                <a:solidFill>
                  <a:srgbClr val="000000"/>
                </a:solidFill>
                <a:latin typeface="+mn-ea"/>
              </a:endParaRPr>
            </a:p>
            <a:p>
              <a:pPr marL="973202" lvl="2" indent="-324401">
                <a:lnSpc>
                  <a:spcPts val="4620"/>
                </a:lnSpc>
                <a:buFont typeface="Arial"/>
                <a:buChar char="•"/>
              </a:pP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모델의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classifier만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학습</a:t>
              </a:r>
              <a:endParaRPr lang="en-US" sz="2253" spc="347" dirty="0">
                <a:solidFill>
                  <a:srgbClr val="000000"/>
                </a:solidFill>
                <a:latin typeface="+mn-ea"/>
              </a:endParaRPr>
            </a:p>
            <a:p>
              <a:pPr marL="973202" lvl="2" indent="-324401">
                <a:lnSpc>
                  <a:spcPts val="4620"/>
                </a:lnSpc>
                <a:buFont typeface="Arial"/>
                <a:buChar char="•"/>
              </a:pP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모델의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뒷부분을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구성하는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일부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(Layer4)와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classifier를</a:t>
              </a:r>
              <a:r>
                <a:rPr lang="en-US" sz="2253" spc="347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sz="2253" spc="347" dirty="0" err="1">
                  <a:solidFill>
                    <a:srgbClr val="000000"/>
                  </a:solidFill>
                  <a:latin typeface="+mn-ea"/>
                </a:rPr>
                <a:t>학습</a:t>
              </a:r>
              <a:endParaRPr lang="en-US" sz="2253" spc="347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9962416" y="3859721"/>
            <a:ext cx="6081660" cy="5732139"/>
          </a:xfrm>
          <a:custGeom>
            <a:avLst/>
            <a:gdLst/>
            <a:ahLst/>
            <a:cxnLst/>
            <a:rect l="l" t="t" r="r" b="b"/>
            <a:pathLst>
              <a:path w="6081660" h="5732139">
                <a:moveTo>
                  <a:pt x="0" y="0"/>
                </a:moveTo>
                <a:lnTo>
                  <a:pt x="6081660" y="0"/>
                </a:lnTo>
                <a:lnTo>
                  <a:pt x="6081660" y="5732139"/>
                </a:lnTo>
                <a:lnTo>
                  <a:pt x="0" y="5732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22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3. MISSION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6608" y="2956756"/>
            <a:ext cx="1367073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전이학습의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파인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튜닝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기법의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실험해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더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나은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성능의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모델을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찾는다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72151" y="4218202"/>
            <a:ext cx="8446644" cy="5395767"/>
          </a:xfrm>
          <a:custGeom>
            <a:avLst/>
            <a:gdLst/>
            <a:ahLst/>
            <a:cxnLst/>
            <a:rect l="l" t="t" r="r" b="b"/>
            <a:pathLst>
              <a:path w="8446644" h="5395767">
                <a:moveTo>
                  <a:pt x="0" y="0"/>
                </a:moveTo>
                <a:lnTo>
                  <a:pt x="8446644" y="0"/>
                </a:lnTo>
                <a:lnTo>
                  <a:pt x="8446644" y="5395767"/>
                </a:lnTo>
                <a:lnTo>
                  <a:pt x="0" y="5395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7791483"/>
            <a:ext cx="7099715" cy="1822485"/>
            <a:chOff x="0" y="0"/>
            <a:chExt cx="1869884" cy="4799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69884" cy="479996"/>
            </a:xfrm>
            <a:custGeom>
              <a:avLst/>
              <a:gdLst/>
              <a:ahLst/>
              <a:cxnLst/>
              <a:rect l="l" t="t" r="r" b="b"/>
              <a:pathLst>
                <a:path w="1869884" h="479996">
                  <a:moveTo>
                    <a:pt x="55613" y="0"/>
                  </a:moveTo>
                  <a:lnTo>
                    <a:pt x="1814271" y="0"/>
                  </a:lnTo>
                  <a:cubicBezTo>
                    <a:pt x="1844985" y="0"/>
                    <a:pt x="1869884" y="24899"/>
                    <a:pt x="1869884" y="55613"/>
                  </a:cubicBezTo>
                  <a:lnTo>
                    <a:pt x="1869884" y="424383"/>
                  </a:lnTo>
                  <a:cubicBezTo>
                    <a:pt x="1869884" y="455097"/>
                    <a:pt x="1844985" y="479996"/>
                    <a:pt x="1814271" y="479996"/>
                  </a:cubicBezTo>
                  <a:lnTo>
                    <a:pt x="55613" y="479996"/>
                  </a:lnTo>
                  <a:cubicBezTo>
                    <a:pt x="24899" y="479996"/>
                    <a:pt x="0" y="455097"/>
                    <a:pt x="0" y="424383"/>
                  </a:cubicBezTo>
                  <a:lnTo>
                    <a:pt x="0" y="55613"/>
                  </a:lnTo>
                  <a:cubicBezTo>
                    <a:pt x="0" y="24899"/>
                    <a:pt x="24899" y="0"/>
                    <a:pt x="556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869884" cy="460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24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39240" y="4035176"/>
            <a:ext cx="7405710" cy="5761819"/>
            <a:chOff x="0" y="0"/>
            <a:chExt cx="1950475" cy="151751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50475" cy="1517516"/>
            </a:xfrm>
            <a:custGeom>
              <a:avLst/>
              <a:gdLst/>
              <a:ahLst/>
              <a:cxnLst/>
              <a:rect l="l" t="t" r="r" b="b"/>
              <a:pathLst>
                <a:path w="1950475" h="1517516">
                  <a:moveTo>
                    <a:pt x="0" y="0"/>
                  </a:moveTo>
                  <a:lnTo>
                    <a:pt x="1950475" y="0"/>
                  </a:lnTo>
                  <a:lnTo>
                    <a:pt x="1950475" y="1517516"/>
                  </a:lnTo>
                  <a:lnTo>
                    <a:pt x="0" y="1517516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0"/>
              <a:ext cx="1950475" cy="1708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Mission 2에서 저장된 모델을 불러온 후, 해당 아키텍쳐를 kfood_health_train에 맞게 재정의한다.</a:t>
              </a: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하이퍼 파라미터를 설정한다.</a:t>
              </a: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이때, fc 레이어의 파라미터를 제외한 모든 파라미터의 requires_grad를 F로 지정한다. 이는 앞의 레이어의 가중치 업데이트를 진행하지 않는다는 뜻이며, 마지막 fc레이어만 학습시킨다는 의미이다.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3. MISSION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86608" y="2956756"/>
            <a:ext cx="1367073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파인튜닝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기법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1: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모델의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Classifier만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학습</a:t>
            </a:r>
            <a:endParaRPr lang="en-US" sz="3150" b="1" spc="-248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72151" y="4218202"/>
            <a:ext cx="8446644" cy="5395767"/>
          </a:xfrm>
          <a:custGeom>
            <a:avLst/>
            <a:gdLst/>
            <a:ahLst/>
            <a:cxnLst/>
            <a:rect l="l" t="t" r="r" b="b"/>
            <a:pathLst>
              <a:path w="8446644" h="5395767">
                <a:moveTo>
                  <a:pt x="0" y="0"/>
                </a:moveTo>
                <a:lnTo>
                  <a:pt x="8446644" y="0"/>
                </a:lnTo>
                <a:lnTo>
                  <a:pt x="8446644" y="5395767"/>
                </a:lnTo>
                <a:lnTo>
                  <a:pt x="0" y="5395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572151" y="4035176"/>
            <a:ext cx="8307150" cy="5761819"/>
          </a:xfrm>
          <a:custGeom>
            <a:avLst/>
            <a:gdLst/>
            <a:ahLst/>
            <a:cxnLst/>
            <a:rect l="l" t="t" r="r" b="b"/>
            <a:pathLst>
              <a:path w="8307150" h="5761819">
                <a:moveTo>
                  <a:pt x="0" y="0"/>
                </a:moveTo>
                <a:lnTo>
                  <a:pt x="8307150" y="0"/>
                </a:lnTo>
                <a:lnTo>
                  <a:pt x="8307150" y="5761819"/>
                </a:lnTo>
                <a:lnTo>
                  <a:pt x="0" y="5761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14197" y="7656410"/>
            <a:ext cx="7099715" cy="2140585"/>
            <a:chOff x="0" y="0"/>
            <a:chExt cx="1869884" cy="563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69884" cy="563775"/>
            </a:xfrm>
            <a:custGeom>
              <a:avLst/>
              <a:gdLst/>
              <a:ahLst/>
              <a:cxnLst/>
              <a:rect l="l" t="t" r="r" b="b"/>
              <a:pathLst>
                <a:path w="1869884" h="563775">
                  <a:moveTo>
                    <a:pt x="55613" y="0"/>
                  </a:moveTo>
                  <a:lnTo>
                    <a:pt x="1814271" y="0"/>
                  </a:lnTo>
                  <a:cubicBezTo>
                    <a:pt x="1844985" y="0"/>
                    <a:pt x="1869884" y="24899"/>
                    <a:pt x="1869884" y="55613"/>
                  </a:cubicBezTo>
                  <a:lnTo>
                    <a:pt x="1869884" y="508162"/>
                  </a:lnTo>
                  <a:cubicBezTo>
                    <a:pt x="1869884" y="538877"/>
                    <a:pt x="1844985" y="563775"/>
                    <a:pt x="1814271" y="563775"/>
                  </a:cubicBezTo>
                  <a:lnTo>
                    <a:pt x="55613" y="563775"/>
                  </a:lnTo>
                  <a:cubicBezTo>
                    <a:pt x="24899" y="563775"/>
                    <a:pt x="0" y="538877"/>
                    <a:pt x="0" y="508162"/>
                  </a:cubicBezTo>
                  <a:lnTo>
                    <a:pt x="0" y="55613"/>
                  </a:lnTo>
                  <a:cubicBezTo>
                    <a:pt x="0" y="24899"/>
                    <a:pt x="24899" y="0"/>
                    <a:pt x="556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869884" cy="54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25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339240" y="4035176"/>
            <a:ext cx="7405710" cy="5761819"/>
            <a:chOff x="0" y="0"/>
            <a:chExt cx="1950475" cy="151751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0475" cy="1517516"/>
            </a:xfrm>
            <a:custGeom>
              <a:avLst/>
              <a:gdLst/>
              <a:ahLst/>
              <a:cxnLst/>
              <a:rect l="l" t="t" r="r" b="b"/>
              <a:pathLst>
                <a:path w="1950475" h="1517516">
                  <a:moveTo>
                    <a:pt x="0" y="0"/>
                  </a:moveTo>
                  <a:lnTo>
                    <a:pt x="1950475" y="0"/>
                  </a:lnTo>
                  <a:lnTo>
                    <a:pt x="1950475" y="1517516"/>
                  </a:lnTo>
                  <a:lnTo>
                    <a:pt x="0" y="1517516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0"/>
              <a:ext cx="1950475" cy="1708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Mission 2에서 저장된 모델을 불러온 후, 해당 아키텍쳐를 kfood_health_train에 맞게 재정의한다.</a:t>
              </a: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하이퍼 파라미터를 설정한다.</a:t>
              </a:r>
            </a:p>
            <a:p>
              <a:pPr marL="486601" lvl="1" indent="-243300">
                <a:lnSpc>
                  <a:spcPts val="4620"/>
                </a:lnSpc>
                <a:buFont typeface="Arial"/>
                <a:buChar char="•"/>
              </a:pPr>
              <a:r>
                <a:rPr lang="en-US" sz="2253" spc="347">
                  <a:solidFill>
                    <a:srgbClr val="000000"/>
                  </a:solidFill>
                  <a:latin typeface="+mn-ea"/>
                </a:rPr>
                <a:t>이때, 마지막 layer4와 fc 레이어 파라미터를 제외한 모든 파라미터의 requires_grad를 F로 지정한다. 이는 앞의 레이어의 가중치 업데이트를 진행하지 않는다는 뜻이며, 마지막 fc레이어만 학습시킨다는 의미이다.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3. MISSION 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86608" y="2956757"/>
            <a:ext cx="1367073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n-ea"/>
              </a:rPr>
              <a:t>파인튜닝 기법 2:  모델의 마지막 layer 와 Classifier 학습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TT Rounds Condensed"/>
              </a:rPr>
              <a:t>26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2398" y="3404123"/>
            <a:ext cx="9541383" cy="133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4"/>
              </a:lnSpc>
            </a:pPr>
            <a:r>
              <a:rPr lang="en-US" sz="4800" spc="-28">
                <a:solidFill>
                  <a:srgbClr val="404040"/>
                </a:solidFill>
                <a:latin typeface="+mn-ea"/>
              </a:rPr>
              <a:t>미션2 증강 결과에 대한 분석</a:t>
            </a:r>
          </a:p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+mn-ea"/>
              </a:rPr>
              <a:t>왜 이런 결과가 나왔는지?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08488" y="5475380"/>
            <a:ext cx="9926712" cy="1914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accuracy가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낮은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데이터에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대해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779"/>
              </a:lnSpc>
            </a:pPr>
            <a:r>
              <a:rPr lang="en-US" sz="2700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증강을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시도했음에도</a:t>
            </a:r>
            <a:r>
              <a:rPr lang="en-US" sz="27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dirty="0" err="1">
                <a:solidFill>
                  <a:srgbClr val="404040"/>
                </a:solidFill>
                <a:latin typeface="+mn-ea"/>
              </a:rPr>
              <a:t>불구하고</a:t>
            </a: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3492"/>
              </a:lnSpc>
            </a:pPr>
            <a:endParaRPr lang="en-US" sz="2700" dirty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30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000" dirty="0" err="1">
                <a:solidFill>
                  <a:srgbClr val="404040"/>
                </a:solidFill>
                <a:latin typeface="+mn-ea"/>
              </a:rPr>
              <a:t>증강</a:t>
            </a:r>
            <a:r>
              <a:rPr lang="en-US" sz="3000" dirty="0">
                <a:solidFill>
                  <a:srgbClr val="404040"/>
                </a:solidFill>
                <a:latin typeface="+mn-ea"/>
              </a:rPr>
              <a:t> 전 </a:t>
            </a:r>
            <a:r>
              <a:rPr lang="en-US" sz="3000" dirty="0" err="1">
                <a:solidFill>
                  <a:srgbClr val="404040"/>
                </a:solidFill>
                <a:latin typeface="+mn-ea"/>
              </a:rPr>
              <a:t>모델보다</a:t>
            </a:r>
            <a:r>
              <a:rPr lang="en-US" sz="3000" dirty="0">
                <a:solidFill>
                  <a:srgbClr val="404040"/>
                </a:solidFill>
                <a:latin typeface="+mn-ea"/>
              </a:rPr>
              <a:t> 더 </a:t>
            </a:r>
            <a:r>
              <a:rPr lang="en-US" sz="3000" dirty="0" err="1">
                <a:solidFill>
                  <a:srgbClr val="404040"/>
                </a:solidFill>
                <a:latin typeface="+mn-ea"/>
              </a:rPr>
              <a:t>낮은</a:t>
            </a:r>
            <a:r>
              <a:rPr lang="en-US" sz="30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000" dirty="0" err="1">
                <a:solidFill>
                  <a:srgbClr val="404040"/>
                </a:solidFill>
                <a:latin typeface="+mn-ea"/>
              </a:rPr>
              <a:t>accuracy값이</a:t>
            </a:r>
            <a:r>
              <a:rPr lang="en-US" sz="30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000" dirty="0" err="1">
                <a:solidFill>
                  <a:srgbClr val="404040"/>
                </a:solidFill>
                <a:latin typeface="+mn-ea"/>
              </a:rPr>
              <a:t>도출</a:t>
            </a:r>
            <a:endParaRPr lang="en-US" sz="30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08488" y="8637674"/>
            <a:ext cx="8271024" cy="443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404040"/>
                </a:solidFill>
                <a:latin typeface="+mn-ea"/>
              </a:rPr>
              <a:t>왜 이런 결과가 나왔을까?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55781" y="8997366"/>
            <a:ext cx="4654187" cy="800052"/>
          </a:xfrm>
          <a:custGeom>
            <a:avLst/>
            <a:gdLst/>
            <a:ahLst/>
            <a:cxnLst/>
            <a:rect l="l" t="t" r="r" b="b"/>
            <a:pathLst>
              <a:path w="4654187" h="800052">
                <a:moveTo>
                  <a:pt x="0" y="0"/>
                </a:moveTo>
                <a:lnTo>
                  <a:pt x="4654187" y="0"/>
                </a:lnTo>
                <a:lnTo>
                  <a:pt x="4654187" y="800052"/>
                </a:lnTo>
                <a:lnTo>
                  <a:pt x="0" y="800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86638" y="9286875"/>
            <a:ext cx="5352675" cy="1021086"/>
          </a:xfrm>
          <a:custGeom>
            <a:avLst/>
            <a:gdLst/>
            <a:ahLst/>
            <a:cxnLst/>
            <a:rect l="l" t="t" r="r" b="b"/>
            <a:pathLst>
              <a:path w="5352675" h="1021086">
                <a:moveTo>
                  <a:pt x="0" y="0"/>
                </a:moveTo>
                <a:lnTo>
                  <a:pt x="5352674" y="0"/>
                </a:lnTo>
                <a:lnTo>
                  <a:pt x="5352674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5" t="13790" r="-1" b="-46454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629775" y="142828"/>
            <a:ext cx="378619" cy="378925"/>
          </a:xfrm>
          <a:custGeom>
            <a:avLst/>
            <a:gdLst/>
            <a:ahLst/>
            <a:cxnLst/>
            <a:rect l="l" t="t" r="r" b="b"/>
            <a:pathLst>
              <a:path w="378619" h="378925">
                <a:moveTo>
                  <a:pt x="0" y="0"/>
                </a:moveTo>
                <a:lnTo>
                  <a:pt x="378619" y="0"/>
                </a:lnTo>
                <a:lnTo>
                  <a:pt x="378619" y="378926"/>
                </a:lnTo>
                <a:lnTo>
                  <a:pt x="0" y="378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536010" y="-178252"/>
            <a:ext cx="5352675" cy="1021086"/>
          </a:xfrm>
          <a:custGeom>
            <a:avLst/>
            <a:gdLst/>
            <a:ahLst/>
            <a:cxnLst/>
            <a:rect l="l" t="t" r="r" b="b"/>
            <a:pathLst>
              <a:path w="5352675" h="1021086">
                <a:moveTo>
                  <a:pt x="0" y="0"/>
                </a:moveTo>
                <a:lnTo>
                  <a:pt x="5352675" y="0"/>
                </a:lnTo>
                <a:lnTo>
                  <a:pt x="5352675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47" t="-471278" r="4270" b="2052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49723" y="578349"/>
            <a:ext cx="192884" cy="193040"/>
          </a:xfrm>
          <a:custGeom>
            <a:avLst/>
            <a:gdLst/>
            <a:ahLst/>
            <a:cxnLst/>
            <a:rect l="l" t="t" r="r" b="b"/>
            <a:pathLst>
              <a:path w="192884" h="193040">
                <a:moveTo>
                  <a:pt x="0" y="0"/>
                </a:moveTo>
                <a:lnTo>
                  <a:pt x="192883" y="0"/>
                </a:lnTo>
                <a:lnTo>
                  <a:pt x="192883" y="193039"/>
                </a:lnTo>
                <a:lnTo>
                  <a:pt x="0" y="193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983642" y="1771650"/>
            <a:ext cx="807798" cy="808450"/>
          </a:xfrm>
          <a:custGeom>
            <a:avLst/>
            <a:gdLst/>
            <a:ahLst/>
            <a:cxnLst/>
            <a:rect l="l" t="t" r="r" b="b"/>
            <a:pathLst>
              <a:path w="807798" h="808450">
                <a:moveTo>
                  <a:pt x="0" y="0"/>
                </a:moveTo>
                <a:lnTo>
                  <a:pt x="807798" y="0"/>
                </a:lnTo>
                <a:lnTo>
                  <a:pt x="807798" y="808450"/>
                </a:lnTo>
                <a:lnTo>
                  <a:pt x="0" y="80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023195" y="2650443"/>
            <a:ext cx="4241611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 spc="50">
                <a:solidFill>
                  <a:srgbClr val="404040"/>
                </a:solidFill>
                <a:latin typeface="+mn-ea"/>
              </a:rPr>
              <a:t>감사합니다.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0800" y="4622400"/>
            <a:ext cx="18425338" cy="2854050"/>
          </a:xfrm>
          <a:custGeom>
            <a:avLst/>
            <a:gdLst/>
            <a:ahLst/>
            <a:cxnLst/>
            <a:rect l="l" t="t" r="r" b="b"/>
            <a:pathLst>
              <a:path w="18425338" h="2854050">
                <a:moveTo>
                  <a:pt x="0" y="0"/>
                </a:moveTo>
                <a:lnTo>
                  <a:pt x="18425338" y="0"/>
                </a:lnTo>
                <a:lnTo>
                  <a:pt x="18425338" y="2854050"/>
                </a:lnTo>
                <a:lnTo>
                  <a:pt x="0" y="285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158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00854" y="5271987"/>
            <a:ext cx="1790006" cy="59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spc="39">
                <a:solidFill>
                  <a:srgbClr val="404040"/>
                </a:solidFill>
                <a:latin typeface="+mn-ea"/>
              </a:rPr>
              <a:t>대학부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1416" y="4820766"/>
            <a:ext cx="3560632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spc="50">
                <a:solidFill>
                  <a:srgbClr val="404040"/>
                </a:solidFill>
                <a:latin typeface="+mn-ea"/>
              </a:rPr>
              <a:t>안녕하데요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73472" y="6321176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latin typeface="+mn-ea"/>
              </a:rPr>
              <a:t>팀장 윤이경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982552" y="6457305"/>
            <a:ext cx="165795" cy="480517"/>
            <a:chOff x="0" y="0"/>
            <a:chExt cx="221060" cy="6406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764635" y="6321176"/>
            <a:ext cx="192017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latin typeface="+mn-ea"/>
              </a:rPr>
              <a:t>이우진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54550" y="6321176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latin typeface="+mn-ea"/>
              </a:rPr>
              <a:t>박가연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470190" y="6457305"/>
            <a:ext cx="165795" cy="480517"/>
            <a:chOff x="0" y="0"/>
            <a:chExt cx="221060" cy="6406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063630" y="6457305"/>
            <a:ext cx="165795" cy="480517"/>
            <a:chOff x="0" y="0"/>
            <a:chExt cx="221060" cy="6406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815133" y="6321176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 dirty="0" err="1">
                <a:solidFill>
                  <a:srgbClr val="404040"/>
                </a:solidFill>
                <a:latin typeface="+mn-ea"/>
              </a:rPr>
              <a:t>김하겸</a:t>
            </a:r>
            <a:endParaRPr lang="en-US" sz="2700" spc="25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1524212" y="6457305"/>
            <a:ext cx="165795" cy="480517"/>
            <a:chOff x="0" y="0"/>
            <a:chExt cx="221060" cy="6406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961696" y="6457305"/>
            <a:ext cx="165795" cy="480517"/>
            <a:chOff x="0" y="0"/>
            <a:chExt cx="221060" cy="6406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4275715" y="6266934"/>
            <a:ext cx="293350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latin typeface="+mn-ea"/>
              </a:rPr>
              <a:t>최이경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703107" y="4360401"/>
            <a:ext cx="5946160" cy="2173424"/>
          </a:xfrm>
          <a:custGeom>
            <a:avLst/>
            <a:gdLst/>
            <a:ahLst/>
            <a:cxnLst/>
            <a:rect l="l" t="t" r="r" b="b"/>
            <a:pathLst>
              <a:path w="5946160" h="2173424">
                <a:moveTo>
                  <a:pt x="0" y="0"/>
                </a:moveTo>
                <a:lnTo>
                  <a:pt x="5946161" y="0"/>
                </a:lnTo>
                <a:lnTo>
                  <a:pt x="5946161" y="2173424"/>
                </a:lnTo>
                <a:lnTo>
                  <a:pt x="0" y="2173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3438649"/>
            <a:ext cx="8115300" cy="2615357"/>
          </a:xfrm>
          <a:custGeom>
            <a:avLst/>
            <a:gdLst/>
            <a:ahLst/>
            <a:cxnLst/>
            <a:rect l="l" t="t" r="r" b="b"/>
            <a:pathLst>
              <a:path w="8115300" h="2615357">
                <a:moveTo>
                  <a:pt x="0" y="0"/>
                </a:moveTo>
                <a:lnTo>
                  <a:pt x="8115300" y="0"/>
                </a:lnTo>
                <a:lnTo>
                  <a:pt x="8115300" y="2615357"/>
                </a:lnTo>
                <a:lnTo>
                  <a:pt x="0" y="2615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30234" y="2956821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n-ea"/>
              </a:rPr>
              <a:t>데이터 정규화 및 시각화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0210" y="7171446"/>
            <a:ext cx="805719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클래스명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출력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시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자음과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모음이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분리되어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출력되는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현상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발생</a:t>
            </a:r>
            <a:endParaRPr lang="en-US" sz="2499" spc="-23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2699"/>
              </a:lnSpc>
            </a:pPr>
            <a:endParaRPr lang="en-US" sz="2499" spc="-23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2699"/>
              </a:lnSpc>
            </a:pP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유니코드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정규화를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통한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문자열의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분리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,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결합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코드를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추가하여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문제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해결</a:t>
            </a:r>
            <a:endParaRPr lang="en-US" sz="2499" spc="-233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62990" y="6636079"/>
            <a:ext cx="7498619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흑백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이미지의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데이터가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존재할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가능성을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고려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흑백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이미지에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대한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전처리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과정을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추가</a:t>
            </a:r>
            <a:endParaRPr lang="en-US" sz="2499" spc="-23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2699"/>
              </a:lnSpc>
            </a:pPr>
            <a:endParaRPr lang="en-US" sz="2499" spc="-23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2699"/>
              </a:lnSpc>
            </a:pP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흑백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이미지가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컬러로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저장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될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경우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, 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squeeze를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사용하여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499" spc="-232" dirty="0">
                <a:solidFill>
                  <a:srgbClr val="404040"/>
                </a:solidFill>
                <a:latin typeface="+mn-ea"/>
              </a:rPr>
              <a:t>첫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번째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차원을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제거한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후 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흑백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이미지로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2" dirty="0" err="1">
                <a:solidFill>
                  <a:srgbClr val="404040"/>
                </a:solidFill>
                <a:latin typeface="+mn-ea"/>
              </a:rPr>
              <a:t>구분되도록</a:t>
            </a:r>
            <a:r>
              <a:rPr lang="en-US" sz="2499" spc="-232" dirty="0">
                <a:solidFill>
                  <a:srgbClr val="404040"/>
                </a:solidFill>
                <a:latin typeface="+mn-ea"/>
              </a:rPr>
              <a:t> 함</a:t>
            </a:r>
          </a:p>
          <a:p>
            <a:pPr algn="l">
              <a:lnSpc>
                <a:spcPts val="2699"/>
              </a:lnSpc>
            </a:pPr>
            <a:endParaRPr lang="en-US" sz="2499" spc="-232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2699"/>
              </a:lnSpc>
            </a:pP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컬러이미지는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unnormalize 후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차원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순서</a:t>
            </a:r>
            <a:r>
              <a:rPr lang="en-US" sz="2499" spc="-233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499" spc="-233" dirty="0" err="1">
                <a:solidFill>
                  <a:srgbClr val="404040"/>
                </a:solidFill>
                <a:latin typeface="+mn-ea"/>
              </a:rPr>
              <a:t>변경</a:t>
            </a:r>
            <a:endParaRPr lang="en-US" sz="2499" spc="-233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86608" y="2956820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데이터 정규화 및 시각화</a:t>
            </a:r>
          </a:p>
        </p:txBody>
      </p:sp>
      <p:sp>
        <p:nvSpPr>
          <p:cNvPr id="10" name="Freeform 10"/>
          <p:cNvSpPr/>
          <p:nvPr/>
        </p:nvSpPr>
        <p:spPr>
          <a:xfrm>
            <a:off x="4038600" y="3758119"/>
            <a:ext cx="10704342" cy="5324235"/>
          </a:xfrm>
          <a:custGeom>
            <a:avLst/>
            <a:gdLst/>
            <a:ahLst/>
            <a:cxnLst/>
            <a:rect l="l" t="t" r="r" b="b"/>
            <a:pathLst>
              <a:path w="10059804" h="6201640">
                <a:moveTo>
                  <a:pt x="0" y="0"/>
                </a:moveTo>
                <a:lnTo>
                  <a:pt x="10059804" y="0"/>
                </a:lnTo>
                <a:lnTo>
                  <a:pt x="10059804" y="6201640"/>
                </a:lnTo>
                <a:lnTo>
                  <a:pt x="0" y="6201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00400" y="9338518"/>
            <a:ext cx="162306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갈비구이부터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훈제오리까지의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42개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내에서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랜덤한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이미지가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각각</a:t>
            </a:r>
            <a:r>
              <a:rPr lang="en-US" sz="2700" spc="-251" dirty="0">
                <a:solidFill>
                  <a:srgbClr val="404040"/>
                </a:solidFill>
                <a:latin typeface="+mn-ea"/>
              </a:rPr>
              <a:t> 1장씩 </a:t>
            </a:r>
            <a:r>
              <a:rPr lang="en-US" sz="2700" spc="-251" dirty="0" err="1">
                <a:solidFill>
                  <a:srgbClr val="404040"/>
                </a:solidFill>
                <a:latin typeface="+mn-ea"/>
              </a:rPr>
              <a:t>선별</a:t>
            </a:r>
            <a:r>
              <a:rPr lang="en-US" sz="2700" spc="-252" dirty="0">
                <a:solidFill>
                  <a:srgbClr val="404040"/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379011" y="3973713"/>
            <a:ext cx="6411755" cy="4108551"/>
          </a:xfrm>
          <a:custGeom>
            <a:avLst/>
            <a:gdLst/>
            <a:ahLst/>
            <a:cxnLst/>
            <a:rect l="l" t="t" r="r" b="b"/>
            <a:pathLst>
              <a:path w="6411755" h="4108551">
                <a:moveTo>
                  <a:pt x="0" y="0"/>
                </a:moveTo>
                <a:lnTo>
                  <a:pt x="6411755" y="0"/>
                </a:lnTo>
                <a:lnTo>
                  <a:pt x="6411755" y="4108551"/>
                </a:lnTo>
                <a:lnTo>
                  <a:pt x="0" y="4108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06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82850" y="3905699"/>
            <a:ext cx="6520013" cy="4176564"/>
          </a:xfrm>
          <a:custGeom>
            <a:avLst/>
            <a:gdLst/>
            <a:ahLst/>
            <a:cxnLst/>
            <a:rect l="l" t="t" r="r" b="b"/>
            <a:pathLst>
              <a:path w="6520013" h="4176564">
                <a:moveTo>
                  <a:pt x="0" y="0"/>
                </a:moveTo>
                <a:lnTo>
                  <a:pt x="6520013" y="0"/>
                </a:lnTo>
                <a:lnTo>
                  <a:pt x="6520013" y="4176565"/>
                </a:lnTo>
                <a:lnTo>
                  <a:pt x="0" y="4176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209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17387" y="7228672"/>
            <a:ext cx="3479909" cy="1064537"/>
          </a:xfrm>
          <a:custGeom>
            <a:avLst/>
            <a:gdLst/>
            <a:ahLst/>
            <a:cxnLst/>
            <a:rect l="l" t="t" r="r" b="b"/>
            <a:pathLst>
              <a:path w="3479909" h="1064537">
                <a:moveTo>
                  <a:pt x="0" y="0"/>
                </a:moveTo>
                <a:lnTo>
                  <a:pt x="3479910" y="0"/>
                </a:lnTo>
                <a:lnTo>
                  <a:pt x="3479910" y="1064537"/>
                </a:lnTo>
                <a:lnTo>
                  <a:pt x="0" y="1064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73" b="-11824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6608" y="295675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Train/Validation Set 데이터 개수 확인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197" y="1329215"/>
            <a:ext cx="9541383" cy="67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60874" y="8492036"/>
            <a:ext cx="534972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9"/>
              </a:lnSpc>
            </a:pP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학습용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데이터는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별로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algn="l">
              <a:lnSpc>
                <a:spcPts val="3029"/>
              </a:lnSpc>
            </a:pP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평균적으로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799.84개의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를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가짐</a:t>
            </a:r>
            <a:endParaRPr lang="en-US" sz="2805" spc="-30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591800" y="8449802"/>
            <a:ext cx="530176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9"/>
              </a:lnSpc>
            </a:pP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검증용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데이터는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별로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algn="l">
              <a:lnSpc>
                <a:spcPts val="3029"/>
              </a:lnSpc>
            </a:pP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평균적으로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99.95개의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를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가짐</a:t>
            </a:r>
            <a:endParaRPr lang="en-US" sz="2805" spc="-30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70296" y="9442021"/>
            <a:ext cx="6245295" cy="390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학습용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검증용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모두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불균형</a:t>
            </a:r>
            <a:r>
              <a:rPr lang="en-US" sz="2805" spc="-302" dirty="0">
                <a:solidFill>
                  <a:srgbClr val="404040"/>
                </a:solidFill>
                <a:latin typeface="+mn-ea"/>
              </a:rPr>
              <a:t> 은  </a:t>
            </a:r>
            <a:r>
              <a:rPr lang="en-US" sz="2805" spc="-302" dirty="0" err="1">
                <a:solidFill>
                  <a:srgbClr val="404040"/>
                </a:solidFill>
                <a:latin typeface="+mn-ea"/>
              </a:rPr>
              <a:t>없음</a:t>
            </a:r>
            <a:endParaRPr lang="en-US" sz="2805" spc="-30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5873421" y="7317113"/>
            <a:ext cx="3516815" cy="998109"/>
          </a:xfrm>
          <a:custGeom>
            <a:avLst/>
            <a:gdLst/>
            <a:ahLst/>
            <a:cxnLst/>
            <a:rect l="l" t="t" r="r" b="b"/>
            <a:pathLst>
              <a:path w="3516815" h="998109">
                <a:moveTo>
                  <a:pt x="0" y="0"/>
                </a:moveTo>
                <a:lnTo>
                  <a:pt x="3516815" y="0"/>
                </a:lnTo>
                <a:lnTo>
                  <a:pt x="3516815" y="998108"/>
                </a:lnTo>
                <a:lnTo>
                  <a:pt x="0" y="9981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34594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986608" y="4497502"/>
            <a:ext cx="6803520" cy="1952506"/>
          </a:xfrm>
          <a:custGeom>
            <a:avLst/>
            <a:gdLst/>
            <a:ahLst/>
            <a:cxnLst/>
            <a:rect l="l" t="t" r="r" b="b"/>
            <a:pathLst>
              <a:path w="6803520" h="1952506">
                <a:moveTo>
                  <a:pt x="0" y="0"/>
                </a:moveTo>
                <a:lnTo>
                  <a:pt x="6803519" y="0"/>
                </a:lnTo>
                <a:lnTo>
                  <a:pt x="6803519" y="1952506"/>
                </a:lnTo>
                <a:lnTo>
                  <a:pt x="0" y="195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37312" y="3711556"/>
            <a:ext cx="165795" cy="480517"/>
            <a:chOff x="0" y="0"/>
            <a:chExt cx="221060" cy="6406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045663" y="3392773"/>
            <a:ext cx="7376246" cy="2115942"/>
          </a:xfrm>
          <a:custGeom>
            <a:avLst/>
            <a:gdLst/>
            <a:ahLst/>
            <a:cxnLst/>
            <a:rect l="l" t="t" r="r" b="b"/>
            <a:pathLst>
              <a:path w="7376246" h="2115942">
                <a:moveTo>
                  <a:pt x="0" y="0"/>
                </a:moveTo>
                <a:lnTo>
                  <a:pt x="7376246" y="0"/>
                </a:lnTo>
                <a:lnTo>
                  <a:pt x="7376246" y="2115942"/>
                </a:lnTo>
                <a:lnTo>
                  <a:pt x="0" y="2115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996090" y="5757622"/>
            <a:ext cx="7150601" cy="1255003"/>
          </a:xfrm>
          <a:custGeom>
            <a:avLst/>
            <a:gdLst/>
            <a:ahLst/>
            <a:cxnLst/>
            <a:rect l="l" t="t" r="r" b="b"/>
            <a:pathLst>
              <a:path w="7150601" h="1255003">
                <a:moveTo>
                  <a:pt x="0" y="0"/>
                </a:moveTo>
                <a:lnTo>
                  <a:pt x="7150601" y="0"/>
                </a:lnTo>
                <a:lnTo>
                  <a:pt x="7150601" y="1255004"/>
                </a:lnTo>
                <a:lnTo>
                  <a:pt x="0" y="1255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197" y="1329215"/>
            <a:ext cx="9541383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n-ea"/>
              </a:rPr>
              <a:t>2. MISSION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608" y="295675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1-2) ResNet18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활용하여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42종의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분류</a:t>
            </a:r>
            <a:r>
              <a:rPr lang="en-US" sz="3150" b="1" spc="-24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3150" b="1" spc="-248" dirty="0" err="1">
                <a:solidFill>
                  <a:srgbClr val="404040"/>
                </a:solidFill>
                <a:latin typeface="+mn-ea"/>
              </a:rPr>
              <a:t>수행</a:t>
            </a:r>
            <a:endParaRPr lang="en-US" sz="3150" b="1" spc="-24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86608" y="3728662"/>
            <a:ext cx="162965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+mn-ea"/>
              </a:rPr>
              <a:t>ResNet18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54815" y="6723692"/>
            <a:ext cx="8609299" cy="2697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2500" spc="-251" dirty="0">
                <a:solidFill>
                  <a:srgbClr val="404040"/>
                </a:solidFill>
                <a:latin typeface="+mn-ea"/>
              </a:rPr>
              <a:t>"Deeper neural networks are more difficult to train."</a:t>
            </a:r>
          </a:p>
          <a:p>
            <a:pPr>
              <a:lnSpc>
                <a:spcPts val="4320"/>
              </a:lnSpc>
            </a:pP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잔차를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최소화해주는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Residual Block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개념을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이용한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모델</a:t>
            </a:r>
            <a:endParaRPr lang="en-US" sz="2500" spc="-251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320"/>
              </a:lnSpc>
            </a:pPr>
            <a:r>
              <a:rPr lang="en-US" sz="2500" spc="-251" dirty="0">
                <a:solidFill>
                  <a:srgbClr val="404040"/>
                </a:solidFill>
                <a:latin typeface="+mn-ea"/>
              </a:rPr>
              <a:t>&gt; 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모델의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층이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깊어질수록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성능이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떨어지는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문제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해결</a:t>
            </a:r>
            <a:endParaRPr lang="en-US" sz="2500" spc="-251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320"/>
              </a:lnSpc>
            </a:pPr>
            <a:endParaRPr lang="en-US" sz="2500" spc="-251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4320"/>
              </a:lnSpc>
            </a:pP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다른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ResNet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34, 50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모델보다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학습하는데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가볍기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때문에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사용</a:t>
            </a:r>
            <a:endParaRPr lang="en-US" sz="2500" spc="-252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96090" y="7270499"/>
            <a:ext cx="8078501" cy="1594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2500" spc="-251" dirty="0">
                <a:solidFill>
                  <a:srgbClr val="404040"/>
                </a:solidFill>
                <a:latin typeface="+mn-ea"/>
              </a:rPr>
              <a:t>1)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초기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 pretrained=False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지정하여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Resnet18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불러오기</a:t>
            </a:r>
            <a:endParaRPr lang="en-US" sz="2500" spc="-251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4320"/>
              </a:lnSpc>
            </a:pP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         -  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모든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파라미터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가능한</a:t>
            </a:r>
            <a:r>
              <a:rPr lang="en-US" sz="2500" spc="-251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1" dirty="0" err="1">
                <a:solidFill>
                  <a:srgbClr val="404040"/>
                </a:solidFill>
                <a:latin typeface="+mn-ea"/>
              </a:rPr>
              <a:t>상태</a:t>
            </a:r>
            <a:endParaRPr lang="en-US" sz="2500" spc="-251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4320"/>
              </a:lnSpc>
            </a:pPr>
            <a:r>
              <a:rPr lang="en-US" sz="2500" spc="-252" dirty="0">
                <a:solidFill>
                  <a:srgbClr val="404040"/>
                </a:solidFill>
                <a:latin typeface="+mn-ea"/>
              </a:rPr>
              <a:t>2)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분류할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수(42)에 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맞게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출력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레이어</a:t>
            </a:r>
            <a:r>
              <a:rPr lang="en-US" sz="2500" spc="-252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52" dirty="0" err="1">
                <a:solidFill>
                  <a:srgbClr val="404040"/>
                </a:solidFill>
                <a:latin typeface="+mn-ea"/>
              </a:rPr>
              <a:t>수정</a:t>
            </a:r>
            <a:endParaRPr lang="en-US" sz="2500" spc="-252" dirty="0">
              <a:solidFill>
                <a:srgbClr val="40404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71213" y="3260221"/>
            <a:ext cx="6048602" cy="3398993"/>
          </a:xfrm>
          <a:custGeom>
            <a:avLst/>
            <a:gdLst/>
            <a:ahLst/>
            <a:cxnLst/>
            <a:rect l="l" t="t" r="r" b="b"/>
            <a:pathLst>
              <a:path w="6048602" h="3398993">
                <a:moveTo>
                  <a:pt x="0" y="0"/>
                </a:moveTo>
                <a:lnTo>
                  <a:pt x="6048601" y="0"/>
                </a:lnTo>
                <a:lnTo>
                  <a:pt x="6048601" y="3398993"/>
                </a:lnTo>
                <a:lnTo>
                  <a:pt x="0" y="3398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3152" y="6115375"/>
            <a:ext cx="7156490" cy="725729"/>
          </a:xfrm>
          <a:custGeom>
            <a:avLst/>
            <a:gdLst/>
            <a:ahLst/>
            <a:cxnLst/>
            <a:rect l="l" t="t" r="r" b="b"/>
            <a:pathLst>
              <a:path w="7156490" h="725729">
                <a:moveTo>
                  <a:pt x="0" y="0"/>
                </a:moveTo>
                <a:lnTo>
                  <a:pt x="7156490" y="0"/>
                </a:lnTo>
                <a:lnTo>
                  <a:pt x="7156490" y="725728"/>
                </a:lnTo>
                <a:lnTo>
                  <a:pt x="0" y="725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3152" y="3667139"/>
            <a:ext cx="7156490" cy="2152961"/>
          </a:xfrm>
          <a:custGeom>
            <a:avLst/>
            <a:gdLst/>
            <a:ahLst/>
            <a:cxnLst/>
            <a:rect l="l" t="t" r="r" b="b"/>
            <a:pathLst>
              <a:path w="7156490" h="2152961">
                <a:moveTo>
                  <a:pt x="0" y="0"/>
                </a:moveTo>
                <a:lnTo>
                  <a:pt x="7156490" y="0"/>
                </a:lnTo>
                <a:lnTo>
                  <a:pt x="7156490" y="2152961"/>
                </a:lnTo>
                <a:lnTo>
                  <a:pt x="0" y="2152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657342" y="9641893"/>
            <a:ext cx="217521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500" spc="-252">
                <a:solidFill>
                  <a:srgbClr val="404040"/>
                </a:solidFill>
                <a:latin typeface="+mn-ea"/>
              </a:rPr>
              <a:t>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197" y="1329215"/>
            <a:ext cx="9541383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608" y="295675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데이터 변환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3152" y="7382592"/>
            <a:ext cx="7620848" cy="160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2500" spc="-251">
                <a:solidFill>
                  <a:srgbClr val="404040"/>
                </a:solidFill>
                <a:latin typeface="+mn-ea"/>
              </a:rPr>
              <a:t>1) 각각 다른 크기의 데이터를 가지고 있기 때문에</a:t>
            </a:r>
          </a:p>
          <a:p>
            <a:pPr>
              <a:lnSpc>
                <a:spcPts val="4320"/>
              </a:lnSpc>
            </a:pPr>
            <a:r>
              <a:rPr lang="en-US" sz="2500" spc="-251">
                <a:solidFill>
                  <a:srgbClr val="404040"/>
                </a:solidFill>
                <a:latin typeface="+mn-ea"/>
              </a:rPr>
              <a:t>     모든 이미지를 동일한 크기 224 X 224로 변경</a:t>
            </a:r>
          </a:p>
          <a:p>
            <a:pPr algn="l">
              <a:lnSpc>
                <a:spcPts val="4320"/>
              </a:lnSpc>
            </a:pPr>
            <a:r>
              <a:rPr lang="en-US" sz="2500" spc="-252">
                <a:solidFill>
                  <a:srgbClr val="404040"/>
                </a:solidFill>
                <a:latin typeface="+mn-ea"/>
              </a:rPr>
              <a:t>2)  파이토치를 사용하기 위해 이미지를 텐서로 변경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7218012"/>
            <a:ext cx="8839200" cy="2448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2"/>
              </a:lnSpc>
            </a:pPr>
            <a:r>
              <a:rPr lang="en-US" sz="2500" spc="-228" dirty="0">
                <a:solidFill>
                  <a:srgbClr val="404040"/>
                </a:solidFill>
                <a:latin typeface="+mn-ea"/>
              </a:rPr>
              <a:t>3) 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이미지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데이터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정규화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진행</a:t>
            </a:r>
            <a:endParaRPr lang="en-US" sz="2500" spc="-22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922"/>
              </a:lnSpc>
            </a:pP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       Train 의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평균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, 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표준편차값을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구해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PICKLE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파일에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저장</a:t>
            </a:r>
            <a:r>
              <a:rPr lang="en-US" sz="2500" spc="-228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500" spc="-228" dirty="0" err="1">
                <a:solidFill>
                  <a:srgbClr val="404040"/>
                </a:solidFill>
                <a:latin typeface="+mn-ea"/>
              </a:rPr>
              <a:t>사용</a:t>
            </a:r>
            <a:endParaRPr lang="en-US" sz="2500" spc="-22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922"/>
              </a:lnSpc>
            </a:pPr>
            <a:endParaRPr lang="en-US" sz="2500" spc="-228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ts val="3922"/>
              </a:lnSpc>
            </a:pPr>
            <a:endParaRPr lang="en-US" sz="2500" spc="-228" dirty="0">
              <a:solidFill>
                <a:srgbClr val="404040"/>
              </a:solidFill>
              <a:latin typeface="+mn-ea"/>
            </a:endParaRPr>
          </a:p>
          <a:p>
            <a:pPr algn="l">
              <a:lnSpc>
                <a:spcPts val="3922"/>
              </a:lnSpc>
            </a:pPr>
            <a:r>
              <a:rPr lang="en-US" sz="2500" spc="-229" dirty="0">
                <a:solidFill>
                  <a:srgbClr val="404040"/>
                </a:solidFill>
                <a:latin typeface="+mn-ea"/>
              </a:rPr>
              <a:t>4)  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학습의</a:t>
            </a:r>
            <a:r>
              <a:rPr lang="en-US" sz="2500" spc="-22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통일성을</a:t>
            </a:r>
            <a:r>
              <a:rPr lang="en-US" sz="2500" spc="-22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위해</a:t>
            </a:r>
            <a:r>
              <a:rPr lang="en-US" sz="2500" spc="-22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모든</a:t>
            </a:r>
            <a:r>
              <a:rPr lang="en-US" sz="2500" spc="-22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seed는</a:t>
            </a:r>
            <a:r>
              <a:rPr lang="en-US" sz="2500" spc="-229" dirty="0">
                <a:solidFill>
                  <a:srgbClr val="404040"/>
                </a:solidFill>
                <a:latin typeface="+mn-ea"/>
              </a:rPr>
              <a:t> 42로 </a:t>
            </a:r>
            <a:r>
              <a:rPr lang="en-US" sz="2500" spc="-229" dirty="0" err="1">
                <a:solidFill>
                  <a:srgbClr val="404040"/>
                </a:solidFill>
                <a:latin typeface="+mn-ea"/>
              </a:rPr>
              <a:t>설정</a:t>
            </a:r>
            <a:endParaRPr lang="en-US" sz="2500" spc="-229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355580" y="8363609"/>
            <a:ext cx="518922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34"/>
              </a:lnSpc>
              <a:spcBef>
                <a:spcPct val="0"/>
              </a:spcBef>
            </a:pPr>
            <a:r>
              <a:rPr lang="en-US" sz="2500" spc="21" dirty="0">
                <a:solidFill>
                  <a:srgbClr val="000000"/>
                </a:solidFill>
                <a:latin typeface="+mn-ea"/>
              </a:rPr>
              <a:t>mean=[0.5840, 0.5139, 0.4227]</a:t>
            </a:r>
          </a:p>
          <a:p>
            <a:pPr algn="ctr">
              <a:lnSpc>
                <a:spcPts val="2434"/>
              </a:lnSpc>
              <a:spcBef>
                <a:spcPct val="0"/>
              </a:spcBef>
            </a:pPr>
            <a:r>
              <a:rPr lang="en-US" sz="2500" spc="21" dirty="0">
                <a:solidFill>
                  <a:srgbClr val="000000"/>
                </a:solidFill>
                <a:latin typeface="+mn-ea"/>
              </a:rPr>
              <a:t>    std=[0.2271, 0.2374, 0.2539]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2382404"/>
            <a:ext cx="18288000" cy="7981300"/>
            <a:chOff x="0" y="0"/>
            <a:chExt cx="24384000" cy="106417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164680" y="1595724"/>
            <a:ext cx="6604769" cy="8228668"/>
          </a:xfrm>
          <a:custGeom>
            <a:avLst/>
            <a:gdLst/>
            <a:ahLst/>
            <a:cxnLst/>
            <a:rect l="l" t="t" r="r" b="b"/>
            <a:pathLst>
              <a:path w="6604769" h="8228668">
                <a:moveTo>
                  <a:pt x="0" y="0"/>
                </a:moveTo>
                <a:lnTo>
                  <a:pt x="6604768" y="0"/>
                </a:lnTo>
                <a:lnTo>
                  <a:pt x="6604768" y="8228668"/>
                </a:lnTo>
                <a:lnTo>
                  <a:pt x="0" y="822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6641507"/>
            <a:ext cx="4717170" cy="1545755"/>
          </a:xfrm>
          <a:custGeom>
            <a:avLst/>
            <a:gdLst/>
            <a:ahLst/>
            <a:cxnLst/>
            <a:rect l="l" t="t" r="r" b="b"/>
            <a:pathLst>
              <a:path w="4717170" h="1545755">
                <a:moveTo>
                  <a:pt x="0" y="0"/>
                </a:moveTo>
                <a:lnTo>
                  <a:pt x="4717170" y="0"/>
                </a:lnTo>
                <a:lnTo>
                  <a:pt x="4717170" y="1545755"/>
                </a:lnTo>
                <a:lnTo>
                  <a:pt x="0" y="15457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78346" b="-4520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4197" y="1329215"/>
            <a:ext cx="9541383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6608" y="2956756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48">
                <a:solidFill>
                  <a:srgbClr val="404040"/>
                </a:solidFill>
                <a:latin typeface="+mj-ea"/>
                <a:ea typeface="+mj-ea"/>
              </a:rPr>
              <a:t>ResNet18 모델 학습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410715" y="3532437"/>
            <a:ext cx="6358733" cy="2899940"/>
            <a:chOff x="0" y="0"/>
            <a:chExt cx="1674728" cy="7637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74728" cy="763770"/>
            </a:xfrm>
            <a:custGeom>
              <a:avLst/>
              <a:gdLst/>
              <a:ahLst/>
              <a:cxnLst/>
              <a:rect l="l" t="t" r="r" b="b"/>
              <a:pathLst>
                <a:path w="1674728" h="763770">
                  <a:moveTo>
                    <a:pt x="0" y="0"/>
                  </a:moveTo>
                  <a:lnTo>
                    <a:pt x="1674728" y="0"/>
                  </a:lnTo>
                  <a:lnTo>
                    <a:pt x="1674728" y="763770"/>
                  </a:lnTo>
                  <a:lnTo>
                    <a:pt x="0" y="7637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EDAEA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1674728" cy="744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16" name="AutoShape 16"/>
          <p:cNvSpPr/>
          <p:nvPr/>
        </p:nvSpPr>
        <p:spPr>
          <a:xfrm>
            <a:off x="4131642" y="3834241"/>
            <a:ext cx="2360598" cy="0"/>
          </a:xfrm>
          <a:prstGeom prst="line">
            <a:avLst/>
          </a:prstGeom>
          <a:ln w="38100" cap="flat">
            <a:solidFill>
              <a:srgbClr val="EEDAEA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17" name="TextBox 17"/>
          <p:cNvSpPr txBox="1"/>
          <p:nvPr/>
        </p:nvSpPr>
        <p:spPr>
          <a:xfrm>
            <a:off x="814197" y="4036018"/>
            <a:ext cx="6196203" cy="2133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25"/>
              </a:lnSpc>
            </a:pP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학습용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데이터로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학습하는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과정</a:t>
            </a:r>
            <a:endParaRPr lang="en-US" sz="2140" spc="-199" dirty="0">
              <a:solidFill>
                <a:srgbClr val="404040"/>
              </a:solidFill>
              <a:latin typeface="+mn-ea"/>
            </a:endParaRPr>
          </a:p>
          <a:p>
            <a:pPr marL="462169" lvl="1" indent="-231085">
              <a:lnSpc>
                <a:spcPts val="3425"/>
              </a:lnSpc>
              <a:buFont typeface="Arial"/>
              <a:buChar char="•"/>
            </a:pPr>
            <a:r>
              <a:rPr lang="en-US" sz="2140" spc="-199" dirty="0">
                <a:solidFill>
                  <a:srgbClr val="404040"/>
                </a:solidFill>
                <a:latin typeface="+mn-ea"/>
              </a:rPr>
              <a:t>매 Epoch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마다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loss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계산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및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최소화하는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방식으로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학습</a:t>
            </a:r>
            <a:endParaRPr lang="en-US" sz="2140" spc="-199" dirty="0">
              <a:solidFill>
                <a:srgbClr val="404040"/>
              </a:solidFill>
              <a:latin typeface="+mn-ea"/>
            </a:endParaRPr>
          </a:p>
          <a:p>
            <a:pPr marL="924339" lvl="2" indent="-308113">
              <a:lnSpc>
                <a:spcPts val="3425"/>
              </a:lnSpc>
              <a:buFont typeface="Arial"/>
              <a:buChar char="⚬"/>
            </a:pP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Loss function: 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CrossEntropy</a:t>
            </a:r>
            <a:endParaRPr lang="en-US" sz="2140" spc="-199" dirty="0">
              <a:solidFill>
                <a:srgbClr val="404040"/>
              </a:solidFill>
              <a:latin typeface="+mn-ea"/>
            </a:endParaRPr>
          </a:p>
          <a:p>
            <a:pPr marL="924339" lvl="2" indent="-308113">
              <a:lnSpc>
                <a:spcPts val="3425"/>
              </a:lnSpc>
              <a:buFont typeface="Arial"/>
              <a:buChar char="⚬"/>
            </a:pPr>
            <a:r>
              <a:rPr lang="en-US" sz="2140" spc="-199" dirty="0">
                <a:solidFill>
                  <a:srgbClr val="404040"/>
                </a:solidFill>
                <a:latin typeface="+mn-ea"/>
              </a:rPr>
              <a:t>Optimizer: Adam</a:t>
            </a:r>
          </a:p>
          <a:p>
            <a:pPr marL="462169" lvl="1" indent="-231085" algn="l">
              <a:lnSpc>
                <a:spcPts val="3425"/>
              </a:lnSpc>
              <a:buFont typeface="Arial"/>
              <a:buChar char="•"/>
            </a:pP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확률이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가장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값으로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클래스</a:t>
            </a:r>
            <a:r>
              <a:rPr lang="en-US" sz="2140" spc="-199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140" spc="-199" dirty="0" err="1">
                <a:solidFill>
                  <a:srgbClr val="404040"/>
                </a:solidFill>
                <a:latin typeface="+mn-ea"/>
              </a:rPr>
              <a:t>예측</a:t>
            </a:r>
            <a:endParaRPr lang="en-US" sz="2140" spc="-199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6410715" y="6546677"/>
            <a:ext cx="6358733" cy="1211332"/>
            <a:chOff x="0" y="0"/>
            <a:chExt cx="1674728" cy="3190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74728" cy="319034"/>
            </a:xfrm>
            <a:custGeom>
              <a:avLst/>
              <a:gdLst/>
              <a:ahLst/>
              <a:cxnLst/>
              <a:rect l="l" t="t" r="r" b="b"/>
              <a:pathLst>
                <a:path w="1674728" h="319034">
                  <a:moveTo>
                    <a:pt x="0" y="0"/>
                  </a:moveTo>
                  <a:lnTo>
                    <a:pt x="1674728" y="0"/>
                  </a:lnTo>
                  <a:lnTo>
                    <a:pt x="1674728" y="319034"/>
                  </a:lnTo>
                  <a:lnTo>
                    <a:pt x="0" y="3190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5E3D8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674728" cy="299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335001" y="6942687"/>
            <a:ext cx="4497558" cy="896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5"/>
              </a:lnSpc>
            </a:pPr>
            <a:r>
              <a:rPr lang="en-US" sz="2291" spc="-213" dirty="0">
                <a:solidFill>
                  <a:srgbClr val="404040"/>
                </a:solidFill>
                <a:latin typeface="+mn-ea"/>
              </a:rPr>
              <a:t>매 Epoch </a:t>
            </a:r>
            <a:r>
              <a:rPr lang="en-US" sz="2291" spc="-213" dirty="0" err="1">
                <a:solidFill>
                  <a:srgbClr val="404040"/>
                </a:solidFill>
                <a:latin typeface="+mn-ea"/>
              </a:rPr>
              <a:t>마다</a:t>
            </a:r>
            <a:r>
              <a:rPr lang="en-US" sz="2291" spc="-213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algn="l">
              <a:lnSpc>
                <a:spcPts val="3665"/>
              </a:lnSpc>
            </a:pPr>
            <a:r>
              <a:rPr lang="en-US" sz="2291" spc="-214" dirty="0">
                <a:solidFill>
                  <a:srgbClr val="404040"/>
                </a:solidFill>
                <a:latin typeface="+mn-ea"/>
              </a:rPr>
              <a:t>Train </a:t>
            </a:r>
            <a:r>
              <a:rPr lang="en-US" sz="2291" spc="-214" dirty="0" err="1">
                <a:solidFill>
                  <a:srgbClr val="404040"/>
                </a:solidFill>
                <a:latin typeface="+mn-ea"/>
              </a:rPr>
              <a:t>accuracy와</a:t>
            </a:r>
            <a:r>
              <a:rPr lang="en-US" sz="2291" spc="-214" dirty="0">
                <a:solidFill>
                  <a:srgbClr val="404040"/>
                </a:solidFill>
                <a:latin typeface="+mn-ea"/>
              </a:rPr>
              <a:t> Validation accuracy </a:t>
            </a:r>
            <a:r>
              <a:rPr lang="en-US" sz="2291" spc="-214" dirty="0" err="1">
                <a:solidFill>
                  <a:srgbClr val="404040"/>
                </a:solidFill>
                <a:latin typeface="+mn-ea"/>
              </a:rPr>
              <a:t>계산</a:t>
            </a:r>
            <a:endParaRPr lang="en-US" sz="2291" spc="-214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6410715" y="7872308"/>
            <a:ext cx="6358733" cy="1085545"/>
            <a:chOff x="0" y="0"/>
            <a:chExt cx="1674728" cy="2859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74728" cy="285905"/>
            </a:xfrm>
            <a:custGeom>
              <a:avLst/>
              <a:gdLst/>
              <a:ahLst/>
              <a:cxnLst/>
              <a:rect l="l" t="t" r="r" b="b"/>
              <a:pathLst>
                <a:path w="1674728" h="285905">
                  <a:moveTo>
                    <a:pt x="0" y="0"/>
                  </a:moveTo>
                  <a:lnTo>
                    <a:pt x="1674728" y="0"/>
                  </a:lnTo>
                  <a:lnTo>
                    <a:pt x="1674728" y="285905"/>
                  </a:lnTo>
                  <a:lnTo>
                    <a:pt x="0" y="2859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EDAEA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19050"/>
              <a:ext cx="1674728" cy="266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25" name="AutoShape 25"/>
          <p:cNvSpPr/>
          <p:nvPr/>
        </p:nvSpPr>
        <p:spPr>
          <a:xfrm>
            <a:off x="12693248" y="8157280"/>
            <a:ext cx="2360598" cy="0"/>
          </a:xfrm>
          <a:prstGeom prst="line">
            <a:avLst/>
          </a:prstGeom>
          <a:ln w="38100" cap="flat">
            <a:solidFill>
              <a:srgbClr val="EEDAEA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26" name="AutoShape 26"/>
          <p:cNvSpPr/>
          <p:nvPr/>
        </p:nvSpPr>
        <p:spPr>
          <a:xfrm>
            <a:off x="12693248" y="6750803"/>
            <a:ext cx="2360598" cy="0"/>
          </a:xfrm>
          <a:prstGeom prst="line">
            <a:avLst/>
          </a:prstGeom>
          <a:ln w="38100" cap="flat">
            <a:solidFill>
              <a:srgbClr val="B5E3D8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27" name="Group 27"/>
          <p:cNvGrpSpPr/>
          <p:nvPr/>
        </p:nvGrpSpPr>
        <p:grpSpPr>
          <a:xfrm>
            <a:off x="6078955" y="1595724"/>
            <a:ext cx="6460754" cy="941932"/>
            <a:chOff x="0" y="0"/>
            <a:chExt cx="1701598" cy="2480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701598" cy="248081"/>
            </a:xfrm>
            <a:custGeom>
              <a:avLst/>
              <a:gdLst/>
              <a:ahLst/>
              <a:cxnLst/>
              <a:rect l="l" t="t" r="r" b="b"/>
              <a:pathLst>
                <a:path w="1701598" h="248081">
                  <a:moveTo>
                    <a:pt x="0" y="0"/>
                  </a:moveTo>
                  <a:lnTo>
                    <a:pt x="1701598" y="0"/>
                  </a:lnTo>
                  <a:lnTo>
                    <a:pt x="1701598" y="248081"/>
                  </a:lnTo>
                  <a:lnTo>
                    <a:pt x="0" y="2480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5E3D8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701598" cy="229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0" name="AutoShape 30"/>
          <p:cNvSpPr/>
          <p:nvPr/>
        </p:nvSpPr>
        <p:spPr>
          <a:xfrm>
            <a:off x="12463508" y="2324749"/>
            <a:ext cx="2360598" cy="0"/>
          </a:xfrm>
          <a:prstGeom prst="line">
            <a:avLst/>
          </a:prstGeom>
          <a:ln w="38100" cap="flat">
            <a:solidFill>
              <a:srgbClr val="B5E3D8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1" name="TextBox 31"/>
          <p:cNvSpPr txBox="1"/>
          <p:nvPr/>
        </p:nvSpPr>
        <p:spPr>
          <a:xfrm>
            <a:off x="12954001" y="2678452"/>
            <a:ext cx="4878558" cy="1372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5"/>
              </a:lnSpc>
            </a:pPr>
            <a:r>
              <a:rPr lang="en-US" sz="2340" spc="-217" dirty="0">
                <a:solidFill>
                  <a:srgbClr val="404040"/>
                </a:solidFill>
                <a:latin typeface="+mn-ea"/>
              </a:rPr>
              <a:t>총 100번의 Epoch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실행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최고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선택</a:t>
            </a:r>
            <a:endParaRPr lang="en-US" sz="2340" spc="-217" dirty="0">
              <a:solidFill>
                <a:srgbClr val="404040"/>
              </a:solidFill>
              <a:latin typeface="+mn-ea"/>
            </a:endParaRPr>
          </a:p>
          <a:p>
            <a:pPr marL="505348" lvl="1" indent="-252674">
              <a:lnSpc>
                <a:spcPts val="3745"/>
              </a:lnSpc>
              <a:buFont typeface="Arial"/>
              <a:buChar char="•"/>
            </a:pP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과정에서의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정확도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계산</a:t>
            </a:r>
            <a:r>
              <a:rPr lang="en-US" sz="2340" spc="-217" dirty="0">
                <a:solidFill>
                  <a:srgbClr val="404040"/>
                </a:solidFill>
                <a:latin typeface="+mn-ea"/>
              </a:rPr>
              <a:t> 및 </a:t>
            </a:r>
            <a:r>
              <a:rPr lang="en-US" sz="2340" spc="-217" dirty="0" err="1">
                <a:solidFill>
                  <a:srgbClr val="404040"/>
                </a:solidFill>
                <a:latin typeface="+mn-ea"/>
              </a:rPr>
              <a:t>저장</a:t>
            </a:r>
            <a:endParaRPr lang="en-US" sz="2340" spc="-217" dirty="0">
              <a:solidFill>
                <a:srgbClr val="404040"/>
              </a:solidFill>
              <a:latin typeface="+mn-ea"/>
            </a:endParaRPr>
          </a:p>
          <a:p>
            <a:pPr marL="505348" lvl="1" indent="-252674" algn="l">
              <a:lnSpc>
                <a:spcPts val="3745"/>
              </a:lnSpc>
              <a:buFont typeface="Arial"/>
              <a:buChar char="•"/>
            </a:pP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학습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완료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후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모델을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pickle에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저장</a:t>
            </a:r>
            <a:endParaRPr lang="en-US" sz="2340" spc="-218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2" name="Freeform 32"/>
          <p:cNvSpPr/>
          <p:nvPr/>
        </p:nvSpPr>
        <p:spPr>
          <a:xfrm>
            <a:off x="9467064" y="9064802"/>
            <a:ext cx="8088019" cy="759590"/>
          </a:xfrm>
          <a:custGeom>
            <a:avLst/>
            <a:gdLst/>
            <a:ahLst/>
            <a:cxnLst/>
            <a:rect l="l" t="t" r="r" b="b"/>
            <a:pathLst>
              <a:path w="8088019" h="759590">
                <a:moveTo>
                  <a:pt x="0" y="0"/>
                </a:moveTo>
                <a:lnTo>
                  <a:pt x="8088019" y="0"/>
                </a:lnTo>
                <a:lnTo>
                  <a:pt x="8088019" y="759590"/>
                </a:lnTo>
                <a:lnTo>
                  <a:pt x="0" y="7595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7549" r="-1219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3411200" y="8376355"/>
            <a:ext cx="3928261" cy="423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정확도가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가장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높은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모델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저장</a:t>
            </a:r>
            <a:endParaRPr lang="en-US" sz="2340" spc="-218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6408335" y="9040326"/>
            <a:ext cx="1835840" cy="531197"/>
            <a:chOff x="0" y="0"/>
            <a:chExt cx="483513" cy="13990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83513" cy="139904"/>
            </a:xfrm>
            <a:custGeom>
              <a:avLst/>
              <a:gdLst/>
              <a:ahLst/>
              <a:cxnLst/>
              <a:rect l="l" t="t" r="r" b="b"/>
              <a:pathLst>
                <a:path w="483513" h="139904">
                  <a:moveTo>
                    <a:pt x="0" y="0"/>
                  </a:moveTo>
                  <a:lnTo>
                    <a:pt x="483513" y="0"/>
                  </a:lnTo>
                  <a:lnTo>
                    <a:pt x="483513" y="139904"/>
                  </a:lnTo>
                  <a:lnTo>
                    <a:pt x="0" y="1399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5E3D8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19050"/>
              <a:ext cx="483513" cy="12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4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7" name="AutoShape 37"/>
          <p:cNvSpPr/>
          <p:nvPr/>
        </p:nvSpPr>
        <p:spPr>
          <a:xfrm>
            <a:off x="4131642" y="9201150"/>
            <a:ext cx="2360598" cy="0"/>
          </a:xfrm>
          <a:prstGeom prst="line">
            <a:avLst/>
          </a:prstGeom>
          <a:ln w="38100" cap="flat">
            <a:solidFill>
              <a:srgbClr val="B5E3D8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8" name="TextBox 38"/>
          <p:cNvSpPr txBox="1"/>
          <p:nvPr/>
        </p:nvSpPr>
        <p:spPr>
          <a:xfrm>
            <a:off x="1169226" y="8573602"/>
            <a:ext cx="3826228" cy="423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스케줄러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340" spc="-218" dirty="0" err="1">
                <a:solidFill>
                  <a:srgbClr val="404040"/>
                </a:solidFill>
                <a:latin typeface="+mn-ea"/>
              </a:rPr>
              <a:t>업데이트</a:t>
            </a:r>
            <a:r>
              <a:rPr lang="en-US" sz="2340" spc="-218" dirty="0">
                <a:solidFill>
                  <a:srgbClr val="404040"/>
                </a:solidFill>
                <a:latin typeface="+mn-ea"/>
              </a:rPr>
              <a:t> (Mission2)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305699"/>
            <a:ext cx="18288000" cy="7981300"/>
            <a:chOff x="0" y="0"/>
            <a:chExt cx="24384000" cy="10641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0641711"/>
            </a:xfrm>
            <a:custGeom>
              <a:avLst/>
              <a:gdLst/>
              <a:ahLst/>
              <a:cxnLst/>
              <a:rect l="l" t="t" r="r" b="b"/>
              <a:pathLst>
                <a:path w="24384000" h="10641711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978185"/>
          </a:xfrm>
          <a:custGeom>
            <a:avLst/>
            <a:gdLst/>
            <a:ahLst/>
            <a:cxnLst/>
            <a:rect l="l" t="t" r="r" b="b"/>
            <a:pathLst>
              <a:path w="18288000" h="978185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37312" y="2935764"/>
            <a:ext cx="165795" cy="480517"/>
            <a:chOff x="0" y="0"/>
            <a:chExt cx="221060" cy="640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980" cy="640588"/>
            </a:xfrm>
            <a:custGeom>
              <a:avLst/>
              <a:gdLst/>
              <a:ahLst/>
              <a:cxnLst/>
              <a:rect l="l" t="t" r="r" b="b"/>
              <a:pathLst>
                <a:path w="220980" h="640588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86607" y="2954814"/>
            <a:ext cx="14569210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b="1" spc="-296">
                <a:solidFill>
                  <a:srgbClr val="404040"/>
                </a:solidFill>
                <a:latin typeface="+mj-ea"/>
                <a:ea typeface="+mj-ea"/>
              </a:rPr>
              <a:t>Mission 1 모델 로드 및 Validation 체크</a:t>
            </a:r>
          </a:p>
        </p:txBody>
      </p:sp>
      <p:sp>
        <p:nvSpPr>
          <p:cNvPr id="9" name="Freeform 9"/>
          <p:cNvSpPr/>
          <p:nvPr/>
        </p:nvSpPr>
        <p:spPr>
          <a:xfrm>
            <a:off x="1537313" y="3890296"/>
            <a:ext cx="7142313" cy="3527606"/>
          </a:xfrm>
          <a:custGeom>
            <a:avLst/>
            <a:gdLst/>
            <a:ahLst/>
            <a:cxnLst/>
            <a:rect l="l" t="t" r="r" b="b"/>
            <a:pathLst>
              <a:path w="7142313" h="3527606">
                <a:moveTo>
                  <a:pt x="0" y="0"/>
                </a:moveTo>
                <a:lnTo>
                  <a:pt x="7142313" y="0"/>
                </a:lnTo>
                <a:lnTo>
                  <a:pt x="7142313" y="3527606"/>
                </a:lnTo>
                <a:lnTo>
                  <a:pt x="0" y="3527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20210" y="7894152"/>
            <a:ext cx="8391968" cy="1281151"/>
          </a:xfrm>
          <a:custGeom>
            <a:avLst/>
            <a:gdLst/>
            <a:ahLst/>
            <a:cxnLst/>
            <a:rect l="l" t="t" r="r" b="b"/>
            <a:pathLst>
              <a:path w="8391968" h="1281151">
                <a:moveTo>
                  <a:pt x="0" y="0"/>
                </a:moveTo>
                <a:lnTo>
                  <a:pt x="8391968" y="0"/>
                </a:lnTo>
                <a:lnTo>
                  <a:pt x="8391968" y="1281151"/>
                </a:lnTo>
                <a:lnTo>
                  <a:pt x="0" y="12811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13574273" y="3575971"/>
            <a:ext cx="57852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Freeform 12"/>
          <p:cNvSpPr/>
          <p:nvPr/>
        </p:nvSpPr>
        <p:spPr>
          <a:xfrm>
            <a:off x="10376544" y="3025678"/>
            <a:ext cx="2940555" cy="6016530"/>
          </a:xfrm>
          <a:custGeom>
            <a:avLst/>
            <a:gdLst/>
            <a:ahLst/>
            <a:cxnLst/>
            <a:rect l="l" t="t" r="r" b="b"/>
            <a:pathLst>
              <a:path w="2940555" h="6016530">
                <a:moveTo>
                  <a:pt x="0" y="0"/>
                </a:moveTo>
                <a:lnTo>
                  <a:pt x="2940554" y="0"/>
                </a:lnTo>
                <a:lnTo>
                  <a:pt x="2940554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409973" y="3018752"/>
            <a:ext cx="2936475" cy="5265403"/>
          </a:xfrm>
          <a:custGeom>
            <a:avLst/>
            <a:gdLst/>
            <a:ahLst/>
            <a:cxnLst/>
            <a:rect l="l" t="t" r="r" b="b"/>
            <a:pathLst>
              <a:path w="2936475" h="5265403">
                <a:moveTo>
                  <a:pt x="0" y="0"/>
                </a:moveTo>
                <a:lnTo>
                  <a:pt x="2936475" y="0"/>
                </a:lnTo>
                <a:lnTo>
                  <a:pt x="2936475" y="5265404"/>
                </a:lnTo>
                <a:lnTo>
                  <a:pt x="0" y="52654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657342" y="9641893"/>
            <a:ext cx="217521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6"/>
              </a:lnSpc>
            </a:pPr>
            <a:r>
              <a:rPr lang="en-US" sz="2700" spc="-252">
                <a:solidFill>
                  <a:srgbClr val="404040"/>
                </a:solidFill>
                <a:latin typeface="+mn-ea"/>
              </a:rPr>
              <a:t>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4197" y="1329215"/>
            <a:ext cx="9541383" cy="67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b="1" spc="-29" dirty="0">
                <a:solidFill>
                  <a:srgbClr val="404040"/>
                </a:solidFill>
                <a:latin typeface="+mj-ea"/>
                <a:ea typeface="+mj-ea"/>
              </a:rPr>
              <a:t>2. MISSION 1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86338" y="2189261"/>
            <a:ext cx="6354395" cy="39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733" spc="-295">
                <a:solidFill>
                  <a:srgbClr val="404040"/>
                </a:solidFill>
                <a:latin typeface="+mn-ea"/>
              </a:rPr>
              <a:t>검증용 데이터 기준 높은   성능 순으로 재배열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11201" y="8598481"/>
            <a:ext cx="386715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최고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검증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정확도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:  72.963</a:t>
            </a:r>
          </a:p>
          <a:p>
            <a:pPr algn="ctr">
              <a:lnSpc>
                <a:spcPts val="2951"/>
              </a:lnSpc>
            </a:pP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평균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검증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sz="2733" spc="-295" dirty="0" err="1">
                <a:solidFill>
                  <a:srgbClr val="404040"/>
                </a:solidFill>
                <a:latin typeface="+mn-ea"/>
              </a:rPr>
              <a:t>정확도</a:t>
            </a:r>
            <a:r>
              <a:rPr lang="en-US" sz="2733" spc="-295" dirty="0">
                <a:solidFill>
                  <a:srgbClr val="404040"/>
                </a:solidFill>
                <a:latin typeface="+mn-ea"/>
              </a:rPr>
              <a:t>:  69.070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1561</Words>
  <Application>Microsoft Office PowerPoint</Application>
  <PresentationFormat>사용자 지정</PresentationFormat>
  <Paragraphs>250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Calibri</vt:lpstr>
      <vt:lpstr>Arial</vt:lpstr>
      <vt:lpstr>TT Rounds Condensed Heavy</vt:lpstr>
      <vt:lpstr>TT Rounds Condensed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안녕하데요_23년_DCC_발표자료PPT_대학부_1311.pptx</dc:title>
  <dc:creator>LiKyeong Yoon</dc:creator>
  <cp:lastModifiedBy>LiKyeong Yoon</cp:lastModifiedBy>
  <cp:revision>3</cp:revision>
  <dcterms:created xsi:type="dcterms:W3CDTF">2006-08-16T00:00:00Z</dcterms:created>
  <dcterms:modified xsi:type="dcterms:W3CDTF">2023-11-03T07:56:43Z</dcterms:modified>
  <dc:identifier>DAFzFJ0Cj4M</dc:identifier>
</cp:coreProperties>
</file>