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4" r:id="rId15"/>
    <p:sldId id="280" r:id="rId16"/>
    <p:sldId id="285" r:id="rId17"/>
    <p:sldId id="279" r:id="rId18"/>
    <p:sldId id="286" r:id="rId19"/>
    <p:sldId id="287" r:id="rId20"/>
    <p:sldId id="288" r:id="rId21"/>
    <p:sldId id="289" r:id="rId22"/>
    <p:sldId id="290" r:id="rId23"/>
    <p:sldId id="291" r:id="rId24"/>
    <p:sldId id="2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BF59"/>
    <a:srgbClr val="8EC76F"/>
    <a:srgbClr val="B1D89C"/>
    <a:srgbClr val="CEE6C0"/>
    <a:srgbClr val="E2F0D9"/>
    <a:srgbClr val="385723"/>
    <a:srgbClr val="A9DCD8"/>
    <a:srgbClr val="2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8150D5-7B7D-1546-B870-EE712FAF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705C3E8-AB95-FE47-B23A-07FC1A4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DDFC03-A3C8-2B4D-9297-6EC64D5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2022-08-12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2A80B2-6049-1F4A-AB0A-BE85546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4BDBDA0-670C-354C-A538-CB59D24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1A91AC-F349-BF4D-A26F-50C34FE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D7B5557-9AB3-9D47-80EF-1E27AC7EF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EED68F-3154-274E-8DF5-9367CA0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2022-08-12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229A892-866B-F64D-B9CD-5BB839C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0F71402-71E1-4444-A2A4-9446F5FF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D718315-BCEE-5546-8663-760F904A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33E9CFC-6843-FA4B-AB7F-CF3C0081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8321999-DEB2-D842-907B-BDF9EEF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2022-08-12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34BB73-31CF-1F49-A81D-01CFB4E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C2B307-F0B5-AC43-8915-9A5EE7ED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935919-FC5E-614E-BC1A-5D7137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D9248E-71B7-014C-97DC-2C1D7C9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7A9F8E-4667-1549-BA9A-BBE8E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2022-08-12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402E6A-B6D6-5E41-89E2-F46B0D5B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EF1308-7D78-3445-A807-408AB89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BF5665-78FD-2A43-A7AB-548E69C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FD6D3A0-4B0E-8447-9D07-CC6E2963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74E8FC-91B6-0A40-A21B-299655F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2022-08-12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2E1EAAC-A60F-7A48-923D-21D9C9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30897E-19A7-5749-9412-736D4BE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AA52FD-0BAF-D141-A469-0C5368F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2F6A51-410E-9542-842E-064A2B2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6A0F179-6517-9044-8331-4D9178D8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DFF726-DD23-4F4E-8CDD-22655C39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2022-08-12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B406425-B982-8C47-9D5E-A4299B1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8A33763-B1AE-7444-912F-ADF23CD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85C78F-5DF5-944B-9906-CB9125B9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ADB2FC0-EB14-B747-ACB9-466C989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B55D68A-DEBD-FF47-B5E2-2CE2B2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7FDCD51-DD30-3E4A-A75E-4DABD5FA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934EDC3-EEC5-134A-AE94-233A70C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9CBFEFC-D691-3642-99E2-1BE6FE18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2022-08-12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CB1FF3D-A1FF-AA4B-A3B7-EFCFD6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E0E5C82-C865-0944-8DD6-BE0AC3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B29E0D-08B9-FF45-8C86-1876A0E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250B0F6-482F-8B4E-AC50-5F8CB915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2022-08-12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9474C55-8FB5-ED43-A3FE-C596701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2AA3CE1-24AB-1440-A8A2-2970E90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5F7C97A-B6FF-094A-ABCB-B4A7AD1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2022-08-12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DEAD74-FE08-AF47-A38B-267943E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471CA29-289E-D047-AECC-C2594F1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98F639-FFA6-8342-BBFE-2DE1BD6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02C7707-660C-CB4F-8DDD-6E595AE0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76B2D4-5357-C84F-959F-3FD9DADE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80907F-F6F2-494B-96E3-F0E8C97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2022-08-12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D413A6D-3E6B-8C47-B4A4-03D2250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A6F4C4-D155-464C-AF6E-4B6D51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511414-3D41-FC49-A959-483EB37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B9AC578-989A-1442-8E48-5D106977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B5AA48A-5A42-5B47-9976-409CF68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D47BC85-FA14-1C4A-B93F-3ADE91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2022-08-12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C9CC47-3459-F343-9CCA-267F83D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AFAECD-1D2B-7745-9151-3D5DBD7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DE7682B-3546-264F-8782-B92310F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248AA5-D1C8-D34D-AFCE-1A78623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A0C8B54-AD21-154C-81D4-553750F7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D4DE-8D46-E24C-9300-68E36EE62758}" type="datetimeFigureOut">
              <a:rPr kumimoji="1" lang="ko-KR" altLang="en-US" smtClean="0"/>
              <a:t>2022-08-12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4B59B5-B162-8C41-896F-605BC087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056F66-CBB8-2945-BB14-B3B74B53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024ED21-64EA-7D44-BB4D-F7D753CF7016}"/>
              </a:ext>
            </a:extLst>
          </p:cNvPr>
          <p:cNvSpPr/>
          <p:nvPr/>
        </p:nvSpPr>
        <p:spPr>
          <a:xfrm rot="5400000">
            <a:off x="6268357" y="1747730"/>
            <a:ext cx="6858000" cy="3362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DA62759-94CA-8944-9AD9-67F1B9BFB084}"/>
              </a:ext>
            </a:extLst>
          </p:cNvPr>
          <p:cNvSpPr txBox="1"/>
          <p:nvPr/>
        </p:nvSpPr>
        <p:spPr>
          <a:xfrm>
            <a:off x="3407540" y="2636758"/>
            <a:ext cx="3036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세미나</a:t>
            </a:r>
            <a:r>
              <a:rPr kumimoji="1" lang="en-US" altLang="ko-KR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_XSS</a:t>
            </a:r>
            <a:endParaRPr kumimoji="1" lang="ko-KR" altLang="en-US" sz="4200" b="1" dirty="0">
              <a:solidFill>
                <a:schemeClr val="accent6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95EF6A0-3B38-40A7-BA74-95DB18E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735696">
            <a:off x="31914" y="3692435"/>
            <a:ext cx="2740162" cy="4110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E93F418-AA08-4AA6-998E-C0DE64920E22}"/>
              </a:ext>
            </a:extLst>
          </p:cNvPr>
          <p:cNvSpPr txBox="1"/>
          <p:nvPr/>
        </p:nvSpPr>
        <p:spPr>
          <a:xfrm>
            <a:off x="2050120" y="3637186"/>
            <a:ext cx="58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>
                <a:solidFill>
                  <a:srgbClr val="385723"/>
                </a:solidFill>
              </a:rPr>
              <a:t>김 정 민</a:t>
            </a:r>
            <a:endParaRPr lang="ko-KR" altLang="en-US" dirty="0">
              <a:solidFill>
                <a:srgbClr val="385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35"/>
          <a:stretch/>
        </p:blipFill>
        <p:spPr>
          <a:xfrm>
            <a:off x="488272" y="1661885"/>
            <a:ext cx="4927107" cy="3924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6944" y="1331650"/>
            <a:ext cx="53987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>
                <a:latin typeface="+mj-lt"/>
                <a:ea typeface="나눔고딕" panose="020D0604000000000000" pitchFamily="50" charset="-127"/>
              </a:rPr>
              <a:t>#</a:t>
            </a:r>
            <a:r>
              <a:rPr lang="ko-KR" altLang="en-US" b="1" dirty="0" smtClean="0">
                <a:latin typeface="+mj-lt"/>
                <a:ea typeface="나눔고딕" panose="020D0604000000000000" pitchFamily="50" charset="-127"/>
              </a:rPr>
              <a:t>미션 </a:t>
            </a:r>
            <a:r>
              <a:rPr lang="ko-KR" altLang="en-US" b="1" dirty="0">
                <a:latin typeface="+mj-lt"/>
                <a:ea typeface="나눔고딕" panose="020D0604000000000000" pitchFamily="50" charset="-127"/>
              </a:rPr>
              <a:t>설명</a:t>
            </a:r>
            <a:endParaRPr lang="ko-KR" altLang="en-US" dirty="0">
              <a:latin typeface="+mj-lt"/>
              <a:ea typeface="나눔고딕" panose="020D0604000000000000" pitchFamily="50" charset="-127"/>
            </a:endParaRPr>
          </a:p>
          <a:p>
            <a:pPr fontAlgn="base"/>
            <a:r>
              <a:rPr lang="ko-KR" altLang="en-US" dirty="0">
                <a:latin typeface="+mj-lt"/>
                <a:ea typeface="나눔고딕" panose="020D0604000000000000" pitchFamily="50" charset="-127"/>
              </a:rPr>
              <a:t>웹 </a:t>
            </a:r>
            <a:r>
              <a:rPr lang="en-US" altLang="ko-KR" dirty="0">
                <a:latin typeface="+mj-lt"/>
                <a:ea typeface="나눔고딕" panose="020D0604000000000000" pitchFamily="50" charset="-127"/>
              </a:rPr>
              <a:t>APK</a:t>
            </a:r>
            <a:r>
              <a:rPr lang="ko-KR" altLang="en-US" dirty="0">
                <a:latin typeface="+mj-lt"/>
                <a:ea typeface="나눔고딕" panose="020D0604000000000000" pitchFamily="50" charset="-127"/>
              </a:rPr>
              <a:t>는 종종 사용자 데이터를 </a:t>
            </a:r>
            <a:r>
              <a:rPr lang="ko-KR" altLang="en-US" dirty="0" smtClean="0">
                <a:latin typeface="+mj-lt"/>
                <a:ea typeface="나눔고딕" panose="020D0604000000000000" pitchFamily="50" charset="-127"/>
              </a:rPr>
              <a:t>서버 측 </a:t>
            </a:r>
            <a:r>
              <a:rPr lang="ko-KR" altLang="en-US" dirty="0">
                <a:latin typeface="+mj-lt"/>
                <a:ea typeface="나눔고딕" panose="020D0604000000000000" pitchFamily="50" charset="-127"/>
              </a:rPr>
              <a:t>데이터베이스에 보관하고</a:t>
            </a:r>
            <a:r>
              <a:rPr lang="en-US" altLang="ko-KR" dirty="0">
                <a:latin typeface="+mj-lt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+mj-lt"/>
                <a:ea typeface="나눔고딕" panose="020D0604000000000000" pitchFamily="50" charset="-127"/>
              </a:rPr>
              <a:t>점점 나아가 데이터를 </a:t>
            </a:r>
            <a:r>
              <a:rPr lang="ko-KR" altLang="en-US" dirty="0" smtClean="0">
                <a:latin typeface="+mj-lt"/>
                <a:ea typeface="나눔고딕" panose="020D0604000000000000" pitchFamily="50" charset="-127"/>
              </a:rPr>
              <a:t>클라이언트 측 </a:t>
            </a:r>
            <a:r>
              <a:rPr lang="ko-KR" altLang="en-US" dirty="0">
                <a:latin typeface="+mj-lt"/>
                <a:ea typeface="나눔고딕" panose="020D0604000000000000" pitchFamily="50" charset="-127"/>
              </a:rPr>
              <a:t>데이터베이스에 보관하고 나중에 사용자에게 표시한다</a:t>
            </a:r>
            <a:r>
              <a:rPr lang="en-US" altLang="ko-KR" dirty="0">
                <a:latin typeface="+mj-lt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+mj-lt"/>
                <a:ea typeface="나눔고딕" panose="020D0604000000000000" pitchFamily="50" charset="-127"/>
              </a:rPr>
              <a:t>이런 사용자 통제 데이터가 어디서 나오든 신중하게 다뤄져야 한다</a:t>
            </a:r>
            <a:r>
              <a:rPr lang="en-US" altLang="ko-KR" dirty="0">
                <a:latin typeface="+mj-lt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+mj-lt"/>
              <a:ea typeface="나눔고딕" panose="020D0604000000000000" pitchFamily="50" charset="-127"/>
            </a:endParaRPr>
          </a:p>
          <a:p>
            <a:pPr fontAlgn="base"/>
            <a:r>
              <a:rPr lang="ko-KR" altLang="en-US" dirty="0">
                <a:latin typeface="+mj-lt"/>
                <a:ea typeface="나눔고딕" panose="020D0604000000000000" pitchFamily="50" charset="-127"/>
              </a:rPr>
              <a:t>​</a:t>
            </a:r>
          </a:p>
          <a:p>
            <a:pPr fontAlgn="base"/>
            <a:r>
              <a:rPr lang="ko-KR" altLang="en-US" dirty="0">
                <a:latin typeface="+mj-lt"/>
                <a:ea typeface="나눔고딕" panose="020D0604000000000000" pitchFamily="50" charset="-127"/>
              </a:rPr>
              <a:t>이 수준은 복잡한 앱에서 </a:t>
            </a:r>
            <a:r>
              <a:rPr lang="en-US" altLang="ko-KR" dirty="0">
                <a:latin typeface="+mj-lt"/>
                <a:ea typeface="나눔고딕" panose="020D0604000000000000" pitchFamily="50" charset="-127"/>
              </a:rPr>
              <a:t>XSS </a:t>
            </a:r>
            <a:r>
              <a:rPr lang="ko-KR" altLang="en-US" dirty="0">
                <a:latin typeface="+mj-lt"/>
                <a:ea typeface="나눔고딕" panose="020D0604000000000000" pitchFamily="50" charset="-127"/>
              </a:rPr>
              <a:t>버그를 얼마나 쉽게 도입할 수 있는지를 보여준다</a:t>
            </a:r>
            <a:r>
              <a:rPr lang="en-US" altLang="ko-KR" dirty="0">
                <a:latin typeface="+mj-lt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+mj-lt"/>
              <a:ea typeface="나눔고딕" panose="020D0604000000000000" pitchFamily="50" charset="-127"/>
            </a:endParaRPr>
          </a:p>
          <a:p>
            <a:pPr fontAlgn="base"/>
            <a:r>
              <a:rPr lang="ko-KR" altLang="en-US" dirty="0">
                <a:latin typeface="+mj-lt"/>
                <a:ea typeface="나눔고딕" panose="020D0604000000000000" pitchFamily="50" charset="-127"/>
              </a:rPr>
              <a:t>​</a:t>
            </a:r>
          </a:p>
          <a:p>
            <a:pPr fontAlgn="base"/>
            <a:r>
              <a:rPr lang="en-US" altLang="ko-KR" b="1" dirty="0" smtClean="0">
                <a:latin typeface="+mj-lt"/>
                <a:ea typeface="나눔고딕" panose="020D0604000000000000" pitchFamily="50" charset="-127"/>
              </a:rPr>
              <a:t>#</a:t>
            </a:r>
            <a:r>
              <a:rPr lang="ko-KR" altLang="en-US" b="1" dirty="0" smtClean="0">
                <a:latin typeface="+mj-lt"/>
                <a:ea typeface="나눔고딕" panose="020D0604000000000000" pitchFamily="50" charset="-127"/>
              </a:rPr>
              <a:t>미션 </a:t>
            </a:r>
            <a:r>
              <a:rPr lang="ko-KR" altLang="en-US" b="1" dirty="0">
                <a:latin typeface="+mj-lt"/>
                <a:ea typeface="나눔고딕" panose="020D0604000000000000" pitchFamily="50" charset="-127"/>
              </a:rPr>
              <a:t>목표</a:t>
            </a:r>
            <a:endParaRPr lang="ko-KR" altLang="en-US" dirty="0">
              <a:latin typeface="+mj-lt"/>
              <a:ea typeface="나눔고딕" panose="020D0604000000000000" pitchFamily="50" charset="-127"/>
            </a:endParaRPr>
          </a:p>
          <a:p>
            <a:pPr fontAlgn="base"/>
            <a:r>
              <a:rPr lang="ko-KR" altLang="en-US" dirty="0">
                <a:latin typeface="+mj-lt"/>
                <a:ea typeface="나눔고딕" panose="020D0604000000000000" pitchFamily="50" charset="-127"/>
              </a:rPr>
              <a:t>스크립트를 주입하여 응용 프로그램의 목록 </a:t>
            </a:r>
            <a:r>
              <a:rPr lang="en-US" altLang="ko-KR" dirty="0">
                <a:latin typeface="+mj-lt"/>
                <a:ea typeface="나눔고딕" panose="020D0604000000000000" pitchFamily="50" charset="-127"/>
              </a:rPr>
              <a:t>()</a:t>
            </a:r>
            <a:r>
              <a:rPr lang="ko-KR" altLang="en-US" dirty="0">
                <a:latin typeface="+mj-lt"/>
                <a:ea typeface="나눔고딕" panose="020D0604000000000000" pitchFamily="50" charset="-127"/>
              </a:rPr>
              <a:t>에서 알림을 </a:t>
            </a:r>
            <a:r>
              <a:rPr lang="ko-KR" altLang="en-US" dirty="0" smtClean="0">
                <a:latin typeface="+mj-lt"/>
                <a:ea typeface="나눔고딕" panose="020D0604000000000000" pitchFamily="50" charset="-127"/>
              </a:rPr>
              <a:t>팝업 하십시오</a:t>
            </a:r>
            <a:r>
              <a:rPr lang="en-US" altLang="ko-KR" dirty="0" smtClean="0">
                <a:latin typeface="+mj-lt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+mj-lt"/>
              <a:ea typeface="나눔고딕" panose="020D0604000000000000" pitchFamily="50" charset="-127"/>
            </a:endParaRPr>
          </a:p>
          <a:p>
            <a:pPr fontAlgn="base"/>
            <a:r>
              <a:rPr lang="ko-KR" altLang="en-US" dirty="0">
                <a:latin typeface="+mj-lt"/>
                <a:ea typeface="나눔고딕" panose="020D0604000000000000" pitchFamily="50" charset="-127"/>
              </a:rPr>
              <a:t>​</a:t>
            </a:r>
          </a:p>
          <a:p>
            <a:pPr fontAlgn="base"/>
            <a:r>
              <a:rPr lang="ko-KR" altLang="en-US" dirty="0">
                <a:latin typeface="+mj-lt"/>
                <a:ea typeface="나눔고딕" panose="020D0604000000000000" pitchFamily="50" charset="-127"/>
              </a:rPr>
              <a:t>참고</a:t>
            </a:r>
            <a:r>
              <a:rPr lang="en-US" altLang="ko-KR" dirty="0">
                <a:latin typeface="+mj-lt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+mj-lt"/>
                <a:ea typeface="나눔고딕" panose="020D0604000000000000" pitchFamily="50" charset="-127"/>
              </a:rPr>
              <a:t>애플리케이션은 게시물을 저장하므로 코드를 몰래 입력하여 경고를 실행하면 다시 </a:t>
            </a:r>
            <a:r>
              <a:rPr lang="ko-KR" altLang="en-US" dirty="0" smtClean="0">
                <a:latin typeface="+mj-lt"/>
                <a:ea typeface="나눔고딕" panose="020D0604000000000000" pitchFamily="50" charset="-127"/>
              </a:rPr>
              <a:t>로드 할 </a:t>
            </a:r>
            <a:r>
              <a:rPr lang="ko-KR" altLang="en-US" dirty="0">
                <a:latin typeface="+mj-lt"/>
                <a:ea typeface="나눔고딕" panose="020D0604000000000000" pitchFamily="50" charset="-127"/>
              </a:rPr>
              <a:t>때마다 이 레벨이 해결된다</a:t>
            </a:r>
          </a:p>
          <a:p>
            <a:endParaRPr lang="ko-KR" alt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level2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0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602" t="3067" r="7429" b="4200"/>
          <a:stretch/>
        </p:blipFill>
        <p:spPr>
          <a:xfrm>
            <a:off x="6579336" y="1815482"/>
            <a:ext cx="4998129" cy="28852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3343" r="2057" b="1473"/>
          <a:stretch/>
        </p:blipFill>
        <p:spPr>
          <a:xfrm>
            <a:off x="506027" y="1815482"/>
            <a:ext cx="4843924" cy="2796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3075" y="5401192"/>
            <a:ext cx="1078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일반문자는 출력이 되지만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공격은 안되는것으로 보아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방지하기 위해 필터링 하는 것이라 추측된다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level2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493" t="4231" r="602"/>
          <a:stretch/>
        </p:blipFill>
        <p:spPr>
          <a:xfrm>
            <a:off x="497149" y="1074197"/>
            <a:ext cx="5530788" cy="28282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71" y="4459431"/>
            <a:ext cx="4248743" cy="1924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1519" y="3536101"/>
            <a:ext cx="5672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ea typeface="나눔고딕" panose="020D0604000000000000" pitchFamily="50" charset="-127"/>
              </a:rPr>
              <a:t>&lt;img&gt; </a:t>
            </a:r>
            <a:r>
              <a:rPr lang="ko-KR" altLang="en-US" dirty="0" smtClean="0">
                <a:ea typeface="나눔고딕" panose="020D0604000000000000" pitchFamily="50" charset="-127"/>
              </a:rPr>
              <a:t>태그와 </a:t>
            </a:r>
            <a:r>
              <a:rPr lang="en-US" altLang="ko-KR" dirty="0" smtClean="0">
                <a:ea typeface="나눔고딕" panose="020D0604000000000000" pitchFamily="50" charset="-127"/>
              </a:rPr>
              <a:t>onError </a:t>
            </a:r>
            <a:r>
              <a:rPr lang="ko-KR" altLang="en-US" dirty="0" smtClean="0">
                <a:ea typeface="나눔고딕" panose="020D0604000000000000" pitchFamily="50" charset="-127"/>
              </a:rPr>
              <a:t>속성을 사용</a:t>
            </a:r>
            <a:endParaRPr lang="en-US" altLang="ko-KR" dirty="0" smtClean="0"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level2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99" t="2924" r="1765" b="3335"/>
          <a:stretch/>
        </p:blipFill>
        <p:spPr>
          <a:xfrm>
            <a:off x="488271" y="2476315"/>
            <a:ext cx="5411609" cy="25616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76513" y="1633491"/>
            <a:ext cx="53798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미션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 레벨에서 보셨듯이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기능은 실행 싱크로 브라우저가 입력에 나타나는 스크립트를 실행하게 한다는 것을 의미한다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때때로 이러한 사실은 후드 아래에 이러한 기능 중 하나를 사용하는 상위 레벨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의해 숨겨진다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미션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이전과 같이 스크립트를 주입하여 앱에서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JavaScript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팝업하십시오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​</a:t>
            </a:r>
          </a:p>
          <a:p>
            <a:pPr fontAlgn="base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어플리케이션의 어느 곳에도 페이로드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(payload)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입력할 수 없으므로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표시줄에서 주소를 수동으로 편집해야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level3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7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455" t="3567" r="2333" b="4554"/>
          <a:stretch/>
        </p:blipFill>
        <p:spPr>
          <a:xfrm>
            <a:off x="316431" y="1358140"/>
            <a:ext cx="5024762" cy="30450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85924" y="1358140"/>
            <a:ext cx="442887" cy="264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9518" y="4693356"/>
            <a:ext cx="5458587" cy="1295581"/>
            <a:chOff x="67172" y="4358936"/>
            <a:chExt cx="5458587" cy="12955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72" y="4358936"/>
              <a:ext cx="5458587" cy="129558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68723" y="5076330"/>
              <a:ext cx="4740124" cy="2648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622525" y="3353150"/>
            <a:ext cx="668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경로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(/static/level3/cloud)+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num.jpg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것을 확인했다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level3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9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1201"/>
          <a:stretch/>
        </p:blipFill>
        <p:spPr>
          <a:xfrm>
            <a:off x="498106" y="2077375"/>
            <a:ext cx="4839375" cy="3801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694" t="4625" r="1345"/>
          <a:stretch/>
        </p:blipFill>
        <p:spPr>
          <a:xfrm>
            <a:off x="862612" y="2903266"/>
            <a:ext cx="4110361" cy="1908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3651" y="2656940"/>
            <a:ext cx="5930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4.jpg</a:t>
            </a:r>
            <a:r>
              <a:rPr lang="ko-KR" altLang="en-US" dirty="0" smtClean="0"/>
              <a:t>라는이미지가 존재하지 않으므로 </a:t>
            </a:r>
            <a:r>
              <a:rPr lang="en-US" altLang="ko-KR" dirty="0" smtClean="0"/>
              <a:t>onError </a:t>
            </a:r>
            <a:r>
              <a:rPr lang="ko-KR" altLang="en-US" dirty="0" smtClean="0"/>
              <a:t>속성으로 이미지를 대체하였다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: frame#4.jpg’ onerror=alert(‘xss’)&gt;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level3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7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level4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651" t="9392" r="3027" b="7369"/>
          <a:stretch/>
        </p:blipFill>
        <p:spPr>
          <a:xfrm>
            <a:off x="630315" y="2318992"/>
            <a:ext cx="4678532" cy="28586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11518" y="2592279"/>
            <a:ext cx="4660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미션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제공 데이터의 모든 비트는 해당 데이터가 나타날 페이지의 맥락에 대해 올바르게 탈출해야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수준은 그 이유를 보여준다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​</a:t>
            </a:r>
          </a:p>
          <a:p>
            <a:pPr fontAlgn="base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미션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JavaScript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팝업하는 스크립트를 주입하십시오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8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level4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11" y="3065015"/>
            <a:ext cx="3048425" cy="118126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409094" y="2682022"/>
            <a:ext cx="4363060" cy="1947250"/>
            <a:chOff x="5858679" y="1994410"/>
            <a:chExt cx="4363060" cy="19472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8680" y="2312658"/>
              <a:ext cx="4363059" cy="162900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8679" y="1994410"/>
              <a:ext cx="4363059" cy="314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6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level4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09125" y="1988598"/>
            <a:ext cx="5106113" cy="1552792"/>
            <a:chOff x="631067" y="1312076"/>
            <a:chExt cx="5106113" cy="155279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067" y="1312076"/>
              <a:ext cx="5106113" cy="1552792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3247058" y="1839754"/>
              <a:ext cx="2017400" cy="3352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628226" y="2432482"/>
            <a:ext cx="61788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startTimer(‘3’)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timer</a:t>
            </a:r>
            <a:r>
              <a:rPr lang="ko-KR" altLang="en-US" dirty="0" smtClean="0"/>
              <a:t>라는 변수임을 확인했고 </a:t>
            </a:r>
            <a:r>
              <a:rPr lang="en-US" altLang="ko-KR" dirty="0" smtClean="0"/>
              <a:t>onload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timer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“ ”</a:t>
            </a:r>
            <a:r>
              <a:rPr lang="ko-KR" altLang="en-US" dirty="0" smtClean="0"/>
              <a:t>로 한번 더 감싸져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Timer </a:t>
            </a:r>
            <a:r>
              <a:rPr lang="ko-KR" altLang="en-US" dirty="0" smtClean="0"/>
              <a:t>부분에서 </a:t>
            </a:r>
            <a:r>
              <a:rPr lang="en-US" altLang="ko-KR" dirty="0" smtClean="0"/>
              <a:t>startTimer() </a:t>
            </a:r>
            <a:r>
              <a:rPr lang="ko-KR" altLang="en-US" dirty="0" smtClean="0"/>
              <a:t>함수를 호출하여 경고창을 출력한다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Onload=“startTimer</a:t>
            </a:r>
            <a:r>
              <a:rPr lang="en-US" altLang="ko-KR" dirty="0" smtClean="0">
                <a:solidFill>
                  <a:schemeClr val="accent1"/>
                </a:solidFill>
              </a:rPr>
              <a:t>(‘{{timer}}’);”</a:t>
            </a:r>
          </a:p>
          <a:p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>
                <a:solidFill>
                  <a:schemeClr val="accent1"/>
                </a:solidFill>
              </a:rPr>
              <a:t>(‘</a:t>
            </a:r>
            <a:r>
              <a:rPr lang="en-US" altLang="ko-KR" dirty="0" smtClean="0"/>
              <a:t>timer=‘); alert(‘1 </a:t>
            </a:r>
            <a:r>
              <a:rPr lang="en-US" altLang="ko-KR" dirty="0" smtClean="0">
                <a:solidFill>
                  <a:schemeClr val="accent1"/>
                </a:solidFill>
              </a:rPr>
              <a:t>);</a:t>
            </a:r>
            <a:r>
              <a:rPr lang="ko-KR" altLang="en-US" dirty="0" smtClean="0"/>
              <a:t>로 공격 시도해봤지만 </a:t>
            </a:r>
            <a:r>
              <a:rPr lang="en-US" altLang="ko-KR" dirty="0"/>
              <a:t> </a:t>
            </a:r>
            <a:r>
              <a:rPr lang="en-US" altLang="ko-KR" dirty="0" smtClean="0"/>
              <a:t>; </a:t>
            </a:r>
            <a:r>
              <a:rPr lang="ko-KR" altLang="en-US" dirty="0" smtClean="0"/>
              <a:t>을 해석 못하는 것을 확인했다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5355"/>
          <a:stretch/>
        </p:blipFill>
        <p:spPr>
          <a:xfrm>
            <a:off x="914649" y="4758431"/>
            <a:ext cx="3686689" cy="15327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0" y="3911407"/>
            <a:ext cx="4182059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level4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28626"/>
          <a:stretch/>
        </p:blipFill>
        <p:spPr>
          <a:xfrm>
            <a:off x="554398" y="2140854"/>
            <a:ext cx="4591691" cy="2991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13" y="3126255"/>
            <a:ext cx="4182059" cy="18385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43852" y="3417903"/>
            <a:ext cx="617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to_base64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; </a:t>
            </a:r>
            <a:r>
              <a:rPr lang="en-US" altLang="ko-KR" dirty="0" smtClean="0"/>
              <a:t>=#3B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인코딩</a:t>
            </a:r>
            <a:r>
              <a:rPr lang="ko-KR" altLang="en-US" dirty="0" smtClean="0"/>
              <a:t> 해  </a:t>
            </a:r>
            <a:r>
              <a:rPr lang="ko-KR" altLang="en-US" dirty="0" smtClean="0"/>
              <a:t>다시 입력을 하니 </a:t>
            </a:r>
            <a:r>
              <a:rPr lang="en-US" altLang="ko-KR" dirty="0" smtClean="0"/>
              <a:t>xss </a:t>
            </a:r>
            <a:r>
              <a:rPr lang="ko-KR" altLang="en-US" dirty="0" smtClean="0"/>
              <a:t>공격이 성공했다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6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322CD705-E862-4AEE-978F-97095A9400F0}"/>
              </a:ext>
            </a:extLst>
          </p:cNvPr>
          <p:cNvGrpSpPr/>
          <p:nvPr/>
        </p:nvGrpSpPr>
        <p:grpSpPr>
          <a:xfrm>
            <a:off x="3932241" y="2801456"/>
            <a:ext cx="7943961" cy="2453393"/>
            <a:chOff x="1293179" y="2442316"/>
            <a:chExt cx="7943961" cy="2453393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E1477DFD-D735-45CE-9C47-5E21AD897639}"/>
                </a:ext>
              </a:extLst>
            </p:cNvPr>
            <p:cNvGrpSpPr/>
            <p:nvPr/>
          </p:nvGrpSpPr>
          <p:grpSpPr>
            <a:xfrm>
              <a:off x="1681615" y="2442316"/>
              <a:ext cx="1204857" cy="1204857"/>
              <a:chOff x="1681615" y="2442316"/>
              <a:chExt cx="1204857" cy="1204857"/>
            </a:xfrm>
          </p:grpSpPr>
          <p:sp>
            <p:nvSpPr>
              <p:cNvPr id="4" name="타원 3">
                <a:extLst>
                  <a:ext uri="{FF2B5EF4-FFF2-40B4-BE49-F238E27FC236}">
                    <a16:creationId xmlns="" xmlns:a16="http://schemas.microsoft.com/office/drawing/2014/main" id="{C683FD53-BDD0-0941-9E10-52C71B8D3DC7}"/>
                  </a:ext>
                </a:extLst>
              </p:cNvPr>
              <p:cNvSpPr/>
              <p:nvPr/>
            </p:nvSpPr>
            <p:spPr>
              <a:xfrm>
                <a:off x="1681615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9" name="Google Shape;8732;p68">
                <a:extLst>
                  <a:ext uri="{FF2B5EF4-FFF2-40B4-BE49-F238E27FC236}">
                    <a16:creationId xmlns="" xmlns:a16="http://schemas.microsoft.com/office/drawing/2014/main" id="{BF784CBF-8AFF-C445-8E87-7836F643015A}"/>
                  </a:ext>
                </a:extLst>
              </p:cNvPr>
              <p:cNvGrpSpPr/>
              <p:nvPr/>
            </p:nvGrpSpPr>
            <p:grpSpPr>
              <a:xfrm>
                <a:off x="2041749" y="2852776"/>
                <a:ext cx="484612" cy="377153"/>
                <a:chOff x="5049725" y="2027900"/>
                <a:chExt cx="481750" cy="481850"/>
              </a:xfrm>
              <a:solidFill>
                <a:schemeClr val="bg1"/>
              </a:solidFill>
            </p:grpSpPr>
            <p:sp>
              <p:nvSpPr>
                <p:cNvPr id="10" name="Google Shape;8733;p68">
                  <a:extLst>
                    <a:ext uri="{FF2B5EF4-FFF2-40B4-BE49-F238E27FC236}">
                      <a16:creationId xmlns="" xmlns:a16="http://schemas.microsoft.com/office/drawing/2014/main" id="{BDDA778B-0CAC-4E40-99E8-DF984EAA6B2C}"/>
                    </a:ext>
                  </a:extLst>
                </p:cNvPr>
                <p:cNvSpPr/>
                <p:nvPr/>
              </p:nvSpPr>
              <p:spPr>
                <a:xfrm>
                  <a:off x="5191775" y="2394925"/>
                  <a:ext cx="197625" cy="1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4593" extrusionOk="0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" name="Google Shape;8734;p68">
                  <a:extLst>
                    <a:ext uri="{FF2B5EF4-FFF2-40B4-BE49-F238E27FC236}">
                      <a16:creationId xmlns="" xmlns:a16="http://schemas.microsoft.com/office/drawing/2014/main" id="{374D4B0F-66D9-BA41-8BA3-66402159D828}"/>
                    </a:ext>
                  </a:extLst>
                </p:cNvPr>
                <p:cNvSpPr/>
                <p:nvPr/>
              </p:nvSpPr>
              <p:spPr>
                <a:xfrm>
                  <a:off x="5113613" y="2027900"/>
                  <a:ext cx="347300" cy="3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2" h="13553" extrusionOk="0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" name="Google Shape;8735;p68">
                  <a:extLst>
                    <a:ext uri="{FF2B5EF4-FFF2-40B4-BE49-F238E27FC236}">
                      <a16:creationId xmlns="" xmlns:a16="http://schemas.microsoft.com/office/drawing/2014/main" id="{23C633FD-19E0-C44A-B7D5-C7812FFCF38D}"/>
                    </a:ext>
                  </a:extLst>
                </p:cNvPr>
                <p:cNvSpPr/>
                <p:nvPr/>
              </p:nvSpPr>
              <p:spPr>
                <a:xfrm>
                  <a:off x="5049725" y="2197300"/>
                  <a:ext cx="56400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1131" extrusionOk="0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" name="Google Shape;8736;p68">
                  <a:extLst>
                    <a:ext uri="{FF2B5EF4-FFF2-40B4-BE49-F238E27FC236}">
                      <a16:creationId xmlns="" xmlns:a16="http://schemas.microsoft.com/office/drawing/2014/main" id="{C59C5DAE-B8AA-A642-939C-7478432C9DBA}"/>
                    </a:ext>
                  </a:extLst>
                </p:cNvPr>
                <p:cNvSpPr/>
                <p:nvPr/>
              </p:nvSpPr>
              <p:spPr>
                <a:xfrm>
                  <a:off x="5052575" y="2102800"/>
                  <a:ext cx="50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923" extrusionOk="0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4" name="Google Shape;8737;p68">
                  <a:extLst>
                    <a:ext uri="{FF2B5EF4-FFF2-40B4-BE49-F238E27FC236}">
                      <a16:creationId xmlns="" xmlns:a16="http://schemas.microsoft.com/office/drawing/2014/main" id="{C02CFE6A-0050-AD48-BEB1-9FCE9C6FB1FE}"/>
                    </a:ext>
                  </a:extLst>
                </p:cNvPr>
                <p:cNvSpPr/>
                <p:nvPr/>
              </p:nvSpPr>
              <p:spPr>
                <a:xfrm>
                  <a:off x="5052575" y="2272175"/>
                  <a:ext cx="50700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16" extrusionOk="0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5" name="Google Shape;8738;p68">
                  <a:extLst>
                    <a:ext uri="{FF2B5EF4-FFF2-40B4-BE49-F238E27FC236}">
                      <a16:creationId xmlns="" xmlns:a16="http://schemas.microsoft.com/office/drawing/2014/main" id="{037FE472-938C-8540-BE39-FB1414DE6FD8}"/>
                    </a:ext>
                  </a:extLst>
                </p:cNvPr>
                <p:cNvSpPr/>
                <p:nvPr/>
              </p:nvSpPr>
              <p:spPr>
                <a:xfrm>
                  <a:off x="5475050" y="2197300"/>
                  <a:ext cx="5642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31" extrusionOk="0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" name="Google Shape;8739;p68">
                  <a:extLst>
                    <a:ext uri="{FF2B5EF4-FFF2-40B4-BE49-F238E27FC236}">
                      <a16:creationId xmlns="" xmlns:a16="http://schemas.microsoft.com/office/drawing/2014/main" id="{67970D15-E767-784F-A19A-DF7D73464015}"/>
                    </a:ext>
                  </a:extLst>
                </p:cNvPr>
                <p:cNvSpPr/>
                <p:nvPr/>
              </p:nvSpPr>
              <p:spPr>
                <a:xfrm>
                  <a:off x="5477925" y="2102800"/>
                  <a:ext cx="50675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916" extrusionOk="0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7" name="Google Shape;8740;p68">
                  <a:extLst>
                    <a:ext uri="{FF2B5EF4-FFF2-40B4-BE49-F238E27FC236}">
                      <a16:creationId xmlns="" xmlns:a16="http://schemas.microsoft.com/office/drawing/2014/main" id="{12645FC4-8452-CA43-9E5D-40014745DC89}"/>
                    </a:ext>
                  </a:extLst>
                </p:cNvPr>
                <p:cNvSpPr/>
                <p:nvPr/>
              </p:nvSpPr>
              <p:spPr>
                <a:xfrm>
                  <a:off x="5477775" y="2272000"/>
                  <a:ext cx="508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23" extrusionOk="0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478A4A65-1C2C-46CA-9E94-0FA4E40F1E89}"/>
                </a:ext>
              </a:extLst>
            </p:cNvPr>
            <p:cNvGrpSpPr/>
            <p:nvPr/>
          </p:nvGrpSpPr>
          <p:grpSpPr>
            <a:xfrm>
              <a:off x="3926597" y="2442316"/>
              <a:ext cx="1204857" cy="1204857"/>
              <a:chOff x="4099380" y="2442316"/>
              <a:chExt cx="1204857" cy="1204857"/>
            </a:xfrm>
          </p:grpSpPr>
          <p:sp>
            <p:nvSpPr>
              <p:cNvPr id="6" name="타원 5">
                <a:extLst>
                  <a:ext uri="{FF2B5EF4-FFF2-40B4-BE49-F238E27FC236}">
                    <a16:creationId xmlns="" xmlns:a16="http://schemas.microsoft.com/office/drawing/2014/main" id="{B2B8B665-70E5-0246-9F18-9D4948F47690}"/>
                  </a:ext>
                </a:extLst>
              </p:cNvPr>
              <p:cNvSpPr/>
              <p:nvPr/>
            </p:nvSpPr>
            <p:spPr>
              <a:xfrm>
                <a:off x="4099380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18" name="Google Shape;8666;p68">
                <a:extLst>
                  <a:ext uri="{FF2B5EF4-FFF2-40B4-BE49-F238E27FC236}">
                    <a16:creationId xmlns="" xmlns:a16="http://schemas.microsoft.com/office/drawing/2014/main" id="{68243BA6-9046-1949-BC5C-2652B880B4BB}"/>
                  </a:ext>
                </a:extLst>
              </p:cNvPr>
              <p:cNvGrpSpPr/>
              <p:nvPr/>
            </p:nvGrpSpPr>
            <p:grpSpPr>
              <a:xfrm>
                <a:off x="4459427" y="2827876"/>
                <a:ext cx="484686" cy="432219"/>
                <a:chOff x="3271200" y="1435075"/>
                <a:chExt cx="481825" cy="481825"/>
              </a:xfrm>
              <a:solidFill>
                <a:schemeClr val="bg1"/>
              </a:solidFill>
            </p:grpSpPr>
            <p:sp>
              <p:nvSpPr>
                <p:cNvPr id="19" name="Google Shape;8667;p68">
                  <a:extLst>
                    <a:ext uri="{FF2B5EF4-FFF2-40B4-BE49-F238E27FC236}">
                      <a16:creationId xmlns="" xmlns:a16="http://schemas.microsoft.com/office/drawing/2014/main" id="{B65D7FB4-0DCC-AB41-B7EB-80273DF7002D}"/>
                    </a:ext>
                  </a:extLst>
                </p:cNvPr>
                <p:cNvSpPr/>
                <p:nvPr/>
              </p:nvSpPr>
              <p:spPr>
                <a:xfrm>
                  <a:off x="3271200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597" y="2259"/>
                      </a:moveTo>
                      <a:cubicBezTo>
                        <a:pt x="13635" y="2259"/>
                        <a:pt x="17014" y="5545"/>
                        <a:pt x="17014" y="9601"/>
                      </a:cubicBezTo>
                      <a:cubicBezTo>
                        <a:pt x="17014" y="13636"/>
                        <a:pt x="13654" y="17014"/>
                        <a:pt x="9597" y="17014"/>
                      </a:cubicBezTo>
                      <a:cubicBezTo>
                        <a:pt x="5562" y="17014"/>
                        <a:pt x="2259" y="13654"/>
                        <a:pt x="2259" y="9601"/>
                      </a:cubicBezTo>
                      <a:cubicBezTo>
                        <a:pt x="2259" y="5563"/>
                        <a:pt x="5541" y="2259"/>
                        <a:pt x="9597" y="2259"/>
                      </a:cubicBezTo>
                      <a:close/>
                      <a:moveTo>
                        <a:pt x="9597" y="1"/>
                      </a:moveTo>
                      <a:cubicBezTo>
                        <a:pt x="4304" y="1"/>
                        <a:pt x="0" y="4307"/>
                        <a:pt x="0" y="9601"/>
                      </a:cubicBezTo>
                      <a:cubicBezTo>
                        <a:pt x="0" y="14892"/>
                        <a:pt x="4304" y="19273"/>
                        <a:pt x="9597" y="19273"/>
                      </a:cubicBezTo>
                      <a:cubicBezTo>
                        <a:pt x="14891" y="19273"/>
                        <a:pt x="19272" y="14892"/>
                        <a:pt x="19272" y="9601"/>
                      </a:cubicBezTo>
                      <a:cubicBezTo>
                        <a:pt x="19272" y="4307"/>
                        <a:pt x="14891" y="1"/>
                        <a:pt x="95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0" name="Google Shape;8668;p68">
                  <a:extLst>
                    <a:ext uri="{FF2B5EF4-FFF2-40B4-BE49-F238E27FC236}">
                      <a16:creationId xmlns="" xmlns:a16="http://schemas.microsoft.com/office/drawing/2014/main" id="{B8550216-BCED-394A-8B58-8344ABDB0F23}"/>
                    </a:ext>
                  </a:extLst>
                </p:cNvPr>
                <p:cNvSpPr/>
                <p:nvPr/>
              </p:nvSpPr>
              <p:spPr>
                <a:xfrm>
                  <a:off x="3356575" y="1520525"/>
                  <a:ext cx="311000" cy="3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0" h="12441" extrusionOk="0">
                      <a:moveTo>
                        <a:pt x="8516" y="3359"/>
                      </a:moveTo>
                      <a:cubicBezTo>
                        <a:pt x="8661" y="3359"/>
                        <a:pt x="8805" y="3414"/>
                        <a:pt x="8917" y="3524"/>
                      </a:cubicBezTo>
                      <a:cubicBezTo>
                        <a:pt x="9136" y="3744"/>
                        <a:pt x="9136" y="4102"/>
                        <a:pt x="8917" y="4322"/>
                      </a:cubicBezTo>
                      <a:lnTo>
                        <a:pt x="7056" y="6183"/>
                      </a:lnTo>
                      <a:lnTo>
                        <a:pt x="8917" y="8041"/>
                      </a:lnTo>
                      <a:cubicBezTo>
                        <a:pt x="9326" y="8453"/>
                        <a:pt x="8939" y="9009"/>
                        <a:pt x="8502" y="9009"/>
                      </a:cubicBezTo>
                      <a:cubicBezTo>
                        <a:pt x="8371" y="9009"/>
                        <a:pt x="8235" y="8959"/>
                        <a:pt x="8116" y="8839"/>
                      </a:cubicBezTo>
                      <a:lnTo>
                        <a:pt x="5857" y="6580"/>
                      </a:lnTo>
                      <a:cubicBezTo>
                        <a:pt x="5637" y="6360"/>
                        <a:pt x="5637" y="6002"/>
                        <a:pt x="5857" y="5782"/>
                      </a:cubicBezTo>
                      <a:lnTo>
                        <a:pt x="8116" y="3524"/>
                      </a:lnTo>
                      <a:cubicBezTo>
                        <a:pt x="8227" y="3414"/>
                        <a:pt x="8372" y="3359"/>
                        <a:pt x="8516" y="3359"/>
                      </a:cubicBezTo>
                      <a:close/>
                      <a:moveTo>
                        <a:pt x="5619" y="1"/>
                      </a:moveTo>
                      <a:cubicBezTo>
                        <a:pt x="4367" y="112"/>
                        <a:pt x="3177" y="606"/>
                        <a:pt x="2214" y="1413"/>
                      </a:cubicBezTo>
                      <a:lnTo>
                        <a:pt x="2590" y="1789"/>
                      </a:lnTo>
                      <a:cubicBezTo>
                        <a:pt x="3002" y="2199"/>
                        <a:pt x="2615" y="2757"/>
                        <a:pt x="2178" y="2757"/>
                      </a:cubicBezTo>
                      <a:cubicBezTo>
                        <a:pt x="2047" y="2757"/>
                        <a:pt x="1912" y="2707"/>
                        <a:pt x="1792" y="2587"/>
                      </a:cubicBezTo>
                      <a:lnTo>
                        <a:pt x="1416" y="2211"/>
                      </a:lnTo>
                      <a:cubicBezTo>
                        <a:pt x="609" y="3175"/>
                        <a:pt x="118" y="4364"/>
                        <a:pt x="3" y="5617"/>
                      </a:cubicBezTo>
                      <a:lnTo>
                        <a:pt x="536" y="5617"/>
                      </a:lnTo>
                      <a:cubicBezTo>
                        <a:pt x="1280" y="5617"/>
                        <a:pt x="1283" y="6746"/>
                        <a:pt x="536" y="6746"/>
                      </a:cubicBezTo>
                      <a:lnTo>
                        <a:pt x="0" y="6746"/>
                      </a:lnTo>
                      <a:cubicBezTo>
                        <a:pt x="118" y="8035"/>
                        <a:pt x="627" y="9287"/>
                        <a:pt x="1413" y="10227"/>
                      </a:cubicBezTo>
                      <a:lnTo>
                        <a:pt x="1789" y="9850"/>
                      </a:lnTo>
                      <a:cubicBezTo>
                        <a:pt x="1910" y="9730"/>
                        <a:pt x="2045" y="9679"/>
                        <a:pt x="2176" y="9679"/>
                      </a:cubicBezTo>
                      <a:cubicBezTo>
                        <a:pt x="2613" y="9679"/>
                        <a:pt x="2995" y="10244"/>
                        <a:pt x="2587" y="10651"/>
                      </a:cubicBezTo>
                      <a:lnTo>
                        <a:pt x="2211" y="11028"/>
                      </a:lnTo>
                      <a:cubicBezTo>
                        <a:pt x="3174" y="11832"/>
                        <a:pt x="4364" y="12326"/>
                        <a:pt x="5616" y="12440"/>
                      </a:cubicBezTo>
                      <a:lnTo>
                        <a:pt x="5616" y="11904"/>
                      </a:lnTo>
                      <a:cubicBezTo>
                        <a:pt x="5616" y="11530"/>
                        <a:pt x="5899" y="11343"/>
                        <a:pt x="6182" y="11343"/>
                      </a:cubicBezTo>
                      <a:cubicBezTo>
                        <a:pt x="6464" y="11343"/>
                        <a:pt x="6745" y="11530"/>
                        <a:pt x="6745" y="11904"/>
                      </a:cubicBezTo>
                      <a:lnTo>
                        <a:pt x="6745" y="12440"/>
                      </a:lnTo>
                      <a:cubicBezTo>
                        <a:pt x="8034" y="12323"/>
                        <a:pt x="9287" y="11811"/>
                        <a:pt x="10226" y="11028"/>
                      </a:cubicBezTo>
                      <a:lnTo>
                        <a:pt x="9850" y="10651"/>
                      </a:lnTo>
                      <a:cubicBezTo>
                        <a:pt x="9445" y="10246"/>
                        <a:pt x="9822" y="9678"/>
                        <a:pt x="10259" y="9678"/>
                      </a:cubicBezTo>
                      <a:cubicBezTo>
                        <a:pt x="10390" y="9678"/>
                        <a:pt x="10526" y="9729"/>
                        <a:pt x="10648" y="9850"/>
                      </a:cubicBezTo>
                      <a:lnTo>
                        <a:pt x="11024" y="10227"/>
                      </a:lnTo>
                      <a:cubicBezTo>
                        <a:pt x="11810" y="9287"/>
                        <a:pt x="12319" y="8035"/>
                        <a:pt x="12437" y="6746"/>
                      </a:cubicBezTo>
                      <a:lnTo>
                        <a:pt x="11904" y="6746"/>
                      </a:lnTo>
                      <a:cubicBezTo>
                        <a:pt x="11160" y="6746"/>
                        <a:pt x="11157" y="5617"/>
                        <a:pt x="11904" y="5617"/>
                      </a:cubicBezTo>
                      <a:lnTo>
                        <a:pt x="12440" y="5617"/>
                      </a:lnTo>
                      <a:cubicBezTo>
                        <a:pt x="12325" y="4364"/>
                        <a:pt x="11834" y="3175"/>
                        <a:pt x="11027" y="2211"/>
                      </a:cubicBezTo>
                      <a:lnTo>
                        <a:pt x="10651" y="2587"/>
                      </a:lnTo>
                      <a:cubicBezTo>
                        <a:pt x="10529" y="2709"/>
                        <a:pt x="10392" y="2760"/>
                        <a:pt x="10261" y="2760"/>
                      </a:cubicBezTo>
                      <a:cubicBezTo>
                        <a:pt x="9823" y="2760"/>
                        <a:pt x="9443" y="2197"/>
                        <a:pt x="9853" y="1789"/>
                      </a:cubicBezTo>
                      <a:lnTo>
                        <a:pt x="10232" y="1413"/>
                      </a:lnTo>
                      <a:cubicBezTo>
                        <a:pt x="9290" y="627"/>
                        <a:pt x="8037" y="115"/>
                        <a:pt x="6748" y="1"/>
                      </a:cubicBezTo>
                      <a:lnTo>
                        <a:pt x="6748" y="537"/>
                      </a:lnTo>
                      <a:cubicBezTo>
                        <a:pt x="6748" y="909"/>
                        <a:pt x="6466" y="1096"/>
                        <a:pt x="6183" y="1096"/>
                      </a:cubicBezTo>
                      <a:cubicBezTo>
                        <a:pt x="5901" y="1096"/>
                        <a:pt x="5619" y="910"/>
                        <a:pt x="5619" y="537"/>
                      </a:cubicBezTo>
                      <a:lnTo>
                        <a:pt x="56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</p:grpSp>
        </p:grpSp>
        <p:sp>
          <p:nvSpPr>
            <p:cNvPr id="22" name="Google Shape;8728;p68">
              <a:extLst>
                <a:ext uri="{FF2B5EF4-FFF2-40B4-BE49-F238E27FC236}">
                  <a16:creationId xmlns="" xmlns:a16="http://schemas.microsoft.com/office/drawing/2014/main" id="{15361BC0-E41D-1743-ABEF-2AE6AAB617A1}"/>
                </a:ext>
              </a:extLst>
            </p:cNvPr>
            <p:cNvSpPr/>
            <p:nvPr/>
          </p:nvSpPr>
          <p:spPr>
            <a:xfrm>
              <a:off x="6535649" y="2830816"/>
              <a:ext cx="476715" cy="431207"/>
            </a:xfrm>
            <a:custGeom>
              <a:avLst/>
              <a:gdLst/>
              <a:ahLst/>
              <a:cxnLst/>
              <a:rect l="l" t="t" r="r" b="b"/>
              <a:pathLst>
                <a:path w="18956" h="17942" extrusionOk="0">
                  <a:moveTo>
                    <a:pt x="6270" y="9375"/>
                  </a:moveTo>
                  <a:lnTo>
                    <a:pt x="6267" y="16812"/>
                  </a:lnTo>
                  <a:lnTo>
                    <a:pt x="1130" y="16812"/>
                  </a:lnTo>
                  <a:lnTo>
                    <a:pt x="1130" y="13545"/>
                  </a:lnTo>
                  <a:lnTo>
                    <a:pt x="6270" y="9375"/>
                  </a:lnTo>
                  <a:close/>
                  <a:moveTo>
                    <a:pt x="7399" y="9116"/>
                  </a:moveTo>
                  <a:lnTo>
                    <a:pt x="12103" y="11534"/>
                  </a:lnTo>
                  <a:lnTo>
                    <a:pt x="12100" y="16812"/>
                  </a:lnTo>
                  <a:lnTo>
                    <a:pt x="7399" y="16812"/>
                  </a:lnTo>
                  <a:lnTo>
                    <a:pt x="7399" y="9116"/>
                  </a:lnTo>
                  <a:close/>
                  <a:moveTo>
                    <a:pt x="564" y="1"/>
                  </a:moveTo>
                  <a:cubicBezTo>
                    <a:pt x="251" y="1"/>
                    <a:pt x="1" y="254"/>
                    <a:pt x="1" y="564"/>
                  </a:cubicBezTo>
                  <a:lnTo>
                    <a:pt x="1" y="13274"/>
                  </a:lnTo>
                  <a:lnTo>
                    <a:pt x="1" y="17376"/>
                  </a:lnTo>
                  <a:cubicBezTo>
                    <a:pt x="1" y="17689"/>
                    <a:pt x="251" y="17942"/>
                    <a:pt x="564" y="17942"/>
                  </a:cubicBezTo>
                  <a:lnTo>
                    <a:pt x="18324" y="17942"/>
                  </a:lnTo>
                  <a:cubicBezTo>
                    <a:pt x="18637" y="17942"/>
                    <a:pt x="18890" y="17689"/>
                    <a:pt x="18890" y="17376"/>
                  </a:cubicBezTo>
                  <a:cubicBezTo>
                    <a:pt x="18890" y="17062"/>
                    <a:pt x="18637" y="16812"/>
                    <a:pt x="18324" y="16812"/>
                  </a:cubicBezTo>
                  <a:lnTo>
                    <a:pt x="13232" y="16812"/>
                  </a:lnTo>
                  <a:lnTo>
                    <a:pt x="13232" y="11425"/>
                  </a:lnTo>
                  <a:lnTo>
                    <a:pt x="16210" y="8444"/>
                  </a:lnTo>
                  <a:lnTo>
                    <a:pt x="17400" y="9634"/>
                  </a:lnTo>
                  <a:cubicBezTo>
                    <a:pt x="17514" y="9748"/>
                    <a:pt x="17656" y="9799"/>
                    <a:pt x="17796" y="9799"/>
                  </a:cubicBezTo>
                  <a:cubicBezTo>
                    <a:pt x="18059" y="9799"/>
                    <a:pt x="18314" y="9616"/>
                    <a:pt x="18357" y="9317"/>
                  </a:cubicBezTo>
                  <a:lnTo>
                    <a:pt x="18905" y="5592"/>
                  </a:lnTo>
                  <a:cubicBezTo>
                    <a:pt x="18955" y="5247"/>
                    <a:pt x="18683" y="4948"/>
                    <a:pt x="18347" y="4948"/>
                  </a:cubicBezTo>
                  <a:cubicBezTo>
                    <a:pt x="18320" y="4948"/>
                    <a:pt x="18292" y="4950"/>
                    <a:pt x="18264" y="4954"/>
                  </a:cubicBezTo>
                  <a:lnTo>
                    <a:pt x="14539" y="5502"/>
                  </a:lnTo>
                  <a:cubicBezTo>
                    <a:pt x="14078" y="5568"/>
                    <a:pt x="13895" y="6132"/>
                    <a:pt x="14223" y="6460"/>
                  </a:cubicBezTo>
                  <a:lnTo>
                    <a:pt x="15412" y="7649"/>
                  </a:lnTo>
                  <a:lnTo>
                    <a:pt x="12558" y="10501"/>
                  </a:lnTo>
                  <a:lnTo>
                    <a:pt x="7092" y="7688"/>
                  </a:lnTo>
                  <a:lnTo>
                    <a:pt x="7059" y="7673"/>
                  </a:lnTo>
                  <a:lnTo>
                    <a:pt x="7044" y="7667"/>
                  </a:lnTo>
                  <a:cubicBezTo>
                    <a:pt x="7032" y="7661"/>
                    <a:pt x="7020" y="7658"/>
                    <a:pt x="7008" y="7655"/>
                  </a:cubicBezTo>
                  <a:cubicBezTo>
                    <a:pt x="7002" y="7652"/>
                    <a:pt x="6996" y="7649"/>
                    <a:pt x="6990" y="7649"/>
                  </a:cubicBezTo>
                  <a:lnTo>
                    <a:pt x="6957" y="7640"/>
                  </a:lnTo>
                  <a:lnTo>
                    <a:pt x="6942" y="7637"/>
                  </a:lnTo>
                  <a:cubicBezTo>
                    <a:pt x="6926" y="7634"/>
                    <a:pt x="6908" y="7631"/>
                    <a:pt x="6893" y="7628"/>
                  </a:cubicBezTo>
                  <a:lnTo>
                    <a:pt x="6770" y="7628"/>
                  </a:lnTo>
                  <a:cubicBezTo>
                    <a:pt x="6758" y="7631"/>
                    <a:pt x="6743" y="7634"/>
                    <a:pt x="6728" y="7637"/>
                  </a:cubicBezTo>
                  <a:lnTo>
                    <a:pt x="6710" y="7640"/>
                  </a:lnTo>
                  <a:lnTo>
                    <a:pt x="6680" y="7649"/>
                  </a:lnTo>
                  <a:lnTo>
                    <a:pt x="6658" y="7652"/>
                  </a:lnTo>
                  <a:cubicBezTo>
                    <a:pt x="6646" y="7658"/>
                    <a:pt x="6631" y="7664"/>
                    <a:pt x="6616" y="7670"/>
                  </a:cubicBezTo>
                  <a:cubicBezTo>
                    <a:pt x="6610" y="7670"/>
                    <a:pt x="6607" y="7673"/>
                    <a:pt x="6601" y="7676"/>
                  </a:cubicBezTo>
                  <a:cubicBezTo>
                    <a:pt x="6595" y="7679"/>
                    <a:pt x="6583" y="7685"/>
                    <a:pt x="6574" y="7688"/>
                  </a:cubicBezTo>
                  <a:lnTo>
                    <a:pt x="6556" y="7700"/>
                  </a:lnTo>
                  <a:cubicBezTo>
                    <a:pt x="6547" y="7703"/>
                    <a:pt x="6538" y="7709"/>
                    <a:pt x="6529" y="7715"/>
                  </a:cubicBezTo>
                  <a:lnTo>
                    <a:pt x="6514" y="7724"/>
                  </a:lnTo>
                  <a:cubicBezTo>
                    <a:pt x="6502" y="7733"/>
                    <a:pt x="6490" y="7743"/>
                    <a:pt x="6475" y="7752"/>
                  </a:cubicBezTo>
                  <a:lnTo>
                    <a:pt x="6475" y="7755"/>
                  </a:lnTo>
                  <a:lnTo>
                    <a:pt x="1130" y="12091"/>
                  </a:lnTo>
                  <a:lnTo>
                    <a:pt x="1130" y="564"/>
                  </a:lnTo>
                  <a:cubicBezTo>
                    <a:pt x="1130" y="254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grpSp>
          <p:nvGrpSpPr>
            <p:cNvPr id="23" name="Google Shape;8578;p68">
              <a:extLst>
                <a:ext uri="{FF2B5EF4-FFF2-40B4-BE49-F238E27FC236}">
                  <a16:creationId xmlns="" xmlns:a16="http://schemas.microsoft.com/office/drawing/2014/main" id="{2DE2D669-CFAF-454C-B51B-799892BF361F}"/>
                </a:ext>
              </a:extLst>
            </p:cNvPr>
            <p:cNvGrpSpPr/>
            <p:nvPr/>
          </p:nvGrpSpPr>
          <p:grpSpPr>
            <a:xfrm>
              <a:off x="8800838" y="2851428"/>
              <a:ext cx="436302" cy="376409"/>
              <a:chOff x="3300325" y="249875"/>
              <a:chExt cx="433725" cy="480900"/>
            </a:xfrm>
            <a:solidFill>
              <a:schemeClr val="bg1"/>
            </a:solidFill>
          </p:grpSpPr>
          <p:sp>
            <p:nvSpPr>
              <p:cNvPr id="24" name="Google Shape;8579;p68">
                <a:extLst>
                  <a:ext uri="{FF2B5EF4-FFF2-40B4-BE49-F238E27FC236}">
                    <a16:creationId xmlns="" xmlns:a16="http://schemas.microsoft.com/office/drawing/2014/main" id="{FAA6BA6B-6904-5345-B46A-934715F6C7F6}"/>
                  </a:ext>
                </a:extLst>
              </p:cNvPr>
              <p:cNvSpPr/>
              <p:nvPr/>
            </p:nvSpPr>
            <p:spPr>
              <a:xfrm>
                <a:off x="3610875" y="334550"/>
                <a:ext cx="56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1130" extrusionOk="0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5" name="Google Shape;8580;p68">
                <a:extLst>
                  <a:ext uri="{FF2B5EF4-FFF2-40B4-BE49-F238E27FC236}">
                    <a16:creationId xmlns="" xmlns:a16="http://schemas.microsoft.com/office/drawing/2014/main" id="{EC560D6E-B1FD-B04B-9E48-C0F6815D3422}"/>
                  </a:ext>
                </a:extLst>
              </p:cNvPr>
              <p:cNvSpPr/>
              <p:nvPr/>
            </p:nvSpPr>
            <p:spPr>
              <a:xfrm>
                <a:off x="346767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8581;p68">
                <a:extLst>
                  <a:ext uri="{FF2B5EF4-FFF2-40B4-BE49-F238E27FC236}">
                    <a16:creationId xmlns="" xmlns:a16="http://schemas.microsoft.com/office/drawing/2014/main" id="{152AD9B6-773A-BA46-A9C5-6ED2EAFA1B73}"/>
                  </a:ext>
                </a:extLst>
              </p:cNvPr>
              <p:cNvSpPr/>
              <p:nvPr/>
            </p:nvSpPr>
            <p:spPr>
              <a:xfrm>
                <a:off x="356652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8582;p68">
                <a:extLst>
                  <a:ext uri="{FF2B5EF4-FFF2-40B4-BE49-F238E27FC236}">
                    <a16:creationId xmlns="" xmlns:a16="http://schemas.microsoft.com/office/drawing/2014/main" id="{A23F3A1E-CC08-604A-AC64-2C8256B1B08E}"/>
                  </a:ext>
                </a:extLst>
              </p:cNvPr>
              <p:cNvSpPr/>
              <p:nvPr/>
            </p:nvSpPr>
            <p:spPr>
              <a:xfrm>
                <a:off x="3413250" y="334550"/>
                <a:ext cx="5650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130" extrusionOk="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8583;p68">
                <a:extLst>
                  <a:ext uri="{FF2B5EF4-FFF2-40B4-BE49-F238E27FC236}">
                    <a16:creationId xmlns="" xmlns:a16="http://schemas.microsoft.com/office/drawing/2014/main" id="{8E44107F-C224-7C4C-90AE-CCBE8A9D1266}"/>
                  </a:ext>
                </a:extLst>
              </p:cNvPr>
              <p:cNvSpPr/>
              <p:nvPr/>
            </p:nvSpPr>
            <p:spPr>
              <a:xfrm>
                <a:off x="3300325" y="476675"/>
                <a:ext cx="84725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164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8584;p68">
                <a:extLst>
                  <a:ext uri="{FF2B5EF4-FFF2-40B4-BE49-F238E27FC236}">
                    <a16:creationId xmlns="" xmlns:a16="http://schemas.microsoft.com/office/drawing/2014/main" id="{766EC85B-93B4-B54B-8C3E-2E159D986198}"/>
                  </a:ext>
                </a:extLst>
              </p:cNvPr>
              <p:cNvSpPr/>
              <p:nvPr/>
            </p:nvSpPr>
            <p:spPr>
              <a:xfrm>
                <a:off x="3413250" y="335525"/>
                <a:ext cx="320800" cy="395250"/>
              </a:xfrm>
              <a:custGeom>
                <a:avLst/>
                <a:gdLst/>
                <a:ahLst/>
                <a:cxnLst/>
                <a:rect l="l" t="t" r="r" b="b"/>
                <a:pathLst>
                  <a:path w="12832" h="15810" extrusionOk="0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F375835-038A-E84F-8B03-57854EFAFA93}"/>
                </a:ext>
              </a:extLst>
            </p:cNvPr>
            <p:cNvSpPr txBox="1"/>
            <p:nvPr/>
          </p:nvSpPr>
          <p:spPr>
            <a:xfrm>
              <a:off x="187776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1</a:t>
              </a:r>
              <a:endParaRPr kumimoji="1"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5BD7471B-181A-3440-A12C-48F0F5694217}"/>
                </a:ext>
              </a:extLst>
            </p:cNvPr>
            <p:cNvSpPr txBox="1"/>
            <p:nvPr/>
          </p:nvSpPr>
          <p:spPr>
            <a:xfrm>
              <a:off x="4126018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2</a:t>
              </a:r>
              <a:endParaRPr kumimoji="1"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A942528-9FE1-7C49-A1C3-AD1BA3F31C38}"/>
                </a:ext>
              </a:extLst>
            </p:cNvPr>
            <p:cNvSpPr txBox="1"/>
            <p:nvPr/>
          </p:nvSpPr>
          <p:spPr>
            <a:xfrm>
              <a:off x="1293179" y="4587932"/>
              <a:ext cx="1984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 smtClean="0"/>
                <a:t>XSS</a:t>
              </a:r>
              <a:endParaRPr kumimoji="1" lang="ko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8DC9EE7B-04EF-3041-A412-CED2A06AC040}"/>
                </a:ext>
              </a:extLst>
            </p:cNvPr>
            <p:cNvSpPr txBox="1"/>
            <p:nvPr/>
          </p:nvSpPr>
          <p:spPr>
            <a:xfrm>
              <a:off x="4051225" y="4585345"/>
              <a:ext cx="909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smtClean="0"/>
                <a:t>XSS </a:t>
              </a:r>
              <a:r>
                <a:rPr kumimoji="1" lang="ko-KR" altLang="en-US" sz="1400" dirty="0" smtClean="0"/>
                <a:t>실습</a:t>
              </a:r>
              <a:endParaRPr kumimoji="1" lang="ko-KR" altLang="en-US" sz="14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88DB379-6F41-6145-9ABE-4F0EBAF19418}"/>
              </a:ext>
            </a:extLst>
          </p:cNvPr>
          <p:cNvSpPr txBox="1"/>
          <p:nvPr/>
        </p:nvSpPr>
        <p:spPr>
          <a:xfrm>
            <a:off x="4628878" y="891515"/>
            <a:ext cx="2695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Verdana" panose="020B0604030504040204" pitchFamily="34" charset="0"/>
              </a:rPr>
              <a:t>CONTENTS</a:t>
            </a:r>
            <a:endParaRPr kumimoji="1"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  <a:p>
            <a:pPr algn="ctr"/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6AD9BF2-D16A-4B87-9BD2-126696CBD80F}"/>
              </a:ext>
            </a:extLst>
          </p:cNvPr>
          <p:cNvSpPr/>
          <p:nvPr/>
        </p:nvSpPr>
        <p:spPr>
          <a:xfrm>
            <a:off x="4401644" y="288538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659A0C5-7153-4125-B977-98CB5C83FE8C}"/>
              </a:ext>
            </a:extLst>
          </p:cNvPr>
          <p:cNvSpPr/>
          <p:nvPr/>
        </p:nvSpPr>
        <p:spPr>
          <a:xfrm>
            <a:off x="6647613" y="288538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level5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45" t="7697" r="3316" b="14653"/>
          <a:stretch/>
        </p:blipFill>
        <p:spPr>
          <a:xfrm>
            <a:off x="482377" y="2370338"/>
            <a:ext cx="5146066" cy="27254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45693" y="2672179"/>
            <a:ext cx="5779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미션 설명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dirty="0"/>
              <a:t>사이트 간 스크립팅은 단순히 데이터를 올바르게 이스케이프하는 것이 아니다</a:t>
            </a:r>
            <a:r>
              <a:rPr lang="en-US" altLang="ko-KR" dirty="0"/>
              <a:t>. </a:t>
            </a:r>
            <a:r>
              <a:rPr lang="ko-KR" altLang="en-US" dirty="0"/>
              <a:t>때때로 공격자들은 새로운 요소들을 </a:t>
            </a:r>
            <a:r>
              <a:rPr lang="en-US" altLang="ko-KR" dirty="0"/>
              <a:t>DOM</a:t>
            </a:r>
            <a:r>
              <a:rPr lang="ko-KR" altLang="en-US" dirty="0"/>
              <a:t>에 주입하지 않고도 나쁜 일을 할 수 있다</a:t>
            </a:r>
            <a:r>
              <a:rPr lang="en-US" altLang="ko-KR" dirty="0"/>
              <a:t>.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​</a:t>
            </a:r>
          </a:p>
          <a:p>
            <a:pPr fontAlgn="base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미션 목표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스크립트를 주입하여 응용 프로그램의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alert()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알림을 팝업하십시오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4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level5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8963" y="1566039"/>
            <a:ext cx="4509857" cy="2610036"/>
            <a:chOff x="3790766" y="2831977"/>
            <a:chExt cx="4509857" cy="261003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3478" t="14137" r="4826" b="10432"/>
            <a:stretch/>
          </p:blipFill>
          <p:spPr>
            <a:xfrm>
              <a:off x="3790766" y="2831977"/>
              <a:ext cx="4509857" cy="261003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213119" y="2831977"/>
              <a:ext cx="667075" cy="2485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05997" y="2871057"/>
            <a:ext cx="5850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 up</a:t>
            </a:r>
            <a:r>
              <a:rPr lang="ko-KR" altLang="en-US" dirty="0" smtClean="0"/>
              <a:t>을 누르면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변수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가 노출되고 변수에 </a:t>
            </a:r>
            <a:r>
              <a:rPr lang="en-US" altLang="ko-KR" dirty="0" smtClean="0"/>
              <a:t>confirm</a:t>
            </a:r>
            <a:r>
              <a:rPr lang="ko-KR" altLang="en-US" dirty="0" smtClean="0"/>
              <a:t>이 들어가 있다 주소칸에 주소를 입력하면 리다이렉트가 될 것이라고 나온다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의 흐름을 보면 </a:t>
            </a:r>
            <a:r>
              <a:rPr lang="en-US" altLang="ko-KR" dirty="0" smtClean="0"/>
              <a:t>welcome – sign up - confirm</a:t>
            </a:r>
            <a:r>
              <a:rPr lang="ko-KR" altLang="en-US" dirty="0" smtClean="0"/>
              <a:t>을 확인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40" y="4166015"/>
            <a:ext cx="469648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level5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516" r="5879"/>
          <a:stretch/>
        </p:blipFill>
        <p:spPr>
          <a:xfrm>
            <a:off x="938462" y="1319402"/>
            <a:ext cx="4002586" cy="23737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14874" y="2595033"/>
            <a:ext cx="5086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힌트 중 </a:t>
            </a:r>
            <a:r>
              <a:rPr lang="en-US" altLang="ko-KR" dirty="0" smtClean="0"/>
              <a:t>IETF </a:t>
            </a:r>
            <a:r>
              <a:rPr lang="ko-KR" altLang="en-US" dirty="0" smtClean="0"/>
              <a:t>초안을 확인해 보라는 힌트가 있었고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href </a:t>
            </a:r>
            <a:r>
              <a:rPr lang="ko-KR" altLang="en-US" dirty="0" smtClean="0"/>
              <a:t>속성에서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를 사용하는 것을 확인했다</a:t>
            </a:r>
            <a:r>
              <a:rPr lang="en-US" altLang="ko-KR" dirty="0" smtClean="0"/>
              <a:t>.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이메일 입력 페이지의 소스코드를 살펴보면 사용자의 </a:t>
            </a:r>
            <a:r>
              <a:rPr lang="en-US" altLang="ko-KR" dirty="0" smtClean="0"/>
              <a:t>a href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로 넘겨 주는 것을 확인 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86" y="4383973"/>
            <a:ext cx="3949962" cy="13146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71852" y="5450032"/>
            <a:ext cx="1767903" cy="248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1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level5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8" y="3199573"/>
            <a:ext cx="4191585" cy="19147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8" y="2284684"/>
            <a:ext cx="4467849" cy="352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0486" y="3199573"/>
            <a:ext cx="5850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alert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사용해 공격을 시도해 성공했다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next=javascript:alert(1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5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3ED1B59-6BF9-E04E-9ECF-403ED853DDCA}"/>
              </a:ext>
            </a:extLst>
          </p:cNvPr>
          <p:cNvSpPr/>
          <p:nvPr/>
        </p:nvSpPr>
        <p:spPr>
          <a:xfrm>
            <a:off x="-96819" y="0"/>
            <a:ext cx="1228881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5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 : )</a:t>
            </a:r>
            <a:endParaRPr kumimoji="1" lang="ko-KR" altLang="en-US" sz="55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XSS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341" y="2449307"/>
            <a:ext cx="11235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Cross Site Scripting(XSS) </a:t>
            </a:r>
            <a:r>
              <a:rPr lang="ko-KR" altLang="en-US" dirty="0"/>
              <a:t>공격은 악의적인 사용자가 공격하려는 사이트에 악성 스크립트를 주입하는 것이다</a:t>
            </a:r>
            <a:r>
              <a:rPr lang="en-US" altLang="ko-KR" dirty="0"/>
              <a:t>. </a:t>
            </a:r>
            <a:r>
              <a:rPr lang="ko-KR" altLang="en-US" dirty="0"/>
              <a:t>공격에 성공하면 사이트에 접속한 사용자는 악성 스크립트를 실행하게 되며</a:t>
            </a:r>
            <a:r>
              <a:rPr lang="en-US" altLang="ko-KR" dirty="0"/>
              <a:t>, </a:t>
            </a:r>
            <a:r>
              <a:rPr lang="ko-KR" altLang="en-US" dirty="0"/>
              <a:t>보통 의도치 않은 행동을 수행시키거나 쿠키나 세션 토큰 등 민감한 정보를 탈취한다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4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3475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XSS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공격 종류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416" r="4012"/>
          <a:stretch/>
        </p:blipFill>
        <p:spPr>
          <a:xfrm>
            <a:off x="2991775" y="2264339"/>
            <a:ext cx="5734975" cy="32469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2257" y="5649858"/>
            <a:ext cx="1050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XSS </a:t>
            </a:r>
            <a:r>
              <a:rPr lang="ko-KR" altLang="en-US" dirty="0"/>
              <a:t>취약점이 있는 웹 서버에 악성 스크립트를 입력해두고 방문자가 해당 페이지를 읽는 순간 방문자의 브라우저를 공격하는 방식이다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3580" y="139162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Stored XSS</a:t>
            </a:r>
            <a:endParaRPr lang="ko-KR" altLang="en-US" dirty="0"/>
          </a:p>
        </p:txBody>
      </p:sp>
      <p:sp>
        <p:nvSpPr>
          <p:cNvPr id="10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0" y="139162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89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048" t="5682" r="9259" b="7290"/>
          <a:stretch/>
        </p:blipFill>
        <p:spPr>
          <a:xfrm>
            <a:off x="2756503" y="1811044"/>
            <a:ext cx="6267635" cy="28586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5228948"/>
            <a:ext cx="1020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파라미터 값을 통해서 공격하는 방식으로 검색</a:t>
            </a:r>
            <a:r>
              <a:rPr lang="en-US" altLang="ko-KR" dirty="0"/>
              <a:t>, </a:t>
            </a:r>
            <a:r>
              <a:rPr lang="ko-KR" altLang="en-US" dirty="0"/>
              <a:t>에러메시지</a:t>
            </a:r>
            <a:r>
              <a:rPr lang="en-US" altLang="ko-KR" dirty="0"/>
              <a:t>, URL </a:t>
            </a:r>
            <a:r>
              <a:rPr lang="ko-KR" altLang="en-US" dirty="0"/>
              <a:t>등 사용자로부터 입력한 값을 받아 브라우저에게 응답할 때 전송되는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3580" y="139162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  <a:ea typeface="나눔고딕" panose="020D0604000000000000" pitchFamily="50" charset="-127"/>
              </a:rPr>
              <a:t>Reflected XSS</a:t>
            </a: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0" y="139162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51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330" t="3866" r="7778" b="3246"/>
          <a:stretch/>
        </p:blipFill>
        <p:spPr>
          <a:xfrm>
            <a:off x="3082031" y="2182125"/>
            <a:ext cx="5804517" cy="3009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198486" y="5622160"/>
            <a:ext cx="988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Document Object Model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의 약자로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DOM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객체를 포함하는 자바스크립트 등을 이용하여 데이터 접근 시 검증되지 않은 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입력 값이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자바스크립트를 통해 삽입되어 발생하는 취약점을 이용하는 방식으로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URL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을 통해 사용자를 공격한다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3580" y="139162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  <a:ea typeface="나눔고딕" panose="020D0604000000000000" pitchFamily="50" charset="-127"/>
              </a:rPr>
              <a:t>Dom </a:t>
            </a:r>
            <a:r>
              <a:rPr lang="ko-KR" altLang="en-US" dirty="0">
                <a:latin typeface="+mj-lt"/>
                <a:ea typeface="나눔고딕" panose="020D0604000000000000" pitchFamily="50" charset="-127"/>
              </a:rPr>
              <a:t>기반</a:t>
            </a:r>
            <a:r>
              <a:rPr lang="en-US" altLang="ko-KR" dirty="0">
                <a:latin typeface="+mj-lt"/>
                <a:ea typeface="나눔고딕" panose="020D0604000000000000" pitchFamily="50" charset="-127"/>
              </a:rPr>
              <a:t> XSS</a:t>
            </a:r>
          </a:p>
        </p:txBody>
      </p:sp>
      <p:sp>
        <p:nvSpPr>
          <p:cNvPr id="8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0" y="139162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91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level1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73" t="806" r="1824" b="2538"/>
          <a:stretch/>
        </p:blipFill>
        <p:spPr>
          <a:xfrm>
            <a:off x="390617" y="1455938"/>
            <a:ext cx="4998129" cy="42080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79363" y="1455938"/>
            <a:ext cx="60456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임무 설명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수준은 사용자 입력이 적절한 이스케이프 없이 페이지에 직접 포함되는 사이트 간 스크립팅의 일반적인 원인을 보여줍니다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​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아래의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취약한 응용프로그램 창과 상호 작용하여 원하는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실행할 수 있는 방법을 찾으십시오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취약한 창 내에서 작업을 수행하거나 해당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표시줄을 직접 편집할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​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임무 목표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스크립트를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주입하여 아래 프레임에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JavaScript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표시하십시오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​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경고를 표시하면 다음 단계로 넘어갈 수 있습니다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93" r="15866"/>
          <a:stretch/>
        </p:blipFill>
        <p:spPr>
          <a:xfrm>
            <a:off x="3577703" y="1854523"/>
            <a:ext cx="4971494" cy="27529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0274" y="5353227"/>
            <a:ext cx="818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폼에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입력하면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변수와</a:t>
            </a:r>
            <a:r>
              <a:rPr lang="en-US" altLang="ko-KR" dirty="0" smtClean="0"/>
              <a:t> GET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level1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3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92" y="1026081"/>
            <a:ext cx="8306959" cy="23911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52" y="4014048"/>
            <a:ext cx="4286250" cy="1933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XSS game level1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4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750</Words>
  <Application>Microsoft Office PowerPoint</Application>
  <PresentationFormat>와이드스크린</PresentationFormat>
  <Paragraphs>105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Ubuntu Condensed</vt:lpstr>
      <vt:lpstr>Gulim</vt:lpstr>
      <vt:lpstr>나눔고딕</vt:lpstr>
      <vt:lpstr>나눔스퀘어</vt:lpstr>
      <vt:lpstr>나눔스퀘어 Bold</vt:lpstr>
      <vt:lpstr>맑은 고딕</vt:lpstr>
      <vt:lpstr>Arial</vt:lpstr>
      <vt:lpstr>Verdana</vt:lpstr>
      <vt:lpstr>Viner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Microsoft 계정</cp:lastModifiedBy>
  <cp:revision>58</cp:revision>
  <dcterms:created xsi:type="dcterms:W3CDTF">2021-10-01T11:11:14Z</dcterms:created>
  <dcterms:modified xsi:type="dcterms:W3CDTF">2022-08-12T11:46:53Z</dcterms:modified>
</cp:coreProperties>
</file>